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4139" r:id="rId2"/>
  </p:sldMasterIdLst>
  <p:notesMasterIdLst>
    <p:notesMasterId r:id="rId308"/>
  </p:notesMasterIdLst>
  <p:sldIdLst>
    <p:sldId id="256" r:id="rId3"/>
    <p:sldId id="779" r:id="rId4"/>
    <p:sldId id="775" r:id="rId5"/>
    <p:sldId id="780" r:id="rId6"/>
    <p:sldId id="1134" r:id="rId7"/>
    <p:sldId id="837" r:id="rId8"/>
    <p:sldId id="645" r:id="rId9"/>
    <p:sldId id="284" r:id="rId10"/>
    <p:sldId id="1066" r:id="rId11"/>
    <p:sldId id="776" r:id="rId12"/>
    <p:sldId id="285" r:id="rId13"/>
    <p:sldId id="286" r:id="rId14"/>
    <p:sldId id="470" r:id="rId15"/>
    <p:sldId id="287" r:id="rId16"/>
    <p:sldId id="1032" r:id="rId17"/>
    <p:sldId id="635" r:id="rId18"/>
    <p:sldId id="259" r:id="rId19"/>
    <p:sldId id="646" r:id="rId20"/>
    <p:sldId id="260" r:id="rId21"/>
    <p:sldId id="261" r:id="rId22"/>
    <p:sldId id="472" r:id="rId23"/>
    <p:sldId id="471" r:id="rId24"/>
    <p:sldId id="296" r:id="rId25"/>
    <p:sldId id="288" r:id="rId26"/>
    <p:sldId id="473" r:id="rId27"/>
    <p:sldId id="289" r:id="rId28"/>
    <p:sldId id="293" r:id="rId29"/>
    <p:sldId id="1029" r:id="rId30"/>
    <p:sldId id="290" r:id="rId31"/>
    <p:sldId id="474" r:id="rId32"/>
    <p:sldId id="291" r:id="rId33"/>
    <p:sldId id="1030" r:id="rId34"/>
    <p:sldId id="292" r:id="rId35"/>
    <p:sldId id="777" r:id="rId36"/>
    <p:sldId id="475" r:id="rId37"/>
    <p:sldId id="294" r:id="rId38"/>
    <p:sldId id="647" r:id="rId39"/>
    <p:sldId id="648" r:id="rId40"/>
    <p:sldId id="649" r:id="rId41"/>
    <p:sldId id="650" r:id="rId42"/>
    <p:sldId id="295" r:id="rId43"/>
    <p:sldId id="1034" r:id="rId44"/>
    <p:sldId id="778" r:id="rId45"/>
    <p:sldId id="301" r:id="rId46"/>
    <p:sldId id="302" r:id="rId47"/>
    <p:sldId id="651" r:id="rId48"/>
    <p:sldId id="652" r:id="rId49"/>
    <p:sldId id="781" r:id="rId50"/>
    <p:sldId id="654" r:id="rId51"/>
    <p:sldId id="313" r:id="rId52"/>
    <p:sldId id="657" r:id="rId53"/>
    <p:sldId id="263" r:id="rId54"/>
    <p:sldId id="1142" r:id="rId55"/>
    <p:sldId id="1143" r:id="rId56"/>
    <p:sldId id="485" r:id="rId57"/>
    <p:sldId id="274" r:id="rId58"/>
    <p:sldId id="480" r:id="rId59"/>
    <p:sldId id="1035" r:id="rId60"/>
    <p:sldId id="682" r:id="rId61"/>
    <p:sldId id="275" r:id="rId62"/>
    <p:sldId id="784" r:id="rId63"/>
    <p:sldId id="491" r:id="rId64"/>
    <p:sldId id="277" r:id="rId65"/>
    <p:sldId id="278" r:id="rId66"/>
    <p:sldId id="927" r:id="rId67"/>
    <p:sldId id="792" r:id="rId68"/>
    <p:sldId id="786" r:id="rId69"/>
    <p:sldId id="787" r:id="rId70"/>
    <p:sldId id="788" r:id="rId71"/>
    <p:sldId id="1040" r:id="rId72"/>
    <p:sldId id="1041" r:id="rId73"/>
    <p:sldId id="1043" r:id="rId74"/>
    <p:sldId id="1044" r:id="rId75"/>
    <p:sldId id="1045" r:id="rId76"/>
    <p:sldId id="1046" r:id="rId77"/>
    <p:sldId id="1138" r:id="rId78"/>
    <p:sldId id="662" r:id="rId79"/>
    <p:sldId id="928" r:id="rId80"/>
    <p:sldId id="793" r:id="rId81"/>
    <p:sldId id="663" r:id="rId82"/>
    <p:sldId id="1126" r:id="rId83"/>
    <p:sldId id="1144" r:id="rId84"/>
    <p:sldId id="1145" r:id="rId85"/>
    <p:sldId id="318" r:id="rId86"/>
    <p:sldId id="795" r:id="rId87"/>
    <p:sldId id="801" r:id="rId88"/>
    <p:sldId id="796" r:id="rId89"/>
    <p:sldId id="1047" r:id="rId90"/>
    <p:sldId id="797" r:id="rId91"/>
    <p:sldId id="798" r:id="rId92"/>
    <p:sldId id="1048" r:id="rId93"/>
    <p:sldId id="800" r:id="rId94"/>
    <p:sldId id="1068" r:id="rId95"/>
    <p:sldId id="802" r:id="rId96"/>
    <p:sldId id="803" r:id="rId97"/>
    <p:sldId id="1125" r:id="rId98"/>
    <p:sldId id="804" r:id="rId99"/>
    <p:sldId id="808" r:id="rId100"/>
    <p:sldId id="805" r:id="rId101"/>
    <p:sldId id="806" r:id="rId102"/>
    <p:sldId id="807" r:id="rId103"/>
    <p:sldId id="810" r:id="rId104"/>
    <p:sldId id="1146" r:id="rId105"/>
    <p:sldId id="1053" r:id="rId106"/>
    <p:sldId id="811" r:id="rId107"/>
    <p:sldId id="1049" r:id="rId108"/>
    <p:sldId id="814" r:id="rId109"/>
    <p:sldId id="815" r:id="rId110"/>
    <p:sldId id="816" r:id="rId111"/>
    <p:sldId id="817" r:id="rId112"/>
    <p:sldId id="1054" r:id="rId113"/>
    <p:sldId id="1056" r:id="rId114"/>
    <p:sldId id="1073" r:id="rId115"/>
    <p:sldId id="819" r:id="rId116"/>
    <p:sldId id="830" r:id="rId117"/>
    <p:sldId id="1072" r:id="rId118"/>
    <p:sldId id="1060" r:id="rId119"/>
    <p:sldId id="1062" r:id="rId120"/>
    <p:sldId id="1070" r:id="rId121"/>
    <p:sldId id="827" r:id="rId122"/>
    <p:sldId id="826" r:id="rId123"/>
    <p:sldId id="825" r:id="rId124"/>
    <p:sldId id="700" r:id="rId125"/>
    <p:sldId id="701" r:id="rId126"/>
    <p:sldId id="838" r:id="rId127"/>
    <p:sldId id="702" r:id="rId128"/>
    <p:sldId id="703" r:id="rId129"/>
    <p:sldId id="1079" r:id="rId130"/>
    <p:sldId id="1080" r:id="rId131"/>
    <p:sldId id="839" r:id="rId132"/>
    <p:sldId id="979" r:id="rId133"/>
    <p:sldId id="704" r:id="rId134"/>
    <p:sldId id="706" r:id="rId135"/>
    <p:sldId id="707" r:id="rId136"/>
    <p:sldId id="709" r:id="rId137"/>
    <p:sldId id="708" r:id="rId138"/>
    <p:sldId id="840" r:id="rId139"/>
    <p:sldId id="710" r:id="rId140"/>
    <p:sldId id="712" r:id="rId141"/>
    <p:sldId id="713" r:id="rId142"/>
    <p:sldId id="714" r:id="rId143"/>
    <p:sldId id="842" r:id="rId144"/>
    <p:sldId id="715" r:id="rId145"/>
    <p:sldId id="716" r:id="rId146"/>
    <p:sldId id="717" r:id="rId147"/>
    <p:sldId id="718" r:id="rId148"/>
    <p:sldId id="1139" r:id="rId149"/>
    <p:sldId id="721" r:id="rId150"/>
    <p:sldId id="722" r:id="rId151"/>
    <p:sldId id="843" r:id="rId152"/>
    <p:sldId id="774" r:id="rId153"/>
    <p:sldId id="844" r:id="rId154"/>
    <p:sldId id="1075" r:id="rId155"/>
    <p:sldId id="1074" r:id="rId156"/>
    <p:sldId id="848" r:id="rId157"/>
    <p:sldId id="849" r:id="rId158"/>
    <p:sldId id="732" r:id="rId159"/>
    <p:sldId id="739" r:id="rId160"/>
    <p:sldId id="740" r:id="rId161"/>
    <p:sldId id="852" r:id="rId162"/>
    <p:sldId id="771" r:id="rId163"/>
    <p:sldId id="324" r:id="rId164"/>
    <p:sldId id="1128" r:id="rId165"/>
    <p:sldId id="1129" r:id="rId166"/>
    <p:sldId id="1130" r:id="rId167"/>
    <p:sldId id="1131" r:id="rId168"/>
    <p:sldId id="1132" r:id="rId169"/>
    <p:sldId id="854" r:id="rId170"/>
    <p:sldId id="870" r:id="rId171"/>
    <p:sldId id="891" r:id="rId172"/>
    <p:sldId id="892" r:id="rId173"/>
    <p:sldId id="876" r:id="rId174"/>
    <p:sldId id="1078" r:id="rId175"/>
    <p:sldId id="877" r:id="rId176"/>
    <p:sldId id="878" r:id="rId177"/>
    <p:sldId id="879" r:id="rId178"/>
    <p:sldId id="880" r:id="rId179"/>
    <p:sldId id="882" r:id="rId180"/>
    <p:sldId id="901" r:id="rId181"/>
    <p:sldId id="1137" r:id="rId182"/>
    <p:sldId id="902" r:id="rId183"/>
    <p:sldId id="903" r:id="rId184"/>
    <p:sldId id="904" r:id="rId185"/>
    <p:sldId id="1087" r:id="rId186"/>
    <p:sldId id="929" r:id="rId187"/>
    <p:sldId id="906" r:id="rId188"/>
    <p:sldId id="907" r:id="rId189"/>
    <p:sldId id="908" r:id="rId190"/>
    <p:sldId id="909" r:id="rId191"/>
    <p:sldId id="910" r:id="rId192"/>
    <p:sldId id="911" r:id="rId193"/>
    <p:sldId id="931" r:id="rId194"/>
    <p:sldId id="912" r:id="rId195"/>
    <p:sldId id="932" r:id="rId196"/>
    <p:sldId id="913" r:id="rId197"/>
    <p:sldId id="914" r:id="rId198"/>
    <p:sldId id="915" r:id="rId199"/>
    <p:sldId id="916" r:id="rId200"/>
    <p:sldId id="917" r:id="rId201"/>
    <p:sldId id="981" r:id="rId202"/>
    <p:sldId id="933" r:id="rId203"/>
    <p:sldId id="926" r:id="rId204"/>
    <p:sldId id="1097" r:id="rId205"/>
    <p:sldId id="1098" r:id="rId206"/>
    <p:sldId id="1099" r:id="rId207"/>
    <p:sldId id="1100" r:id="rId208"/>
    <p:sldId id="939" r:id="rId209"/>
    <p:sldId id="1112" r:id="rId210"/>
    <p:sldId id="982" r:id="rId211"/>
    <p:sldId id="940" r:id="rId212"/>
    <p:sldId id="941" r:id="rId213"/>
    <p:sldId id="944" r:id="rId214"/>
    <p:sldId id="948" r:id="rId215"/>
    <p:sldId id="1089" r:id="rId216"/>
    <p:sldId id="984" r:id="rId217"/>
    <p:sldId id="1090" r:id="rId218"/>
    <p:sldId id="949" r:id="rId219"/>
    <p:sldId id="985" r:id="rId220"/>
    <p:sldId id="950" r:id="rId221"/>
    <p:sldId id="986" r:id="rId222"/>
    <p:sldId id="1026" r:id="rId223"/>
    <p:sldId id="951" r:id="rId224"/>
    <p:sldId id="987" r:id="rId225"/>
    <p:sldId id="952" r:id="rId226"/>
    <p:sldId id="1102" r:id="rId227"/>
    <p:sldId id="988" r:id="rId228"/>
    <p:sldId id="953" r:id="rId229"/>
    <p:sldId id="989" r:id="rId230"/>
    <p:sldId id="1091" r:id="rId231"/>
    <p:sldId id="1103" r:id="rId232"/>
    <p:sldId id="990" r:id="rId233"/>
    <p:sldId id="1104" r:id="rId234"/>
    <p:sldId id="954" r:id="rId235"/>
    <p:sldId id="991" r:id="rId236"/>
    <p:sldId id="992" r:id="rId237"/>
    <p:sldId id="1105" r:id="rId238"/>
    <p:sldId id="1106" r:id="rId239"/>
    <p:sldId id="1140" r:id="rId240"/>
    <p:sldId id="1107" r:id="rId241"/>
    <p:sldId id="959" r:id="rId242"/>
    <p:sldId id="993" r:id="rId243"/>
    <p:sldId id="958" r:id="rId244"/>
    <p:sldId id="1111" r:id="rId245"/>
    <p:sldId id="994" r:id="rId246"/>
    <p:sldId id="1135" r:id="rId247"/>
    <p:sldId id="1092" r:id="rId248"/>
    <p:sldId id="995" r:id="rId249"/>
    <p:sldId id="1093" r:id="rId250"/>
    <p:sldId id="1115" r:id="rId251"/>
    <p:sldId id="996" r:id="rId252"/>
    <p:sldId id="957" r:id="rId253"/>
    <p:sldId id="997" r:id="rId254"/>
    <p:sldId id="1094" r:id="rId255"/>
    <p:sldId id="998" r:id="rId256"/>
    <p:sldId id="975" r:id="rId257"/>
    <p:sldId id="956" r:id="rId258"/>
    <p:sldId id="955" r:id="rId259"/>
    <p:sldId id="999" r:id="rId260"/>
    <p:sldId id="964" r:id="rId261"/>
    <p:sldId id="1000" r:id="rId262"/>
    <p:sldId id="1001" r:id="rId263"/>
    <p:sldId id="1027" r:id="rId264"/>
    <p:sldId id="1003" r:id="rId265"/>
    <p:sldId id="1002" r:id="rId266"/>
    <p:sldId id="1136" r:id="rId267"/>
    <p:sldId id="1116" r:id="rId268"/>
    <p:sldId id="963" r:id="rId269"/>
    <p:sldId id="1005" r:id="rId270"/>
    <p:sldId id="1108" r:id="rId271"/>
    <p:sldId id="1007" r:id="rId272"/>
    <p:sldId id="1117" r:id="rId273"/>
    <p:sldId id="1006" r:id="rId274"/>
    <p:sldId id="962" r:id="rId275"/>
    <p:sldId id="1008" r:id="rId276"/>
    <p:sldId id="1009" r:id="rId277"/>
    <p:sldId id="1010" r:id="rId278"/>
    <p:sldId id="961" r:id="rId279"/>
    <p:sldId id="1011" r:id="rId280"/>
    <p:sldId id="1109" r:id="rId281"/>
    <p:sldId id="1012" r:id="rId282"/>
    <p:sldId id="960" r:id="rId283"/>
    <p:sldId id="968" r:id="rId284"/>
    <p:sldId id="1013" r:id="rId285"/>
    <p:sldId id="1028" r:id="rId286"/>
    <p:sldId id="1095" r:id="rId287"/>
    <p:sldId id="1122" r:id="rId288"/>
    <p:sldId id="1123" r:id="rId289"/>
    <p:sldId id="967" r:id="rId290"/>
    <p:sldId id="1014" r:id="rId291"/>
    <p:sldId id="1015" r:id="rId292"/>
    <p:sldId id="966" r:id="rId293"/>
    <p:sldId id="1016" r:id="rId294"/>
    <p:sldId id="976" r:id="rId295"/>
    <p:sldId id="1017" r:id="rId296"/>
    <p:sldId id="965" r:id="rId297"/>
    <p:sldId id="1018" r:id="rId298"/>
    <p:sldId id="973" r:id="rId299"/>
    <p:sldId id="1141" r:id="rId300"/>
    <p:sldId id="1147" r:id="rId301"/>
    <p:sldId id="972" r:id="rId302"/>
    <p:sldId id="969" r:id="rId303"/>
    <p:sldId id="1118" r:id="rId304"/>
    <p:sldId id="1120" r:id="rId305"/>
    <p:sldId id="1119" r:id="rId306"/>
    <p:sldId id="1148" r:id="rId307"/>
  </p:sldIdLst>
  <p:sldSz cx="9144000" cy="6858000" type="screen4x3"/>
  <p:notesSz cx="6858000" cy="9144000"/>
  <p:defaultTextStyle>
    <a:defPPr>
      <a:defRPr lang="zh-CN"/>
    </a:defPPr>
    <a:lvl1pPr algn="just" rtl="0" fontAlgn="base">
      <a:lnSpc>
        <a:spcPct val="90000"/>
      </a:lnSpc>
      <a:spcBef>
        <a:spcPct val="20000"/>
      </a:spcBef>
      <a:spcAft>
        <a:spcPct val="0"/>
      </a:spcAft>
      <a:buClr>
        <a:schemeClr val="tx1"/>
      </a:buClr>
      <a:buSzPct val="75000"/>
      <a:buFont typeface="Wingdings" pitchFamily="2" charset="2"/>
      <a:buChar char="l"/>
      <a:defRPr kumimoji="1" sz="3600" kern="1200">
        <a:solidFill>
          <a:srgbClr val="6600CC"/>
        </a:solidFill>
        <a:latin typeface="宋体" pitchFamily="2" charset="-122"/>
        <a:ea typeface="宋体" pitchFamily="2" charset="-122"/>
        <a:cs typeface="+mn-cs"/>
      </a:defRPr>
    </a:lvl1pPr>
    <a:lvl2pPr marL="457200" algn="just" rtl="0" fontAlgn="base">
      <a:lnSpc>
        <a:spcPct val="90000"/>
      </a:lnSpc>
      <a:spcBef>
        <a:spcPct val="20000"/>
      </a:spcBef>
      <a:spcAft>
        <a:spcPct val="0"/>
      </a:spcAft>
      <a:buClr>
        <a:schemeClr val="tx1"/>
      </a:buClr>
      <a:buSzPct val="75000"/>
      <a:buFont typeface="Wingdings" pitchFamily="2" charset="2"/>
      <a:buChar char="l"/>
      <a:defRPr kumimoji="1" sz="3600" kern="1200">
        <a:solidFill>
          <a:srgbClr val="6600CC"/>
        </a:solidFill>
        <a:latin typeface="宋体" pitchFamily="2" charset="-122"/>
        <a:ea typeface="宋体" pitchFamily="2" charset="-122"/>
        <a:cs typeface="+mn-cs"/>
      </a:defRPr>
    </a:lvl2pPr>
    <a:lvl3pPr marL="914400" algn="just" rtl="0" fontAlgn="base">
      <a:lnSpc>
        <a:spcPct val="90000"/>
      </a:lnSpc>
      <a:spcBef>
        <a:spcPct val="20000"/>
      </a:spcBef>
      <a:spcAft>
        <a:spcPct val="0"/>
      </a:spcAft>
      <a:buClr>
        <a:schemeClr val="tx1"/>
      </a:buClr>
      <a:buSzPct val="75000"/>
      <a:buFont typeface="Wingdings" pitchFamily="2" charset="2"/>
      <a:buChar char="l"/>
      <a:defRPr kumimoji="1" sz="3600" kern="1200">
        <a:solidFill>
          <a:srgbClr val="6600CC"/>
        </a:solidFill>
        <a:latin typeface="宋体" pitchFamily="2" charset="-122"/>
        <a:ea typeface="宋体" pitchFamily="2" charset="-122"/>
        <a:cs typeface="+mn-cs"/>
      </a:defRPr>
    </a:lvl3pPr>
    <a:lvl4pPr marL="1371600" algn="just" rtl="0" fontAlgn="base">
      <a:lnSpc>
        <a:spcPct val="90000"/>
      </a:lnSpc>
      <a:spcBef>
        <a:spcPct val="20000"/>
      </a:spcBef>
      <a:spcAft>
        <a:spcPct val="0"/>
      </a:spcAft>
      <a:buClr>
        <a:schemeClr val="tx1"/>
      </a:buClr>
      <a:buSzPct val="75000"/>
      <a:buFont typeface="Wingdings" pitchFamily="2" charset="2"/>
      <a:buChar char="l"/>
      <a:defRPr kumimoji="1" sz="3600" kern="1200">
        <a:solidFill>
          <a:srgbClr val="6600CC"/>
        </a:solidFill>
        <a:latin typeface="宋体" pitchFamily="2" charset="-122"/>
        <a:ea typeface="宋体" pitchFamily="2" charset="-122"/>
        <a:cs typeface="+mn-cs"/>
      </a:defRPr>
    </a:lvl4pPr>
    <a:lvl5pPr marL="1828800" algn="just" rtl="0" fontAlgn="base">
      <a:lnSpc>
        <a:spcPct val="90000"/>
      </a:lnSpc>
      <a:spcBef>
        <a:spcPct val="20000"/>
      </a:spcBef>
      <a:spcAft>
        <a:spcPct val="0"/>
      </a:spcAft>
      <a:buClr>
        <a:schemeClr val="tx1"/>
      </a:buClr>
      <a:buSzPct val="75000"/>
      <a:buFont typeface="Wingdings" pitchFamily="2" charset="2"/>
      <a:buChar char="l"/>
      <a:defRPr kumimoji="1" sz="3600" kern="1200">
        <a:solidFill>
          <a:srgbClr val="6600CC"/>
        </a:solidFill>
        <a:latin typeface="宋体" pitchFamily="2" charset="-122"/>
        <a:ea typeface="宋体" pitchFamily="2" charset="-122"/>
        <a:cs typeface="+mn-cs"/>
      </a:defRPr>
    </a:lvl5pPr>
    <a:lvl6pPr marL="2286000" algn="l" defTabSz="914400" rtl="0" eaLnBrk="1" latinLnBrk="0" hangingPunct="1">
      <a:defRPr kumimoji="1" sz="3600" kern="1200">
        <a:solidFill>
          <a:srgbClr val="6600CC"/>
        </a:solidFill>
        <a:latin typeface="宋体" pitchFamily="2" charset="-122"/>
        <a:ea typeface="宋体" pitchFamily="2" charset="-122"/>
        <a:cs typeface="+mn-cs"/>
      </a:defRPr>
    </a:lvl6pPr>
    <a:lvl7pPr marL="2743200" algn="l" defTabSz="914400" rtl="0" eaLnBrk="1" latinLnBrk="0" hangingPunct="1">
      <a:defRPr kumimoji="1" sz="3600" kern="1200">
        <a:solidFill>
          <a:srgbClr val="6600CC"/>
        </a:solidFill>
        <a:latin typeface="宋体" pitchFamily="2" charset="-122"/>
        <a:ea typeface="宋体" pitchFamily="2" charset="-122"/>
        <a:cs typeface="+mn-cs"/>
      </a:defRPr>
    </a:lvl7pPr>
    <a:lvl8pPr marL="3200400" algn="l" defTabSz="914400" rtl="0" eaLnBrk="1" latinLnBrk="0" hangingPunct="1">
      <a:defRPr kumimoji="1" sz="3600" kern="1200">
        <a:solidFill>
          <a:srgbClr val="6600CC"/>
        </a:solidFill>
        <a:latin typeface="宋体" pitchFamily="2" charset="-122"/>
        <a:ea typeface="宋体" pitchFamily="2" charset="-122"/>
        <a:cs typeface="+mn-cs"/>
      </a:defRPr>
    </a:lvl8pPr>
    <a:lvl9pPr marL="3657600" algn="l" defTabSz="914400" rtl="0" eaLnBrk="1" latinLnBrk="0" hangingPunct="1">
      <a:defRPr kumimoji="1" sz="3600" kern="1200">
        <a:solidFill>
          <a:srgbClr val="6600CC"/>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FF0000"/>
    <a:srgbClr val="7A20AC"/>
    <a:srgbClr val="6600CC"/>
    <a:srgbClr val="CC3300"/>
    <a:srgbClr val="FFFF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1963" autoAdjust="0"/>
  </p:normalViewPr>
  <p:slideViewPr>
    <p:cSldViewPr>
      <p:cViewPr varScale="1">
        <p:scale>
          <a:sx n="103" d="100"/>
          <a:sy n="103" d="100"/>
        </p:scale>
        <p:origin x="177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30"/>
    </p:cViewPr>
  </p:sorterViewPr>
  <p:notesViewPr>
    <p:cSldViewPr>
      <p:cViewPr varScale="1">
        <p:scale>
          <a:sx n="43" d="100"/>
          <a:sy n="43" d="100"/>
        </p:scale>
        <p:origin x="-14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slide" Target="slides/slide304.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slide" Target="slides/slide30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notesMaster" Target="notesMasters/notesMaster1.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presProps" Target="pres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viewProps" Target="viewProps.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theme" Target="theme/theme1.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312" Type="http://schemas.openxmlformats.org/officeDocument/2006/relationships/tableStyles" Target="tableStyles.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slide" Target="slides/slide30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6" Type="http://schemas.openxmlformats.org/officeDocument/2006/relationships/slide" Target="slides/slide4.xml"/><Relationship Id="rId238" Type="http://schemas.openxmlformats.org/officeDocument/2006/relationships/slide" Target="slides/slide236.xml"/><Relationship Id="rId291" Type="http://schemas.openxmlformats.org/officeDocument/2006/relationships/slide" Target="slides/slide289.xml"/><Relationship Id="rId305" Type="http://schemas.openxmlformats.org/officeDocument/2006/relationships/slide" Target="slides/slide30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50000"/>
              </a:spcBef>
              <a:buClrTx/>
              <a:buSzTx/>
              <a:buFontTx/>
              <a:buNone/>
              <a:defRPr sz="1200">
                <a:solidFill>
                  <a:schemeClr val="tx1"/>
                </a:solidFill>
                <a:latin typeface="Tahoma" pitchFamily="34" charset="0"/>
              </a:defRPr>
            </a:lvl1pPr>
          </a:lstStyle>
          <a:p>
            <a:pPr>
              <a:defRPr/>
            </a:pPr>
            <a:endParaRPr lang="en-US" altLang="zh-CN"/>
          </a:p>
        </p:txBody>
      </p:sp>
      <p:sp>
        <p:nvSpPr>
          <p:cNvPr id="304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50000"/>
              </a:spcBef>
              <a:buClrTx/>
              <a:buSzTx/>
              <a:buFontTx/>
              <a:buNone/>
              <a:defRPr sz="1200">
                <a:solidFill>
                  <a:schemeClr val="tx1"/>
                </a:solidFill>
                <a:latin typeface="Tahoma" pitchFamily="34" charset="0"/>
              </a:defRPr>
            </a:lvl1pPr>
          </a:lstStyle>
          <a:p>
            <a:pPr>
              <a:defRPr/>
            </a:pPr>
            <a:endParaRPr lang="en-US" altLang="zh-CN"/>
          </a:p>
        </p:txBody>
      </p:sp>
      <p:sp>
        <p:nvSpPr>
          <p:cNvPr id="311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4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4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50000"/>
              </a:spcBef>
              <a:buClrTx/>
              <a:buSzTx/>
              <a:buFontTx/>
              <a:buNone/>
              <a:defRPr sz="1200">
                <a:solidFill>
                  <a:schemeClr val="tx1"/>
                </a:solidFill>
                <a:latin typeface="Tahoma" pitchFamily="34" charset="0"/>
              </a:defRPr>
            </a:lvl1pPr>
          </a:lstStyle>
          <a:p>
            <a:pPr>
              <a:defRPr/>
            </a:pPr>
            <a:endParaRPr lang="en-US" altLang="zh-CN"/>
          </a:p>
        </p:txBody>
      </p:sp>
      <p:sp>
        <p:nvSpPr>
          <p:cNvPr id="304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50000"/>
              </a:spcBef>
              <a:buClrTx/>
              <a:buSzTx/>
              <a:buFontTx/>
              <a:buNone/>
              <a:defRPr sz="1200">
                <a:solidFill>
                  <a:schemeClr val="tx1"/>
                </a:solidFill>
                <a:latin typeface="Tahoma" pitchFamily="34" charset="0"/>
              </a:defRPr>
            </a:lvl1pPr>
          </a:lstStyle>
          <a:p>
            <a:pPr>
              <a:defRPr/>
            </a:pPr>
            <a:fld id="{242EBFAB-140B-4158-BC10-B65F26DEB403}" type="slidenum">
              <a:rPr lang="en-US" altLang="zh-CN"/>
              <a:pPr>
                <a:defRPr/>
              </a:pPr>
              <a:t>‹#›</a:t>
            </a:fld>
            <a:endParaRPr lang="en-US" altLang="zh-CN"/>
          </a:p>
        </p:txBody>
      </p:sp>
    </p:spTree>
    <p:extLst>
      <p:ext uri="{BB962C8B-B14F-4D97-AF65-F5344CB8AC3E}">
        <p14:creationId xmlns:p14="http://schemas.microsoft.com/office/powerpoint/2010/main" val="19401599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iki.ccw.com.cn/%E5%A7%9A%E6%9C%9F%E6%99%BA"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13D7C790-1BC1-41FF-846C-9B6DC42C61E7}" type="slidenum">
              <a:rPr lang="en-US" altLang="zh-CN" smtClean="0"/>
              <a:pPr/>
              <a:t>15</a:t>
            </a:fld>
            <a:endParaRPr lang="en-US" altLang="zh-CN"/>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p:spPr>
        <p:txBody>
          <a:bodyPr/>
          <a:lstStyle/>
          <a:p>
            <a:pPr eaLnBrk="1" hangingPunct="1"/>
            <a:r>
              <a:rPr lang="zh-CN" altLang="en-US" dirty="0"/>
              <a:t>图灵奖，是国际计算机协会（</a:t>
            </a:r>
            <a:r>
              <a:rPr lang="en-US" altLang="zh-CN" dirty="0"/>
              <a:t>ACM</a:t>
            </a:r>
            <a:r>
              <a:rPr lang="zh-CN" altLang="en-US" dirty="0"/>
              <a:t>）于</a:t>
            </a:r>
            <a:r>
              <a:rPr lang="en-US" altLang="zh-CN" dirty="0"/>
              <a:t>1966</a:t>
            </a:r>
            <a:r>
              <a:rPr lang="zh-CN" altLang="en-US" dirty="0"/>
              <a:t>年设立的，又叫“</a:t>
            </a:r>
            <a:r>
              <a:rPr lang="en-US" altLang="zh-CN" dirty="0"/>
              <a:t>A.M. </a:t>
            </a:r>
            <a:r>
              <a:rPr lang="zh-CN" altLang="en-US" dirty="0"/>
              <a:t>图灵奖”，专门奖励那些对计算机事业作出重要贡献的个人。其名称取自计算机科学的先驱、英国科学家阿兰</a:t>
            </a:r>
            <a:r>
              <a:rPr lang="en-US" altLang="zh-CN" dirty="0"/>
              <a:t>·</a:t>
            </a:r>
            <a:r>
              <a:rPr lang="zh-CN" altLang="en-US" dirty="0"/>
              <a:t>图灵，这个奖设立目的之一是纪念这位科学家。</a:t>
            </a:r>
            <a:br>
              <a:rPr lang="zh-CN" altLang="en-US" dirty="0"/>
            </a:br>
            <a:r>
              <a:rPr lang="zh-CN" altLang="en-US" dirty="0"/>
              <a:t>图灵奖是计算机界最负盛名的奖项，有“计算机界诺贝尔奖”之称。图灵奖对获奖者的要求极高，评奖程序也极严，一般每年只奖励一名计算机科学家，只有极少数年度有两名以上在同一方向上做出贡献的科学家同时获奖。 </a:t>
            </a:r>
          </a:p>
          <a:p>
            <a:pPr eaLnBrk="1" hangingPunct="1"/>
            <a:endParaRPr lang="zh-CN" altLang="en-US" dirty="0"/>
          </a:p>
          <a:p>
            <a:pPr eaLnBrk="1" hangingPunct="1"/>
            <a:endParaRPr lang="zh-CN" altLang="en-US" dirty="0"/>
          </a:p>
          <a:p>
            <a:pPr eaLnBrk="1" hangingPunct="1"/>
            <a:r>
              <a:rPr lang="en-US" altLang="zh-CN" dirty="0"/>
              <a:t>FORTRAN</a:t>
            </a:r>
            <a:r>
              <a:rPr lang="zh-CN" altLang="en-US" dirty="0"/>
              <a:t>的发明者约翰</a:t>
            </a:r>
            <a:r>
              <a:rPr lang="en-US" altLang="zh-CN" dirty="0"/>
              <a:t>·</a:t>
            </a:r>
            <a:r>
              <a:rPr lang="zh-CN" altLang="en-US" dirty="0"/>
              <a:t>华纳</a:t>
            </a:r>
            <a:r>
              <a:rPr lang="en-US" altLang="zh-CN" dirty="0"/>
              <a:t>·</a:t>
            </a:r>
            <a:r>
              <a:rPr lang="zh-CN" altLang="en-US" b="1" dirty="0"/>
              <a:t>巴科斯</a:t>
            </a:r>
            <a:r>
              <a:rPr lang="zh-CN" altLang="en-US" dirty="0"/>
              <a:t>（</a:t>
            </a:r>
            <a:r>
              <a:rPr lang="en-US" altLang="zh-CN" dirty="0"/>
              <a:t>John Warner Backus</a:t>
            </a:r>
            <a:r>
              <a:rPr lang="zh-CN" altLang="en-US" dirty="0"/>
              <a:t>）于</a:t>
            </a:r>
            <a:r>
              <a:rPr lang="en-US" altLang="zh-CN" dirty="0"/>
              <a:t>2007</a:t>
            </a:r>
            <a:r>
              <a:rPr lang="zh-CN" altLang="en-US" dirty="0"/>
              <a:t>年</a:t>
            </a:r>
            <a:r>
              <a:rPr lang="en-US" altLang="zh-CN" dirty="0"/>
              <a:t>3</a:t>
            </a:r>
            <a:r>
              <a:rPr lang="zh-CN" altLang="en-US" dirty="0"/>
              <a:t>月</a:t>
            </a:r>
            <a:r>
              <a:rPr lang="en-US" altLang="zh-CN" dirty="0"/>
              <a:t>17</a:t>
            </a:r>
            <a:r>
              <a:rPr lang="zh-CN" altLang="en-US" dirty="0"/>
              <a:t>日在他位于俄勒冈州</a:t>
            </a:r>
            <a:r>
              <a:rPr lang="en-US" altLang="zh-CN" dirty="0"/>
              <a:t>Ashland</a:t>
            </a:r>
            <a:r>
              <a:rPr lang="zh-CN" altLang="en-US" dirty="0"/>
              <a:t>的家中去世，享年</a:t>
            </a:r>
            <a:r>
              <a:rPr lang="en-US" altLang="zh-CN" dirty="0"/>
              <a:t>82</a:t>
            </a:r>
            <a:r>
              <a:rPr lang="zh-CN" altLang="en-US" dirty="0"/>
              <a:t>岁。维基百科上是这样描述</a:t>
            </a:r>
            <a:r>
              <a:rPr lang="zh-CN" altLang="en-US" b="1" dirty="0"/>
              <a:t>巴科斯</a:t>
            </a:r>
            <a:r>
              <a:rPr lang="zh-CN" altLang="en-US" dirty="0"/>
              <a:t>的：</a:t>
            </a:r>
          </a:p>
          <a:p>
            <a:pPr eaLnBrk="1" hangingPunct="1"/>
            <a:r>
              <a:rPr lang="zh-CN" altLang="en-US" dirty="0"/>
              <a:t>约翰</a:t>
            </a:r>
            <a:r>
              <a:rPr lang="en-US" altLang="zh-CN" dirty="0"/>
              <a:t>·</a:t>
            </a:r>
            <a:r>
              <a:rPr lang="zh-CN" altLang="en-US" dirty="0"/>
              <a:t>华纳</a:t>
            </a:r>
            <a:r>
              <a:rPr lang="en-US" altLang="zh-CN" dirty="0"/>
              <a:t>·</a:t>
            </a:r>
            <a:r>
              <a:rPr lang="zh-CN" altLang="en-US" b="1" dirty="0"/>
              <a:t>巴科斯</a:t>
            </a:r>
            <a:r>
              <a:rPr lang="zh-CN" altLang="en-US" dirty="0"/>
              <a:t>（</a:t>
            </a:r>
            <a:r>
              <a:rPr lang="en-US" altLang="zh-CN" dirty="0"/>
              <a:t>1924</a:t>
            </a:r>
            <a:r>
              <a:rPr lang="zh-CN" altLang="en-US" dirty="0"/>
              <a:t>年</a:t>
            </a:r>
            <a:r>
              <a:rPr lang="en-US" altLang="zh-CN" dirty="0"/>
              <a:t>12</a:t>
            </a:r>
            <a:r>
              <a:rPr lang="zh-CN" altLang="en-US" dirty="0"/>
              <a:t>月</a:t>
            </a:r>
            <a:r>
              <a:rPr lang="en-US" altLang="zh-CN" dirty="0"/>
              <a:t>3</a:t>
            </a:r>
            <a:r>
              <a:rPr lang="zh-CN" altLang="en-US" dirty="0"/>
              <a:t>日</a:t>
            </a:r>
            <a:r>
              <a:rPr lang="en-US" altLang="zh-CN" dirty="0"/>
              <a:t>—2007</a:t>
            </a:r>
            <a:r>
              <a:rPr lang="zh-CN" altLang="en-US" dirty="0"/>
              <a:t>年</a:t>
            </a:r>
            <a:r>
              <a:rPr lang="en-US" altLang="zh-CN" dirty="0"/>
              <a:t>3</a:t>
            </a:r>
            <a:r>
              <a:rPr lang="zh-CN" altLang="en-US" dirty="0"/>
              <a:t>月</a:t>
            </a:r>
            <a:r>
              <a:rPr lang="en-US" altLang="zh-CN" dirty="0"/>
              <a:t>17</a:t>
            </a:r>
            <a:r>
              <a:rPr lang="zh-CN" altLang="en-US" dirty="0"/>
              <a:t>日），美国计算机科学家。他以发明第一个高级程序设计语言（</a:t>
            </a:r>
            <a:r>
              <a:rPr lang="en-US" altLang="zh-CN" dirty="0"/>
              <a:t>FORTRAN</a:t>
            </a:r>
            <a:r>
              <a:rPr lang="zh-CN" altLang="en-US" dirty="0"/>
              <a:t>）的小组的领导者而知名。他还是</a:t>
            </a:r>
            <a:r>
              <a:rPr lang="en-US" altLang="zh-CN" dirty="0"/>
              <a:t>BNF</a:t>
            </a:r>
            <a:r>
              <a:rPr lang="zh-CN" altLang="en-US" dirty="0"/>
              <a:t>范式（一种几乎被所有研究者采用的、用来定义形式语言语法的计法）的发明人，也是提出函数式程序设计概念的肇始者。</a:t>
            </a:r>
          </a:p>
          <a:p>
            <a:pPr eaLnBrk="1" hangingPunct="1"/>
            <a:r>
              <a:rPr lang="zh-CN" altLang="en-US" dirty="0"/>
              <a:t>“特别因为在</a:t>
            </a:r>
            <a:r>
              <a:rPr lang="en-US" altLang="zh-CN" dirty="0"/>
              <a:t>FORTRAN</a:t>
            </a:r>
            <a:r>
              <a:rPr lang="zh-CN" altLang="en-US" dirty="0"/>
              <a:t>语言上所作的工作，以及在程序设计语言规范的形式化过程的开创性论文，</a:t>
            </a:r>
            <a:r>
              <a:rPr lang="zh-CN" altLang="en-US" b="1" dirty="0"/>
              <a:t>巴科斯</a:t>
            </a:r>
            <a:r>
              <a:rPr lang="zh-CN" altLang="en-US" dirty="0"/>
              <a:t>在实际的、高级程序设计语言系统的设计方面，有着深远的、有影响的和持久的贡献”。</a:t>
            </a:r>
            <a:r>
              <a:rPr lang="zh-CN" altLang="en-US" b="1" dirty="0"/>
              <a:t>巴科斯</a:t>
            </a:r>
            <a:r>
              <a:rPr lang="zh-CN" altLang="en-US" dirty="0"/>
              <a:t>因此于</a:t>
            </a:r>
            <a:r>
              <a:rPr lang="en-US" altLang="zh-CN" dirty="0"/>
              <a:t>1977</a:t>
            </a:r>
            <a:r>
              <a:rPr lang="zh-CN" altLang="en-US" dirty="0"/>
              <a:t>年获得了</a:t>
            </a:r>
            <a:r>
              <a:rPr lang="en-US" altLang="zh-CN" dirty="0"/>
              <a:t>ACM</a:t>
            </a:r>
            <a:r>
              <a:rPr lang="zh-CN" altLang="en-US" dirty="0"/>
              <a:t>图灵奖。 </a:t>
            </a:r>
          </a:p>
          <a:p>
            <a:pPr eaLnBrk="1" hangingPunct="1"/>
            <a:endParaRPr lang="zh-CN" altLang="en-US" dirty="0"/>
          </a:p>
          <a:p>
            <a:pPr eaLnBrk="1" hangingPunct="1"/>
            <a:r>
              <a:rPr lang="en-US" altLang="zh-CN" dirty="0"/>
              <a:t>BNF </a:t>
            </a:r>
            <a:r>
              <a:rPr lang="zh-CN" altLang="en-US" dirty="0"/>
              <a:t>代表 </a:t>
            </a:r>
            <a:r>
              <a:rPr lang="zh-CN" altLang="en-US" b="1" i="1" dirty="0"/>
              <a:t>巴科斯</a:t>
            </a:r>
            <a:r>
              <a:rPr lang="en-US" altLang="zh-CN" i="1" dirty="0"/>
              <a:t>-</a:t>
            </a:r>
            <a:r>
              <a:rPr lang="zh-CN" altLang="en-US" b="1" i="1" dirty="0"/>
              <a:t>诺尔</a:t>
            </a:r>
            <a:r>
              <a:rPr lang="zh-CN" altLang="en-US" i="1" dirty="0"/>
              <a:t>范式（</a:t>
            </a:r>
            <a:r>
              <a:rPr lang="en-US" altLang="zh-CN" i="1" dirty="0"/>
              <a:t>Backus </a:t>
            </a:r>
            <a:r>
              <a:rPr lang="en-US" altLang="zh-CN" i="1" dirty="0" err="1"/>
              <a:t>Naur</a:t>
            </a:r>
            <a:r>
              <a:rPr lang="en-US" altLang="zh-CN" i="1" dirty="0"/>
              <a:t> Form</a:t>
            </a:r>
            <a:r>
              <a:rPr lang="zh-CN" altLang="en-US" i="1" dirty="0"/>
              <a:t>）</a:t>
            </a:r>
            <a:r>
              <a:rPr lang="zh-CN" altLang="en-US" dirty="0"/>
              <a:t>，该范式是以 </a:t>
            </a:r>
            <a:r>
              <a:rPr lang="en-US" altLang="zh-CN" dirty="0"/>
              <a:t>John Backus </a:t>
            </a:r>
            <a:r>
              <a:rPr lang="zh-CN" altLang="en-US" dirty="0"/>
              <a:t>和 </a:t>
            </a:r>
            <a:r>
              <a:rPr lang="en-US" altLang="zh-CN" dirty="0"/>
              <a:t>Peter </a:t>
            </a:r>
            <a:r>
              <a:rPr lang="en-US" altLang="zh-CN" dirty="0" err="1"/>
              <a:t>Naur</a:t>
            </a:r>
            <a:r>
              <a:rPr lang="en-US" altLang="zh-CN" dirty="0"/>
              <a:t> </a:t>
            </a:r>
            <a:r>
              <a:rPr lang="zh-CN" altLang="en-US" dirty="0"/>
              <a:t>的名字命名的， 他们在 </a:t>
            </a:r>
            <a:r>
              <a:rPr lang="en-US" altLang="zh-CN" dirty="0"/>
              <a:t>1959 </a:t>
            </a:r>
            <a:r>
              <a:rPr lang="zh-CN" altLang="en-US" dirty="0"/>
              <a:t>最先引进了描述给定语言语法的正式符号（最初，是为了描述 </a:t>
            </a:r>
            <a:r>
              <a:rPr lang="en-US" altLang="zh-CN" dirty="0"/>
              <a:t>ALGOL 60 </a:t>
            </a:r>
            <a:r>
              <a:rPr lang="zh-CN" altLang="en-US" dirty="0"/>
              <a:t>编程语言）。 </a:t>
            </a:r>
          </a:p>
          <a:p>
            <a:pPr eaLnBrk="1" hangingPunct="1"/>
            <a:endParaRPr lang="zh-CN" altLang="en-US" dirty="0"/>
          </a:p>
          <a:p>
            <a:pPr eaLnBrk="1" hangingPunct="1"/>
            <a:r>
              <a:rPr lang="en-US" altLang="zh-CN" b="1" dirty="0"/>
              <a:t>( 2005</a:t>
            </a:r>
            <a:r>
              <a:rPr lang="zh-CN" altLang="en-US" b="1" dirty="0"/>
              <a:t>年授 予</a:t>
            </a:r>
            <a:r>
              <a:rPr lang="en-US" altLang="zh-CN" b="1" dirty="0"/>
              <a:t>Peter </a:t>
            </a:r>
            <a:r>
              <a:rPr lang="en-US" altLang="zh-CN" b="1" dirty="0" err="1"/>
              <a:t>Naur</a:t>
            </a:r>
            <a:r>
              <a:rPr lang="zh-CN" altLang="en-US" b="1" dirty="0"/>
              <a:t>图 灵 奖（第</a:t>
            </a:r>
            <a:r>
              <a:rPr lang="en-US" altLang="zh-CN" b="1" dirty="0"/>
              <a:t>40</a:t>
            </a:r>
            <a:r>
              <a:rPr lang="zh-CN" altLang="en-US" b="1" dirty="0"/>
              <a:t>位</a:t>
            </a:r>
            <a:r>
              <a:rPr lang="zh-CN" altLang="en-US" dirty="0"/>
              <a:t> </a:t>
            </a:r>
            <a:r>
              <a:rPr lang="zh-CN" altLang="en-US" b="1" dirty="0"/>
              <a:t>） 以 表 彰 其</a:t>
            </a:r>
            <a:r>
              <a:rPr lang="en-US" altLang="zh-CN" b="1" dirty="0"/>
              <a:t>)</a:t>
            </a:r>
            <a:r>
              <a:rPr lang="zh-CN" altLang="en-US" b="1" dirty="0"/>
              <a:t>对</a:t>
            </a:r>
            <a:r>
              <a:rPr lang="en-US" altLang="zh-CN" b="1" dirty="0" err="1"/>
              <a:t>Algol</a:t>
            </a:r>
            <a:r>
              <a:rPr lang="en-US" altLang="zh-CN" b="1" dirty="0"/>
              <a:t> 60</a:t>
            </a:r>
            <a:r>
              <a:rPr lang="zh-CN" altLang="en-US" b="1" dirty="0"/>
              <a:t>编程语言的设计与定义，对编译器设计和计算机编程领域的理论与实践的基础性贡献。</a:t>
            </a:r>
            <a:r>
              <a:rPr lang="de-DE" altLang="zh-CN" b="1" dirty="0"/>
              <a:t>1928</a:t>
            </a:r>
            <a:r>
              <a:rPr lang="en-US" altLang="zh-CN" dirty="0"/>
              <a:t> ~</a:t>
            </a:r>
            <a:r>
              <a:rPr lang="zh-CN" altLang="en-US" dirty="0"/>
              <a:t>今，天文学博士。</a:t>
            </a:r>
            <a:r>
              <a:rPr lang="en-US" altLang="zh-CN" b="1" dirty="0"/>
              <a:t>1</a:t>
            </a:r>
          </a:p>
          <a:p>
            <a:pPr eaLnBrk="1" hangingPunct="1"/>
            <a:r>
              <a:rPr lang="en-US" altLang="zh-CN" b="1" dirty="0"/>
              <a:t>959</a:t>
            </a:r>
            <a:r>
              <a:rPr lang="zh-CN" altLang="en-US" b="1" dirty="0"/>
              <a:t>年，</a:t>
            </a:r>
            <a:r>
              <a:rPr lang="en-US" altLang="zh-CN" b="1" dirty="0" err="1"/>
              <a:t>Naur</a:t>
            </a:r>
            <a:r>
              <a:rPr lang="zh-CN" altLang="en-US" b="1" dirty="0"/>
              <a:t>加盟丹麦第一个计算机公司</a:t>
            </a:r>
            <a:r>
              <a:rPr lang="en-US" altLang="zh-CN" b="1" dirty="0"/>
              <a:t>--</a:t>
            </a:r>
            <a:r>
              <a:rPr lang="en-US" altLang="zh-CN" b="1" dirty="0" err="1"/>
              <a:t>Regnecentralen</a:t>
            </a:r>
            <a:r>
              <a:rPr lang="zh-CN" altLang="en-US" b="1" dirty="0"/>
              <a:t>。并且领导了</a:t>
            </a:r>
            <a:r>
              <a:rPr lang="en-US" altLang="zh-CN" b="1" dirty="0" err="1"/>
              <a:t>Algol</a:t>
            </a:r>
            <a:r>
              <a:rPr lang="en-US" altLang="zh-CN" b="1" dirty="0"/>
              <a:t> 60</a:t>
            </a:r>
            <a:r>
              <a:rPr lang="zh-CN" altLang="en-US" b="1" dirty="0"/>
              <a:t>语言的定义。</a:t>
            </a:r>
          </a:p>
          <a:p>
            <a:pPr eaLnBrk="1" hangingPunct="1"/>
            <a:endParaRPr lang="zh-CN" altLang="en-US" b="1" dirty="0"/>
          </a:p>
          <a:p>
            <a:pPr eaLnBrk="1" hangingPunct="1"/>
            <a:r>
              <a:rPr lang="zh-CN" altLang="en-US" b="1" dirty="0"/>
              <a:t>截止至</a:t>
            </a:r>
            <a:r>
              <a:rPr lang="en-US" altLang="zh-CN" b="1" dirty="0"/>
              <a:t>2017</a:t>
            </a:r>
            <a:r>
              <a:rPr lang="zh-CN" altLang="en-US" b="1" dirty="0"/>
              <a:t>年，获此殊荣的（美籍）华人仅有一位，他是</a:t>
            </a:r>
            <a:r>
              <a:rPr lang="en-US" altLang="zh-CN" b="1" dirty="0"/>
              <a:t>2000</a:t>
            </a:r>
            <a:r>
              <a:rPr lang="zh-CN" altLang="en-US" b="1" dirty="0"/>
              <a:t>年图灵奖得主姚期智。姚期智是迄今为止获得此项殊荣的唯一亚裔计算机科学家，</a:t>
            </a:r>
            <a:r>
              <a:rPr lang="en-US" altLang="zh-CN" b="1" dirty="0"/>
              <a:t>2000</a:t>
            </a:r>
            <a:r>
              <a:rPr lang="zh-CN" altLang="en-US" b="1" dirty="0"/>
              <a:t>年获此奖项的只有姚期智一人。目前是清华大学教授。</a:t>
            </a:r>
            <a:r>
              <a:rPr lang="zh-CN" altLang="en-US" dirty="0">
                <a:ea typeface="PMingLiU" pitchFamily="18" charset="-120"/>
              </a:rPr>
              <a:t>正部 </a:t>
            </a:r>
            <a:br>
              <a:rPr lang="zh-CN" altLang="en-US" dirty="0">
                <a:ea typeface="PMingLiU" pitchFamily="18" charset="-120"/>
              </a:rPr>
            </a:br>
            <a:r>
              <a:rPr lang="zh-CN" altLang="en-US" dirty="0">
                <a:ea typeface="PMingLiU" pitchFamily="18" charset="-120"/>
              </a:rPr>
              <a:t>　　级待遇。</a:t>
            </a:r>
            <a:r>
              <a:rPr lang="zh-CN" altLang="en-US" dirty="0"/>
              <a:t> </a:t>
            </a:r>
            <a:endParaRPr lang="zh-CN" altLang="en-US" b="1" dirty="0"/>
          </a:p>
          <a:p>
            <a:pPr eaLnBrk="1" hangingPunct="1"/>
            <a:r>
              <a:rPr lang="zh-CN" altLang="en-US" b="1" dirty="0"/>
              <a:t>取自</a:t>
            </a:r>
            <a:r>
              <a:rPr lang="en-US" altLang="zh-CN" b="1" dirty="0"/>
              <a:t>"</a:t>
            </a:r>
            <a:r>
              <a:rPr lang="en-US" altLang="zh-CN" b="1" dirty="0">
                <a:hlinkClick r:id="rId3"/>
              </a:rPr>
              <a:t>http://wiki.ccw.com.cn/%E5%A7%9A%E6%9C%9F%E6%99%BA</a:t>
            </a:r>
            <a:r>
              <a:rPr lang="en-US" altLang="zh-CN" b="1" dirty="0"/>
              <a:t>"</a:t>
            </a:r>
            <a:r>
              <a:rPr lang="en-US" altLang="zh-CN" dirty="0"/>
              <a:t> </a:t>
            </a:r>
            <a:endParaRPr lang="en-US" altLang="zh-CN" b="1" dirty="0"/>
          </a:p>
          <a:p>
            <a:pPr eaLnBrk="1" hangingPunct="1"/>
            <a:r>
              <a:rPr lang="en-US" altLang="zh-CN" b="1" dirty="0"/>
              <a:t> 2000</a:t>
            </a:r>
            <a:r>
              <a:rPr lang="zh-CN" altLang="en-US" b="1" dirty="0"/>
              <a:t>年</a:t>
            </a:r>
            <a:r>
              <a:rPr lang="en-US" altLang="zh-CN" b="1" dirty="0"/>
              <a:t>Andrew Chi-</a:t>
            </a:r>
            <a:r>
              <a:rPr lang="en-US" altLang="zh-CN" b="1" dirty="0" err="1"/>
              <a:t>Chih</a:t>
            </a:r>
            <a:r>
              <a:rPr lang="en-US" altLang="zh-CN" b="1" dirty="0"/>
              <a:t> Yao(</a:t>
            </a:r>
            <a:r>
              <a:rPr lang="zh-CN" altLang="en-US" b="1" dirty="0"/>
              <a:t>姚期智</a:t>
            </a:r>
            <a:r>
              <a:rPr lang="en-US" altLang="zh-CN" b="1" dirty="0"/>
              <a:t>)</a:t>
            </a:r>
            <a:br>
              <a:rPr lang="en-US" altLang="zh-CN" b="1" dirty="0"/>
            </a:br>
            <a:r>
              <a:rPr lang="zh-CN" altLang="en-US" b="1" dirty="0"/>
              <a:t>获奖原因：由于在计算理论方面的贡献而获奖，包括伪随机数的生成算法、加密算法和通讯复杂性。</a:t>
            </a:r>
            <a:r>
              <a:rPr lang="zh-CN" altLang="en-US" dirty="0"/>
              <a:t> </a:t>
            </a:r>
          </a:p>
          <a:p>
            <a:pPr eaLnBrk="1" hangingPunct="1"/>
            <a:endParaRPr lang="zh-CN" altLang="en-US" dirty="0"/>
          </a:p>
          <a:p>
            <a:pPr eaLnBrk="1" hangingPunct="1"/>
            <a:r>
              <a:rPr lang="zh-CN" altLang="en-US" dirty="0"/>
              <a:t>图灵奖</a:t>
            </a:r>
            <a:r>
              <a:rPr lang="en-US" altLang="zh-CN" dirty="0"/>
              <a:t>40</a:t>
            </a:r>
            <a:r>
              <a:rPr lang="zh-CN" altLang="en-US" dirty="0"/>
              <a:t>年来首次授予女科学家 </a:t>
            </a:r>
          </a:p>
          <a:p>
            <a:pPr eaLnBrk="1" hangingPunct="1"/>
            <a:r>
              <a:rPr lang="en-US" altLang="zh-CN" dirty="0"/>
              <a:t>2006</a:t>
            </a:r>
            <a:r>
              <a:rPr lang="zh-CN" altLang="en-US" dirty="0"/>
              <a:t>年的图灵奖于</a:t>
            </a:r>
            <a:r>
              <a:rPr lang="en-US" altLang="zh-CN" dirty="0"/>
              <a:t>07</a:t>
            </a:r>
            <a:r>
              <a:rPr lang="zh-CN" altLang="en-US" dirty="0"/>
              <a:t>年</a:t>
            </a:r>
            <a:r>
              <a:rPr lang="en-US" altLang="zh-CN" dirty="0"/>
              <a:t>2</a:t>
            </a:r>
            <a:r>
              <a:rPr lang="zh-CN" altLang="en-US" dirty="0"/>
              <a:t>月</a:t>
            </a:r>
            <a:r>
              <a:rPr lang="en-US" altLang="zh-CN" dirty="0"/>
              <a:t>21</a:t>
            </a:r>
            <a:r>
              <a:rPr lang="zh-CN" altLang="en-US" dirty="0"/>
              <a:t>日给了</a:t>
            </a:r>
            <a:r>
              <a:rPr lang="en-US" altLang="zh-CN" dirty="0"/>
              <a:t>75</a:t>
            </a:r>
            <a:r>
              <a:rPr lang="zh-CN" altLang="en-US" dirty="0"/>
              <a:t>岁的</a:t>
            </a:r>
            <a:r>
              <a:rPr lang="en-US" altLang="zh-CN" dirty="0"/>
              <a:t>IBM</a:t>
            </a:r>
            <a:r>
              <a:rPr lang="zh-CN" altLang="en-US" dirty="0"/>
              <a:t>终生院士</a:t>
            </a:r>
            <a:r>
              <a:rPr lang="en-US" altLang="zh-CN" dirty="0"/>
              <a:t>(IBM Fellow </a:t>
            </a:r>
            <a:r>
              <a:rPr lang="en-US" altLang="zh-CN" dirty="0" err="1"/>
              <a:t>Emerita</a:t>
            </a:r>
            <a:r>
              <a:rPr lang="en-US" altLang="zh-CN" dirty="0"/>
              <a:t>)</a:t>
            </a:r>
            <a:r>
              <a:rPr lang="zh-CN" altLang="en-US" dirty="0"/>
              <a:t>，</a:t>
            </a:r>
            <a:r>
              <a:rPr lang="en-US" altLang="zh-CN" dirty="0"/>
              <a:t>Frances E. Allen</a:t>
            </a:r>
            <a:r>
              <a:rPr lang="zh-CN" altLang="en-US" dirty="0"/>
              <a:t>。</a:t>
            </a:r>
            <a:r>
              <a:rPr lang="en-US" altLang="zh-CN" dirty="0"/>
              <a:t>ACM</a:t>
            </a:r>
            <a:r>
              <a:rPr lang="zh-CN" altLang="en-US" dirty="0"/>
              <a:t>的官方声明说</a:t>
            </a:r>
            <a:r>
              <a:rPr lang="en-US" altLang="zh-CN" dirty="0"/>
              <a:t>Frances</a:t>
            </a:r>
            <a:r>
              <a:rPr lang="zh-CN" altLang="en-US" dirty="0"/>
              <a:t>因为在编译器优化的理论和实践方面做出的开创性贡献而获奖。她的工作奠定了现代优化编译器和自动并行化执行的基础。 </a:t>
            </a:r>
            <a:br>
              <a:rPr lang="zh-CN" altLang="en-US" dirty="0"/>
            </a:br>
            <a:endParaRPr lang="zh-CN" altLang="en-US" dirty="0"/>
          </a:p>
        </p:txBody>
      </p:sp>
    </p:spTree>
    <p:extLst>
      <p:ext uri="{BB962C8B-B14F-4D97-AF65-F5344CB8AC3E}">
        <p14:creationId xmlns:p14="http://schemas.microsoft.com/office/powerpoint/2010/main" val="1378737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2B4CB7D7-EAD6-4022-85EA-A37DDD5608B8}" type="slidenum">
              <a:rPr lang="en-US" altLang="zh-CN" smtClean="0"/>
              <a:pPr/>
              <a:t>74</a:t>
            </a:fld>
            <a:endParaRPr lang="en-US" altLang="zh-CN"/>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p:spPr>
        <p:txBody>
          <a:bodyPr/>
          <a:lstStyle/>
          <a:p>
            <a:pPr eaLnBrk="1" hangingPunct="1"/>
            <a:endParaRPr lang="zh-CN" altLang="en-US" sz="2000" b="1">
              <a:solidFill>
                <a:srgbClr val="6600CC"/>
              </a:solidFill>
            </a:endParaRPr>
          </a:p>
        </p:txBody>
      </p:sp>
    </p:spTree>
    <p:extLst>
      <p:ext uri="{BB962C8B-B14F-4D97-AF65-F5344CB8AC3E}">
        <p14:creationId xmlns:p14="http://schemas.microsoft.com/office/powerpoint/2010/main" val="3222561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4AB95E34-C7D8-4F3F-B9A8-C8147C96EC13}" type="slidenum">
              <a:rPr lang="en-US" altLang="zh-CN" smtClean="0"/>
              <a:pPr/>
              <a:t>75</a:t>
            </a:fld>
            <a:endParaRPr lang="en-US" altLang="zh-CN"/>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670981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noFill/>
          <a:ln/>
        </p:spPr>
        <p:txBody>
          <a:bodyPr/>
          <a:lstStyle/>
          <a:p>
            <a:r>
              <a:rPr lang="zh-CN" altLang="en-US"/>
              <a:t>递归可枚举集合 是 可计算性理论 或更狭义的 递归论 中的一个概念。 </a:t>
            </a:r>
          </a:p>
        </p:txBody>
      </p:sp>
    </p:spTree>
    <p:extLst>
      <p:ext uri="{BB962C8B-B14F-4D97-AF65-F5344CB8AC3E}">
        <p14:creationId xmlns:p14="http://schemas.microsoft.com/office/powerpoint/2010/main" val="2835767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E4B7B77A-C85E-4E50-8132-7C7915B3C6A7}" type="slidenum">
              <a:rPr lang="en-US" altLang="zh-CN" smtClean="0"/>
              <a:pPr/>
              <a:t>86</a:t>
            </a:fld>
            <a:endParaRPr lang="en-US" altLang="zh-CN"/>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p:spPr>
        <p:txBody>
          <a:bodyPr/>
          <a:lstStyle/>
          <a:p>
            <a:pPr eaLnBrk="1" hangingPunct="1"/>
            <a:r>
              <a:rPr lang="en-US" altLang="zh-CN"/>
              <a:t>sense   【 sens 】</a:t>
            </a:r>
            <a:r>
              <a:rPr lang="zh-CN" altLang="en-US"/>
              <a:t>感觉</a:t>
            </a:r>
          </a:p>
        </p:txBody>
      </p:sp>
    </p:spTree>
    <p:extLst>
      <p:ext uri="{BB962C8B-B14F-4D97-AF65-F5344CB8AC3E}">
        <p14:creationId xmlns:p14="http://schemas.microsoft.com/office/powerpoint/2010/main" val="960505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noFill/>
          <a:ln/>
        </p:spPr>
        <p:txBody>
          <a:bodyPr/>
          <a:lstStyle/>
          <a:p>
            <a:r>
              <a:rPr lang="zh-CN" altLang="en-US" sz="1600" b="1" dirty="0">
                <a:solidFill>
                  <a:srgbClr val="0000CC"/>
                </a:solidFill>
              </a:rPr>
              <a:t>  标准形式： </a:t>
            </a:r>
            <a:r>
              <a:rPr lang="en-US" altLang="zh-CN" sz="1600" b="1" dirty="0">
                <a:solidFill>
                  <a:srgbClr val="0000CC"/>
                </a:solidFill>
              </a:rPr>
              <a:t>w∈∑</a:t>
            </a:r>
            <a:r>
              <a:rPr lang="en-US" altLang="zh-CN" sz="1600" b="1" baseline="30000" dirty="0">
                <a:solidFill>
                  <a:srgbClr val="FF0000"/>
                </a:solidFill>
              </a:rPr>
              <a:t>      </a:t>
            </a:r>
            <a:r>
              <a:rPr lang="zh-CN" altLang="en-US" sz="1600" b="1" dirty="0">
                <a:solidFill>
                  <a:srgbClr val="0000CC"/>
                </a:solidFill>
              </a:rPr>
              <a:t>右线性文法与左线性文法 等价</a:t>
            </a:r>
          </a:p>
        </p:txBody>
      </p:sp>
    </p:spTree>
    <p:extLst>
      <p:ext uri="{BB962C8B-B14F-4D97-AF65-F5344CB8AC3E}">
        <p14:creationId xmlns:p14="http://schemas.microsoft.com/office/powerpoint/2010/main" val="193870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E266516C-A9CB-4A3C-8B0E-F3CA9D645825}" type="slidenum">
              <a:rPr lang="en-US" altLang="zh-CN" smtClean="0"/>
              <a:pPr/>
              <a:t>110</a:t>
            </a:fld>
            <a:endParaRPr lang="en-US" altLang="zh-CN"/>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p:spPr>
        <p:txBody>
          <a:bodyPr/>
          <a:lstStyle/>
          <a:p>
            <a:pPr eaLnBrk="1" hangingPunct="1"/>
            <a:r>
              <a:rPr lang="zh-CN" altLang="en-US"/>
              <a:t>注意：</a:t>
            </a:r>
            <a:r>
              <a:rPr lang="en-US" altLang="zh-CN"/>
              <a:t>s’-&gt;s </a:t>
            </a:r>
            <a:r>
              <a:rPr lang="zh-CN" altLang="en-US"/>
              <a:t>亦可   只是</a:t>
            </a:r>
            <a:r>
              <a:rPr lang="en-US" altLang="zh-CN"/>
              <a:t>RG</a:t>
            </a:r>
          </a:p>
        </p:txBody>
      </p:sp>
    </p:spTree>
    <p:extLst>
      <p:ext uri="{BB962C8B-B14F-4D97-AF65-F5344CB8AC3E}">
        <p14:creationId xmlns:p14="http://schemas.microsoft.com/office/powerpoint/2010/main" val="2678545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0A</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pPr>
                <a:defRPr/>
              </a:pPr>
              <a:t>122</a:t>
            </a:fld>
            <a:endParaRPr lang="en-US" altLang="zh-CN"/>
          </a:p>
        </p:txBody>
      </p:sp>
    </p:spTree>
    <p:extLst>
      <p:ext uri="{BB962C8B-B14F-4D97-AF65-F5344CB8AC3E}">
        <p14:creationId xmlns:p14="http://schemas.microsoft.com/office/powerpoint/2010/main" val="2634722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a:solidFill>
                  <a:srgbClr val="0000CC"/>
                </a:solidFill>
                <a:latin typeface="宋体" pitchFamily="2" charset="-122"/>
              </a:rPr>
              <a:t>{</a:t>
            </a:r>
            <a:r>
              <a:rPr lang="en-US" altLang="zh-CN" sz="1200" b="1" dirty="0" err="1">
                <a:solidFill>
                  <a:srgbClr val="0000CC"/>
                </a:solidFill>
                <a:latin typeface="宋体" pitchFamily="2" charset="-122"/>
              </a:rPr>
              <a:t>ww</a:t>
            </a:r>
            <a:r>
              <a:rPr lang="en-US" altLang="zh-CN" sz="1200" b="1" baseline="30000" dirty="0" err="1">
                <a:solidFill>
                  <a:srgbClr val="0000CC"/>
                </a:solidFill>
                <a:latin typeface="宋体" pitchFamily="2" charset="-122"/>
              </a:rPr>
              <a:t>T</a:t>
            </a:r>
            <a:r>
              <a:rPr lang="en-US" altLang="zh-CN" sz="1200" b="1" dirty="0" err="1">
                <a:solidFill>
                  <a:srgbClr val="0000CC"/>
                </a:solidFill>
                <a:latin typeface="宋体" pitchFamily="2" charset="-122"/>
              </a:rPr>
              <a:t>|w</a:t>
            </a:r>
            <a:r>
              <a:rPr lang="en-US" altLang="zh-CN" sz="1200" b="1" dirty="0">
                <a:solidFill>
                  <a:srgbClr val="0000CC"/>
                </a:solidFill>
                <a:latin typeface="宋体" pitchFamily="2" charset="-122"/>
              </a:rPr>
              <a:t>∈{</a:t>
            </a:r>
            <a:r>
              <a:rPr lang="en-US" altLang="zh-CN" sz="1200" b="1" dirty="0" err="1">
                <a:solidFill>
                  <a:srgbClr val="0000CC"/>
                </a:solidFill>
                <a:latin typeface="宋体" pitchFamily="2" charset="-122"/>
              </a:rPr>
              <a:t>a,b</a:t>
            </a:r>
            <a:r>
              <a:rPr lang="en-US" altLang="zh-CN" sz="1200" b="1" dirty="0">
                <a:solidFill>
                  <a:srgbClr val="0000CC"/>
                </a:solidFill>
                <a:latin typeface="宋体" pitchFamily="2" charset="-122"/>
              </a:rPr>
              <a:t>}</a:t>
            </a:r>
            <a:r>
              <a:rPr lang="en-US" altLang="zh-CN" sz="1200" b="1" baseline="30000" dirty="0">
                <a:solidFill>
                  <a:srgbClr val="0000CC"/>
                </a:solidFill>
                <a:latin typeface="宋体" pitchFamily="2" charset="-122"/>
              </a:rPr>
              <a:t>+</a:t>
            </a:r>
            <a:r>
              <a:rPr lang="en-US" altLang="zh-CN" sz="1200" b="1" dirty="0">
                <a:solidFill>
                  <a:srgbClr val="0000CC"/>
                </a:solidFill>
                <a:latin typeface="宋体" pitchFamily="2" charset="-122"/>
              </a:rPr>
              <a:t>}</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pPr>
                <a:defRPr/>
              </a:pPr>
              <a:t>140</a:t>
            </a:fld>
            <a:endParaRPr lang="en-US" altLang="zh-CN"/>
          </a:p>
        </p:txBody>
      </p:sp>
    </p:spTree>
    <p:extLst>
      <p:ext uri="{BB962C8B-B14F-4D97-AF65-F5344CB8AC3E}">
        <p14:creationId xmlns:p14="http://schemas.microsoft.com/office/powerpoint/2010/main" val="2612560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a:solidFill>
                  <a:srgbClr val="0000CC"/>
                </a:solidFill>
                <a:latin typeface="宋体" pitchFamily="2" charset="-122"/>
              </a:rPr>
              <a:t>{</a:t>
            </a:r>
            <a:r>
              <a:rPr lang="en-US" altLang="zh-CN" sz="1200" b="1" dirty="0" err="1">
                <a:solidFill>
                  <a:srgbClr val="0000CC"/>
                </a:solidFill>
                <a:latin typeface="宋体" pitchFamily="2" charset="-122"/>
              </a:rPr>
              <a:t>ww</a:t>
            </a:r>
            <a:r>
              <a:rPr lang="en-US" altLang="zh-CN" sz="1200" b="1" baseline="30000" dirty="0" err="1">
                <a:solidFill>
                  <a:srgbClr val="0000CC"/>
                </a:solidFill>
                <a:latin typeface="宋体" pitchFamily="2" charset="-122"/>
              </a:rPr>
              <a:t>T</a:t>
            </a:r>
            <a:r>
              <a:rPr lang="en-US" altLang="zh-CN" sz="1200" b="1" dirty="0" err="1">
                <a:solidFill>
                  <a:srgbClr val="0000CC"/>
                </a:solidFill>
                <a:latin typeface="宋体" pitchFamily="2" charset="-122"/>
              </a:rPr>
              <a:t>|w</a:t>
            </a:r>
            <a:r>
              <a:rPr lang="en-US" altLang="zh-CN" sz="1200" b="1" dirty="0">
                <a:solidFill>
                  <a:srgbClr val="0000CC"/>
                </a:solidFill>
                <a:latin typeface="宋体" pitchFamily="2" charset="-122"/>
              </a:rPr>
              <a:t>∈{</a:t>
            </a:r>
            <a:r>
              <a:rPr lang="en-US" altLang="zh-CN" sz="1200" b="1" dirty="0" err="1">
                <a:solidFill>
                  <a:srgbClr val="0000CC"/>
                </a:solidFill>
                <a:latin typeface="宋体" pitchFamily="2" charset="-122"/>
              </a:rPr>
              <a:t>a,b</a:t>
            </a:r>
            <a:r>
              <a:rPr lang="en-US" altLang="zh-CN" sz="1200" b="1" dirty="0">
                <a:solidFill>
                  <a:srgbClr val="0000CC"/>
                </a:solidFill>
                <a:latin typeface="宋体" pitchFamily="2" charset="-122"/>
              </a:rPr>
              <a:t>}</a:t>
            </a:r>
            <a:r>
              <a:rPr lang="en-US" altLang="zh-CN" sz="1200" b="1" baseline="30000" dirty="0">
                <a:solidFill>
                  <a:srgbClr val="0000CC"/>
                </a:solidFill>
                <a:latin typeface="宋体" pitchFamily="2" charset="-122"/>
              </a:rPr>
              <a:t>*</a:t>
            </a:r>
            <a:r>
              <a:rPr lang="en-US" altLang="zh-CN" sz="1200" b="1" dirty="0">
                <a:solidFill>
                  <a:srgbClr val="0000CC"/>
                </a:solidFill>
                <a:latin typeface="宋体" pitchFamily="2" charset="-122"/>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pPr>
                <a:defRPr/>
              </a:pPr>
              <a:t>144</a:t>
            </a:fld>
            <a:endParaRPr lang="en-US" altLang="zh-CN"/>
          </a:p>
        </p:txBody>
      </p:sp>
    </p:spTree>
    <p:extLst>
      <p:ext uri="{BB962C8B-B14F-4D97-AF65-F5344CB8AC3E}">
        <p14:creationId xmlns:p14="http://schemas.microsoft.com/office/powerpoint/2010/main" val="4081178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幻灯片图像占位符 1"/>
          <p:cNvSpPr>
            <a:spLocks noGrp="1" noRot="1" noChangeAspect="1" noTextEdit="1"/>
          </p:cNvSpPr>
          <p:nvPr>
            <p:ph type="sldImg"/>
          </p:nvPr>
        </p:nvSpPr>
        <p:spPr>
          <a:ln/>
        </p:spPr>
      </p:sp>
      <p:sp>
        <p:nvSpPr>
          <p:cNvPr id="325635" name="备注占位符 2"/>
          <p:cNvSpPr>
            <a:spLocks noGrp="1"/>
          </p:cNvSpPr>
          <p:nvPr>
            <p:ph type="body" idx="1"/>
          </p:nvPr>
        </p:nvSpPr>
        <p:spPr>
          <a:noFill/>
          <a:ln/>
        </p:spPr>
        <p:txBody>
          <a:bodyPr/>
          <a:lstStyle/>
          <a:p>
            <a:r>
              <a:rPr lang="en-US" altLang="zh-CN" dirty="0"/>
              <a:t>(1) </a:t>
            </a:r>
            <a:r>
              <a:rPr lang="zh-CN" altLang="en-US" dirty="0"/>
              <a:t>有中心点  也可以没有中心点</a:t>
            </a:r>
          </a:p>
        </p:txBody>
      </p:sp>
      <p:sp>
        <p:nvSpPr>
          <p:cNvPr id="325636" name="灯片编号占位符 3"/>
          <p:cNvSpPr>
            <a:spLocks noGrp="1"/>
          </p:cNvSpPr>
          <p:nvPr>
            <p:ph type="sldNum" sz="quarter" idx="5"/>
          </p:nvPr>
        </p:nvSpPr>
        <p:spPr>
          <a:noFill/>
        </p:spPr>
        <p:txBody>
          <a:bodyPr/>
          <a:lstStyle/>
          <a:p>
            <a:fld id="{015DFA83-D867-4854-84C9-FDF2D0BC0D88}" type="slidenum">
              <a:rPr lang="en-US" altLang="zh-CN" smtClean="0"/>
              <a:pPr/>
              <a:t>145</a:t>
            </a:fld>
            <a:endParaRPr lang="en-US" altLang="zh-CN"/>
          </a:p>
        </p:txBody>
      </p:sp>
    </p:spTree>
    <p:extLst>
      <p:ext uri="{BB962C8B-B14F-4D97-AF65-F5344CB8AC3E}">
        <p14:creationId xmlns:p14="http://schemas.microsoft.com/office/powerpoint/2010/main" val="320024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ln/>
        </p:spPr>
      </p:sp>
      <p:sp>
        <p:nvSpPr>
          <p:cNvPr id="313347" name="备注占位符 2"/>
          <p:cNvSpPr>
            <a:spLocks noGrp="1"/>
          </p:cNvSpPr>
          <p:nvPr>
            <p:ph type="body" idx="1"/>
          </p:nvPr>
        </p:nvSpPr>
        <p:spPr>
          <a:noFill/>
          <a:ln/>
        </p:spPr>
        <p:txBody>
          <a:bodyPr/>
          <a:lstStyle/>
          <a:p>
            <a:pPr eaLnBrk="1" hangingPunct="1">
              <a:buFont typeface="Wingdings" pitchFamily="2" charset="2"/>
              <a:buNone/>
            </a:pPr>
            <a:r>
              <a:rPr lang="en-US" altLang="zh-CN" b="1" dirty="0">
                <a:solidFill>
                  <a:srgbClr val="0000CC"/>
                </a:solidFill>
              </a:rPr>
              <a:t>I→</a:t>
            </a:r>
            <a:r>
              <a:rPr lang="en-US" altLang="zh-CN" b="1" dirty="0">
                <a:solidFill>
                  <a:srgbClr val="000000"/>
                </a:solidFill>
              </a:rPr>
              <a:t>L</a:t>
            </a:r>
          </a:p>
          <a:p>
            <a:pPr eaLnBrk="1" hangingPunct="1">
              <a:buFont typeface="Wingdings" pitchFamily="2" charset="2"/>
              <a:buNone/>
            </a:pPr>
            <a:r>
              <a:rPr lang="en-US" altLang="zh-CN" b="1" dirty="0">
                <a:solidFill>
                  <a:srgbClr val="0000CC"/>
                </a:solidFill>
              </a:rPr>
              <a:t>I→L</a:t>
            </a:r>
            <a:r>
              <a:rPr lang="en-US" altLang="zh-CN" b="1" dirty="0">
                <a:solidFill>
                  <a:srgbClr val="000000"/>
                </a:solidFill>
              </a:rPr>
              <a:t>S</a:t>
            </a:r>
          </a:p>
          <a:p>
            <a:pPr eaLnBrk="1" hangingPunct="1">
              <a:buFont typeface="Wingdings" pitchFamily="2" charset="2"/>
              <a:buNone/>
            </a:pPr>
            <a:r>
              <a:rPr lang="en-US" altLang="zh-CN" b="1" dirty="0">
                <a:solidFill>
                  <a:srgbClr val="000000"/>
                </a:solidFill>
              </a:rPr>
              <a:t>S-&gt;L|D|SS</a:t>
            </a:r>
            <a:endParaRPr lang="zh-CN" altLang="en-US" dirty="0"/>
          </a:p>
        </p:txBody>
      </p:sp>
      <p:sp>
        <p:nvSpPr>
          <p:cNvPr id="313348" name="灯片编号占位符 3"/>
          <p:cNvSpPr>
            <a:spLocks noGrp="1"/>
          </p:cNvSpPr>
          <p:nvPr>
            <p:ph type="sldNum" sz="quarter" idx="5"/>
          </p:nvPr>
        </p:nvSpPr>
        <p:spPr>
          <a:noFill/>
        </p:spPr>
        <p:txBody>
          <a:bodyPr/>
          <a:lstStyle/>
          <a:p>
            <a:fld id="{DDB562A5-5816-45E9-BCA7-B85246F75130}" type="slidenum">
              <a:rPr lang="en-US" altLang="zh-CN" smtClean="0"/>
              <a:pPr/>
              <a:t>42</a:t>
            </a:fld>
            <a:endParaRPr lang="en-US" altLang="zh-CN"/>
          </a:p>
        </p:txBody>
      </p:sp>
    </p:spTree>
    <p:extLst>
      <p:ext uri="{BB962C8B-B14F-4D97-AF65-F5344CB8AC3E}">
        <p14:creationId xmlns:p14="http://schemas.microsoft.com/office/powerpoint/2010/main" val="1456511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幻灯片图像占位符 1"/>
          <p:cNvSpPr>
            <a:spLocks noGrp="1" noRot="1" noChangeAspect="1" noTextEdit="1"/>
          </p:cNvSpPr>
          <p:nvPr>
            <p:ph type="sldImg"/>
          </p:nvPr>
        </p:nvSpPr>
        <p:spPr>
          <a:ln/>
        </p:spPr>
      </p:sp>
      <p:sp>
        <p:nvSpPr>
          <p:cNvPr id="326659" name="备注占位符 2"/>
          <p:cNvSpPr>
            <a:spLocks noGrp="1"/>
          </p:cNvSpPr>
          <p:nvPr>
            <p:ph type="body" idx="1"/>
          </p:nvPr>
        </p:nvSpPr>
        <p:spPr>
          <a:noFill/>
          <a:ln/>
        </p:spPr>
        <p:txBody>
          <a:bodyPr/>
          <a:lstStyle/>
          <a:p>
            <a:r>
              <a:rPr lang="zh-CN" altLang="en-US">
                <a:solidFill>
                  <a:srgbClr val="000000"/>
                </a:solidFill>
              </a:rPr>
              <a:t>根据下推自动机（得到文法）</a:t>
            </a:r>
            <a:endParaRPr lang="zh-CN" altLang="en-US"/>
          </a:p>
        </p:txBody>
      </p:sp>
      <p:sp>
        <p:nvSpPr>
          <p:cNvPr id="326660" name="灯片编号占位符 3"/>
          <p:cNvSpPr>
            <a:spLocks noGrp="1"/>
          </p:cNvSpPr>
          <p:nvPr>
            <p:ph type="sldNum" sz="quarter" idx="5"/>
          </p:nvPr>
        </p:nvSpPr>
        <p:spPr>
          <a:noFill/>
        </p:spPr>
        <p:txBody>
          <a:bodyPr/>
          <a:lstStyle/>
          <a:p>
            <a:fld id="{072862C1-6A14-44B7-95D6-CB7CB038D08A}" type="slidenum">
              <a:rPr lang="en-US" altLang="zh-CN" smtClean="0"/>
              <a:pPr/>
              <a:t>155</a:t>
            </a:fld>
            <a:endParaRPr lang="en-US" altLang="zh-CN"/>
          </a:p>
        </p:txBody>
      </p:sp>
    </p:spTree>
    <p:extLst>
      <p:ext uri="{BB962C8B-B14F-4D97-AF65-F5344CB8AC3E}">
        <p14:creationId xmlns:p14="http://schemas.microsoft.com/office/powerpoint/2010/main" val="3609322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a:t>两种思路：个数、顺序   或  顺序、个数</a:t>
            </a:r>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pPr>
                <a:defRPr/>
              </a:pPr>
              <a:t>157</a:t>
            </a:fld>
            <a:endParaRPr lang="en-US" altLang="zh-CN"/>
          </a:p>
        </p:txBody>
      </p:sp>
    </p:spTree>
    <p:extLst>
      <p:ext uri="{BB962C8B-B14F-4D97-AF65-F5344CB8AC3E}">
        <p14:creationId xmlns:p14="http://schemas.microsoft.com/office/powerpoint/2010/main" val="3779853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幻灯片图像占位符 1"/>
          <p:cNvSpPr>
            <a:spLocks noGrp="1" noRot="1" noChangeAspect="1" noTextEdit="1"/>
          </p:cNvSpPr>
          <p:nvPr>
            <p:ph type="sldImg"/>
          </p:nvPr>
        </p:nvSpPr>
        <p:spPr>
          <a:ln/>
        </p:spPr>
      </p:sp>
      <p:sp>
        <p:nvSpPr>
          <p:cNvPr id="327683" name="备注占位符 2"/>
          <p:cNvSpPr>
            <a:spLocks noGrp="1"/>
          </p:cNvSpPr>
          <p:nvPr>
            <p:ph type="body" idx="1"/>
          </p:nvPr>
        </p:nvSpPr>
        <p:spPr>
          <a:noFill/>
          <a:ln/>
        </p:spPr>
        <p:txBody>
          <a:bodyPr/>
          <a:lstStyle/>
          <a:p>
            <a:r>
              <a:rPr lang="en-US" altLang="zh-CN"/>
              <a:t>3</a:t>
            </a:r>
            <a:r>
              <a:rPr lang="zh-CN" altLang="en-US"/>
              <a:t>*</a:t>
            </a:r>
            <a:r>
              <a:rPr lang="en-US" altLang="zh-CN"/>
              <a:t>4  3</a:t>
            </a:r>
            <a:r>
              <a:rPr lang="zh-CN" altLang="en-US"/>
              <a:t>种运算分别对应</a:t>
            </a:r>
            <a:r>
              <a:rPr lang="en-US" altLang="zh-CN"/>
              <a:t>4</a:t>
            </a:r>
            <a:r>
              <a:rPr lang="zh-CN" altLang="en-US"/>
              <a:t>类语言</a:t>
            </a:r>
            <a:r>
              <a:rPr lang="en-US" altLang="zh-CN"/>
              <a:t> </a:t>
            </a:r>
            <a:r>
              <a:rPr lang="zh-CN" altLang="en-US"/>
              <a:t>或  </a:t>
            </a:r>
            <a:endParaRPr lang="en-US" altLang="zh-CN"/>
          </a:p>
          <a:p>
            <a:r>
              <a:rPr lang="en-US" altLang="zh-CN"/>
              <a:t>4</a:t>
            </a:r>
            <a:r>
              <a:rPr lang="zh-CN" altLang="en-US"/>
              <a:t>*</a:t>
            </a:r>
            <a:r>
              <a:rPr lang="en-US" altLang="zh-CN"/>
              <a:t>3  4</a:t>
            </a:r>
            <a:r>
              <a:rPr lang="zh-CN" altLang="en-US"/>
              <a:t>类语言分别对应</a:t>
            </a:r>
            <a:r>
              <a:rPr lang="en-US" altLang="zh-CN"/>
              <a:t>3</a:t>
            </a:r>
            <a:r>
              <a:rPr lang="zh-CN" altLang="en-US"/>
              <a:t>种运算</a:t>
            </a:r>
          </a:p>
          <a:p>
            <a:endParaRPr lang="zh-CN" altLang="en-US"/>
          </a:p>
        </p:txBody>
      </p:sp>
      <p:sp>
        <p:nvSpPr>
          <p:cNvPr id="327684" name="灯片编号占位符 3"/>
          <p:cNvSpPr>
            <a:spLocks noGrp="1"/>
          </p:cNvSpPr>
          <p:nvPr>
            <p:ph type="sldNum" sz="quarter" idx="5"/>
          </p:nvPr>
        </p:nvSpPr>
        <p:spPr>
          <a:noFill/>
        </p:spPr>
        <p:txBody>
          <a:bodyPr/>
          <a:lstStyle/>
          <a:p>
            <a:fld id="{A45D8063-D384-4C23-9F5C-6E45E05B07C8}" type="slidenum">
              <a:rPr lang="en-US" altLang="zh-CN" smtClean="0"/>
              <a:pPr/>
              <a:t>212</a:t>
            </a:fld>
            <a:endParaRPr lang="en-US" altLang="zh-CN"/>
          </a:p>
        </p:txBody>
      </p:sp>
    </p:spTree>
    <p:extLst>
      <p:ext uri="{BB962C8B-B14F-4D97-AF65-F5344CB8AC3E}">
        <p14:creationId xmlns:p14="http://schemas.microsoft.com/office/powerpoint/2010/main" val="1040260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0000"/>
                </a:solidFill>
              </a:rPr>
              <a:t>然后再讨论 </a:t>
            </a:r>
            <a:r>
              <a:rPr lang="en-US" altLang="zh-CN" sz="1200" b="1" dirty="0">
                <a:solidFill>
                  <a:srgbClr val="000000"/>
                </a:solidFill>
              </a:rPr>
              <a:t>∑</a:t>
            </a:r>
            <a:r>
              <a:rPr lang="en-US" altLang="zh-CN" sz="1200" b="1" baseline="-25000" dirty="0">
                <a:solidFill>
                  <a:srgbClr val="000000"/>
                </a:solidFill>
              </a:rPr>
              <a:t>1</a:t>
            </a:r>
            <a:r>
              <a:rPr lang="en-US" altLang="zh-CN" sz="1200" b="1" dirty="0">
                <a:solidFill>
                  <a:srgbClr val="0000CC"/>
                </a:solidFill>
              </a:rPr>
              <a:t>∩</a:t>
            </a:r>
            <a:r>
              <a:rPr lang="en-US" altLang="zh-CN" sz="1200" b="1" dirty="0">
                <a:solidFill>
                  <a:srgbClr val="000000"/>
                </a:solidFill>
              </a:rPr>
              <a:t>∑</a:t>
            </a:r>
            <a:r>
              <a:rPr lang="en-US" altLang="zh-CN" sz="1200" b="1" baseline="-25000" dirty="0">
                <a:solidFill>
                  <a:srgbClr val="000000"/>
                </a:solidFill>
              </a:rPr>
              <a:t>2  </a:t>
            </a:r>
            <a:r>
              <a:rPr lang="zh-CN" altLang="en-US" sz="1200" b="1" baseline="0" dirty="0">
                <a:solidFill>
                  <a:srgbClr val="000000"/>
                </a:solidFill>
              </a:rPr>
              <a:t>！</a:t>
            </a:r>
            <a:r>
              <a:rPr lang="en-US" altLang="zh-CN" sz="1200" b="1" dirty="0">
                <a:solidFill>
                  <a:srgbClr val="000000"/>
                </a:solidFill>
              </a:rPr>
              <a:t>=</a:t>
            </a:r>
            <a:r>
              <a:rPr lang="en-US" altLang="zh-CN" sz="1200" b="1" dirty="0">
                <a:solidFill>
                  <a:srgbClr val="FF0000"/>
                </a:solidFill>
              </a:rPr>
              <a:t>Ф</a:t>
            </a:r>
          </a:p>
          <a:p>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pPr>
                <a:defRPr/>
              </a:pPr>
              <a:t>215</a:t>
            </a:fld>
            <a:endParaRPr lang="en-US" altLang="zh-CN"/>
          </a:p>
        </p:txBody>
      </p:sp>
    </p:spTree>
    <p:extLst>
      <p:ext uri="{BB962C8B-B14F-4D97-AF65-F5344CB8AC3E}">
        <p14:creationId xmlns:p14="http://schemas.microsoft.com/office/powerpoint/2010/main" val="2989517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幻灯片图像占位符 1"/>
          <p:cNvSpPr>
            <a:spLocks noGrp="1" noRot="1" noChangeAspect="1" noTextEdit="1"/>
          </p:cNvSpPr>
          <p:nvPr>
            <p:ph type="sldImg"/>
          </p:nvPr>
        </p:nvSpPr>
        <p:spPr>
          <a:ln/>
        </p:spPr>
      </p:sp>
      <p:sp>
        <p:nvSpPr>
          <p:cNvPr id="328707" name="备注占位符 2"/>
          <p:cNvSpPr>
            <a:spLocks noGrp="1"/>
          </p:cNvSpPr>
          <p:nvPr>
            <p:ph type="body" idx="1"/>
          </p:nvPr>
        </p:nvSpPr>
        <p:spPr>
          <a:noFill/>
          <a:ln/>
        </p:spPr>
        <p:txBody>
          <a:bodyPr/>
          <a:lstStyle/>
          <a:p>
            <a:endParaRPr lang="zh-CN" altLang="en-US"/>
          </a:p>
        </p:txBody>
      </p:sp>
      <p:sp>
        <p:nvSpPr>
          <p:cNvPr id="328708" name="灯片编号占位符 3"/>
          <p:cNvSpPr>
            <a:spLocks noGrp="1"/>
          </p:cNvSpPr>
          <p:nvPr>
            <p:ph type="sldNum" sz="quarter" idx="5"/>
          </p:nvPr>
        </p:nvSpPr>
        <p:spPr>
          <a:noFill/>
        </p:spPr>
        <p:txBody>
          <a:bodyPr/>
          <a:lstStyle/>
          <a:p>
            <a:fld id="{CDB544B7-E722-494A-934F-424414EB5893}" type="slidenum">
              <a:rPr lang="en-US" altLang="zh-CN" smtClean="0"/>
              <a:pPr/>
              <a:t>216</a:t>
            </a:fld>
            <a:endParaRPr lang="en-US" altLang="zh-CN"/>
          </a:p>
        </p:txBody>
      </p:sp>
    </p:spTree>
    <p:extLst>
      <p:ext uri="{BB962C8B-B14F-4D97-AF65-F5344CB8AC3E}">
        <p14:creationId xmlns:p14="http://schemas.microsoft.com/office/powerpoint/2010/main" val="4263092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ln/>
        </p:spPr>
      </p:sp>
      <p:sp>
        <p:nvSpPr>
          <p:cNvPr id="329731" name="备注占位符 2"/>
          <p:cNvSpPr>
            <a:spLocks noGrp="1"/>
          </p:cNvSpPr>
          <p:nvPr>
            <p:ph type="body" idx="1"/>
          </p:nvPr>
        </p:nvSpPr>
        <p:spPr>
          <a:noFill/>
          <a:ln/>
        </p:spPr>
        <p:txBody>
          <a:bodyPr/>
          <a:lstStyle/>
          <a:p>
            <a:r>
              <a:rPr lang="zh-CN" altLang="en-US"/>
              <a:t>对应 开始符号</a:t>
            </a:r>
            <a:r>
              <a:rPr lang="en-US" altLang="zh-CN"/>
              <a:t>S </a:t>
            </a:r>
            <a:r>
              <a:rPr lang="zh-CN" altLang="en-US"/>
              <a:t>不出现在产生式右边 定理 </a:t>
            </a:r>
            <a:r>
              <a:rPr lang="en-US" altLang="zh-CN"/>
              <a:t>2-1</a:t>
            </a:r>
            <a:r>
              <a:rPr lang="zh-CN" altLang="en-US"/>
              <a:t> </a:t>
            </a:r>
          </a:p>
        </p:txBody>
      </p:sp>
      <p:sp>
        <p:nvSpPr>
          <p:cNvPr id="329732" name="灯片编号占位符 3"/>
          <p:cNvSpPr>
            <a:spLocks noGrp="1"/>
          </p:cNvSpPr>
          <p:nvPr>
            <p:ph type="sldNum" sz="quarter" idx="5"/>
          </p:nvPr>
        </p:nvSpPr>
        <p:spPr>
          <a:noFill/>
        </p:spPr>
        <p:txBody>
          <a:bodyPr/>
          <a:lstStyle/>
          <a:p>
            <a:fld id="{18D440E5-FEEA-49EF-A14F-2F0BF27D214B}" type="slidenum">
              <a:rPr lang="en-US" altLang="zh-CN" smtClean="0"/>
              <a:pPr/>
              <a:t>219</a:t>
            </a:fld>
            <a:endParaRPr lang="en-US" altLang="zh-CN"/>
          </a:p>
        </p:txBody>
      </p:sp>
    </p:spTree>
    <p:extLst>
      <p:ext uri="{BB962C8B-B14F-4D97-AF65-F5344CB8AC3E}">
        <p14:creationId xmlns:p14="http://schemas.microsoft.com/office/powerpoint/2010/main" val="1601192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幻灯片图像占位符 1"/>
          <p:cNvSpPr>
            <a:spLocks noGrp="1" noRot="1" noChangeAspect="1" noTextEdit="1"/>
          </p:cNvSpPr>
          <p:nvPr>
            <p:ph type="sldImg"/>
          </p:nvPr>
        </p:nvSpPr>
        <p:spPr>
          <a:ln/>
        </p:spPr>
      </p:sp>
      <p:sp>
        <p:nvSpPr>
          <p:cNvPr id="330755" name="备注占位符 2"/>
          <p:cNvSpPr>
            <a:spLocks noGrp="1"/>
          </p:cNvSpPr>
          <p:nvPr>
            <p:ph type="body" idx="1"/>
          </p:nvPr>
        </p:nvSpPr>
        <p:spPr>
          <a:noFill/>
          <a:ln/>
        </p:spPr>
        <p:txBody>
          <a:bodyPr/>
          <a:lstStyle/>
          <a:p>
            <a:r>
              <a:rPr lang="zh-CN" altLang="en-US"/>
              <a:t>一般性与特殊性</a:t>
            </a:r>
          </a:p>
        </p:txBody>
      </p:sp>
      <p:sp>
        <p:nvSpPr>
          <p:cNvPr id="330756" name="灯片编号占位符 3"/>
          <p:cNvSpPr>
            <a:spLocks noGrp="1"/>
          </p:cNvSpPr>
          <p:nvPr>
            <p:ph type="sldNum" sz="quarter" idx="5"/>
          </p:nvPr>
        </p:nvSpPr>
        <p:spPr>
          <a:noFill/>
        </p:spPr>
        <p:txBody>
          <a:bodyPr/>
          <a:lstStyle/>
          <a:p>
            <a:fld id="{3CF318D6-3790-4B04-B20D-7CFFE8F11F97}" type="slidenum">
              <a:rPr lang="en-US" altLang="zh-CN" smtClean="0"/>
              <a:pPr/>
              <a:t>221</a:t>
            </a:fld>
            <a:endParaRPr lang="en-US" altLang="zh-CN"/>
          </a:p>
        </p:txBody>
      </p:sp>
    </p:spTree>
    <p:extLst>
      <p:ext uri="{BB962C8B-B14F-4D97-AF65-F5344CB8AC3E}">
        <p14:creationId xmlns:p14="http://schemas.microsoft.com/office/powerpoint/2010/main" val="4268377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幻灯片图像占位符 1"/>
          <p:cNvSpPr>
            <a:spLocks noGrp="1" noRot="1" noChangeAspect="1" noTextEdit="1"/>
          </p:cNvSpPr>
          <p:nvPr>
            <p:ph type="sldImg"/>
          </p:nvPr>
        </p:nvSpPr>
        <p:spPr>
          <a:ln/>
        </p:spPr>
      </p:sp>
      <p:sp>
        <p:nvSpPr>
          <p:cNvPr id="331779" name="备注占位符 2"/>
          <p:cNvSpPr>
            <a:spLocks noGrp="1"/>
          </p:cNvSpPr>
          <p:nvPr>
            <p:ph type="body" idx="1"/>
          </p:nvPr>
        </p:nvSpPr>
        <p:spPr>
          <a:noFill/>
          <a:ln/>
        </p:spPr>
        <p:txBody>
          <a:bodyPr/>
          <a:lstStyle/>
          <a:p>
            <a:pPr eaLnBrk="1" hangingPunct="1">
              <a:buFont typeface="Wingdings" pitchFamily="2" charset="2"/>
              <a:buNone/>
            </a:pPr>
            <a:r>
              <a:rPr lang="zh-CN" altLang="en-US" b="1" dirty="0">
                <a:solidFill>
                  <a:srgbClr val="0000CC"/>
                </a:solidFill>
              </a:rPr>
              <a:t>  </a:t>
            </a:r>
            <a:r>
              <a:rPr lang="en-US" altLang="zh-CN" b="1" dirty="0">
                <a:solidFill>
                  <a:srgbClr val="0000CC"/>
                </a:solidFill>
              </a:rPr>
              <a:t>{</a:t>
            </a:r>
            <a:r>
              <a:rPr lang="en-US" altLang="zh-CN" b="1" dirty="0">
                <a:solidFill>
                  <a:srgbClr val="000000"/>
                </a:solidFill>
              </a:rPr>
              <a:t>A→</a:t>
            </a:r>
            <a:r>
              <a:rPr lang="en-US" altLang="zh-CN" b="1" dirty="0">
                <a:solidFill>
                  <a:srgbClr val="0000CC"/>
                </a:solidFill>
              </a:rPr>
              <a:t>w</a:t>
            </a:r>
            <a:r>
              <a:rPr lang="en-US" altLang="zh-CN" b="1" dirty="0">
                <a:solidFill>
                  <a:srgbClr val="FF0000"/>
                </a:solidFill>
              </a:rPr>
              <a:t>S</a:t>
            </a:r>
            <a:r>
              <a:rPr lang="en-US" altLang="zh-CN" b="1" baseline="-25000" dirty="0">
                <a:solidFill>
                  <a:srgbClr val="FF0000"/>
                </a:solidFill>
              </a:rPr>
              <a:t>2</a:t>
            </a:r>
            <a:r>
              <a:rPr lang="en-US" altLang="zh-CN" b="1" dirty="0">
                <a:solidFill>
                  <a:srgbClr val="0000CC"/>
                </a:solidFill>
              </a:rPr>
              <a:t>|A→w</a:t>
            </a:r>
            <a:r>
              <a:rPr lang="zh-CN" altLang="en-US" b="1" dirty="0">
                <a:solidFill>
                  <a:srgbClr val="0000CC"/>
                </a:solidFill>
              </a:rPr>
              <a:t>在</a:t>
            </a:r>
            <a:r>
              <a:rPr lang="en-US" altLang="zh-CN" b="1" dirty="0">
                <a:solidFill>
                  <a:srgbClr val="0000CC"/>
                </a:solidFill>
              </a:rPr>
              <a:t>P</a:t>
            </a:r>
            <a:r>
              <a:rPr lang="en-US" altLang="zh-CN" b="1" baseline="-25000" dirty="0">
                <a:solidFill>
                  <a:srgbClr val="0000CC"/>
                </a:solidFill>
              </a:rPr>
              <a:t>1</a:t>
            </a:r>
            <a:r>
              <a:rPr lang="zh-CN" altLang="en-US" b="1" dirty="0">
                <a:solidFill>
                  <a:srgbClr val="0000CC"/>
                </a:solidFill>
              </a:rPr>
              <a:t>中</a:t>
            </a:r>
            <a:r>
              <a:rPr lang="en-US" altLang="zh-CN" b="1" dirty="0">
                <a:solidFill>
                  <a:srgbClr val="0000CC"/>
                </a:solidFill>
              </a:rPr>
              <a:t>} </a:t>
            </a:r>
          </a:p>
          <a:p>
            <a:pPr eaLnBrk="1" hangingPunct="1">
              <a:buFont typeface="Wingdings" pitchFamily="2" charset="2"/>
              <a:buNone/>
            </a:pPr>
            <a:r>
              <a:rPr lang="en-US" altLang="zh-CN" b="1" dirty="0">
                <a:solidFill>
                  <a:srgbClr val="0000CC"/>
                </a:solidFill>
              </a:rPr>
              <a:t>   </a:t>
            </a:r>
            <a:r>
              <a:rPr lang="en-US" altLang="zh-CN" b="1" dirty="0">
                <a:solidFill>
                  <a:srgbClr val="FF0000"/>
                </a:solidFill>
              </a:rPr>
              <a:t>- </a:t>
            </a:r>
            <a:r>
              <a:rPr lang="en-US" altLang="zh-CN" b="1" dirty="0">
                <a:solidFill>
                  <a:srgbClr val="0000CC"/>
                </a:solidFill>
              </a:rPr>
              <a:t>{</a:t>
            </a:r>
            <a:r>
              <a:rPr lang="en-US" altLang="zh-CN" b="1" dirty="0" err="1">
                <a:solidFill>
                  <a:srgbClr val="000000"/>
                </a:solidFill>
              </a:rPr>
              <a:t>A→w</a:t>
            </a:r>
            <a:r>
              <a:rPr lang="en-US" altLang="zh-CN" b="1" dirty="0">
                <a:solidFill>
                  <a:srgbClr val="0000CC"/>
                </a:solidFill>
              </a:rPr>
              <a:t>}</a:t>
            </a:r>
            <a:r>
              <a:rPr lang="en-GB" altLang="zh-CN" b="1" dirty="0">
                <a:solidFill>
                  <a:srgbClr val="0000CC"/>
                </a:solidFill>
              </a:rPr>
              <a:t>  </a:t>
            </a:r>
            <a:r>
              <a:rPr lang="en-US" altLang="zh-CN" b="1" dirty="0">
                <a:solidFill>
                  <a:srgbClr val="0000CC"/>
                </a:solidFill>
              </a:rPr>
              <a:t>U P</a:t>
            </a:r>
            <a:r>
              <a:rPr lang="en-US" altLang="zh-CN" b="1" baseline="-25000" dirty="0">
                <a:solidFill>
                  <a:srgbClr val="000000"/>
                </a:solidFill>
              </a:rPr>
              <a:t>1</a:t>
            </a:r>
            <a:r>
              <a:rPr lang="en-US" altLang="zh-CN" b="1" dirty="0">
                <a:solidFill>
                  <a:srgbClr val="0000CC"/>
                </a:solidFill>
              </a:rPr>
              <a:t> U P</a:t>
            </a:r>
            <a:r>
              <a:rPr lang="en-US" altLang="zh-CN" b="1" baseline="-25000" dirty="0">
                <a:solidFill>
                  <a:srgbClr val="000000"/>
                </a:solidFill>
              </a:rPr>
              <a:t>2</a:t>
            </a:r>
            <a:endParaRPr lang="zh-CN" altLang="en-US" dirty="0"/>
          </a:p>
        </p:txBody>
      </p:sp>
      <p:sp>
        <p:nvSpPr>
          <p:cNvPr id="331780" name="灯片编号占位符 3"/>
          <p:cNvSpPr>
            <a:spLocks noGrp="1"/>
          </p:cNvSpPr>
          <p:nvPr>
            <p:ph type="sldNum" sz="quarter" idx="5"/>
          </p:nvPr>
        </p:nvSpPr>
        <p:spPr>
          <a:noFill/>
        </p:spPr>
        <p:txBody>
          <a:bodyPr/>
          <a:lstStyle/>
          <a:p>
            <a:fld id="{FBEDF4BB-A4DB-45B6-A3C0-82B291E1BA06}" type="slidenum">
              <a:rPr lang="en-US" altLang="zh-CN" smtClean="0"/>
              <a:pPr/>
              <a:t>224</a:t>
            </a:fld>
            <a:endParaRPr lang="en-US" altLang="zh-CN"/>
          </a:p>
        </p:txBody>
      </p:sp>
    </p:spTree>
    <p:extLst>
      <p:ext uri="{BB962C8B-B14F-4D97-AF65-F5344CB8AC3E}">
        <p14:creationId xmlns:p14="http://schemas.microsoft.com/office/powerpoint/2010/main" val="965872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幻灯片图像占位符 1"/>
          <p:cNvSpPr>
            <a:spLocks noGrp="1" noRot="1" noChangeAspect="1" noTextEdit="1"/>
          </p:cNvSpPr>
          <p:nvPr>
            <p:ph type="sldImg"/>
          </p:nvPr>
        </p:nvSpPr>
        <p:spPr>
          <a:ln/>
        </p:spPr>
      </p:sp>
      <p:sp>
        <p:nvSpPr>
          <p:cNvPr id="332803" name="备注占位符 2"/>
          <p:cNvSpPr>
            <a:spLocks noGrp="1"/>
          </p:cNvSpPr>
          <p:nvPr>
            <p:ph type="body" idx="1"/>
          </p:nvPr>
        </p:nvSpPr>
        <p:spPr>
          <a:noFill/>
          <a:ln/>
        </p:spPr>
        <p:txBody>
          <a:bodyPr/>
          <a:lstStyle/>
          <a:p>
            <a:r>
              <a:rPr lang="zh-CN" altLang="en-US" b="1">
                <a:solidFill>
                  <a:srgbClr val="0000CC"/>
                </a:solidFill>
              </a:rPr>
              <a:t>增加 </a:t>
            </a:r>
            <a:r>
              <a:rPr lang="en-US" altLang="zh-CN" b="1">
                <a:solidFill>
                  <a:srgbClr val="0000CC"/>
                </a:solidFill>
              </a:rPr>
              <a:t>{</a:t>
            </a:r>
            <a:r>
              <a:rPr lang="en-US" altLang="zh-CN" b="1">
                <a:solidFill>
                  <a:srgbClr val="000000"/>
                </a:solidFill>
              </a:rPr>
              <a:t>S</a:t>
            </a:r>
            <a:r>
              <a:rPr lang="en-US" altLang="zh-CN" b="1" baseline="-25000">
                <a:solidFill>
                  <a:srgbClr val="0000CC"/>
                </a:solidFill>
              </a:rPr>
              <a:t>1</a:t>
            </a:r>
            <a:r>
              <a:rPr lang="en-US" altLang="zh-CN" b="1">
                <a:solidFill>
                  <a:srgbClr val="000000"/>
                </a:solidFill>
              </a:rPr>
              <a:t>→</a:t>
            </a:r>
            <a:r>
              <a:rPr lang="en-US" altLang="zh-CN" b="1">
                <a:solidFill>
                  <a:srgbClr val="0000CC"/>
                </a:solidFill>
              </a:rPr>
              <a:t>w|S</a:t>
            </a:r>
            <a:r>
              <a:rPr lang="en-US" altLang="zh-CN" b="1" baseline="-25000">
                <a:solidFill>
                  <a:srgbClr val="0000CC"/>
                </a:solidFill>
              </a:rPr>
              <a:t>2</a:t>
            </a:r>
            <a:r>
              <a:rPr lang="en-US" altLang="zh-CN" b="1">
                <a:solidFill>
                  <a:srgbClr val="0000CC"/>
                </a:solidFill>
              </a:rPr>
              <a:t>→w</a:t>
            </a:r>
            <a:r>
              <a:rPr lang="zh-CN" altLang="en-US" b="1">
                <a:solidFill>
                  <a:srgbClr val="0000CC"/>
                </a:solidFill>
              </a:rPr>
              <a:t>在</a:t>
            </a:r>
            <a:r>
              <a:rPr lang="en-US" altLang="zh-CN" b="1">
                <a:solidFill>
                  <a:srgbClr val="0000CC"/>
                </a:solidFill>
              </a:rPr>
              <a:t>P</a:t>
            </a:r>
            <a:r>
              <a:rPr lang="en-US" altLang="zh-CN" b="1" baseline="-25000">
                <a:solidFill>
                  <a:srgbClr val="0000CC"/>
                </a:solidFill>
              </a:rPr>
              <a:t>2</a:t>
            </a:r>
            <a:r>
              <a:rPr lang="zh-CN" altLang="en-US" b="1">
                <a:solidFill>
                  <a:srgbClr val="0000CC"/>
                </a:solidFill>
              </a:rPr>
              <a:t>中</a:t>
            </a:r>
            <a:r>
              <a:rPr lang="en-US" altLang="zh-CN" b="1">
                <a:solidFill>
                  <a:srgbClr val="0000CC"/>
                </a:solidFill>
              </a:rPr>
              <a:t>} </a:t>
            </a:r>
            <a:endParaRPr lang="zh-CN" altLang="en-US"/>
          </a:p>
        </p:txBody>
      </p:sp>
      <p:sp>
        <p:nvSpPr>
          <p:cNvPr id="332804" name="灯片编号占位符 3"/>
          <p:cNvSpPr>
            <a:spLocks noGrp="1"/>
          </p:cNvSpPr>
          <p:nvPr>
            <p:ph type="sldNum" sz="quarter" idx="5"/>
          </p:nvPr>
        </p:nvSpPr>
        <p:spPr>
          <a:noFill/>
        </p:spPr>
        <p:txBody>
          <a:bodyPr/>
          <a:lstStyle/>
          <a:p>
            <a:fld id="{CE803B1C-047F-449B-8CE3-7C2662B25C6F}" type="slidenum">
              <a:rPr lang="en-US" altLang="zh-CN" smtClean="0"/>
              <a:pPr/>
              <a:t>226</a:t>
            </a:fld>
            <a:endParaRPr lang="en-US" altLang="zh-CN"/>
          </a:p>
        </p:txBody>
      </p:sp>
    </p:spTree>
    <p:extLst>
      <p:ext uri="{BB962C8B-B14F-4D97-AF65-F5344CB8AC3E}">
        <p14:creationId xmlns:p14="http://schemas.microsoft.com/office/powerpoint/2010/main" val="669701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幻灯片图像占位符 1"/>
          <p:cNvSpPr>
            <a:spLocks noGrp="1" noRot="1" noChangeAspect="1" noTextEdit="1"/>
          </p:cNvSpPr>
          <p:nvPr>
            <p:ph type="sldImg"/>
          </p:nvPr>
        </p:nvSpPr>
        <p:spPr>
          <a:ln/>
        </p:spPr>
      </p:sp>
      <p:sp>
        <p:nvSpPr>
          <p:cNvPr id="333827" name="备注占位符 2"/>
          <p:cNvSpPr>
            <a:spLocks noGrp="1"/>
          </p:cNvSpPr>
          <p:nvPr>
            <p:ph type="body" idx="1"/>
          </p:nvPr>
        </p:nvSpPr>
        <p:spPr>
          <a:noFill/>
          <a:ln/>
        </p:spPr>
        <p:txBody>
          <a:bodyPr/>
          <a:lstStyle/>
          <a:p>
            <a:r>
              <a:rPr lang="zh-CN" altLang="en-US"/>
              <a:t>不能够只复制</a:t>
            </a:r>
            <a:r>
              <a:rPr lang="en-US" altLang="zh-CN"/>
              <a:t>1</a:t>
            </a:r>
            <a:r>
              <a:rPr lang="zh-CN" altLang="en-US"/>
              <a:t>个</a:t>
            </a:r>
          </a:p>
        </p:txBody>
      </p:sp>
      <p:sp>
        <p:nvSpPr>
          <p:cNvPr id="333828" name="灯片编号占位符 3"/>
          <p:cNvSpPr>
            <a:spLocks noGrp="1"/>
          </p:cNvSpPr>
          <p:nvPr>
            <p:ph type="sldNum" sz="quarter" idx="5"/>
          </p:nvPr>
        </p:nvSpPr>
        <p:spPr>
          <a:noFill/>
        </p:spPr>
        <p:txBody>
          <a:bodyPr/>
          <a:lstStyle/>
          <a:p>
            <a:fld id="{0B51D023-52B1-477F-A657-4BA0098C4735}" type="slidenum">
              <a:rPr lang="en-US" altLang="zh-CN" smtClean="0"/>
              <a:pPr/>
              <a:t>233</a:t>
            </a:fld>
            <a:endParaRPr lang="en-US" altLang="zh-CN"/>
          </a:p>
        </p:txBody>
      </p:sp>
    </p:spTree>
    <p:extLst>
      <p:ext uri="{BB962C8B-B14F-4D97-AF65-F5344CB8AC3E}">
        <p14:creationId xmlns:p14="http://schemas.microsoft.com/office/powerpoint/2010/main" val="142802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幻灯片图像占位符 1"/>
          <p:cNvSpPr>
            <a:spLocks noGrp="1" noRot="1" noChangeAspect="1" noTextEdit="1"/>
          </p:cNvSpPr>
          <p:nvPr>
            <p:ph type="sldImg"/>
          </p:nvPr>
        </p:nvSpPr>
        <p:spPr>
          <a:ln/>
        </p:spPr>
      </p:sp>
      <p:sp>
        <p:nvSpPr>
          <p:cNvPr id="314371" name="备注占位符 2"/>
          <p:cNvSpPr>
            <a:spLocks noGrp="1"/>
          </p:cNvSpPr>
          <p:nvPr>
            <p:ph type="body" idx="1"/>
          </p:nvPr>
        </p:nvSpPr>
        <p:spPr>
          <a:noFill/>
          <a:ln/>
        </p:spPr>
        <p:txBody>
          <a:bodyPr/>
          <a:lstStyle/>
          <a:p>
            <a:endParaRPr lang="zh-CN" altLang="en-US"/>
          </a:p>
        </p:txBody>
      </p:sp>
      <p:sp>
        <p:nvSpPr>
          <p:cNvPr id="314372" name="灯片编号占位符 3"/>
          <p:cNvSpPr>
            <a:spLocks noGrp="1"/>
          </p:cNvSpPr>
          <p:nvPr>
            <p:ph type="sldNum" sz="quarter" idx="5"/>
          </p:nvPr>
        </p:nvSpPr>
        <p:spPr>
          <a:noFill/>
        </p:spPr>
        <p:txBody>
          <a:bodyPr/>
          <a:lstStyle/>
          <a:p>
            <a:fld id="{E09B45EA-DEB0-4F54-AC95-EBA7003DB06F}" type="slidenum">
              <a:rPr lang="en-US" altLang="zh-CN" smtClean="0"/>
              <a:pPr/>
              <a:t>43</a:t>
            </a:fld>
            <a:endParaRPr lang="en-US" altLang="zh-CN"/>
          </a:p>
        </p:txBody>
      </p:sp>
    </p:spTree>
    <p:extLst>
      <p:ext uri="{BB962C8B-B14F-4D97-AF65-F5344CB8AC3E}">
        <p14:creationId xmlns:p14="http://schemas.microsoft.com/office/powerpoint/2010/main" val="1162483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a:ln/>
        </p:spPr>
      </p:sp>
      <p:sp>
        <p:nvSpPr>
          <p:cNvPr id="334851" name="备注占位符 2"/>
          <p:cNvSpPr>
            <a:spLocks noGrp="1"/>
          </p:cNvSpPr>
          <p:nvPr>
            <p:ph type="body" idx="1"/>
          </p:nvPr>
        </p:nvSpPr>
        <p:spPr>
          <a:noFill/>
          <a:ln/>
        </p:spPr>
        <p:txBody>
          <a:bodyPr/>
          <a:lstStyle/>
          <a:p>
            <a:pPr eaLnBrk="1" hangingPunct="1">
              <a:buFont typeface="Wingdings" pitchFamily="2" charset="2"/>
              <a:buNone/>
            </a:pPr>
            <a:r>
              <a:rPr lang="zh-CN" altLang="en-US" b="1" dirty="0">
                <a:solidFill>
                  <a:srgbClr val="0000CC"/>
                </a:solidFill>
              </a:rPr>
              <a:t>无串道的可能  </a:t>
            </a:r>
            <a:endParaRPr lang="en-US" altLang="zh-CN" b="1" dirty="0">
              <a:solidFill>
                <a:srgbClr val="0000CC"/>
              </a:solidFill>
            </a:endParaRPr>
          </a:p>
          <a:p>
            <a:pPr eaLnBrk="1" hangingPunct="1">
              <a:buFont typeface="Wingdings" pitchFamily="2" charset="2"/>
              <a:buNone/>
            </a:pPr>
            <a:r>
              <a:rPr lang="zh-CN" altLang="en-US" b="1" dirty="0">
                <a:solidFill>
                  <a:srgbClr val="0000CC"/>
                </a:solidFill>
              </a:rPr>
              <a:t>不否可以只增加</a:t>
            </a:r>
            <a:r>
              <a:rPr lang="en-US" altLang="zh-CN" b="1" dirty="0">
                <a:solidFill>
                  <a:srgbClr val="0000CC"/>
                </a:solidFill>
              </a:rPr>
              <a:t>P′</a:t>
            </a:r>
            <a:r>
              <a:rPr lang="zh-CN" altLang="en-US" b="1" dirty="0">
                <a:solidFill>
                  <a:srgbClr val="0000CC"/>
                </a:solidFill>
              </a:rPr>
              <a:t>或</a:t>
            </a:r>
            <a:r>
              <a:rPr lang="en-US" altLang="zh-CN" b="1" dirty="0">
                <a:solidFill>
                  <a:srgbClr val="0000CC"/>
                </a:solidFill>
              </a:rPr>
              <a:t>P″             </a:t>
            </a:r>
            <a:r>
              <a:rPr lang="en-US" altLang="zh-CN" b="1" dirty="0">
                <a:solidFill>
                  <a:srgbClr val="000000"/>
                </a:solidFill>
              </a:rPr>
              <a:t> b′→</a:t>
            </a:r>
            <a:r>
              <a:rPr lang="en-GB" altLang="zh-CN" b="1" dirty="0">
                <a:solidFill>
                  <a:srgbClr val="000000"/>
                </a:solidFill>
              </a:rPr>
              <a:t>b </a:t>
            </a:r>
            <a:r>
              <a:rPr lang="zh-CN" altLang="en-US" b="1" dirty="0">
                <a:solidFill>
                  <a:srgbClr val="000000"/>
                </a:solidFill>
              </a:rPr>
              <a:t>后   有</a:t>
            </a:r>
            <a:r>
              <a:rPr lang="zh-CN" altLang="en-US" b="1" dirty="0">
                <a:solidFill>
                  <a:srgbClr val="0000CC"/>
                </a:solidFill>
              </a:rPr>
              <a:t>串道的可能 </a:t>
            </a:r>
            <a:r>
              <a:rPr lang="en-GB" altLang="zh-CN" b="1" dirty="0">
                <a:solidFill>
                  <a:srgbClr val="000000"/>
                </a:solidFill>
              </a:rPr>
              <a:t>     </a:t>
            </a:r>
            <a:r>
              <a:rPr lang="en-US" altLang="zh-CN" b="1" dirty="0">
                <a:solidFill>
                  <a:srgbClr val="0000CC"/>
                </a:solidFill>
              </a:rPr>
              <a:t> </a:t>
            </a:r>
            <a:endParaRPr lang="zh-CN" altLang="en-US" dirty="0"/>
          </a:p>
        </p:txBody>
      </p:sp>
      <p:sp>
        <p:nvSpPr>
          <p:cNvPr id="334852" name="灯片编号占位符 3"/>
          <p:cNvSpPr>
            <a:spLocks noGrp="1"/>
          </p:cNvSpPr>
          <p:nvPr>
            <p:ph type="sldNum" sz="quarter" idx="5"/>
          </p:nvPr>
        </p:nvSpPr>
        <p:spPr>
          <a:noFill/>
        </p:spPr>
        <p:txBody>
          <a:bodyPr/>
          <a:lstStyle/>
          <a:p>
            <a:fld id="{4C868CD4-7481-46EF-A6E0-BE51C026B584}" type="slidenum">
              <a:rPr lang="en-US" altLang="zh-CN" smtClean="0"/>
              <a:pPr/>
              <a:t>238</a:t>
            </a:fld>
            <a:endParaRPr lang="en-US" altLang="zh-CN"/>
          </a:p>
        </p:txBody>
      </p:sp>
    </p:spTree>
    <p:extLst>
      <p:ext uri="{BB962C8B-B14F-4D97-AF65-F5344CB8AC3E}">
        <p14:creationId xmlns:p14="http://schemas.microsoft.com/office/powerpoint/2010/main" val="2241763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a:solidFill>
                  <a:srgbClr val="FF0000"/>
                </a:solidFill>
                <a:latin typeface="Times New Roman" pitchFamily="18" charset="0"/>
              </a:rPr>
              <a:t>S==&gt;ε|S</a:t>
            </a:r>
            <a:r>
              <a:rPr lang="en-US" altLang="zh-CN" sz="1200" b="1" baseline="-25000" dirty="0">
                <a:solidFill>
                  <a:srgbClr val="FF0000"/>
                </a:solidFill>
                <a:latin typeface="Times New Roman" pitchFamily="18" charset="0"/>
              </a:rPr>
              <a:t>1</a:t>
            </a:r>
            <a:r>
              <a:rPr lang="en-US" altLang="zh-CN" sz="1200" b="1" dirty="0">
                <a:solidFill>
                  <a:srgbClr val="FF0000"/>
                </a:solidFill>
                <a:latin typeface="Times New Roman" pitchFamily="18" charset="0"/>
              </a:rPr>
              <a:t>S</a:t>
            </a:r>
            <a:r>
              <a:rPr lang="en-US" altLang="zh-CN" sz="1200" b="1" baseline="-25000" dirty="0">
                <a:solidFill>
                  <a:srgbClr val="FF0000"/>
                </a:solidFill>
                <a:latin typeface="Times New Roman" pitchFamily="18" charset="0"/>
              </a:rPr>
              <a:t>1</a:t>
            </a:r>
            <a:r>
              <a:rPr lang="en-US" altLang="zh-CN" sz="1200" b="1" dirty="0">
                <a:solidFill>
                  <a:srgbClr val="FF0000"/>
                </a:solidFill>
                <a:latin typeface="Times New Roman" pitchFamily="18" charset="0"/>
              </a:rPr>
              <a:t>S</a:t>
            </a:r>
            <a:r>
              <a:rPr lang="en-US" altLang="zh-CN" sz="1200" b="1" baseline="-25000" dirty="0">
                <a:solidFill>
                  <a:srgbClr val="FF0000"/>
                </a:solidFill>
                <a:latin typeface="Times New Roman" pitchFamily="18" charset="0"/>
              </a:rPr>
              <a:t>1</a:t>
            </a:r>
            <a:r>
              <a:rPr lang="en-US" altLang="zh-CN" sz="1200" b="1" baseline="0" dirty="0">
                <a:solidFill>
                  <a:srgbClr val="FF0000"/>
                </a:solidFill>
                <a:latin typeface="Times New Roman" pitchFamily="18" charset="0"/>
              </a:rPr>
              <a:t>…</a:t>
            </a:r>
            <a:r>
              <a:rPr lang="en-US" altLang="zh-CN" sz="1200" b="1" dirty="0">
                <a:solidFill>
                  <a:srgbClr val="FF0000"/>
                </a:solidFill>
                <a:latin typeface="Times New Roman" pitchFamily="18" charset="0"/>
              </a:rPr>
              <a:t>S</a:t>
            </a:r>
            <a:r>
              <a:rPr lang="en-US" altLang="zh-CN" sz="1200" b="1" baseline="-25000" dirty="0">
                <a:solidFill>
                  <a:srgbClr val="FF0000"/>
                </a:solidFill>
                <a:latin typeface="Times New Roman" pitchFamily="18" charset="0"/>
              </a:rPr>
              <a:t>1</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pPr>
                <a:defRPr/>
              </a:pPr>
              <a:t>239</a:t>
            </a:fld>
            <a:endParaRPr lang="en-US" altLang="zh-CN"/>
          </a:p>
        </p:txBody>
      </p:sp>
    </p:spTree>
    <p:extLst>
      <p:ext uri="{BB962C8B-B14F-4D97-AF65-F5344CB8AC3E}">
        <p14:creationId xmlns:p14="http://schemas.microsoft.com/office/powerpoint/2010/main" val="158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a:solidFill>
                  <a:srgbClr val="000000"/>
                </a:solidFill>
              </a:rPr>
              <a:t>S</a:t>
            </a:r>
            <a:r>
              <a:rPr lang="zh-CN" altLang="en-US" sz="1200" b="1" dirty="0">
                <a:solidFill>
                  <a:srgbClr val="000000"/>
                </a:solidFill>
              </a:rPr>
              <a:t>产生多个</a:t>
            </a:r>
            <a:r>
              <a:rPr lang="en-US" altLang="zh-CN" sz="1200" b="1" dirty="0">
                <a:solidFill>
                  <a:srgbClr val="000000"/>
                </a:solidFill>
              </a:rPr>
              <a:t>S</a:t>
            </a:r>
            <a:r>
              <a:rPr lang="en-US" altLang="zh-CN" sz="1200" b="1" baseline="-25000" dirty="0">
                <a:solidFill>
                  <a:srgbClr val="000000"/>
                </a:solidFill>
              </a:rPr>
              <a:t>1</a:t>
            </a:r>
            <a:r>
              <a:rPr lang="en-US" altLang="zh-CN" sz="1200" b="1" dirty="0">
                <a:solidFill>
                  <a:srgbClr val="000000"/>
                </a:solidFill>
              </a:rPr>
              <a:t>     S′→S</a:t>
            </a:r>
            <a:r>
              <a:rPr lang="en-US" altLang="zh-CN" sz="1200" b="1" baseline="-25000" dirty="0">
                <a:solidFill>
                  <a:srgbClr val="000000"/>
                </a:solidFill>
              </a:rPr>
              <a:t>1</a:t>
            </a:r>
            <a:r>
              <a:rPr lang="en-US" altLang="zh-CN" sz="1200" b="1" dirty="0">
                <a:solidFill>
                  <a:srgbClr val="000000"/>
                </a:solidFill>
              </a:rPr>
              <a:t>|S</a:t>
            </a:r>
            <a:r>
              <a:rPr lang="en-US" altLang="zh-CN" sz="1200" b="1" baseline="-25000" dirty="0">
                <a:solidFill>
                  <a:srgbClr val="000000"/>
                </a:solidFill>
              </a:rPr>
              <a:t>1</a:t>
            </a:r>
            <a:r>
              <a:rPr lang="en-US" altLang="zh-CN" sz="1200" b="1" dirty="0">
                <a:solidFill>
                  <a:srgbClr val="000000"/>
                </a:solidFill>
              </a:rPr>
              <a:t>S′  </a:t>
            </a:r>
            <a:r>
              <a:rPr lang="zh-CN" altLang="en-US" sz="1200" b="1" dirty="0">
                <a:solidFill>
                  <a:srgbClr val="000000"/>
                </a:solidFill>
              </a:rPr>
              <a:t>也可以为 </a:t>
            </a:r>
            <a:r>
              <a:rPr lang="en-US" altLang="zh-CN" sz="1200" b="1" dirty="0">
                <a:solidFill>
                  <a:srgbClr val="000000"/>
                </a:solidFill>
              </a:rPr>
              <a:t>S′→S</a:t>
            </a:r>
            <a:r>
              <a:rPr lang="en-US" altLang="zh-CN" sz="1200" b="1" baseline="-25000" dirty="0">
                <a:solidFill>
                  <a:srgbClr val="000000"/>
                </a:solidFill>
              </a:rPr>
              <a:t>1</a:t>
            </a:r>
            <a:r>
              <a:rPr lang="en-US" altLang="zh-CN" sz="1200" b="1" dirty="0">
                <a:solidFill>
                  <a:srgbClr val="000000"/>
                </a:solidFill>
              </a:rPr>
              <a:t>|S′S</a:t>
            </a:r>
            <a:r>
              <a:rPr lang="en-US" altLang="zh-CN" sz="1200" b="1" baseline="-25000" dirty="0">
                <a:solidFill>
                  <a:srgbClr val="000000"/>
                </a:solidFill>
              </a:rPr>
              <a:t>1</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pPr>
                <a:defRPr/>
              </a:pPr>
              <a:t>240</a:t>
            </a:fld>
            <a:endParaRPr lang="en-US" altLang="zh-CN"/>
          </a:p>
        </p:txBody>
      </p:sp>
    </p:spTree>
    <p:extLst>
      <p:ext uri="{BB962C8B-B14F-4D97-AF65-F5344CB8AC3E}">
        <p14:creationId xmlns:p14="http://schemas.microsoft.com/office/powerpoint/2010/main" val="3005074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C8664C6D-1684-4AE9-B8B5-3278423EC508}" type="slidenum">
              <a:rPr lang="en-US" altLang="zh-CN" smtClean="0"/>
              <a:pPr/>
              <a:t>243</a:t>
            </a:fld>
            <a:endParaRPr lang="en-US" altLang="zh-CN"/>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p:spPr>
        <p:txBody>
          <a:bodyPr/>
          <a:lstStyle/>
          <a:p>
            <a:pPr eaLnBrk="1" hangingPunct="1"/>
            <a:r>
              <a:rPr lang="en-US" altLang="zh-CN"/>
              <a:t>  a</a:t>
            </a:r>
            <a:r>
              <a:rPr lang="en-US" altLang="zh-CN" b="1"/>
              <a:t>b</a:t>
            </a:r>
            <a:r>
              <a:rPr lang="en-US" altLang="zh-CN" b="1" u="sng"/>
              <a:t>Sa</a:t>
            </a:r>
            <a:r>
              <a:rPr lang="en-US" altLang="zh-CN" b="1"/>
              <a:t>bS</a:t>
            </a:r>
            <a:r>
              <a:rPr lang="en-US" altLang="zh-CN"/>
              <a:t>    </a:t>
            </a:r>
          </a:p>
        </p:txBody>
      </p:sp>
    </p:spTree>
    <p:extLst>
      <p:ext uri="{BB962C8B-B14F-4D97-AF65-F5344CB8AC3E}">
        <p14:creationId xmlns:p14="http://schemas.microsoft.com/office/powerpoint/2010/main" val="3215414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幻灯片图像占位符 1"/>
          <p:cNvSpPr>
            <a:spLocks noGrp="1" noRot="1" noChangeAspect="1" noTextEdit="1"/>
          </p:cNvSpPr>
          <p:nvPr>
            <p:ph type="sldImg"/>
          </p:nvPr>
        </p:nvSpPr>
        <p:spPr>
          <a:ln/>
        </p:spPr>
      </p:sp>
      <p:sp>
        <p:nvSpPr>
          <p:cNvPr id="336899" name="备注占位符 2"/>
          <p:cNvSpPr>
            <a:spLocks noGrp="1"/>
          </p:cNvSpPr>
          <p:nvPr>
            <p:ph type="body" idx="1"/>
          </p:nvPr>
        </p:nvSpPr>
        <p:spPr>
          <a:noFill/>
          <a:ln/>
        </p:spPr>
        <p:txBody>
          <a:bodyPr/>
          <a:lstStyle/>
          <a:p>
            <a:endParaRPr lang="zh-CN" altLang="en-US"/>
          </a:p>
        </p:txBody>
      </p:sp>
      <p:sp>
        <p:nvSpPr>
          <p:cNvPr id="336900" name="灯片编号占位符 3"/>
          <p:cNvSpPr>
            <a:spLocks noGrp="1"/>
          </p:cNvSpPr>
          <p:nvPr>
            <p:ph type="sldNum" sz="quarter" idx="5"/>
          </p:nvPr>
        </p:nvSpPr>
        <p:spPr>
          <a:noFill/>
        </p:spPr>
        <p:txBody>
          <a:bodyPr/>
          <a:lstStyle/>
          <a:p>
            <a:fld id="{81226588-0F7B-483D-80A0-0A4BFB4D0497}" type="slidenum">
              <a:rPr lang="en-US" altLang="zh-CN" smtClean="0"/>
              <a:pPr/>
              <a:t>245</a:t>
            </a:fld>
            <a:endParaRPr lang="en-US" altLang="zh-CN"/>
          </a:p>
        </p:txBody>
      </p:sp>
    </p:spTree>
    <p:extLst>
      <p:ext uri="{BB962C8B-B14F-4D97-AF65-F5344CB8AC3E}">
        <p14:creationId xmlns:p14="http://schemas.microsoft.com/office/powerpoint/2010/main" val="30358811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幻灯片图像占位符 1"/>
          <p:cNvSpPr>
            <a:spLocks noGrp="1" noRot="1" noChangeAspect="1" noTextEdit="1"/>
          </p:cNvSpPr>
          <p:nvPr>
            <p:ph type="sldImg"/>
          </p:nvPr>
        </p:nvSpPr>
        <p:spPr>
          <a:ln/>
        </p:spPr>
      </p:sp>
      <p:sp>
        <p:nvSpPr>
          <p:cNvPr id="337923" name="备注占位符 2"/>
          <p:cNvSpPr>
            <a:spLocks noGrp="1"/>
          </p:cNvSpPr>
          <p:nvPr>
            <p:ph type="body" idx="1"/>
          </p:nvPr>
        </p:nvSpPr>
        <p:spPr>
          <a:noFill/>
          <a:ln/>
        </p:spPr>
        <p:txBody>
          <a:bodyPr/>
          <a:lstStyle/>
          <a:p>
            <a:endParaRPr lang="zh-CN" altLang="en-US"/>
          </a:p>
        </p:txBody>
      </p:sp>
      <p:sp>
        <p:nvSpPr>
          <p:cNvPr id="337924" name="灯片编号占位符 3"/>
          <p:cNvSpPr>
            <a:spLocks noGrp="1"/>
          </p:cNvSpPr>
          <p:nvPr>
            <p:ph type="sldNum" sz="quarter" idx="5"/>
          </p:nvPr>
        </p:nvSpPr>
        <p:spPr>
          <a:noFill/>
        </p:spPr>
        <p:txBody>
          <a:bodyPr/>
          <a:lstStyle/>
          <a:p>
            <a:fld id="{F7D7A2B4-D5DC-430B-9288-B8B570F13CAD}" type="slidenum">
              <a:rPr lang="en-US" altLang="zh-CN" smtClean="0"/>
              <a:pPr/>
              <a:t>247</a:t>
            </a:fld>
            <a:endParaRPr lang="en-US" altLang="zh-CN"/>
          </a:p>
        </p:txBody>
      </p:sp>
    </p:spTree>
    <p:extLst>
      <p:ext uri="{BB962C8B-B14F-4D97-AF65-F5344CB8AC3E}">
        <p14:creationId xmlns:p14="http://schemas.microsoft.com/office/powerpoint/2010/main" val="360101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幻灯片图像占位符 1"/>
          <p:cNvSpPr>
            <a:spLocks noGrp="1" noRot="1" noChangeAspect="1" noTextEdit="1"/>
          </p:cNvSpPr>
          <p:nvPr>
            <p:ph type="sldImg"/>
          </p:nvPr>
        </p:nvSpPr>
        <p:spPr>
          <a:ln/>
        </p:spPr>
      </p:sp>
      <p:sp>
        <p:nvSpPr>
          <p:cNvPr id="338947" name="备注占位符 2"/>
          <p:cNvSpPr>
            <a:spLocks noGrp="1"/>
          </p:cNvSpPr>
          <p:nvPr>
            <p:ph type="body" idx="1"/>
          </p:nvPr>
        </p:nvSpPr>
        <p:spPr>
          <a:noFill/>
          <a:ln/>
        </p:spPr>
        <p:txBody>
          <a:bodyPr/>
          <a:lstStyle/>
          <a:p>
            <a:r>
              <a:rPr lang="zh-CN" altLang="en-US" b="1">
                <a:solidFill>
                  <a:srgbClr val="0000CC"/>
                </a:solidFill>
              </a:rPr>
              <a:t>注意</a:t>
            </a:r>
            <a:r>
              <a:rPr lang="en-GB" altLang="zh-CN" b="1">
                <a:solidFill>
                  <a:srgbClr val="0000CC"/>
                </a:solidFill>
              </a:rPr>
              <a:t>:</a:t>
            </a:r>
            <a:r>
              <a:rPr lang="zh-CN" altLang="en-US" b="1">
                <a:solidFill>
                  <a:srgbClr val="0000CC"/>
                </a:solidFill>
              </a:rPr>
              <a:t>原来的</a:t>
            </a:r>
            <a:r>
              <a:rPr lang="en-US" altLang="zh-CN" b="1">
                <a:solidFill>
                  <a:srgbClr val="0000CC"/>
                </a:solidFill>
              </a:rPr>
              <a:t>S</a:t>
            </a:r>
            <a:r>
              <a:rPr lang="en-US" altLang="zh-CN" b="1" baseline="-25000">
                <a:solidFill>
                  <a:srgbClr val="0000CC"/>
                </a:solidFill>
              </a:rPr>
              <a:t>1</a:t>
            </a:r>
            <a:r>
              <a:rPr lang="zh-CN" altLang="en-US" b="1">
                <a:solidFill>
                  <a:srgbClr val="0000CC"/>
                </a:solidFill>
              </a:rPr>
              <a:t>已经改写为</a:t>
            </a:r>
            <a:r>
              <a:rPr lang="en-US" altLang="zh-CN" b="1">
                <a:solidFill>
                  <a:srgbClr val="0000CC"/>
                </a:solidFill>
              </a:rPr>
              <a:t>S′</a:t>
            </a:r>
            <a:r>
              <a:rPr lang="zh-CN" altLang="en-US" b="1">
                <a:solidFill>
                  <a:srgbClr val="0000CC"/>
                </a:solidFill>
              </a:rPr>
              <a:t>和 </a:t>
            </a:r>
            <a:r>
              <a:rPr lang="en-US" altLang="zh-CN" b="1">
                <a:solidFill>
                  <a:srgbClr val="0000CC"/>
                </a:solidFill>
              </a:rPr>
              <a:t>S ″</a:t>
            </a:r>
            <a:r>
              <a:rPr lang="en-US" altLang="zh-CN" b="1" baseline="-25000">
                <a:solidFill>
                  <a:srgbClr val="0000CC"/>
                </a:solidFill>
              </a:rPr>
              <a:t> </a:t>
            </a:r>
          </a:p>
          <a:p>
            <a:endParaRPr lang="zh-CN" altLang="en-US"/>
          </a:p>
        </p:txBody>
      </p:sp>
      <p:sp>
        <p:nvSpPr>
          <p:cNvPr id="338948" name="灯片编号占位符 3"/>
          <p:cNvSpPr>
            <a:spLocks noGrp="1"/>
          </p:cNvSpPr>
          <p:nvPr>
            <p:ph type="sldNum" sz="quarter" idx="5"/>
          </p:nvPr>
        </p:nvSpPr>
        <p:spPr>
          <a:noFill/>
        </p:spPr>
        <p:txBody>
          <a:bodyPr/>
          <a:lstStyle/>
          <a:p>
            <a:fld id="{396859E0-A9D3-4B6F-8F4A-79BB54529A34}" type="slidenum">
              <a:rPr lang="en-US" altLang="zh-CN" smtClean="0"/>
              <a:pPr/>
              <a:t>249</a:t>
            </a:fld>
            <a:endParaRPr lang="en-US" altLang="zh-CN"/>
          </a:p>
        </p:txBody>
      </p:sp>
    </p:spTree>
    <p:extLst>
      <p:ext uri="{BB962C8B-B14F-4D97-AF65-F5344CB8AC3E}">
        <p14:creationId xmlns:p14="http://schemas.microsoft.com/office/powerpoint/2010/main" val="3647929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p:spPr>
        <p:txBody>
          <a:bodyPr/>
          <a:lstStyle/>
          <a:p>
            <a:fld id="{C54D5789-5C74-4BD2-BDD4-856AB1A97274}" type="slidenum">
              <a:rPr lang="en-US" altLang="zh-CN" smtClean="0"/>
              <a:pPr/>
              <a:t>251</a:t>
            </a:fld>
            <a:endParaRPr lang="en-US" altLang="zh-CN"/>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p:spPr>
        <p:txBody>
          <a:bodyPr/>
          <a:lstStyle/>
          <a:p>
            <a:pPr eaLnBrk="1" hangingPunct="1"/>
            <a:r>
              <a:rPr lang="en-US" altLang="zh-CN" sz="1800" b="1">
                <a:solidFill>
                  <a:srgbClr val="FF0000"/>
                </a:solidFill>
              </a:rPr>
              <a:t>S→r   </a:t>
            </a:r>
            <a:r>
              <a:rPr lang="zh-CN" altLang="en-US" sz="1800" b="1">
                <a:solidFill>
                  <a:srgbClr val="FF0000"/>
                </a:solidFill>
              </a:rPr>
              <a:t>避免</a:t>
            </a:r>
            <a:r>
              <a:rPr lang="en-US" altLang="zh-CN" sz="1800" b="1">
                <a:solidFill>
                  <a:srgbClr val="FF0000"/>
                </a:solidFill>
              </a:rPr>
              <a:t>s1</a:t>
            </a:r>
            <a:r>
              <a:rPr lang="zh-CN" altLang="en-US" sz="1800" b="1">
                <a:solidFill>
                  <a:srgbClr val="FF0000"/>
                </a:solidFill>
              </a:rPr>
              <a:t>出现在产生式的右部</a:t>
            </a:r>
          </a:p>
        </p:txBody>
      </p:sp>
    </p:spTree>
    <p:extLst>
      <p:ext uri="{BB962C8B-B14F-4D97-AF65-F5344CB8AC3E}">
        <p14:creationId xmlns:p14="http://schemas.microsoft.com/office/powerpoint/2010/main" val="2509652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幻灯片图像占位符 1"/>
          <p:cNvSpPr>
            <a:spLocks noGrp="1" noRot="1" noChangeAspect="1" noTextEdit="1"/>
          </p:cNvSpPr>
          <p:nvPr>
            <p:ph type="sldImg"/>
          </p:nvPr>
        </p:nvSpPr>
        <p:spPr>
          <a:ln/>
        </p:spPr>
      </p:sp>
      <p:sp>
        <p:nvSpPr>
          <p:cNvPr id="340995" name="备注占位符 2"/>
          <p:cNvSpPr>
            <a:spLocks noGrp="1"/>
          </p:cNvSpPr>
          <p:nvPr>
            <p:ph type="body" idx="1"/>
          </p:nvPr>
        </p:nvSpPr>
        <p:spPr>
          <a:noFill/>
          <a:ln/>
        </p:spPr>
        <p:txBody>
          <a:bodyPr/>
          <a:lstStyle/>
          <a:p>
            <a:r>
              <a:rPr lang="zh-CN" altLang="en-US" b="1" dirty="0">
                <a:solidFill>
                  <a:srgbClr val="0000CC"/>
                </a:solidFill>
              </a:rPr>
              <a:t>有效自动化：</a:t>
            </a:r>
            <a:r>
              <a:rPr lang="zh-CN" altLang="en-US" dirty="0"/>
              <a:t>可计算理论  计算复杂性理论</a:t>
            </a:r>
            <a:endParaRPr lang="en-US" altLang="zh-CN" dirty="0"/>
          </a:p>
          <a:p>
            <a:r>
              <a:rPr lang="zh-CN" altLang="en-US" dirty="0"/>
              <a:t>基础：形式语言与自动机 </a:t>
            </a:r>
          </a:p>
        </p:txBody>
      </p:sp>
      <p:sp>
        <p:nvSpPr>
          <p:cNvPr id="340996" name="灯片编号占位符 3"/>
          <p:cNvSpPr>
            <a:spLocks noGrp="1"/>
          </p:cNvSpPr>
          <p:nvPr>
            <p:ph type="sldNum" sz="quarter" idx="5"/>
          </p:nvPr>
        </p:nvSpPr>
        <p:spPr>
          <a:noFill/>
        </p:spPr>
        <p:txBody>
          <a:bodyPr/>
          <a:lstStyle/>
          <a:p>
            <a:fld id="{AFA0766E-C47F-4FB4-8A75-38A1A04BB14A}" type="slidenum">
              <a:rPr lang="en-US" altLang="zh-CN" smtClean="0"/>
              <a:pPr/>
              <a:t>273</a:t>
            </a:fld>
            <a:endParaRPr lang="en-US" altLang="zh-CN"/>
          </a:p>
        </p:txBody>
      </p:sp>
    </p:spTree>
    <p:extLst>
      <p:ext uri="{BB962C8B-B14F-4D97-AF65-F5344CB8AC3E}">
        <p14:creationId xmlns:p14="http://schemas.microsoft.com/office/powerpoint/2010/main" val="1795891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pPr>
                <a:defRPr/>
              </a:pPr>
              <a:t>298</a:t>
            </a:fld>
            <a:endParaRPr lang="en-US" altLang="zh-CN"/>
          </a:p>
        </p:txBody>
      </p:sp>
    </p:spTree>
    <p:extLst>
      <p:ext uri="{BB962C8B-B14F-4D97-AF65-F5344CB8AC3E}">
        <p14:creationId xmlns:p14="http://schemas.microsoft.com/office/powerpoint/2010/main" val="1984223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a:solidFill>
                  <a:srgbClr val="0000CC"/>
                </a:solidFill>
                <a:latin typeface="宋体" pitchFamily="2" charset="-122"/>
              </a:rPr>
              <a:t>S→</a:t>
            </a:r>
            <a:r>
              <a:rPr lang="en-US" altLang="zh-CN" sz="1200" b="1" dirty="0">
                <a:solidFill>
                  <a:srgbClr val="FF0000"/>
                </a:solidFill>
                <a:latin typeface="宋体" pitchFamily="2" charset="-122"/>
              </a:rPr>
              <a:t>SS</a:t>
            </a:r>
            <a:r>
              <a:rPr lang="en-US" altLang="zh-CN" sz="1200" b="1" dirty="0">
                <a:solidFill>
                  <a:srgbClr val="0000CC"/>
                </a:solidFill>
                <a:latin typeface="宋体" pitchFamily="2" charset="-122"/>
              </a:rPr>
              <a:t>|P     </a:t>
            </a:r>
            <a:r>
              <a:rPr lang="zh-CN" altLang="en-US" sz="1200" b="1" dirty="0">
                <a:solidFill>
                  <a:srgbClr val="0000CC"/>
                </a:solidFill>
                <a:latin typeface="宋体" pitchFamily="2" charset="-122"/>
              </a:rPr>
              <a:t>也可以为  </a:t>
            </a:r>
            <a:r>
              <a:rPr lang="en-US" altLang="zh-CN" sz="1200" b="1" dirty="0">
                <a:solidFill>
                  <a:srgbClr val="0000CC"/>
                </a:solidFill>
                <a:latin typeface="宋体" pitchFamily="2" charset="-122"/>
              </a:rPr>
              <a:t>S→</a:t>
            </a:r>
            <a:r>
              <a:rPr lang="en-US" altLang="zh-CN" sz="1200" b="1" dirty="0">
                <a:solidFill>
                  <a:srgbClr val="FF0000"/>
                </a:solidFill>
                <a:latin typeface="宋体" pitchFamily="2" charset="-122"/>
              </a:rPr>
              <a:t>SP</a:t>
            </a:r>
            <a:r>
              <a:rPr lang="en-US" altLang="zh-CN" sz="1200" b="1" dirty="0">
                <a:solidFill>
                  <a:srgbClr val="0000CC"/>
                </a:solidFill>
                <a:latin typeface="宋体" pitchFamily="2" charset="-122"/>
              </a:rPr>
              <a:t>|P  </a:t>
            </a:r>
            <a:r>
              <a:rPr lang="zh-CN" altLang="en-US" sz="1200" b="1" dirty="0">
                <a:solidFill>
                  <a:srgbClr val="0000CC"/>
                </a:solidFill>
                <a:latin typeface="宋体" pitchFamily="2" charset="-122"/>
              </a:rPr>
              <a:t>或    </a:t>
            </a:r>
            <a:r>
              <a:rPr lang="en-US" altLang="zh-CN" sz="1200" b="1" dirty="0">
                <a:solidFill>
                  <a:srgbClr val="0000CC"/>
                </a:solidFill>
                <a:latin typeface="宋体" pitchFamily="2" charset="-122"/>
              </a:rPr>
              <a:t>S→</a:t>
            </a:r>
            <a:r>
              <a:rPr lang="en-US" altLang="zh-CN" sz="1200" b="1" dirty="0">
                <a:solidFill>
                  <a:srgbClr val="FF0000"/>
                </a:solidFill>
                <a:latin typeface="宋体" pitchFamily="2" charset="-122"/>
              </a:rPr>
              <a:t>PS</a:t>
            </a:r>
            <a:r>
              <a:rPr lang="en-US" altLang="zh-CN" sz="1200" b="1" dirty="0">
                <a:solidFill>
                  <a:srgbClr val="0000CC"/>
                </a:solidFill>
                <a:latin typeface="宋体" pitchFamily="2" charset="-122"/>
              </a:rPr>
              <a:t>|P</a:t>
            </a:r>
            <a:endParaRPr lang="en-US" altLang="zh-CN" sz="1200" b="1" dirty="0">
              <a:solidFill>
                <a:srgbClr val="0000CC"/>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solidFill>
                <a:srgbClr val="0000CC"/>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solidFill>
                <a:srgbClr val="0000CC"/>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pPr>
                <a:defRPr/>
              </a:pPr>
              <a:t>47</a:t>
            </a:fld>
            <a:endParaRPr lang="en-US" altLang="zh-CN"/>
          </a:p>
        </p:txBody>
      </p:sp>
    </p:spTree>
    <p:extLst>
      <p:ext uri="{BB962C8B-B14F-4D97-AF65-F5344CB8AC3E}">
        <p14:creationId xmlns:p14="http://schemas.microsoft.com/office/powerpoint/2010/main" val="1993390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a:solidFill>
                  <a:srgbClr val="000000"/>
                </a:solidFill>
              </a:rPr>
              <a:t>(R)*a(R)*a(R)*b(R)*      </a:t>
            </a:r>
            <a:r>
              <a:rPr lang="en-US" altLang="zh-CN" sz="1200" b="1" dirty="0" err="1">
                <a:solidFill>
                  <a:srgbClr val="000000"/>
                </a:solidFill>
              </a:rPr>
              <a:t>aab</a:t>
            </a:r>
            <a:r>
              <a:rPr lang="en-US" altLang="zh-CN" sz="1200" b="1" baseline="0" dirty="0">
                <a:solidFill>
                  <a:srgbClr val="000000"/>
                </a:solidFill>
              </a:rPr>
              <a:t>  </a:t>
            </a:r>
          </a:p>
          <a:p>
            <a:r>
              <a:rPr lang="zh-CN" altLang="en-US" sz="1200" b="1" baseline="0" dirty="0">
                <a:solidFill>
                  <a:srgbClr val="000000"/>
                </a:solidFill>
              </a:rPr>
              <a:t>还有</a:t>
            </a:r>
            <a:r>
              <a:rPr lang="en-US" altLang="zh-CN" sz="1200" b="1" baseline="0" dirty="0">
                <a:solidFill>
                  <a:srgbClr val="000000"/>
                </a:solidFill>
              </a:rPr>
              <a:t>                         </a:t>
            </a:r>
            <a:r>
              <a:rPr lang="en-US" altLang="zh-CN" sz="1200" b="1" baseline="0" dirty="0" err="1">
                <a:solidFill>
                  <a:srgbClr val="000000"/>
                </a:solidFill>
              </a:rPr>
              <a:t>aba</a:t>
            </a:r>
            <a:r>
              <a:rPr lang="en-US" altLang="zh-CN" sz="1200" b="1" baseline="0" dirty="0">
                <a:solidFill>
                  <a:srgbClr val="000000"/>
                </a:solidFill>
              </a:rPr>
              <a:t>  baa</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pPr>
                <a:defRPr/>
              </a:pPr>
              <a:t>299</a:t>
            </a:fld>
            <a:endParaRPr lang="en-US" altLang="zh-CN"/>
          </a:p>
        </p:txBody>
      </p:sp>
    </p:spTree>
    <p:extLst>
      <p:ext uri="{BB962C8B-B14F-4D97-AF65-F5344CB8AC3E}">
        <p14:creationId xmlns:p14="http://schemas.microsoft.com/office/powerpoint/2010/main" val="27446480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p:spPr>
        <p:txBody>
          <a:bodyPr/>
          <a:lstStyle/>
          <a:p>
            <a:fld id="{6BA0C82E-FC87-4131-8313-B296B36676A9}" type="slidenum">
              <a:rPr lang="en-US" altLang="zh-CN" smtClean="0"/>
              <a:pPr/>
              <a:t>303</a:t>
            </a:fld>
            <a:endParaRPr lang="en-US" altLang="zh-CN"/>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p:spPr>
        <p:txBody>
          <a:bodyPr/>
          <a:lstStyle/>
          <a:p>
            <a:pPr eaLnBrk="1" hangingPunct="1"/>
            <a:r>
              <a:rPr lang="zh-CN" altLang="en-US" dirty="0"/>
              <a:t>最后</a:t>
            </a:r>
            <a:r>
              <a:rPr lang="en-US" altLang="zh-CN" dirty="0"/>
              <a:t>1</a:t>
            </a:r>
            <a:r>
              <a:rPr lang="zh-CN" altLang="en-US" dirty="0"/>
              <a:t>个语言文法</a:t>
            </a:r>
            <a:r>
              <a:rPr lang="en-US" altLang="zh-CN" dirty="0"/>
              <a:t>S-&gt;A0A1A|A1A0A</a:t>
            </a:r>
          </a:p>
          <a:p>
            <a:pPr eaLnBrk="1" hangingPunct="1"/>
            <a:r>
              <a:rPr lang="en-US" altLang="zh-CN" dirty="0"/>
              <a:t>A-&gt;</a:t>
            </a:r>
            <a:r>
              <a:rPr lang="el-GR" altLang="zh-CN" dirty="0"/>
              <a:t>ε</a:t>
            </a:r>
            <a:r>
              <a:rPr lang="en-US" altLang="zh-CN" dirty="0"/>
              <a:t>|OA|1A</a:t>
            </a:r>
          </a:p>
        </p:txBody>
      </p:sp>
    </p:spTree>
    <p:extLst>
      <p:ext uri="{BB962C8B-B14F-4D97-AF65-F5344CB8AC3E}">
        <p14:creationId xmlns:p14="http://schemas.microsoft.com/office/powerpoint/2010/main" val="110337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a:solidFill>
                  <a:srgbClr val="000000"/>
                </a:solidFill>
              </a:rPr>
              <a:t>S</a:t>
            </a:r>
            <a:r>
              <a:rPr lang="en-US" altLang="zh-CN" sz="1200" b="1" dirty="0">
                <a:solidFill>
                  <a:srgbClr val="FF0000"/>
                </a:solidFill>
              </a:rPr>
              <a:t>=&gt;</a:t>
            </a:r>
            <a:r>
              <a:rPr lang="en-US" altLang="zh-CN" sz="1200" b="1" baseline="30000" dirty="0">
                <a:solidFill>
                  <a:srgbClr val="FF0000"/>
                </a:solidFill>
              </a:rPr>
              <a:t>*</a:t>
            </a:r>
            <a:r>
              <a:rPr lang="en-US" altLang="zh-CN" sz="1200" b="1" dirty="0">
                <a:solidFill>
                  <a:srgbClr val="000000"/>
                </a:solidFill>
              </a:rPr>
              <a:t>ω</a:t>
            </a:r>
            <a:r>
              <a:rPr lang="zh-CN" altLang="en-US" sz="1200" b="1" dirty="0">
                <a:solidFill>
                  <a:srgbClr val="000000"/>
                </a:solidFill>
              </a:rPr>
              <a:t>是否可以改为  </a:t>
            </a:r>
            <a:r>
              <a:rPr lang="en-US" altLang="zh-CN" sz="1200" b="1" dirty="0">
                <a:solidFill>
                  <a:srgbClr val="000000"/>
                </a:solidFill>
              </a:rPr>
              <a:t>S</a:t>
            </a:r>
            <a:r>
              <a:rPr lang="en-US" altLang="zh-CN" sz="1200" b="1" dirty="0">
                <a:solidFill>
                  <a:srgbClr val="FF0000"/>
                </a:solidFill>
              </a:rPr>
              <a:t>=&gt;</a:t>
            </a:r>
            <a:r>
              <a:rPr lang="en-US" altLang="zh-CN" sz="1200" b="1" baseline="36000" dirty="0">
                <a:solidFill>
                  <a:srgbClr val="FF0000"/>
                </a:solidFill>
              </a:rPr>
              <a:t>+</a:t>
            </a:r>
            <a:r>
              <a:rPr lang="en-US" altLang="zh-CN" sz="1200" b="1" dirty="0">
                <a:solidFill>
                  <a:srgbClr val="000000"/>
                </a:solidFill>
              </a:rPr>
              <a:t>ω</a:t>
            </a:r>
            <a:endParaRPr lang="zh-CN" altLang="en-US" dirty="0"/>
          </a:p>
        </p:txBody>
      </p:sp>
      <p:sp>
        <p:nvSpPr>
          <p:cNvPr id="4" name="灯片编号占位符 3"/>
          <p:cNvSpPr>
            <a:spLocks noGrp="1"/>
          </p:cNvSpPr>
          <p:nvPr>
            <p:ph type="sldNum" sz="quarter" idx="10"/>
          </p:nvPr>
        </p:nvSpPr>
        <p:spPr/>
        <p:txBody>
          <a:bodyPr/>
          <a:lstStyle/>
          <a:p>
            <a:pPr>
              <a:defRPr/>
            </a:pPr>
            <a:fld id="{242EBFAB-140B-4158-BC10-B65F26DEB403}" type="slidenum">
              <a:rPr lang="en-US" altLang="zh-CN" smtClean="0"/>
              <a:pPr>
                <a:defRPr/>
              </a:pPr>
              <a:t>64</a:t>
            </a:fld>
            <a:endParaRPr lang="en-US" altLang="zh-CN"/>
          </a:p>
        </p:txBody>
      </p:sp>
    </p:spTree>
    <p:extLst>
      <p:ext uri="{BB962C8B-B14F-4D97-AF65-F5344CB8AC3E}">
        <p14:creationId xmlns:p14="http://schemas.microsoft.com/office/powerpoint/2010/main" val="956496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93008ABB-A241-4483-929D-07AD07F812FE}" type="slidenum">
              <a:rPr lang="en-US" altLang="zh-CN" smtClean="0"/>
              <a:pPr/>
              <a:t>70</a:t>
            </a:fld>
            <a:endParaRPr lang="en-US" altLang="zh-CN"/>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pPr eaLnBrk="1" hangingPunct="1"/>
            <a:r>
              <a:rPr lang="zh-CN" altLang="en-US"/>
              <a:t>语言与文法的</a:t>
            </a:r>
            <a:r>
              <a:rPr lang="en-US" altLang="zh-CN"/>
              <a:t>3</a:t>
            </a:r>
            <a:r>
              <a:rPr lang="zh-CN" altLang="en-US"/>
              <a:t>种关系</a:t>
            </a:r>
          </a:p>
        </p:txBody>
      </p:sp>
    </p:spTree>
    <p:extLst>
      <p:ext uri="{BB962C8B-B14F-4D97-AF65-F5344CB8AC3E}">
        <p14:creationId xmlns:p14="http://schemas.microsoft.com/office/powerpoint/2010/main" val="2177756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088BF8B4-A51A-44A4-815F-BCCD02041741}" type="slidenum">
              <a:rPr lang="en-US" altLang="zh-CN" smtClean="0"/>
              <a:pPr/>
              <a:t>71</a:t>
            </a:fld>
            <a:endParaRPr lang="en-US" altLang="zh-CN"/>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273973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9CA5F7FD-A37D-4B86-91ED-88E5BA1927BB}" type="slidenum">
              <a:rPr lang="en-US" altLang="zh-CN" smtClean="0"/>
              <a:pPr/>
              <a:t>72</a:t>
            </a:fld>
            <a:endParaRPr lang="en-US" altLang="zh-CN"/>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p:spPr>
        <p:txBody>
          <a:bodyPr/>
          <a:lstStyle/>
          <a:p>
            <a:pPr eaLnBrk="1" hangingPunct="1"/>
            <a:r>
              <a:rPr lang="zh-CN" altLang="en-US"/>
              <a:t>关系</a:t>
            </a:r>
            <a:r>
              <a:rPr lang="en-US" altLang="zh-CN"/>
              <a:t>2</a:t>
            </a:r>
            <a:r>
              <a:rPr lang="zh-CN" altLang="en-US"/>
              <a:t>：</a:t>
            </a:r>
            <a:r>
              <a:rPr lang="zh-CN" altLang="en-US" sz="2000" b="1">
                <a:solidFill>
                  <a:srgbClr val="6600CC"/>
                </a:solidFill>
              </a:rPr>
              <a:t>可以根据语言，</a:t>
            </a:r>
            <a:r>
              <a:rPr lang="zh-CN" altLang="en-US" sz="2000" b="1">
                <a:solidFill>
                  <a:srgbClr val="0000CC"/>
                </a:solidFill>
              </a:rPr>
              <a:t>构造</a:t>
            </a:r>
            <a:r>
              <a:rPr lang="zh-CN" altLang="en-US" sz="2000" b="1">
                <a:solidFill>
                  <a:srgbClr val="6600CC"/>
                </a:solidFill>
              </a:rPr>
              <a:t>出产生该语言的某个文法；</a:t>
            </a:r>
          </a:p>
          <a:p>
            <a:pPr eaLnBrk="1" hangingPunct="1"/>
            <a:endParaRPr lang="en-US" altLang="zh-CN"/>
          </a:p>
        </p:txBody>
      </p:sp>
    </p:spTree>
    <p:extLst>
      <p:ext uri="{BB962C8B-B14F-4D97-AF65-F5344CB8AC3E}">
        <p14:creationId xmlns:p14="http://schemas.microsoft.com/office/powerpoint/2010/main" val="51370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980E03D6-7987-443C-B33F-F02FFE4B33AB}" type="slidenum">
              <a:rPr lang="en-US" altLang="zh-CN" smtClean="0"/>
              <a:pPr/>
              <a:t>73</a:t>
            </a:fld>
            <a:endParaRPr lang="en-US" altLang="zh-CN"/>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084455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p:spPr>
        <p:txBody>
          <a:bodyPr wrap="none" anchor="ctr"/>
          <a:lstStyle/>
          <a:p>
            <a:pPr algn="ctr">
              <a:lnSpc>
                <a:spcPct val="100000"/>
              </a:lnSpc>
              <a:spcBef>
                <a:spcPct val="0"/>
              </a:spcBef>
              <a:buClrTx/>
              <a:buSzTx/>
              <a:buFontTx/>
              <a:buNone/>
              <a:defRPr/>
            </a:pPr>
            <a:endParaRPr lang="zh-CN" altLang="zh-CN" sz="2400">
              <a:solidFill>
                <a:schemeClr val="tx1"/>
              </a:solidFill>
              <a:latin typeface="Times New Roman"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p:spPr>
        <p:txBody>
          <a:bodyPr wrap="none" anchor="ctr"/>
          <a:lstStyle/>
          <a:p>
            <a:pPr algn="ctr">
              <a:lnSpc>
                <a:spcPct val="100000"/>
              </a:lnSpc>
              <a:spcBef>
                <a:spcPct val="0"/>
              </a:spcBef>
              <a:buClrTx/>
              <a:buSzTx/>
              <a:buFontTx/>
              <a:buNone/>
              <a:defRPr/>
            </a:pPr>
            <a:endParaRPr lang="zh-CN" altLang="zh-CN" sz="2400">
              <a:solidFill>
                <a:schemeClr val="tx1"/>
              </a:solidFill>
              <a:latin typeface="Times New Roman"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p:spPr>
          <p:txBody>
            <a:bodyPr wrap="none" anchor="ctr"/>
            <a:lstStyle/>
            <a:p>
              <a:pPr>
                <a:defRPr/>
              </a:pPr>
              <a:endParaRPr lang="zh-CN" altLang="en-US"/>
            </a:p>
          </p:txBody>
        </p:sp>
        <p:sp>
          <p:nvSpPr>
            <p:cNvPr id="8"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p:spPr>
          <p:txBody>
            <a:bodyPr wrap="none" anchor="ctr"/>
            <a:lstStyle/>
            <a:p>
              <a:pPr>
                <a:defRPr/>
              </a:pPr>
              <a:endParaRPr lang="zh-CN" altLang="en-US"/>
            </a:p>
          </p:txBody>
        </p:sp>
      </p:grpSp>
      <p:sp>
        <p:nvSpPr>
          <p:cNvPr id="472068"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zh-CN" altLang="en-US"/>
              <a:t>单击此处编辑母版副标题样式</a:t>
            </a:r>
          </a:p>
        </p:txBody>
      </p:sp>
      <p:sp>
        <p:nvSpPr>
          <p:cNvPr id="472075"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CC40C2AF-3834-41E5-B6B8-679DF0CDA1D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50C8508F-D3DD-4588-9792-508483D68BF6}"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762000"/>
            <a:ext cx="200025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762000"/>
            <a:ext cx="584835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63410286-F220-401C-9965-AE5C6EA04934}"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26"/>
          <p:cNvSpPr>
            <a:spLocks noChangeArrowheads="1"/>
          </p:cNvSpPr>
          <p:nvPr/>
        </p:nvSpPr>
        <p:spPr bwMode="auto">
          <a:xfrm>
            <a:off x="0" y="0"/>
            <a:ext cx="4572000" cy="6858000"/>
          </a:xfrm>
          <a:prstGeom prst="rect">
            <a:avLst/>
          </a:prstGeom>
          <a:solidFill>
            <a:schemeClr val="accent1"/>
          </a:solidFill>
          <a:ln w="9525">
            <a:noFill/>
            <a:miter lim="800000"/>
            <a:headEnd/>
            <a:tailEnd/>
          </a:ln>
        </p:spPr>
        <p:txBody>
          <a:bodyPr wrap="none" anchor="ctr"/>
          <a:lstStyle/>
          <a:p>
            <a:pPr algn="ctr">
              <a:spcBef>
                <a:spcPct val="0"/>
              </a:spcBef>
              <a:buClrTx/>
              <a:buSzTx/>
              <a:buFontTx/>
              <a:buNone/>
              <a:defRPr/>
            </a:pPr>
            <a:endParaRPr lang="zh-CN" altLang="en-US" sz="2400" b="0">
              <a:solidFill>
                <a:schemeClr val="tx1"/>
              </a:solidFill>
            </a:endParaRPr>
          </a:p>
        </p:txBody>
      </p:sp>
      <p:sp>
        <p:nvSpPr>
          <p:cNvPr id="5" name="AutoShape 1027"/>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lang="zh-CN" altLang="en-US" sz="2400" b="0">
              <a:solidFill>
                <a:schemeClr val="tx1"/>
              </a:solidFill>
            </a:endParaRPr>
          </a:p>
        </p:txBody>
      </p:sp>
      <p:grpSp>
        <p:nvGrpSpPr>
          <p:cNvPr id="2" name="Group 1029"/>
          <p:cNvGrpSpPr>
            <a:grpSpLocks/>
          </p:cNvGrpSpPr>
          <p:nvPr/>
        </p:nvGrpSpPr>
        <p:grpSpPr bwMode="auto">
          <a:xfrm>
            <a:off x="3632200" y="4889500"/>
            <a:ext cx="4876800" cy="319088"/>
            <a:chOff x="2288" y="3080"/>
            <a:chExt cx="3072" cy="201"/>
          </a:xfrm>
        </p:grpSpPr>
        <p:sp>
          <p:nvSpPr>
            <p:cNvPr id="7" name="AutoShape 1030"/>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p:spPr>
          <p:txBody>
            <a:bodyPr wrap="none" anchor="ctr"/>
            <a:lstStyle/>
            <a:p>
              <a:pPr>
                <a:defRPr/>
              </a:pPr>
              <a:endParaRPr lang="zh-CN" altLang="en-US"/>
            </a:p>
          </p:txBody>
        </p:sp>
        <p:sp>
          <p:nvSpPr>
            <p:cNvPr id="8" name="AutoShape 1031"/>
            <p:cNvSpPr>
              <a:spLocks noChangeArrowheads="1"/>
            </p:cNvSpPr>
            <p:nvPr/>
          </p:nvSpPr>
          <p:spPr bwMode="auto">
            <a:xfrm>
              <a:off x="5196" y="3080"/>
              <a:ext cx="164" cy="201"/>
            </a:xfrm>
            <a:prstGeom prst="flowChartDelay">
              <a:avLst/>
            </a:prstGeom>
            <a:solidFill>
              <a:schemeClr val="bg2"/>
            </a:solidFill>
            <a:ln w="9525">
              <a:noFill/>
              <a:miter lim="800000"/>
              <a:headEnd/>
              <a:tailEnd/>
            </a:ln>
          </p:spPr>
          <p:txBody>
            <a:bodyPr wrap="none" anchor="ctr"/>
            <a:lstStyle/>
            <a:p>
              <a:pPr>
                <a:defRPr/>
              </a:pPr>
              <a:endParaRPr lang="zh-CN" altLang="en-US"/>
            </a:p>
          </p:txBody>
        </p:sp>
      </p:grpSp>
      <p:sp>
        <p:nvSpPr>
          <p:cNvPr id="24580" name="Rectangle 1028"/>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zh-CN" altLang="en-US"/>
              <a:t>单击此处编辑母版副标题样式</a:t>
            </a:r>
          </a:p>
        </p:txBody>
      </p:sp>
      <p:sp>
        <p:nvSpPr>
          <p:cNvPr id="24587" name="Rectangle 1035"/>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1032"/>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1033"/>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34"/>
          <p:cNvSpPr>
            <a:spLocks noGrp="1" noChangeArrowheads="1"/>
          </p:cNvSpPr>
          <p:nvPr>
            <p:ph type="sldNum" sz="quarter" idx="12"/>
          </p:nvPr>
        </p:nvSpPr>
        <p:spPr>
          <a:xfrm>
            <a:off x="9525" y="6359525"/>
            <a:ext cx="587375" cy="488950"/>
          </a:xfrm>
        </p:spPr>
        <p:txBody>
          <a:bodyPr anchorCtr="0"/>
          <a:lstStyle>
            <a:lvl1pPr>
              <a:defRPr/>
            </a:lvl1pPr>
          </a:lstStyle>
          <a:p>
            <a:pPr>
              <a:defRPr/>
            </a:pPr>
            <a:fld id="{356618FA-E237-4AA5-A3BD-E864461282FC}"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36488E59-DD0F-4164-8347-BCFB0A90874C}"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5FFF0BA7-157C-4F81-89E5-BB686FB62763}"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E7E03B3C-63BD-45D6-9D93-7A54B5074A0B}"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F07FC0EE-FCB4-44C3-ABDA-926603124DCC}"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26811989-7482-4788-AF2F-F58EC2340D5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1A4ABA0D-9AD1-45DF-A229-A75E7CB02427}"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BDF7326-6EE1-4E83-9CA3-2888E6ADD483}"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9C9E48C4-2962-40AC-808C-F6B7212B5FF6}"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ABBD6EED-65A9-4A97-B6FB-1AC3503D734A}"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708EEF46-5CDD-40FB-A16C-816DF9C2438A}"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762000"/>
            <a:ext cx="200025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762000"/>
            <a:ext cx="584835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2A69EB2F-EC73-4AA9-8A3B-5982A08DDA7D}"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A3425849-C420-4A33-95B4-8613049BBBC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15817F6C-C488-4E68-9C0E-44620371CA7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p:cNvSpPr>
            <a:spLocks noGrp="1" noChangeArrowheads="1"/>
          </p:cNvSpPr>
          <p:nvPr>
            <p:ph type="sldNum" sz="quarter" idx="12"/>
          </p:nvPr>
        </p:nvSpPr>
        <p:spPr>
          <a:ln/>
        </p:spPr>
        <p:txBody>
          <a:bodyPr/>
          <a:lstStyle>
            <a:lvl1pPr>
              <a:defRPr/>
            </a:lvl1pPr>
          </a:lstStyle>
          <a:p>
            <a:pPr>
              <a:defRPr/>
            </a:pPr>
            <a:fld id="{9FE2640E-799C-46F5-B1D6-8CB8A32AEAB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2"/>
          </p:nvPr>
        </p:nvSpPr>
        <p:spPr>
          <a:ln/>
        </p:spPr>
        <p:txBody>
          <a:bodyPr/>
          <a:lstStyle>
            <a:lvl1pPr>
              <a:defRPr/>
            </a:lvl1pPr>
          </a:lstStyle>
          <a:p>
            <a:pPr>
              <a:defRPr/>
            </a:pPr>
            <a:fld id="{C5E3AF28-0BBC-4A17-BB54-964221C2327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p:cNvSpPr>
            <a:spLocks noGrp="1" noChangeArrowheads="1"/>
          </p:cNvSpPr>
          <p:nvPr>
            <p:ph type="sldNum" sz="quarter" idx="12"/>
          </p:nvPr>
        </p:nvSpPr>
        <p:spPr>
          <a:ln/>
        </p:spPr>
        <p:txBody>
          <a:bodyPr/>
          <a:lstStyle>
            <a:lvl1pPr>
              <a:defRPr/>
            </a:lvl1pPr>
          </a:lstStyle>
          <a:p>
            <a:pPr>
              <a:defRPr/>
            </a:pPr>
            <a:fld id="{855E9456-4F4E-47FB-BB52-85CD3B0B96A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34400376-D8B5-46A9-A87C-D871E633E5C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C867DE27-9F64-46DA-AE58-5FD17667027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3200400" cy="6858000"/>
            <a:chOff x="0" y="0"/>
            <a:chExt cx="2016" cy="4320"/>
          </a:xfrm>
        </p:grpSpPr>
        <p:sp>
          <p:nvSpPr>
            <p:cNvPr id="1036" name="Rectangle 3"/>
            <p:cNvSpPr>
              <a:spLocks noChangeArrowheads="1"/>
            </p:cNvSpPr>
            <p:nvPr/>
          </p:nvSpPr>
          <p:spPr bwMode="auto">
            <a:xfrm>
              <a:off x="0" y="0"/>
              <a:ext cx="480" cy="4320"/>
            </a:xfrm>
            <a:prstGeom prst="rect">
              <a:avLst/>
            </a:prstGeom>
            <a:solidFill>
              <a:schemeClr val="accent1"/>
            </a:solidFill>
            <a:ln w="9525">
              <a:noFill/>
              <a:miter lim="800000"/>
              <a:headEnd/>
              <a:tailEnd/>
            </a:ln>
          </p:spPr>
          <p:txBody>
            <a:bodyPr wrap="none" anchor="ctr"/>
            <a:lstStyle/>
            <a:p>
              <a:pPr>
                <a:defRPr/>
              </a:pPr>
              <a:endParaRPr lang="zh-CN" altLang="en-US"/>
            </a:p>
          </p:txBody>
        </p:sp>
        <p:sp>
          <p:nvSpPr>
            <p:cNvPr id="1037" name="Rectangle 4"/>
            <p:cNvSpPr>
              <a:spLocks noChangeArrowheads="1"/>
            </p:cNvSpPr>
            <p:nvPr/>
          </p:nvSpPr>
          <p:spPr bwMode="auto">
            <a:xfrm>
              <a:off x="432" y="0"/>
              <a:ext cx="1584" cy="672"/>
            </a:xfrm>
            <a:prstGeom prst="rect">
              <a:avLst/>
            </a:prstGeom>
            <a:solidFill>
              <a:schemeClr val="accent1"/>
            </a:solidFill>
            <a:ln w="9525">
              <a:noFill/>
              <a:miter lim="800000"/>
              <a:headEnd/>
              <a:tailEnd/>
            </a:ln>
          </p:spPr>
          <p:txBody>
            <a:bodyPr wrap="none" anchor="ctr"/>
            <a:lstStyle/>
            <a:p>
              <a:pPr>
                <a:defRPr/>
              </a:pPr>
              <a:endParaRPr lang="zh-CN" altLang="en-US"/>
            </a:p>
          </p:txBody>
        </p:sp>
      </p:grpSp>
      <p:sp>
        <p:nvSpPr>
          <p:cNvPr id="102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p:spPr>
        <p:txBody>
          <a:bodyPr wrap="none" anchor="ctr"/>
          <a:lstStyle/>
          <a:p>
            <a:pPr algn="ctr">
              <a:lnSpc>
                <a:spcPct val="100000"/>
              </a:lnSpc>
              <a:spcBef>
                <a:spcPct val="0"/>
              </a:spcBef>
              <a:buClrTx/>
              <a:buSzTx/>
              <a:buFontTx/>
              <a:buNone/>
              <a:defRPr/>
            </a:pPr>
            <a:endParaRPr lang="zh-CN" altLang="zh-CN" sz="2400">
              <a:solidFill>
                <a:schemeClr val="tx1"/>
              </a:solidFill>
              <a:latin typeface="Times New Roman" pitchFamily="18" charset="0"/>
            </a:endParaRPr>
          </a:p>
        </p:txBody>
      </p:sp>
      <p:sp>
        <p:nvSpPr>
          <p:cNvPr id="1028" name="Rectangle 6"/>
          <p:cNvSpPr>
            <a:spLocks noGrp="1" noChangeArrowheads="1"/>
          </p:cNvSpPr>
          <p:nvPr>
            <p:ph type="title"/>
          </p:nvPr>
        </p:nvSpPr>
        <p:spPr bwMode="auto">
          <a:xfrm>
            <a:off x="914400" y="762000"/>
            <a:ext cx="80010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7"/>
          <p:cNvSpPr>
            <a:spLocks noGrp="1" noChangeArrowheads="1"/>
          </p:cNvSpPr>
          <p:nvPr>
            <p:ph type="body" idx="1"/>
          </p:nvPr>
        </p:nvSpPr>
        <p:spPr bwMode="auto">
          <a:xfrm>
            <a:off x="914400" y="2362200"/>
            <a:ext cx="80010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71048" name="Rectangle 8"/>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lnSpc>
                <a:spcPct val="100000"/>
              </a:lnSpc>
              <a:spcBef>
                <a:spcPct val="0"/>
              </a:spcBef>
              <a:buClrTx/>
              <a:buSzTx/>
              <a:buFontTx/>
              <a:buNone/>
              <a:defRPr kumimoji="0" sz="1400">
                <a:solidFill>
                  <a:schemeClr val="tx1"/>
                </a:solidFill>
                <a:latin typeface="+mn-lt"/>
              </a:defRPr>
            </a:lvl1pPr>
          </a:lstStyle>
          <a:p>
            <a:pPr>
              <a:defRPr/>
            </a:pPr>
            <a:endParaRPr lang="en-US" altLang="zh-CN"/>
          </a:p>
        </p:txBody>
      </p:sp>
      <p:sp>
        <p:nvSpPr>
          <p:cNvPr id="471049" name="Rectangle 9"/>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lnSpc>
                <a:spcPct val="100000"/>
              </a:lnSpc>
              <a:spcBef>
                <a:spcPct val="0"/>
              </a:spcBef>
              <a:buClrTx/>
              <a:buSzTx/>
              <a:buFontTx/>
              <a:buNone/>
              <a:defRPr kumimoji="0" sz="1400">
                <a:solidFill>
                  <a:schemeClr val="tx1"/>
                </a:solidFill>
                <a:latin typeface="+mn-lt"/>
              </a:defRPr>
            </a:lvl1pPr>
          </a:lstStyle>
          <a:p>
            <a:pPr>
              <a:defRPr/>
            </a:pPr>
            <a:endParaRPr lang="en-US" altLang="zh-CN"/>
          </a:p>
        </p:txBody>
      </p:sp>
      <p:sp>
        <p:nvSpPr>
          <p:cNvPr id="471050" name="Rectangle 10"/>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a:lnSpc>
                <a:spcPct val="100000"/>
              </a:lnSpc>
              <a:spcBef>
                <a:spcPct val="0"/>
              </a:spcBef>
              <a:buClrTx/>
              <a:buSzTx/>
              <a:buFontTx/>
              <a:buNone/>
              <a:defRPr kumimoji="0" sz="2600" b="1">
                <a:solidFill>
                  <a:schemeClr val="bg1"/>
                </a:solidFill>
                <a:latin typeface="+mn-lt"/>
              </a:defRPr>
            </a:lvl1pPr>
          </a:lstStyle>
          <a:p>
            <a:pPr>
              <a:defRPr/>
            </a:pPr>
            <a:fld id="{72BE8AB4-AE80-4619-A9E1-1BACBE946143}" type="slidenum">
              <a:rPr lang="en-US" altLang="zh-CN"/>
              <a:pPr>
                <a:defRPr/>
              </a:pPr>
              <a:t>‹#›</a:t>
            </a:fld>
            <a:endParaRPr lang="en-US" altLang="zh-CN"/>
          </a:p>
        </p:txBody>
      </p:sp>
      <p:grpSp>
        <p:nvGrpSpPr>
          <p:cNvPr id="1033" name="Group 11"/>
          <p:cNvGrpSpPr>
            <a:grpSpLocks/>
          </p:cNvGrpSpPr>
          <p:nvPr/>
        </p:nvGrpSpPr>
        <p:grpSpPr bwMode="auto">
          <a:xfrm>
            <a:off x="228600" y="1981200"/>
            <a:ext cx="7391400" cy="319088"/>
            <a:chOff x="144" y="1248"/>
            <a:chExt cx="4656" cy="201"/>
          </a:xfrm>
        </p:grpSpPr>
        <p:sp>
          <p:nvSpPr>
            <p:cNvPr id="1034" name="AutoShape 12"/>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p:spPr>
          <p:txBody>
            <a:bodyPr wrap="none" anchor="ctr"/>
            <a:lstStyle/>
            <a:p>
              <a:pPr>
                <a:defRPr/>
              </a:pPr>
              <a:endParaRPr lang="zh-CN" altLang="en-US"/>
            </a:p>
          </p:txBody>
        </p:sp>
        <p:sp>
          <p:nvSpPr>
            <p:cNvPr id="1035" name="AutoShape 13"/>
            <p:cNvSpPr>
              <a:spLocks noChangeArrowheads="1"/>
            </p:cNvSpPr>
            <p:nvPr/>
          </p:nvSpPr>
          <p:spPr bwMode="auto">
            <a:xfrm flipH="1">
              <a:off x="144" y="1248"/>
              <a:ext cx="248" cy="201"/>
            </a:xfrm>
            <a:prstGeom prst="flowChartDelay">
              <a:avLst/>
            </a:prstGeom>
            <a:solidFill>
              <a:schemeClr val="bg2"/>
            </a:solidFill>
            <a:ln w="9525">
              <a:noFill/>
              <a:miter lim="800000"/>
              <a:headEnd/>
              <a:tailEnd/>
            </a:ln>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4138"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Lst>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026"/>
          <p:cNvGrpSpPr>
            <a:grpSpLocks/>
          </p:cNvGrpSpPr>
          <p:nvPr/>
        </p:nvGrpSpPr>
        <p:grpSpPr bwMode="auto">
          <a:xfrm>
            <a:off x="0" y="0"/>
            <a:ext cx="3200400" cy="6858000"/>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w="9525">
              <a:noFill/>
              <a:miter lim="800000"/>
              <a:headEnd/>
              <a:tailEnd/>
            </a:ln>
          </p:spPr>
          <p:txBody>
            <a:bodyPr wrap="none" anchor="ctr"/>
            <a:lstStyle/>
            <a:p>
              <a:pPr>
                <a:defRPr/>
              </a:pPr>
              <a:endParaRPr lang="zh-CN" altLang="en-US"/>
            </a:p>
          </p:txBody>
        </p:sp>
        <p:sp>
          <p:nvSpPr>
            <p:cNvPr id="1037" name="Rectangle 1028"/>
            <p:cNvSpPr>
              <a:spLocks noChangeArrowheads="1"/>
            </p:cNvSpPr>
            <p:nvPr/>
          </p:nvSpPr>
          <p:spPr bwMode="auto">
            <a:xfrm>
              <a:off x="432" y="0"/>
              <a:ext cx="1584" cy="672"/>
            </a:xfrm>
            <a:prstGeom prst="rect">
              <a:avLst/>
            </a:prstGeom>
            <a:solidFill>
              <a:schemeClr val="accent1"/>
            </a:solidFill>
            <a:ln w="9525">
              <a:noFill/>
              <a:miter lim="800000"/>
              <a:headEnd/>
              <a:tailEnd/>
            </a:ln>
          </p:spPr>
          <p:txBody>
            <a:bodyPr wrap="none" anchor="ctr"/>
            <a:lstStyle/>
            <a:p>
              <a:pPr>
                <a:defRPr/>
              </a:pPr>
              <a:endParaRPr lang="zh-CN" altLang="en-US"/>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lang="zh-CN" altLang="en-US" sz="2400" b="0">
              <a:solidFill>
                <a:schemeClr val="tx1"/>
              </a:solidFill>
            </a:endParaRPr>
          </a:p>
        </p:txBody>
      </p:sp>
      <p:sp>
        <p:nvSpPr>
          <p:cNvPr id="1028" name="Rectangle 1030"/>
          <p:cNvSpPr>
            <a:spLocks noGrp="1" noChangeArrowheads="1"/>
          </p:cNvSpPr>
          <p:nvPr>
            <p:ph type="title"/>
          </p:nvPr>
        </p:nvSpPr>
        <p:spPr bwMode="auto">
          <a:xfrm>
            <a:off x="914400" y="762000"/>
            <a:ext cx="80010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31"/>
          <p:cNvSpPr>
            <a:spLocks noGrp="1" noChangeArrowheads="1"/>
          </p:cNvSpPr>
          <p:nvPr>
            <p:ph type="body" idx="1"/>
          </p:nvPr>
        </p:nvSpPr>
        <p:spPr bwMode="auto">
          <a:xfrm>
            <a:off x="914400" y="2362200"/>
            <a:ext cx="80010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56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kumimoji="0" sz="1400" b="0">
                <a:solidFill>
                  <a:schemeClr val="tx1"/>
                </a:solidFill>
              </a:defRPr>
            </a:lvl1pPr>
          </a:lstStyle>
          <a:p>
            <a:pPr>
              <a:defRPr/>
            </a:pPr>
            <a:endParaRPr lang="en-US" altLang="zh-CN"/>
          </a:p>
        </p:txBody>
      </p:sp>
      <p:sp>
        <p:nvSpPr>
          <p:cNvPr id="2356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kumimoji="0" sz="1400" b="0">
                <a:solidFill>
                  <a:schemeClr val="tx1"/>
                </a:solidFill>
              </a:defRPr>
            </a:lvl1pPr>
          </a:lstStyle>
          <a:p>
            <a:pPr>
              <a:defRPr/>
            </a:pPr>
            <a:endParaRPr lang="en-US" altLang="zh-CN"/>
          </a:p>
        </p:txBody>
      </p:sp>
      <p:sp>
        <p:nvSpPr>
          <p:cNvPr id="23562" name="Rectangle 1034"/>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a:spcBef>
                <a:spcPct val="0"/>
              </a:spcBef>
              <a:buClrTx/>
              <a:buSzTx/>
              <a:buFontTx/>
              <a:buNone/>
              <a:defRPr kumimoji="0" sz="2600">
                <a:solidFill>
                  <a:schemeClr val="bg1"/>
                </a:solidFill>
              </a:defRPr>
            </a:lvl1pPr>
          </a:lstStyle>
          <a:p>
            <a:pPr>
              <a:defRPr/>
            </a:pPr>
            <a:fld id="{D8BEEB3E-25B8-4BC8-BC1D-B6E0510AA372}" type="slidenum">
              <a:rPr lang="zh-CN" altLang="en-US"/>
              <a:pPr>
                <a:defRPr/>
              </a:pPr>
              <a:t>‹#›</a:t>
            </a:fld>
            <a:endParaRPr lang="en-US" altLang="zh-CN"/>
          </a:p>
        </p:txBody>
      </p:sp>
      <p:grpSp>
        <p:nvGrpSpPr>
          <p:cNvPr id="3" name="Group 1035"/>
          <p:cNvGrpSpPr>
            <a:grpSpLocks/>
          </p:cNvGrpSpPr>
          <p:nvPr/>
        </p:nvGrpSpPr>
        <p:grpSpPr bwMode="auto">
          <a:xfrm>
            <a:off x="228600" y="1981200"/>
            <a:ext cx="7391400" cy="319088"/>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p:spPr>
          <p:txBody>
            <a:bodyPr wrap="none" anchor="ctr"/>
            <a:lstStyle/>
            <a:p>
              <a:pPr>
                <a:defRPr/>
              </a:pPr>
              <a:endParaRPr lang="zh-CN" altLang="en-US"/>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w="9525">
              <a:noFill/>
              <a:miter lim="800000"/>
              <a:headEnd/>
              <a:tailEnd/>
            </a:ln>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Lst>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Times New Roman" pitchFamily="18"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Times New Roman" pitchFamily="18"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Times New Roman" pitchFamily="18"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Times New Roman" pitchFamily="18"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Times New Roman" pitchFamily="18"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Times New Roman" pitchFamily="18"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Times New Roman" pitchFamily="18"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5"/>
          <p:cNvSpPr>
            <a:spLocks noGrp="1" noChangeArrowheads="1"/>
          </p:cNvSpPr>
          <p:nvPr>
            <p:ph type="title"/>
          </p:nvPr>
        </p:nvSpPr>
        <p:spPr/>
        <p:txBody>
          <a:bodyPr/>
          <a:lstStyle/>
          <a:p>
            <a:pPr algn="ctr" eaLnBrk="1" hangingPunct="1"/>
            <a:r>
              <a:rPr lang="zh-CN" altLang="en-US" sz="4800">
                <a:solidFill>
                  <a:srgbClr val="000000"/>
                </a:solidFill>
              </a:rPr>
              <a:t>第二章 形式语言简介</a:t>
            </a:r>
          </a:p>
        </p:txBody>
      </p:sp>
      <p:sp>
        <p:nvSpPr>
          <p:cNvPr id="41990" name="Rectangle 6"/>
          <p:cNvSpPr>
            <a:spLocks noGrp="1" noChangeArrowheads="1"/>
          </p:cNvSpPr>
          <p:nvPr>
            <p:ph type="body" idx="1"/>
          </p:nvPr>
        </p:nvSpPr>
        <p:spPr/>
        <p:txBody>
          <a:bodyPr/>
          <a:lstStyle/>
          <a:p>
            <a:pPr marL="0" indent="0"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形式语言和自动机理论中的</a:t>
            </a:r>
            <a:r>
              <a:rPr lang="zh-CN" altLang="en-US" sz="3600" b="1" dirty="0">
                <a:solidFill>
                  <a:srgbClr val="000000"/>
                </a:solidFill>
              </a:rPr>
              <a:t>语言</a:t>
            </a:r>
            <a:r>
              <a:rPr lang="zh-CN" altLang="en-US" sz="3600" b="1" dirty="0">
                <a:solidFill>
                  <a:srgbClr val="0000CC"/>
                </a:solidFill>
              </a:rPr>
              <a:t>是一个宽泛的概念（不同于传统语言）。  </a:t>
            </a:r>
          </a:p>
          <a:p>
            <a:pPr marL="0" indent="0" eaLnBrk="1" hangingPunct="1">
              <a:buFont typeface="Wingdings" pitchFamily="2" charset="2"/>
              <a:buNone/>
            </a:pPr>
            <a:r>
              <a:rPr lang="zh-CN" altLang="en-US" sz="3600" b="1" dirty="0">
                <a:solidFill>
                  <a:srgbClr val="0000CC"/>
                </a:solidFill>
              </a:rPr>
              <a:t>    一个字母表上的</a:t>
            </a:r>
            <a:r>
              <a:rPr lang="zh-CN" altLang="en-US" sz="3600" b="1" dirty="0">
                <a:solidFill>
                  <a:srgbClr val="000000"/>
                </a:solidFill>
              </a:rPr>
              <a:t>语言</a:t>
            </a:r>
            <a:r>
              <a:rPr lang="zh-CN" altLang="en-US" sz="3600" b="1" dirty="0">
                <a:solidFill>
                  <a:srgbClr val="0000CC"/>
                </a:solidFill>
              </a:rPr>
              <a:t>就是该</a:t>
            </a:r>
            <a:r>
              <a:rPr lang="zh-CN" altLang="en-US" sz="3600" b="1" dirty="0">
                <a:solidFill>
                  <a:srgbClr val="000000"/>
                </a:solidFill>
              </a:rPr>
              <a:t>字母表</a:t>
            </a:r>
            <a:r>
              <a:rPr lang="zh-CN" altLang="en-US" sz="3600" b="1" dirty="0">
                <a:solidFill>
                  <a:srgbClr val="0000CC"/>
                </a:solidFill>
              </a:rPr>
              <a:t>的任意</a:t>
            </a:r>
            <a:r>
              <a:rPr lang="zh-CN" altLang="en-US" sz="3600" b="1" dirty="0">
                <a:solidFill>
                  <a:srgbClr val="000000"/>
                </a:solidFill>
              </a:rPr>
              <a:t>字符串</a:t>
            </a:r>
            <a:r>
              <a:rPr lang="zh-CN" altLang="en-US" sz="3600" b="1" dirty="0">
                <a:solidFill>
                  <a:srgbClr val="0000CC"/>
                </a:solidFill>
              </a:rPr>
              <a:t>的</a:t>
            </a:r>
            <a:r>
              <a:rPr lang="zh-CN" altLang="en-US" sz="3600" b="1" dirty="0">
                <a:solidFill>
                  <a:srgbClr val="000000"/>
                </a:solidFill>
              </a:rPr>
              <a:t>集合</a:t>
            </a:r>
            <a:r>
              <a:rPr lang="zh-CN" altLang="en-US" sz="3600" b="1" dirty="0">
                <a:solidFill>
                  <a:srgbClr val="0000CC"/>
                </a:solidFill>
              </a:rPr>
              <a:t>。  </a:t>
            </a:r>
          </a:p>
          <a:p>
            <a:pPr marL="0" indent="0" eaLnBrk="1" hangingPunct="1">
              <a:buFont typeface="Wingdings" pitchFamily="2" charset="2"/>
              <a:buNone/>
            </a:pPr>
            <a:r>
              <a:rPr lang="zh-CN" altLang="en-US" sz="3600" b="1" dirty="0">
                <a:solidFill>
                  <a:srgbClr val="0000CC"/>
                </a:solidFill>
              </a:rPr>
              <a:t>    语言中的字符串称为该语言的</a:t>
            </a:r>
            <a:r>
              <a:rPr lang="zh-CN" altLang="en-US" sz="3600" b="1" dirty="0">
                <a:solidFill>
                  <a:srgbClr val="000000"/>
                </a:solidFill>
              </a:rPr>
              <a:t>句子</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990">
                                            <p:txEl>
                                              <p:pRg st="0" end="0"/>
                                            </p:txEl>
                                          </p:spTgt>
                                        </p:tgtEl>
                                        <p:attrNameLst>
                                          <p:attrName>style.visibility</p:attrName>
                                        </p:attrNameLst>
                                      </p:cBhvr>
                                      <p:to>
                                        <p:strVal val="visible"/>
                                      </p:to>
                                    </p:set>
                                    <p:animEffect transition="in" filter="barn(outHorizontal)">
                                      <p:cBhvr>
                                        <p:cTn id="7" dur="500"/>
                                        <p:tgtEl>
                                          <p:spTgt spid="419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1990">
                                            <p:txEl>
                                              <p:pRg st="1" end="1"/>
                                            </p:txEl>
                                          </p:spTgt>
                                        </p:tgtEl>
                                        <p:attrNameLst>
                                          <p:attrName>style.visibility</p:attrName>
                                        </p:attrNameLst>
                                      </p:cBhvr>
                                      <p:to>
                                        <p:strVal val="visible"/>
                                      </p:to>
                                    </p:set>
                                    <p:animEffect transition="in" filter="barn(outHorizontal)">
                                      <p:cBhvr>
                                        <p:cTn id="12" dur="500"/>
                                        <p:tgtEl>
                                          <p:spTgt spid="419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1990">
                                            <p:txEl>
                                              <p:pRg st="2" end="2"/>
                                            </p:txEl>
                                          </p:spTgt>
                                        </p:tgtEl>
                                        <p:attrNameLst>
                                          <p:attrName>style.visibility</p:attrName>
                                        </p:attrNameLst>
                                      </p:cBhvr>
                                      <p:to>
                                        <p:strVal val="visible"/>
                                      </p:to>
                                    </p:set>
                                    <p:animEffect transition="in" filter="barn(outHorizontal)">
                                      <p:cBhvr>
                                        <p:cTn id="17" dur="500"/>
                                        <p:tgtEl>
                                          <p:spTgt spid="419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613379" name="Rectangle 3"/>
          <p:cNvSpPr>
            <a:spLocks noGrp="1" noChangeArrowheads="1"/>
          </p:cNvSpPr>
          <p:nvPr>
            <p:ph type="body" idx="1"/>
          </p:nvPr>
        </p:nvSpPr>
        <p:spPr/>
        <p:txBody>
          <a:bodyPr/>
          <a:lstStyle/>
          <a:p>
            <a:pPr eaLnBrk="1" hangingPunct="1"/>
            <a:r>
              <a:rPr lang="zh-CN" altLang="en-US" sz="3600" b="1">
                <a:solidFill>
                  <a:srgbClr val="0000CC"/>
                </a:solidFill>
              </a:rPr>
              <a:t>除基本句子外，其它句子按照相同的方法（可能不止一种方法）产生</a:t>
            </a:r>
            <a:endParaRPr lang="en-US" altLang="zh-CN" sz="3600" b="1">
              <a:solidFill>
                <a:srgbClr val="0000CC"/>
              </a:solidFill>
            </a:endParaRPr>
          </a:p>
          <a:p>
            <a:pPr eaLnBrk="1" hangingPunct="1"/>
            <a:r>
              <a:rPr lang="zh-CN" altLang="en-US" sz="3600" b="1">
                <a:solidFill>
                  <a:srgbClr val="0000CC"/>
                </a:solidFill>
              </a:rPr>
              <a:t>实际上，就是需要给出语言中所有句子的</a:t>
            </a:r>
            <a:r>
              <a:rPr lang="zh-CN" altLang="en-US" sz="3600" b="1">
                <a:solidFill>
                  <a:srgbClr val="000000"/>
                </a:solidFill>
              </a:rPr>
              <a:t> 形成规则（语法规则）</a:t>
            </a:r>
            <a:endParaRPr lang="en-US" altLang="zh-CN" sz="3600" b="1">
              <a:solidFill>
                <a:srgbClr val="0000CC"/>
              </a:solidFill>
            </a:endParaRPr>
          </a:p>
          <a:p>
            <a:pPr eaLnBrk="1" hangingPunct="1"/>
            <a:r>
              <a:rPr lang="zh-CN" altLang="en-US" sz="3600" b="1">
                <a:solidFill>
                  <a:srgbClr val="0000CC"/>
                </a:solidFill>
              </a:rPr>
              <a:t>可以使用多种方法</a:t>
            </a:r>
            <a:r>
              <a:rPr lang="zh-CN" altLang="en-US" sz="3600" b="1">
                <a:solidFill>
                  <a:srgbClr val="000000"/>
                </a:solidFill>
              </a:rPr>
              <a:t>描述</a:t>
            </a:r>
            <a:r>
              <a:rPr lang="zh-CN" altLang="en-US" sz="3600" b="1">
                <a:solidFill>
                  <a:srgbClr val="0000CC"/>
                </a:solidFill>
              </a:rPr>
              <a:t>形成规则。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3379">
                                            <p:txEl>
                                              <p:pRg st="0" end="0"/>
                                            </p:txEl>
                                          </p:spTgt>
                                        </p:tgtEl>
                                        <p:attrNameLst>
                                          <p:attrName>style.visibility</p:attrName>
                                        </p:attrNameLst>
                                      </p:cBhvr>
                                      <p:to>
                                        <p:strVal val="visible"/>
                                      </p:to>
                                    </p:set>
                                    <p:animEffect transition="in" filter="box(in)">
                                      <p:cBhvr>
                                        <p:cTn id="7" dur="500"/>
                                        <p:tgtEl>
                                          <p:spTgt spid="613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13379">
                                            <p:txEl>
                                              <p:pRg st="1" end="1"/>
                                            </p:txEl>
                                          </p:spTgt>
                                        </p:tgtEl>
                                        <p:attrNameLst>
                                          <p:attrName>style.visibility</p:attrName>
                                        </p:attrNameLst>
                                      </p:cBhvr>
                                      <p:to>
                                        <p:strVal val="visible"/>
                                      </p:to>
                                    </p:set>
                                    <p:animEffect transition="in" filter="box(in)">
                                      <p:cBhvr>
                                        <p:cTn id="12" dur="500"/>
                                        <p:tgtEl>
                                          <p:spTgt spid="613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13379">
                                            <p:txEl>
                                              <p:pRg st="2" end="2"/>
                                            </p:txEl>
                                          </p:spTgt>
                                        </p:tgtEl>
                                        <p:attrNameLst>
                                          <p:attrName>style.visibility</p:attrName>
                                        </p:attrNameLst>
                                      </p:cBhvr>
                                      <p:to>
                                        <p:strVal val="visible"/>
                                      </p:to>
                                    </p:set>
                                    <p:animEffect transition="in" filter="box(in)">
                                      <p:cBhvr>
                                        <p:cTn id="17" dur="500"/>
                                        <p:tgtEl>
                                          <p:spTgt spid="613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endParaRPr lang="zh-CN" altLang="zh-CN"/>
          </a:p>
        </p:txBody>
      </p:sp>
      <p:sp>
        <p:nvSpPr>
          <p:cNvPr id="644099" name="Rectangle 3"/>
          <p:cNvSpPr>
            <a:spLocks noGrp="1" noChangeArrowheads="1"/>
          </p:cNvSpPr>
          <p:nvPr>
            <p:ph type="body" idx="1"/>
          </p:nvPr>
        </p:nvSpPr>
        <p:spPr/>
        <p:txBody>
          <a:bodyPr/>
          <a:lstStyle/>
          <a:p>
            <a:pPr eaLnBrk="1" hangingPunct="1">
              <a:lnSpc>
                <a:spcPct val="80000"/>
              </a:lnSpc>
              <a:buFont typeface="Wingdings" pitchFamily="2" charset="2"/>
              <a:buNone/>
            </a:pPr>
            <a:r>
              <a:rPr lang="zh-CN" altLang="en-US" sz="3600" b="1">
                <a:solidFill>
                  <a:srgbClr val="0000CC"/>
                </a:solidFill>
              </a:rPr>
              <a:t>文法</a:t>
            </a:r>
            <a:r>
              <a:rPr lang="en-US" altLang="zh-CN" sz="3600" b="1">
                <a:solidFill>
                  <a:srgbClr val="0000CC"/>
                </a:solidFill>
              </a:rPr>
              <a:t>G</a:t>
            </a:r>
          </a:p>
          <a:p>
            <a:pPr eaLnBrk="1" hangingPunct="1">
              <a:lnSpc>
                <a:spcPct val="80000"/>
              </a:lnSpc>
              <a:buFont typeface="Wingdings" pitchFamily="2" charset="2"/>
              <a:buNone/>
            </a:pPr>
            <a:r>
              <a:rPr lang="en-US" altLang="zh-CN" sz="3600" b="1"/>
              <a:t>    </a:t>
            </a:r>
            <a:r>
              <a:rPr lang="en-US" altLang="zh-CN" sz="3600" b="1">
                <a:solidFill>
                  <a:srgbClr val="000000"/>
                </a:solidFill>
              </a:rPr>
              <a:t>S→ aB </a:t>
            </a:r>
          </a:p>
          <a:p>
            <a:pPr eaLnBrk="1" hangingPunct="1">
              <a:lnSpc>
                <a:spcPct val="80000"/>
              </a:lnSpc>
              <a:buFont typeface="Wingdings" pitchFamily="2" charset="2"/>
              <a:buNone/>
            </a:pPr>
            <a:r>
              <a:rPr lang="en-US" altLang="zh-CN" sz="3600" b="1">
                <a:solidFill>
                  <a:srgbClr val="000000"/>
                </a:solidFill>
              </a:rPr>
              <a:t>    aB→ab</a:t>
            </a:r>
          </a:p>
          <a:p>
            <a:pPr eaLnBrk="1" hangingPunct="1">
              <a:lnSpc>
                <a:spcPct val="80000"/>
              </a:lnSpc>
              <a:buFont typeface="Wingdings" pitchFamily="2" charset="2"/>
              <a:buNone/>
            </a:pPr>
            <a:r>
              <a:rPr lang="en-US" altLang="zh-CN" sz="3600" b="1">
                <a:solidFill>
                  <a:srgbClr val="000000"/>
                </a:solidFill>
              </a:rPr>
              <a:t>    </a:t>
            </a:r>
            <a:r>
              <a:rPr lang="en-US" altLang="zh-CN" sz="3600" b="1">
                <a:solidFill>
                  <a:srgbClr val="FF0000"/>
                </a:solidFill>
              </a:rPr>
              <a:t>aB→a</a:t>
            </a:r>
          </a:p>
          <a:p>
            <a:pPr eaLnBrk="1" hangingPunct="1">
              <a:lnSpc>
                <a:spcPct val="80000"/>
              </a:lnSpc>
              <a:buFont typeface="Wingdings" pitchFamily="2" charset="2"/>
              <a:buNone/>
            </a:pPr>
            <a:r>
              <a:rPr lang="zh-CN" altLang="en-US" sz="3600" b="1">
                <a:solidFill>
                  <a:srgbClr val="0000CC"/>
                </a:solidFill>
              </a:rPr>
              <a:t>是</a:t>
            </a:r>
            <a:r>
              <a:rPr lang="en-US" altLang="zh-CN" sz="3600" b="1">
                <a:solidFill>
                  <a:srgbClr val="0000CC"/>
                </a:solidFill>
              </a:rPr>
              <a:t>PSG</a:t>
            </a:r>
            <a:r>
              <a:rPr lang="zh-CN" altLang="en-US" sz="3600" b="1">
                <a:solidFill>
                  <a:srgbClr val="0000CC"/>
                </a:solidFill>
              </a:rPr>
              <a:t>，但不是</a:t>
            </a:r>
            <a:r>
              <a:rPr lang="en-US" altLang="zh-CN" sz="3600" b="1">
                <a:solidFill>
                  <a:srgbClr val="0000CC"/>
                </a:solidFill>
              </a:rPr>
              <a:t>CFG</a:t>
            </a:r>
            <a:r>
              <a:rPr lang="zh-CN" altLang="en-US" sz="3600" b="1">
                <a:solidFill>
                  <a:srgbClr val="0000CC"/>
                </a:solidFill>
              </a:rPr>
              <a:t>、</a:t>
            </a:r>
            <a:r>
              <a:rPr lang="en-US" altLang="zh-CN" sz="3600" b="1">
                <a:solidFill>
                  <a:srgbClr val="0000CC"/>
                </a:solidFill>
              </a:rPr>
              <a:t>RG</a:t>
            </a:r>
            <a:r>
              <a:rPr lang="zh-CN" altLang="en-US" sz="3600" b="1">
                <a:solidFill>
                  <a:srgbClr val="0000CC"/>
                </a:solidFill>
              </a:rPr>
              <a:t>和</a:t>
            </a:r>
            <a:r>
              <a:rPr lang="en-US" altLang="zh-CN" sz="3600" b="1">
                <a:solidFill>
                  <a:srgbClr val="0000CC"/>
                </a:solidFill>
              </a:rPr>
              <a:t>CSG</a:t>
            </a:r>
            <a:r>
              <a:rPr lang="zh-CN" altLang="en-US" sz="36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44099">
                                            <p:txEl>
                                              <p:pRg st="0" end="0"/>
                                            </p:txEl>
                                          </p:spTgt>
                                        </p:tgtEl>
                                        <p:attrNameLst>
                                          <p:attrName>style.visibility</p:attrName>
                                        </p:attrNameLst>
                                      </p:cBhvr>
                                      <p:to>
                                        <p:strVal val="visible"/>
                                      </p:to>
                                    </p:set>
                                    <p:animEffect transition="in" filter="box(in)">
                                      <p:cBhvr>
                                        <p:cTn id="7" dur="500"/>
                                        <p:tgtEl>
                                          <p:spTgt spid="64409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44099">
                                            <p:txEl>
                                              <p:pRg st="1" end="1"/>
                                            </p:txEl>
                                          </p:spTgt>
                                        </p:tgtEl>
                                        <p:attrNameLst>
                                          <p:attrName>style.visibility</p:attrName>
                                        </p:attrNameLst>
                                      </p:cBhvr>
                                      <p:to>
                                        <p:strVal val="visible"/>
                                      </p:to>
                                    </p:set>
                                    <p:animEffect transition="in" filter="box(in)">
                                      <p:cBhvr>
                                        <p:cTn id="10" dur="500"/>
                                        <p:tgtEl>
                                          <p:spTgt spid="64409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44099">
                                            <p:txEl>
                                              <p:pRg st="2" end="2"/>
                                            </p:txEl>
                                          </p:spTgt>
                                        </p:tgtEl>
                                        <p:attrNameLst>
                                          <p:attrName>style.visibility</p:attrName>
                                        </p:attrNameLst>
                                      </p:cBhvr>
                                      <p:to>
                                        <p:strVal val="visible"/>
                                      </p:to>
                                    </p:set>
                                    <p:animEffect transition="in" filter="box(in)">
                                      <p:cBhvr>
                                        <p:cTn id="13" dur="500"/>
                                        <p:tgtEl>
                                          <p:spTgt spid="644099">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44099">
                                            <p:txEl>
                                              <p:pRg st="3" end="3"/>
                                            </p:txEl>
                                          </p:spTgt>
                                        </p:tgtEl>
                                        <p:attrNameLst>
                                          <p:attrName>style.visibility</p:attrName>
                                        </p:attrNameLst>
                                      </p:cBhvr>
                                      <p:to>
                                        <p:strVal val="visible"/>
                                      </p:to>
                                    </p:set>
                                    <p:animEffect transition="in" filter="box(in)">
                                      <p:cBhvr>
                                        <p:cTn id="16" dur="500"/>
                                        <p:tgtEl>
                                          <p:spTgt spid="64409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644099">
                                            <p:txEl>
                                              <p:pRg st="4" end="4"/>
                                            </p:txEl>
                                          </p:spTgt>
                                        </p:tgtEl>
                                        <p:attrNameLst>
                                          <p:attrName>style.visibility</p:attrName>
                                        </p:attrNameLst>
                                      </p:cBhvr>
                                      <p:to>
                                        <p:strVal val="visible"/>
                                      </p:to>
                                    </p:set>
                                    <p:animEffect transition="in" filter="box(in)">
                                      <p:cBhvr>
                                        <p:cTn id="21" dur="500"/>
                                        <p:tgtEl>
                                          <p:spTgt spid="64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endParaRPr lang="zh-CN" altLang="zh-CN"/>
          </a:p>
        </p:txBody>
      </p:sp>
      <p:sp>
        <p:nvSpPr>
          <p:cNvPr id="645123"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形如</a:t>
            </a:r>
            <a:r>
              <a:rPr lang="zh-CN" altLang="en-US" sz="4000" b="1" dirty="0">
                <a:solidFill>
                  <a:srgbClr val="000000"/>
                </a:solidFill>
                <a:sym typeface="Symbol" pitchFamily="18" charset="2"/>
              </a:rPr>
              <a:t></a:t>
            </a:r>
            <a:r>
              <a:rPr lang="en-US" altLang="zh-CN" sz="4000" b="1" dirty="0">
                <a:solidFill>
                  <a:srgbClr val="000000"/>
                </a:solidFill>
              </a:rPr>
              <a:t>ε</a:t>
            </a:r>
            <a:r>
              <a:rPr lang="zh-CN" altLang="en-US" sz="4000" b="1" dirty="0">
                <a:solidFill>
                  <a:srgbClr val="0000CC"/>
                </a:solidFill>
              </a:rPr>
              <a:t>的产生式称为空产生式，</a:t>
            </a:r>
            <a:endParaRPr lang="en-US" altLang="zh-CN" sz="4000" b="1" dirty="0">
              <a:solidFill>
                <a:srgbClr val="0000CC"/>
              </a:solidFill>
            </a:endParaRPr>
          </a:p>
          <a:p>
            <a:pPr marL="0" indent="0" eaLnBrk="1" hangingPunct="1">
              <a:buFont typeface="Wingdings" pitchFamily="2" charset="2"/>
              <a:buNone/>
            </a:pPr>
            <a:r>
              <a:rPr lang="zh-CN" altLang="en-US" sz="4000" b="1" dirty="0">
                <a:solidFill>
                  <a:srgbClr val="0000CC"/>
                </a:solidFill>
              </a:rPr>
              <a:t>也可称为</a:t>
            </a:r>
            <a:r>
              <a:rPr lang="en-US" altLang="zh-CN" sz="4000" b="1" dirty="0">
                <a:solidFill>
                  <a:srgbClr val="000000"/>
                </a:solidFill>
              </a:rPr>
              <a:t>ε</a:t>
            </a:r>
            <a:r>
              <a:rPr lang="zh-CN" altLang="en-US" sz="4000" b="1" dirty="0">
                <a:solidFill>
                  <a:srgbClr val="000000"/>
                </a:solidFill>
              </a:rPr>
              <a:t>产生式</a:t>
            </a:r>
            <a:r>
              <a:rPr lang="zh-CN" altLang="en-US" sz="4000" b="1" dirty="0">
                <a:solidFill>
                  <a:srgbClr val="0000CC"/>
                </a:solidFill>
              </a:rPr>
              <a:t>。</a:t>
            </a:r>
          </a:p>
          <a:p>
            <a:pPr marL="0" indent="0"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CSG</a:t>
            </a:r>
            <a:r>
              <a:rPr lang="zh-CN" altLang="en-US" sz="4000" b="1" dirty="0">
                <a:solidFill>
                  <a:srgbClr val="0000CC"/>
                </a:solidFill>
              </a:rPr>
              <a:t>、</a:t>
            </a:r>
            <a:r>
              <a:rPr lang="en-US" altLang="zh-CN" sz="4000" b="1" dirty="0">
                <a:solidFill>
                  <a:srgbClr val="0000CC"/>
                </a:solidFill>
              </a:rPr>
              <a:t>CFG</a:t>
            </a:r>
            <a:r>
              <a:rPr lang="zh-CN" altLang="en-US" sz="4000" b="1" dirty="0">
                <a:solidFill>
                  <a:srgbClr val="0000CC"/>
                </a:solidFill>
              </a:rPr>
              <a:t>和</a:t>
            </a:r>
            <a:r>
              <a:rPr lang="en-US" altLang="zh-CN" sz="4000" b="1" dirty="0">
                <a:solidFill>
                  <a:srgbClr val="0000CC"/>
                </a:solidFill>
              </a:rPr>
              <a:t>RG</a:t>
            </a:r>
            <a:r>
              <a:rPr lang="zh-CN" altLang="en-US" sz="4000" b="1" dirty="0">
                <a:solidFill>
                  <a:srgbClr val="0000CC"/>
                </a:solidFill>
              </a:rPr>
              <a:t>，都不能含有空产生式</a:t>
            </a:r>
            <a:endParaRPr lang="en-US" altLang="zh-CN" sz="4000" b="1" dirty="0">
              <a:solidFill>
                <a:srgbClr val="0000CC"/>
              </a:solidFill>
            </a:endParaRPr>
          </a:p>
          <a:p>
            <a:pPr marL="0" indent="0" eaLnBrk="1" hangingPunct="1">
              <a:buFont typeface="Wingdings" pitchFamily="2" charset="2"/>
              <a:buNone/>
            </a:pPr>
            <a:r>
              <a:rPr lang="en-US" altLang="zh-CN" sz="4000" b="1" dirty="0">
                <a:solidFill>
                  <a:srgbClr val="0000CC"/>
                </a:solidFill>
              </a:rPr>
              <a:t>CSL</a:t>
            </a:r>
            <a:r>
              <a:rPr lang="zh-CN" altLang="en-US" sz="4000" b="1" dirty="0">
                <a:solidFill>
                  <a:srgbClr val="0000CC"/>
                </a:solidFill>
              </a:rPr>
              <a:t>、</a:t>
            </a:r>
            <a:r>
              <a:rPr lang="en-US" altLang="zh-CN" sz="4000" b="1" dirty="0">
                <a:solidFill>
                  <a:srgbClr val="0000CC"/>
                </a:solidFill>
              </a:rPr>
              <a:t>CFL</a:t>
            </a:r>
            <a:r>
              <a:rPr lang="zh-CN" altLang="en-US" sz="4000" b="1" dirty="0">
                <a:solidFill>
                  <a:srgbClr val="0000CC"/>
                </a:solidFill>
              </a:rPr>
              <a:t>和</a:t>
            </a:r>
            <a:r>
              <a:rPr lang="en-US" altLang="zh-CN" sz="4000" b="1" dirty="0">
                <a:solidFill>
                  <a:srgbClr val="0000CC"/>
                </a:solidFill>
              </a:rPr>
              <a:t>RL</a:t>
            </a:r>
            <a:r>
              <a:rPr lang="zh-CN" altLang="en-US" sz="4000" b="1" dirty="0">
                <a:solidFill>
                  <a:srgbClr val="0000CC"/>
                </a:solidFill>
              </a:rPr>
              <a:t>中都不包含</a:t>
            </a:r>
            <a:r>
              <a:rPr lang="en-US" altLang="zh-CN" sz="4000" b="1" dirty="0">
                <a:solidFill>
                  <a:srgbClr val="000000"/>
                </a:solidFill>
              </a:rPr>
              <a:t>ε</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45123">
                                            <p:txEl>
                                              <p:pRg st="0" end="0"/>
                                            </p:txEl>
                                          </p:spTgt>
                                        </p:tgtEl>
                                        <p:attrNameLst>
                                          <p:attrName>style.visibility</p:attrName>
                                        </p:attrNameLst>
                                      </p:cBhvr>
                                      <p:to>
                                        <p:strVal val="visible"/>
                                      </p:to>
                                    </p:set>
                                    <p:animEffect transition="in" filter="box(in)">
                                      <p:cBhvr>
                                        <p:cTn id="7" dur="500"/>
                                        <p:tgtEl>
                                          <p:spTgt spid="64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45123">
                                            <p:txEl>
                                              <p:pRg st="1" end="1"/>
                                            </p:txEl>
                                          </p:spTgt>
                                        </p:tgtEl>
                                        <p:attrNameLst>
                                          <p:attrName>style.visibility</p:attrName>
                                        </p:attrNameLst>
                                      </p:cBhvr>
                                      <p:to>
                                        <p:strVal val="visible"/>
                                      </p:to>
                                    </p:set>
                                    <p:animEffect transition="in" filter="box(in)">
                                      <p:cBhvr>
                                        <p:cTn id="12" dur="500"/>
                                        <p:tgtEl>
                                          <p:spTgt spid="64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45123">
                                            <p:txEl>
                                              <p:pRg st="2" end="2"/>
                                            </p:txEl>
                                          </p:spTgt>
                                        </p:tgtEl>
                                        <p:attrNameLst>
                                          <p:attrName>style.visibility</p:attrName>
                                        </p:attrNameLst>
                                      </p:cBhvr>
                                      <p:to>
                                        <p:strVal val="visible"/>
                                      </p:to>
                                    </p:set>
                                    <p:animEffect transition="in" filter="box(in)">
                                      <p:cBhvr>
                                        <p:cTn id="17" dur="500"/>
                                        <p:tgtEl>
                                          <p:spTgt spid="64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45123">
                                            <p:txEl>
                                              <p:pRg st="3" end="3"/>
                                            </p:txEl>
                                          </p:spTgt>
                                        </p:tgtEl>
                                        <p:attrNameLst>
                                          <p:attrName>style.visibility</p:attrName>
                                        </p:attrNameLst>
                                      </p:cBhvr>
                                      <p:to>
                                        <p:strVal val="visible"/>
                                      </p:to>
                                    </p:set>
                                    <p:animEffect transition="in" filter="box(in)">
                                      <p:cBhvr>
                                        <p:cTn id="22" dur="500"/>
                                        <p:tgtEl>
                                          <p:spTgt spid="64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endParaRPr lang="zh-CN" altLang="zh-CN"/>
          </a:p>
        </p:txBody>
      </p:sp>
      <p:sp>
        <p:nvSpPr>
          <p:cNvPr id="648195"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如果允许在</a:t>
            </a:r>
            <a:r>
              <a:rPr lang="en-US" altLang="zh-CN" sz="4000" b="1" dirty="0">
                <a:solidFill>
                  <a:srgbClr val="0000CC"/>
                </a:solidFill>
              </a:rPr>
              <a:t>CSG</a:t>
            </a:r>
            <a:r>
              <a:rPr lang="zh-CN" altLang="en-US" sz="4000" b="1" dirty="0">
                <a:solidFill>
                  <a:srgbClr val="0000CC"/>
                </a:solidFill>
              </a:rPr>
              <a:t>、</a:t>
            </a:r>
            <a:r>
              <a:rPr lang="en-US" altLang="zh-CN" sz="4000" b="1" dirty="0">
                <a:solidFill>
                  <a:srgbClr val="0000CC"/>
                </a:solidFill>
              </a:rPr>
              <a:t>CFG</a:t>
            </a:r>
            <a:r>
              <a:rPr lang="zh-CN" altLang="en-US" sz="4000" b="1" dirty="0">
                <a:solidFill>
                  <a:srgbClr val="0000CC"/>
                </a:solidFill>
              </a:rPr>
              <a:t>和</a:t>
            </a:r>
            <a:r>
              <a:rPr lang="en-US" altLang="zh-CN" sz="4000" b="1" dirty="0">
                <a:solidFill>
                  <a:srgbClr val="0000CC"/>
                </a:solidFill>
              </a:rPr>
              <a:t>RG</a:t>
            </a:r>
            <a:r>
              <a:rPr lang="zh-CN" altLang="en-US" sz="4000" b="1" dirty="0">
                <a:solidFill>
                  <a:srgbClr val="0000CC"/>
                </a:solidFill>
              </a:rPr>
              <a:t>中含有</a:t>
            </a:r>
            <a:r>
              <a:rPr lang="zh-CN" altLang="en-US" sz="4000" b="1" dirty="0">
                <a:solidFill>
                  <a:srgbClr val="000000"/>
                </a:solidFill>
              </a:rPr>
              <a:t>空产生式</a:t>
            </a:r>
            <a:r>
              <a:rPr lang="zh-CN" altLang="en-US" sz="4000" b="1" dirty="0">
                <a:solidFill>
                  <a:srgbClr val="0000CC"/>
                </a:solidFill>
              </a:rPr>
              <a:t>，</a:t>
            </a:r>
          </a:p>
          <a:p>
            <a:pPr marL="0" indent="0" eaLnBrk="1" hangingPunct="1">
              <a:buFont typeface="Wingdings" pitchFamily="2" charset="2"/>
              <a:buNone/>
            </a:pPr>
            <a:r>
              <a:rPr lang="zh-CN" altLang="en-US" sz="4000" b="1" dirty="0">
                <a:solidFill>
                  <a:srgbClr val="0000CC"/>
                </a:solidFill>
              </a:rPr>
              <a:t>  也就允许</a:t>
            </a:r>
            <a:r>
              <a:rPr lang="en-US" altLang="zh-CN" sz="4000" b="1" dirty="0">
                <a:solidFill>
                  <a:srgbClr val="0000CC"/>
                </a:solidFill>
              </a:rPr>
              <a:t>CSL</a:t>
            </a:r>
            <a:r>
              <a:rPr lang="zh-CN" altLang="en-US" sz="4000" b="1" dirty="0">
                <a:solidFill>
                  <a:srgbClr val="0000CC"/>
                </a:solidFill>
              </a:rPr>
              <a:t>、</a:t>
            </a:r>
            <a:r>
              <a:rPr lang="en-US" altLang="zh-CN" sz="4000" b="1" dirty="0">
                <a:solidFill>
                  <a:srgbClr val="0000CC"/>
                </a:solidFill>
              </a:rPr>
              <a:t>CFL</a:t>
            </a:r>
            <a:r>
              <a:rPr lang="zh-CN" altLang="en-US" sz="4000" b="1" dirty="0">
                <a:solidFill>
                  <a:srgbClr val="0000CC"/>
                </a:solidFill>
              </a:rPr>
              <a:t>和</a:t>
            </a:r>
            <a:r>
              <a:rPr lang="en-US" altLang="zh-CN" sz="4000" b="1" dirty="0">
                <a:solidFill>
                  <a:srgbClr val="0000CC"/>
                </a:solidFill>
              </a:rPr>
              <a:t>RL</a:t>
            </a:r>
            <a:r>
              <a:rPr lang="zh-CN" altLang="en-US" sz="4000" b="1" dirty="0">
                <a:solidFill>
                  <a:srgbClr val="0000CC"/>
                </a:solidFill>
              </a:rPr>
              <a:t>中包含</a:t>
            </a:r>
            <a:r>
              <a:rPr lang="zh-CN" altLang="en-US" sz="4000" b="1" dirty="0">
                <a:solidFill>
                  <a:srgbClr val="000000"/>
                </a:solidFill>
              </a:rPr>
              <a:t>空句子</a:t>
            </a:r>
            <a:r>
              <a:rPr lang="en-US" altLang="zh-CN" sz="4000" b="1" dirty="0">
                <a:solidFill>
                  <a:srgbClr val="0000CC"/>
                </a:solidFill>
              </a:rPr>
              <a:t>ε</a:t>
            </a:r>
            <a:r>
              <a:rPr lang="zh-CN" altLang="en-US" sz="4000" b="1" dirty="0">
                <a:solidFill>
                  <a:srgbClr val="0000CC"/>
                </a:solidFill>
              </a:rPr>
              <a:t>。</a:t>
            </a:r>
          </a:p>
          <a:p>
            <a:pPr marL="0" indent="0" eaLnBrk="1" hangingPunct="1"/>
            <a:endParaRPr lang="zh-CN" altLang="en-US" dirty="0"/>
          </a:p>
          <a:p>
            <a:pPr marL="0" indent="0"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8195">
                                            <p:txEl>
                                              <p:pRg st="0" end="0"/>
                                            </p:txEl>
                                          </p:spTgt>
                                        </p:tgtEl>
                                        <p:attrNameLst>
                                          <p:attrName>style.visibility</p:attrName>
                                        </p:attrNameLst>
                                      </p:cBhvr>
                                      <p:to>
                                        <p:strVal val="visible"/>
                                      </p:to>
                                    </p:set>
                                    <p:animEffect transition="in" filter="box(in)">
                                      <p:cBhvr>
                                        <p:cTn id="7" dur="500"/>
                                        <p:tgtEl>
                                          <p:spTgt spid="64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8195">
                                            <p:txEl>
                                              <p:pRg st="1" end="1"/>
                                            </p:txEl>
                                          </p:spTgt>
                                        </p:tgtEl>
                                        <p:attrNameLst>
                                          <p:attrName>style.visibility</p:attrName>
                                        </p:attrNameLst>
                                      </p:cBhvr>
                                      <p:to>
                                        <p:strVal val="visible"/>
                                      </p:to>
                                    </p:set>
                                    <p:animEffect transition="in" filter="box(in)">
                                      <p:cBhvr>
                                        <p:cTn id="12" dur="500"/>
                                        <p:tgtEl>
                                          <p:spTgt spid="64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5"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rgbClr val="0000CC"/>
                </a:solidFill>
              </a:rPr>
              <a:t>思考</a:t>
            </a:r>
          </a:p>
        </p:txBody>
      </p:sp>
      <p:sp>
        <p:nvSpPr>
          <p:cNvPr id="3" name="内容占位符 2"/>
          <p:cNvSpPr>
            <a:spLocks noGrp="1"/>
          </p:cNvSpPr>
          <p:nvPr>
            <p:ph idx="1"/>
          </p:nvPr>
        </p:nvSpPr>
        <p:spPr/>
        <p:txBody>
          <a:bodyPr/>
          <a:lstStyle/>
          <a:p>
            <a:pPr>
              <a:buNone/>
            </a:pPr>
            <a:r>
              <a:rPr lang="zh-CN" altLang="en-US" sz="4400" b="1" dirty="0">
                <a:solidFill>
                  <a:srgbClr val="000000"/>
                </a:solidFill>
              </a:rPr>
              <a:t>语言如何包含空句子</a:t>
            </a:r>
            <a:r>
              <a:rPr lang="en-US" altLang="zh-CN" sz="4400" b="1" dirty="0">
                <a:solidFill>
                  <a:srgbClr val="0000CC"/>
                </a:solidFill>
              </a:rPr>
              <a:t>ε</a:t>
            </a:r>
            <a:r>
              <a:rPr lang="zh-CN" altLang="en-US" sz="4400" b="1" dirty="0">
                <a:solidFill>
                  <a:srgbClr val="0000CC"/>
                </a:solidFill>
              </a:rPr>
              <a:t>？</a:t>
            </a:r>
            <a:endParaRPr lang="en-US" altLang="zh-CN" sz="4400" b="1" dirty="0">
              <a:solidFill>
                <a:srgbClr val="0000CC"/>
              </a:solidFill>
            </a:endParaRPr>
          </a:p>
          <a:p>
            <a:pPr>
              <a:buNone/>
            </a:pPr>
            <a:r>
              <a:rPr lang="zh-CN" altLang="en-US" sz="4400" b="1" dirty="0">
                <a:solidFill>
                  <a:srgbClr val="0000CC"/>
                </a:solidFill>
              </a:rPr>
              <a:t>最简单的方法</a:t>
            </a:r>
            <a:r>
              <a:rPr lang="en-US" altLang="zh-CN" sz="4400" b="1" dirty="0">
                <a:solidFill>
                  <a:srgbClr val="0000CC"/>
                </a:solidFill>
              </a:rPr>
              <a:t>:</a:t>
            </a:r>
          </a:p>
          <a:p>
            <a:pPr>
              <a:buNone/>
            </a:pPr>
            <a:r>
              <a:rPr lang="en-US" altLang="zh-CN" sz="4400" b="1" dirty="0">
                <a:solidFill>
                  <a:srgbClr val="000000"/>
                </a:solidFill>
              </a:rPr>
              <a:t>      </a:t>
            </a:r>
            <a:r>
              <a:rPr lang="en-US" altLang="zh-CN" sz="4400" b="1" dirty="0" err="1">
                <a:solidFill>
                  <a:srgbClr val="000000"/>
                </a:solidFill>
              </a:rPr>
              <a:t>S</a:t>
            </a:r>
            <a:r>
              <a:rPr lang="en-US" altLang="zh-CN" sz="4400" b="1" dirty="0" err="1">
                <a:solidFill>
                  <a:srgbClr val="000000"/>
                </a:solidFill>
                <a:sym typeface="Symbol" pitchFamily="18" charset="2"/>
              </a:rPr>
              <a:t></a:t>
            </a:r>
            <a:r>
              <a:rPr lang="en-US" altLang="zh-CN" sz="4400" b="1" dirty="0" err="1">
                <a:solidFill>
                  <a:srgbClr val="000000"/>
                </a:solidFill>
              </a:rPr>
              <a:t>ε</a:t>
            </a:r>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endParaRPr lang="zh-CN" altLang="zh-CN"/>
          </a:p>
        </p:txBody>
      </p:sp>
      <p:sp>
        <p:nvSpPr>
          <p:cNvPr id="917507" name="Rectangle 3"/>
          <p:cNvSpPr>
            <a:spLocks noGrp="1" noChangeArrowheads="1"/>
          </p:cNvSpPr>
          <p:nvPr>
            <p:ph type="body" idx="1"/>
          </p:nvPr>
        </p:nvSpPr>
        <p:spPr/>
        <p:txBody>
          <a:bodyPr/>
          <a:lstStyle/>
          <a:p>
            <a:pPr marL="0" indent="0" eaLnBrk="1" hangingPunct="1">
              <a:buFont typeface="Wingdings" pitchFamily="2" charset="2"/>
              <a:buNone/>
            </a:pPr>
            <a:r>
              <a:rPr lang="zh-CN" altLang="en-US" sz="4000" b="1" dirty="0">
                <a:solidFill>
                  <a:srgbClr val="0000CC"/>
                </a:solidFill>
              </a:rPr>
              <a:t>   如果语言</a:t>
            </a:r>
            <a:r>
              <a:rPr lang="en-US" altLang="zh-CN" sz="4000" b="1" dirty="0">
                <a:solidFill>
                  <a:srgbClr val="0000CC"/>
                </a:solidFill>
              </a:rPr>
              <a:t>L</a:t>
            </a:r>
            <a:r>
              <a:rPr lang="zh-CN" altLang="en-US" sz="4000" b="1" dirty="0">
                <a:solidFill>
                  <a:srgbClr val="0000CC"/>
                </a:solidFill>
              </a:rPr>
              <a:t>没有空句子，则</a:t>
            </a:r>
          </a:p>
          <a:p>
            <a:pPr marL="0" indent="0" eaLnBrk="1" hangingPunct="1">
              <a:buFont typeface="Wingdings" pitchFamily="2" charset="2"/>
              <a:buNone/>
            </a:pPr>
            <a:r>
              <a:rPr lang="zh-CN" altLang="en-US" sz="4000" b="1" dirty="0">
                <a:solidFill>
                  <a:srgbClr val="0000CC"/>
                </a:solidFill>
              </a:rPr>
              <a:t>    文法中增加产生式</a:t>
            </a:r>
          </a:p>
          <a:p>
            <a:pPr marL="0" indent="0" eaLnBrk="1" hangingPunct="1">
              <a:buFont typeface="Wingdings" pitchFamily="2" charset="2"/>
              <a:buNone/>
            </a:pPr>
            <a:r>
              <a:rPr lang="zh-CN" altLang="en-US" sz="4000" b="1" dirty="0">
                <a:solidFill>
                  <a:srgbClr val="0000CC"/>
                </a:solidFill>
              </a:rPr>
              <a:t>         </a:t>
            </a:r>
            <a:r>
              <a:rPr lang="en-US" altLang="zh-CN" sz="4000" b="1" dirty="0" err="1">
                <a:solidFill>
                  <a:srgbClr val="000000"/>
                </a:solidFill>
              </a:rPr>
              <a:t>S</a:t>
            </a:r>
            <a:r>
              <a:rPr lang="en-US" altLang="zh-CN" sz="4000" b="1" dirty="0" err="1">
                <a:solidFill>
                  <a:srgbClr val="000000"/>
                </a:solidFill>
                <a:sym typeface="Symbol" pitchFamily="18" charset="2"/>
              </a:rPr>
              <a:t></a:t>
            </a:r>
            <a:r>
              <a:rPr lang="en-US" altLang="zh-CN" sz="4000" b="1" dirty="0" err="1">
                <a:solidFill>
                  <a:srgbClr val="000000"/>
                </a:solidFill>
              </a:rPr>
              <a:t>ε</a:t>
            </a:r>
            <a:r>
              <a:rPr lang="en-US" altLang="en-US" sz="4000" b="1" dirty="0">
                <a:solidFill>
                  <a:srgbClr val="0000CC"/>
                </a:solidFill>
              </a:rPr>
              <a:t> </a:t>
            </a:r>
            <a:endParaRPr lang="en-US" altLang="zh-CN" sz="4000" b="1" dirty="0">
              <a:solidFill>
                <a:srgbClr val="0000CC"/>
              </a:solidFill>
            </a:endParaRPr>
          </a:p>
          <a:p>
            <a:pPr marL="0" indent="0" eaLnBrk="1" hangingPunct="1">
              <a:buFont typeface="Wingdings" pitchFamily="2" charset="2"/>
              <a:buNone/>
            </a:pPr>
            <a:r>
              <a:rPr lang="zh-CN" altLang="en-US" sz="4000" b="1" dirty="0">
                <a:solidFill>
                  <a:srgbClr val="0000CC"/>
                </a:solidFill>
              </a:rPr>
              <a:t>就可以直接产生空句子。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animEffect transition="in" filter="box(in)">
                                      <p:cBhvr>
                                        <p:cTn id="7" dur="500"/>
                                        <p:tgtEl>
                                          <p:spTgt spid="91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17507">
                                            <p:txEl>
                                              <p:pRg st="1" end="1"/>
                                            </p:txEl>
                                          </p:spTgt>
                                        </p:tgtEl>
                                        <p:attrNameLst>
                                          <p:attrName>style.visibility</p:attrName>
                                        </p:attrNameLst>
                                      </p:cBhvr>
                                      <p:to>
                                        <p:strVal val="visible"/>
                                      </p:to>
                                    </p:set>
                                    <p:animEffect transition="in" filter="box(in)">
                                      <p:cBhvr>
                                        <p:cTn id="12" dur="500"/>
                                        <p:tgtEl>
                                          <p:spTgt spid="917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17507">
                                            <p:txEl>
                                              <p:pRg st="2" end="2"/>
                                            </p:txEl>
                                          </p:spTgt>
                                        </p:tgtEl>
                                        <p:attrNameLst>
                                          <p:attrName>style.visibility</p:attrName>
                                        </p:attrNameLst>
                                      </p:cBhvr>
                                      <p:to>
                                        <p:strVal val="visible"/>
                                      </p:to>
                                    </p:set>
                                    <p:animEffect transition="in" filter="box(in)">
                                      <p:cBhvr>
                                        <p:cTn id="17" dur="500"/>
                                        <p:tgtEl>
                                          <p:spTgt spid="917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17507">
                                            <p:txEl>
                                              <p:pRg st="3" end="3"/>
                                            </p:txEl>
                                          </p:spTgt>
                                        </p:tgtEl>
                                        <p:attrNameLst>
                                          <p:attrName>style.visibility</p:attrName>
                                        </p:attrNameLst>
                                      </p:cBhvr>
                                      <p:to>
                                        <p:strVal val="visible"/>
                                      </p:to>
                                    </p:set>
                                    <p:animEffect transition="in" filter="box(in)">
                                      <p:cBhvr>
                                        <p:cTn id="22" dur="500"/>
                                        <p:tgtEl>
                                          <p:spTgt spid="917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GB" sz="4400">
                <a:solidFill>
                  <a:srgbClr val="0000CC"/>
                </a:solidFill>
              </a:rPr>
              <a:t>文法</a:t>
            </a:r>
            <a:r>
              <a:rPr lang="zh-CN" altLang="en-GB" sz="4400">
                <a:solidFill>
                  <a:srgbClr val="000000"/>
                </a:solidFill>
              </a:rPr>
              <a:t>扩充分类</a:t>
            </a:r>
            <a:r>
              <a:rPr lang="zh-CN" altLang="en-GB" sz="4400">
                <a:solidFill>
                  <a:srgbClr val="0000CC"/>
                </a:solidFill>
              </a:rPr>
              <a:t>：</a:t>
            </a:r>
            <a:endParaRPr lang="zh-CN" altLang="en-US" sz="4400">
              <a:solidFill>
                <a:srgbClr val="0000CC"/>
              </a:solidFill>
            </a:endParaRPr>
          </a:p>
        </p:txBody>
      </p:sp>
      <p:sp>
        <p:nvSpPr>
          <p:cNvPr id="649219"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a:solidFill>
                  <a:srgbClr val="0000CC"/>
                </a:solidFill>
              </a:rPr>
              <a:t>    </a:t>
            </a:r>
            <a:r>
              <a:rPr lang="zh-CN" altLang="en-US" sz="4000" b="1">
                <a:solidFill>
                  <a:srgbClr val="0000CC"/>
                </a:solidFill>
              </a:rPr>
              <a:t>设文法</a:t>
            </a:r>
            <a:r>
              <a:rPr lang="en-US" altLang="zh-CN" sz="4000" b="1">
                <a:solidFill>
                  <a:srgbClr val="0000CC"/>
                </a:solidFill>
              </a:rPr>
              <a:t>G=(∑</a:t>
            </a:r>
            <a:r>
              <a:rPr lang="zh-CN" altLang="en-US" sz="4000" b="1">
                <a:solidFill>
                  <a:srgbClr val="0000CC"/>
                </a:solidFill>
              </a:rPr>
              <a:t>，</a:t>
            </a:r>
            <a:r>
              <a:rPr lang="en-US" altLang="zh-CN" sz="4000" b="1">
                <a:solidFill>
                  <a:srgbClr val="0000CC"/>
                </a:solidFill>
              </a:rPr>
              <a:t>V</a:t>
            </a:r>
            <a:r>
              <a:rPr lang="zh-CN" altLang="en-US" sz="4000" b="1">
                <a:solidFill>
                  <a:srgbClr val="0000CC"/>
                </a:solidFill>
              </a:rPr>
              <a:t>，</a:t>
            </a:r>
            <a:r>
              <a:rPr lang="en-US" altLang="zh-CN" sz="4000" b="1">
                <a:solidFill>
                  <a:srgbClr val="0000CC"/>
                </a:solidFill>
              </a:rPr>
              <a:t>S</a:t>
            </a:r>
            <a:r>
              <a:rPr lang="zh-CN" altLang="en-US" sz="4000" b="1">
                <a:solidFill>
                  <a:srgbClr val="0000CC"/>
                </a:solidFill>
              </a:rPr>
              <a:t>，</a:t>
            </a:r>
            <a:r>
              <a:rPr lang="en-US" altLang="zh-CN" sz="4000" b="1">
                <a:solidFill>
                  <a:srgbClr val="0000CC"/>
                </a:solidFill>
              </a:rPr>
              <a:t>P) </a:t>
            </a:r>
          </a:p>
          <a:p>
            <a:pPr marL="0" indent="0" eaLnBrk="1" hangingPunct="1">
              <a:buFont typeface="Wingdings" pitchFamily="2" charset="2"/>
              <a:buNone/>
            </a:pPr>
            <a:r>
              <a:rPr lang="en-US" altLang="zh-CN" sz="4000" b="1">
                <a:solidFill>
                  <a:srgbClr val="0000CC"/>
                </a:solidFill>
              </a:rPr>
              <a:t>    </a:t>
            </a:r>
            <a:r>
              <a:rPr lang="zh-CN" altLang="en-US" sz="4000" b="1">
                <a:solidFill>
                  <a:srgbClr val="0000CC"/>
                </a:solidFill>
              </a:rPr>
              <a:t>如果</a:t>
            </a:r>
            <a:r>
              <a:rPr lang="en-US" altLang="zh-CN" sz="4000" b="1">
                <a:solidFill>
                  <a:srgbClr val="000000"/>
                </a:solidFill>
              </a:rPr>
              <a:t>S</a:t>
            </a:r>
            <a:r>
              <a:rPr lang="zh-CN" altLang="en-US" sz="4000" b="1">
                <a:solidFill>
                  <a:srgbClr val="000000"/>
                </a:solidFill>
              </a:rPr>
              <a:t>不出现在任何</a:t>
            </a:r>
            <a:r>
              <a:rPr lang="zh-CN" altLang="en-US" sz="4000" b="1">
                <a:solidFill>
                  <a:srgbClr val="FF0000"/>
                </a:solidFill>
              </a:rPr>
              <a:t>产生式的右部</a:t>
            </a:r>
            <a:r>
              <a:rPr lang="zh-CN" altLang="en-US" sz="4000" b="1">
                <a:solidFill>
                  <a:srgbClr val="0000CC"/>
                </a:solidFill>
              </a:rPr>
              <a:t>，则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9219">
                                            <p:txEl>
                                              <p:pRg st="0" end="0"/>
                                            </p:txEl>
                                          </p:spTgt>
                                        </p:tgtEl>
                                        <p:attrNameLst>
                                          <p:attrName>style.visibility</p:attrName>
                                        </p:attrNameLst>
                                      </p:cBhvr>
                                      <p:to>
                                        <p:strVal val="visible"/>
                                      </p:to>
                                    </p:set>
                                    <p:anim calcmode="lin" valueType="num">
                                      <p:cBhvr additive="base">
                                        <p:cTn id="7" dur="500" fill="hold"/>
                                        <p:tgtEl>
                                          <p:spTgt spid="64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9219">
                                            <p:txEl>
                                              <p:pRg st="1" end="1"/>
                                            </p:txEl>
                                          </p:spTgt>
                                        </p:tgtEl>
                                        <p:attrNameLst>
                                          <p:attrName>style.visibility</p:attrName>
                                        </p:attrNameLst>
                                      </p:cBhvr>
                                      <p:to>
                                        <p:strVal val="visible"/>
                                      </p:to>
                                    </p:set>
                                    <p:anim calcmode="lin" valueType="num">
                                      <p:cBhvr additive="base">
                                        <p:cTn id="13" dur="500" fill="hold"/>
                                        <p:tgtEl>
                                          <p:spTgt spid="64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endParaRPr lang="zh-CN" altLang="zh-CN"/>
          </a:p>
        </p:txBody>
      </p:sp>
      <p:sp>
        <p:nvSpPr>
          <p:cNvPr id="913411"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若</a:t>
            </a:r>
            <a:r>
              <a:rPr lang="en-US" altLang="zh-CN" sz="4000" b="1" dirty="0">
                <a:solidFill>
                  <a:srgbClr val="0000CC"/>
                </a:solidFill>
              </a:rPr>
              <a:t>G</a:t>
            </a:r>
            <a:r>
              <a:rPr lang="zh-CN" altLang="en-US" sz="4000" b="1" dirty="0">
                <a:solidFill>
                  <a:srgbClr val="0000CC"/>
                </a:solidFill>
              </a:rPr>
              <a:t>是</a:t>
            </a:r>
            <a:r>
              <a:rPr lang="en-US" altLang="zh-CN" sz="4000" b="1" dirty="0">
                <a:solidFill>
                  <a:srgbClr val="0000CC"/>
                </a:solidFill>
              </a:rPr>
              <a:t>CSG(CFG</a:t>
            </a:r>
            <a:r>
              <a:rPr lang="zh-CN" altLang="en-US" sz="4000" b="1" dirty="0">
                <a:solidFill>
                  <a:srgbClr val="0000CC"/>
                </a:solidFill>
              </a:rPr>
              <a:t>、</a:t>
            </a:r>
            <a:r>
              <a:rPr lang="en-US" altLang="zh-CN" sz="4000" b="1" dirty="0">
                <a:solidFill>
                  <a:srgbClr val="0000CC"/>
                </a:solidFill>
              </a:rPr>
              <a:t>RG)</a:t>
            </a:r>
          </a:p>
          <a:p>
            <a:pPr eaLnBrk="1" hangingPunct="1">
              <a:buNone/>
            </a:pPr>
            <a:r>
              <a:rPr lang="en-US" altLang="zh-CN" sz="4000" b="1" dirty="0">
                <a:solidFill>
                  <a:srgbClr val="000000"/>
                </a:solidFill>
              </a:rPr>
              <a:t>     Gˊ=(∑</a:t>
            </a:r>
            <a:r>
              <a:rPr lang="zh-CN" altLang="en-US" sz="4000" b="1" dirty="0">
                <a:solidFill>
                  <a:srgbClr val="000000"/>
                </a:solidFill>
              </a:rPr>
              <a:t>，</a:t>
            </a:r>
            <a:r>
              <a:rPr lang="en-US" altLang="zh-CN" sz="4000" b="1" dirty="0">
                <a:solidFill>
                  <a:srgbClr val="000000"/>
                </a:solidFill>
              </a:rPr>
              <a:t>V</a:t>
            </a:r>
            <a:r>
              <a:rPr lang="zh-CN" altLang="en-US" sz="4000" b="1" dirty="0">
                <a:solidFill>
                  <a:srgbClr val="000000"/>
                </a:solidFill>
              </a:rPr>
              <a:t>，</a:t>
            </a:r>
            <a:r>
              <a:rPr lang="en-US" altLang="zh-CN" sz="4000" b="1" dirty="0">
                <a:solidFill>
                  <a:srgbClr val="000000"/>
                </a:solidFill>
              </a:rPr>
              <a:t>S</a:t>
            </a:r>
            <a:r>
              <a:rPr lang="zh-CN" altLang="en-US" sz="4000" b="1" dirty="0">
                <a:solidFill>
                  <a:srgbClr val="000000"/>
                </a:solidFill>
              </a:rPr>
              <a:t>，</a:t>
            </a:r>
            <a:r>
              <a:rPr lang="en-US" altLang="zh-CN" sz="4000" b="1" dirty="0">
                <a:solidFill>
                  <a:srgbClr val="000000"/>
                </a:solidFill>
              </a:rPr>
              <a:t>P∪{</a:t>
            </a:r>
            <a:r>
              <a:rPr lang="en-US" altLang="zh-CN" sz="4000" b="1" dirty="0" err="1">
                <a:solidFill>
                  <a:srgbClr val="FF0000"/>
                </a:solidFill>
              </a:rPr>
              <a:t>S</a:t>
            </a:r>
            <a:r>
              <a:rPr lang="en-US" altLang="zh-CN" sz="4000" b="1" dirty="0" err="1">
                <a:solidFill>
                  <a:srgbClr val="FF0000"/>
                </a:solidFill>
                <a:sym typeface="Symbol" pitchFamily="18" charset="2"/>
              </a:rPr>
              <a:t></a:t>
            </a:r>
            <a:r>
              <a:rPr lang="en-US" altLang="zh-CN" sz="4000" b="1" dirty="0" err="1">
                <a:solidFill>
                  <a:srgbClr val="FF0000"/>
                </a:solidFill>
              </a:rPr>
              <a:t>ε</a:t>
            </a:r>
            <a:r>
              <a:rPr lang="en-US" altLang="zh-CN" sz="4000" b="1" dirty="0">
                <a:solidFill>
                  <a:srgbClr val="000000"/>
                </a:solidFill>
              </a:rPr>
              <a:t>})</a:t>
            </a:r>
          </a:p>
          <a:p>
            <a:pPr eaLnBrk="1" hangingPunct="1">
              <a:buFont typeface="Wingdings" pitchFamily="2" charset="2"/>
              <a:buNone/>
            </a:pPr>
            <a:r>
              <a:rPr lang="zh-CN" altLang="en-US" sz="4000" b="1" dirty="0">
                <a:solidFill>
                  <a:srgbClr val="000000"/>
                </a:solidFill>
              </a:rPr>
              <a:t>仍然</a:t>
            </a:r>
            <a:r>
              <a:rPr lang="zh-CN" altLang="en-US" sz="4000" b="1" dirty="0">
                <a:solidFill>
                  <a:srgbClr val="0000CC"/>
                </a:solidFill>
              </a:rPr>
              <a:t>为</a:t>
            </a:r>
            <a:r>
              <a:rPr lang="en-US" altLang="zh-CN" sz="4000" b="1" dirty="0">
                <a:solidFill>
                  <a:srgbClr val="0000CC"/>
                </a:solidFill>
              </a:rPr>
              <a:t>CSG(CFG</a:t>
            </a:r>
            <a:r>
              <a:rPr lang="zh-CN" altLang="en-US" sz="4000" b="1" dirty="0">
                <a:solidFill>
                  <a:srgbClr val="0000CC"/>
                </a:solidFill>
              </a:rPr>
              <a:t>、</a:t>
            </a:r>
            <a:r>
              <a:rPr lang="en-US" altLang="zh-CN" sz="4000" b="1" dirty="0">
                <a:solidFill>
                  <a:srgbClr val="0000CC"/>
                </a:solidFill>
              </a:rPr>
              <a:t>RG)</a:t>
            </a:r>
            <a:r>
              <a:rPr lang="zh-CN" altLang="en-US" sz="4000" b="1" dirty="0">
                <a:solidFill>
                  <a:srgbClr val="0000CC"/>
                </a:solidFill>
              </a:rPr>
              <a:t> ；</a:t>
            </a:r>
          </a:p>
          <a:p>
            <a:pPr eaLnBrk="1" hangingPunct="1">
              <a:buNone/>
            </a:pPr>
            <a:r>
              <a:rPr lang="zh-CN" altLang="en-US" sz="4000" b="1" dirty="0">
                <a:solidFill>
                  <a:srgbClr val="0000CC"/>
                </a:solidFill>
              </a:rPr>
              <a:t> </a:t>
            </a:r>
            <a:r>
              <a:rPr lang="en-US" altLang="zh-CN" sz="4000" b="1" dirty="0">
                <a:solidFill>
                  <a:srgbClr val="0000CC"/>
                </a:solidFill>
              </a:rPr>
              <a:t>L(G</a:t>
            </a:r>
            <a:r>
              <a:rPr lang="en-US" altLang="zh-CN" sz="4400" b="1" dirty="0">
                <a:solidFill>
                  <a:srgbClr val="000000"/>
                </a:solidFill>
              </a:rPr>
              <a:t>ˊ</a:t>
            </a:r>
            <a:r>
              <a:rPr lang="en-US" altLang="zh-CN" sz="4000" b="1" dirty="0">
                <a:solidFill>
                  <a:srgbClr val="0000CC"/>
                </a:solidFill>
              </a:rPr>
              <a:t>) </a:t>
            </a:r>
            <a:r>
              <a:rPr lang="zh-CN" altLang="en-US" sz="4000" b="1" dirty="0">
                <a:solidFill>
                  <a:srgbClr val="0000CC"/>
                </a:solidFill>
              </a:rPr>
              <a:t>是</a:t>
            </a:r>
            <a:r>
              <a:rPr lang="en-US" altLang="zh-CN" sz="4000" b="1" dirty="0">
                <a:solidFill>
                  <a:srgbClr val="0000CC"/>
                </a:solidFill>
              </a:rPr>
              <a:t>CSL</a:t>
            </a:r>
            <a:r>
              <a:rPr lang="zh-CN" altLang="en-US" sz="4000" b="1" dirty="0">
                <a:solidFill>
                  <a:srgbClr val="0000CC"/>
                </a:solidFill>
              </a:rPr>
              <a:t> </a:t>
            </a:r>
            <a:r>
              <a:rPr lang="en-US" altLang="zh-CN" sz="4000" b="1" dirty="0">
                <a:solidFill>
                  <a:srgbClr val="0000CC"/>
                </a:solidFill>
              </a:rPr>
              <a:t>(CFL</a:t>
            </a:r>
            <a:r>
              <a:rPr lang="zh-CN" altLang="en-US" sz="4000" b="1" dirty="0">
                <a:solidFill>
                  <a:srgbClr val="0000CC"/>
                </a:solidFill>
              </a:rPr>
              <a:t>、</a:t>
            </a:r>
            <a:r>
              <a:rPr lang="en-US" altLang="zh-CN" sz="4000" b="1" dirty="0">
                <a:solidFill>
                  <a:srgbClr val="0000CC"/>
                </a:solidFill>
              </a:rPr>
              <a:t>RL)</a:t>
            </a:r>
            <a:r>
              <a:rPr lang="zh-CN" altLang="en-US" sz="4000" b="1" dirty="0">
                <a:solidFill>
                  <a:srgbClr val="0000CC"/>
                </a:solidFill>
              </a:rPr>
              <a:t> 。</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3411">
                                            <p:txEl>
                                              <p:pRg st="0" end="0"/>
                                            </p:txEl>
                                          </p:spTgt>
                                        </p:tgtEl>
                                        <p:attrNameLst>
                                          <p:attrName>style.visibility</p:attrName>
                                        </p:attrNameLst>
                                      </p:cBhvr>
                                      <p:to>
                                        <p:strVal val="visible"/>
                                      </p:to>
                                    </p:set>
                                    <p:animEffect transition="in" filter="box(in)">
                                      <p:cBhvr>
                                        <p:cTn id="7" dur="500"/>
                                        <p:tgtEl>
                                          <p:spTgt spid="91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13411">
                                            <p:txEl>
                                              <p:pRg st="1" end="1"/>
                                            </p:txEl>
                                          </p:spTgt>
                                        </p:tgtEl>
                                        <p:attrNameLst>
                                          <p:attrName>style.visibility</p:attrName>
                                        </p:attrNameLst>
                                      </p:cBhvr>
                                      <p:to>
                                        <p:strVal val="visible"/>
                                      </p:to>
                                    </p:set>
                                    <p:animEffect transition="in" filter="box(in)">
                                      <p:cBhvr>
                                        <p:cTn id="12" dur="500"/>
                                        <p:tgtEl>
                                          <p:spTgt spid="913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13411">
                                            <p:txEl>
                                              <p:pRg st="2" end="2"/>
                                            </p:txEl>
                                          </p:spTgt>
                                        </p:tgtEl>
                                        <p:attrNameLst>
                                          <p:attrName>style.visibility</p:attrName>
                                        </p:attrNameLst>
                                      </p:cBhvr>
                                      <p:to>
                                        <p:strVal val="visible"/>
                                      </p:to>
                                    </p:set>
                                    <p:animEffect transition="in" filter="box(in)">
                                      <p:cBhvr>
                                        <p:cTn id="17" dur="500"/>
                                        <p:tgtEl>
                                          <p:spTgt spid="913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13411">
                                            <p:txEl>
                                              <p:pRg st="3" end="3"/>
                                            </p:txEl>
                                          </p:spTgt>
                                        </p:tgtEl>
                                        <p:attrNameLst>
                                          <p:attrName>style.visibility</p:attrName>
                                        </p:attrNameLst>
                                      </p:cBhvr>
                                      <p:to>
                                        <p:strVal val="visible"/>
                                      </p:to>
                                    </p:set>
                                    <p:animEffect transition="in" filter="box(in)">
                                      <p:cBhvr>
                                        <p:cTn id="22" dur="500"/>
                                        <p:tgtEl>
                                          <p:spTgt spid="913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1"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z="4400">
                <a:solidFill>
                  <a:srgbClr val="000000"/>
                </a:solidFill>
              </a:rPr>
              <a:t>思考</a:t>
            </a:r>
          </a:p>
        </p:txBody>
      </p:sp>
      <p:sp>
        <p:nvSpPr>
          <p:cNvPr id="652291" name="Rectangle 3"/>
          <p:cNvSpPr>
            <a:spLocks noGrp="1" noChangeArrowheads="1"/>
          </p:cNvSpPr>
          <p:nvPr>
            <p:ph type="body" idx="1"/>
          </p:nvPr>
        </p:nvSpPr>
        <p:spPr/>
        <p:txBody>
          <a:bodyPr/>
          <a:lstStyle/>
          <a:p>
            <a:pPr eaLnBrk="1" hangingPunct="1">
              <a:buFont typeface="Wingdings" pitchFamily="2" charset="2"/>
              <a:buNone/>
            </a:pPr>
            <a:r>
              <a:rPr lang="en-US" altLang="zh-CN" sz="4000" b="1">
                <a:solidFill>
                  <a:srgbClr val="0000CC"/>
                </a:solidFill>
              </a:rPr>
              <a:t>  </a:t>
            </a:r>
            <a:r>
              <a:rPr lang="zh-CN" altLang="en-US" sz="4000" b="1">
                <a:solidFill>
                  <a:srgbClr val="0000CC"/>
                </a:solidFill>
              </a:rPr>
              <a:t>为什么要有条件</a:t>
            </a:r>
          </a:p>
          <a:p>
            <a:pPr eaLnBrk="1" hangingPunct="1">
              <a:buFont typeface="Wingdings" pitchFamily="2" charset="2"/>
              <a:buNone/>
            </a:pPr>
            <a:r>
              <a:rPr lang="zh-CN" altLang="en-US" sz="4000" b="1">
                <a:solidFill>
                  <a:srgbClr val="000000"/>
                </a:solidFill>
              </a:rPr>
              <a:t>    </a:t>
            </a:r>
            <a:r>
              <a:rPr lang="en-US" altLang="zh-CN" sz="4000" b="1">
                <a:solidFill>
                  <a:srgbClr val="000000"/>
                </a:solidFill>
              </a:rPr>
              <a:t>S</a:t>
            </a:r>
            <a:r>
              <a:rPr lang="zh-CN" altLang="en-US" sz="4000" b="1">
                <a:solidFill>
                  <a:srgbClr val="000000"/>
                </a:solidFill>
              </a:rPr>
              <a:t>不出现在任何产生式的右部？</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Effect transition="in" filter="box(in)">
                                      <p:cBhvr>
                                        <p:cTn id="7" dur="500"/>
                                        <p:tgtEl>
                                          <p:spTgt spid="65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52291">
                                            <p:txEl>
                                              <p:pRg st="1" end="1"/>
                                            </p:txEl>
                                          </p:spTgt>
                                        </p:tgtEl>
                                        <p:attrNameLst>
                                          <p:attrName>style.visibility</p:attrName>
                                        </p:attrNameLst>
                                      </p:cBhvr>
                                      <p:to>
                                        <p:strVal val="visible"/>
                                      </p:to>
                                    </p:set>
                                    <p:animEffect transition="in" filter="box(in)">
                                      <p:cBhvr>
                                        <p:cTn id="12" dur="500"/>
                                        <p:tgtEl>
                                          <p:spTgt spid="65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endParaRPr lang="zh-CN" altLang="zh-CN"/>
          </a:p>
        </p:txBody>
      </p:sp>
      <p:sp>
        <p:nvSpPr>
          <p:cNvPr id="653315"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设正则文法</a:t>
            </a:r>
            <a:r>
              <a:rPr lang="en-US" altLang="zh-CN" sz="4000" b="1" dirty="0">
                <a:solidFill>
                  <a:srgbClr val="0000CC"/>
                </a:solidFill>
              </a:rPr>
              <a:t>RG</a:t>
            </a:r>
            <a:r>
              <a:rPr lang="zh-CN" altLang="en-US" sz="4000" b="1" dirty="0">
                <a:solidFill>
                  <a:srgbClr val="0000CC"/>
                </a:solidFill>
              </a:rPr>
              <a:t>：</a:t>
            </a:r>
            <a:r>
              <a:rPr lang="en-US" altLang="zh-CN" sz="4000" b="1" dirty="0" err="1">
                <a:solidFill>
                  <a:srgbClr val="0000CC"/>
                </a:solidFill>
              </a:rPr>
              <a:t>S</a:t>
            </a:r>
            <a:r>
              <a:rPr lang="en-US" altLang="zh-CN" sz="4000" b="1" dirty="0" err="1">
                <a:solidFill>
                  <a:srgbClr val="0000CC"/>
                </a:solidFill>
                <a:sym typeface="Symbol" pitchFamily="18" charset="2"/>
              </a:rPr>
              <a:t></a:t>
            </a:r>
            <a:r>
              <a:rPr lang="en-US" altLang="zh-CN" sz="4000" b="1" dirty="0" err="1">
                <a:solidFill>
                  <a:srgbClr val="0000CC"/>
                </a:solidFill>
              </a:rPr>
              <a:t>ab|aS</a:t>
            </a:r>
            <a:r>
              <a:rPr lang="zh-CN" altLang="en-US" sz="4000" b="1" dirty="0">
                <a:solidFill>
                  <a:srgbClr val="0000CC"/>
                </a:solidFill>
              </a:rPr>
              <a:t>，则 </a:t>
            </a:r>
          </a:p>
          <a:p>
            <a:pPr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L(G)={</a:t>
            </a:r>
            <a:r>
              <a:rPr lang="en-US" altLang="zh-CN" sz="4000" b="1" dirty="0" err="1">
                <a:solidFill>
                  <a:srgbClr val="0000CC"/>
                </a:solidFill>
              </a:rPr>
              <a:t>a</a:t>
            </a:r>
            <a:r>
              <a:rPr lang="en-US" altLang="zh-CN" sz="4000" b="1" baseline="30000" dirty="0" err="1">
                <a:solidFill>
                  <a:srgbClr val="0000CC"/>
                </a:solidFill>
              </a:rPr>
              <a:t>+</a:t>
            </a:r>
            <a:r>
              <a:rPr lang="en-US" altLang="zh-CN" sz="4000" b="1" dirty="0" err="1">
                <a:solidFill>
                  <a:srgbClr val="0000CC"/>
                </a:solidFill>
              </a:rPr>
              <a:t>b</a:t>
            </a:r>
            <a:r>
              <a:rPr lang="en-US" altLang="zh-CN" sz="4000" b="1" dirty="0">
                <a:solidFill>
                  <a:srgbClr val="0000CC"/>
                </a:solidFill>
              </a:rPr>
              <a:t>}</a:t>
            </a:r>
          </a:p>
          <a:p>
            <a:pPr eaLnBrk="1" hangingPunct="1">
              <a:buFont typeface="Wingdings" pitchFamily="2" charset="2"/>
              <a:buNone/>
            </a:pPr>
            <a:r>
              <a:rPr lang="en-US" altLang="zh-CN" sz="4000" b="1" dirty="0">
                <a:solidFill>
                  <a:srgbClr val="0000CC"/>
                </a:solidFill>
              </a:rPr>
              <a:t>G'</a:t>
            </a:r>
            <a:r>
              <a:rPr lang="zh-CN" altLang="en-US" sz="4000" b="1" dirty="0">
                <a:solidFill>
                  <a:srgbClr val="0000CC"/>
                </a:solidFill>
              </a:rPr>
              <a:t>：</a:t>
            </a:r>
            <a:r>
              <a:rPr lang="en-US" altLang="zh-CN" sz="4000" b="1" dirty="0" err="1">
                <a:solidFill>
                  <a:srgbClr val="0000CC"/>
                </a:solidFill>
              </a:rPr>
              <a:t>S</a:t>
            </a:r>
            <a:r>
              <a:rPr lang="en-US" altLang="zh-CN" sz="4000" b="1" dirty="0" err="1">
                <a:solidFill>
                  <a:srgbClr val="0000CC"/>
                </a:solidFill>
                <a:sym typeface="Symbol" pitchFamily="18" charset="2"/>
              </a:rPr>
              <a:t></a:t>
            </a:r>
            <a:r>
              <a:rPr lang="en-US" altLang="zh-CN" sz="4000" b="1" dirty="0" err="1">
                <a:solidFill>
                  <a:srgbClr val="0000CC"/>
                </a:solidFill>
              </a:rPr>
              <a:t>ab|aS|</a:t>
            </a:r>
            <a:r>
              <a:rPr lang="en-US" altLang="zh-CN" sz="4000" b="1" dirty="0" err="1">
                <a:solidFill>
                  <a:srgbClr val="FF0000"/>
                </a:solidFill>
              </a:rPr>
              <a:t>ε</a:t>
            </a:r>
            <a:endParaRPr lang="en-US" altLang="zh-CN" sz="4000" b="1" dirty="0">
              <a:solidFill>
                <a:srgbClr val="0000CC"/>
              </a:solidFill>
            </a:endParaRPr>
          </a:p>
          <a:p>
            <a:pPr eaLnBrk="1" hangingPunct="1">
              <a:buFont typeface="Wingdings" pitchFamily="2" charset="2"/>
              <a:buNone/>
            </a:pPr>
            <a:r>
              <a:rPr lang="en-US" altLang="zh-CN" sz="4000" b="1" dirty="0">
                <a:solidFill>
                  <a:srgbClr val="0000CC"/>
                </a:solidFill>
              </a:rPr>
              <a:t>L(G')={</a:t>
            </a:r>
            <a:r>
              <a:rPr lang="en-US" altLang="zh-CN" sz="4000" b="1" dirty="0" err="1">
                <a:solidFill>
                  <a:srgbClr val="0000CC"/>
                </a:solidFill>
              </a:rPr>
              <a:t>a</a:t>
            </a:r>
            <a:r>
              <a:rPr lang="en-US" altLang="zh-CN" sz="4000" b="1" baseline="30000" dirty="0" err="1">
                <a:solidFill>
                  <a:srgbClr val="0000CC"/>
                </a:solidFill>
              </a:rPr>
              <a:t>+</a:t>
            </a:r>
            <a:r>
              <a:rPr lang="en-US" altLang="zh-CN" sz="4000" b="1" dirty="0" err="1">
                <a:solidFill>
                  <a:srgbClr val="0000CC"/>
                </a:solidFill>
              </a:rPr>
              <a:t>b</a:t>
            </a:r>
            <a:r>
              <a:rPr lang="en-US" altLang="zh-CN" sz="4000" b="1" dirty="0">
                <a:solidFill>
                  <a:srgbClr val="0000CC"/>
                </a:solidFill>
              </a:rPr>
              <a:t>, ε, </a:t>
            </a:r>
            <a:r>
              <a:rPr lang="en-US" altLang="zh-CN" sz="4000" b="1" dirty="0">
                <a:solidFill>
                  <a:srgbClr val="000000"/>
                </a:solidFill>
              </a:rPr>
              <a:t>a</a:t>
            </a:r>
            <a:r>
              <a:rPr lang="en-US" altLang="zh-CN" sz="4000" b="1" baseline="30000" dirty="0">
                <a:solidFill>
                  <a:srgbClr val="0000CC"/>
                </a:solidFill>
              </a:rPr>
              <a:t>+</a:t>
            </a:r>
            <a:r>
              <a:rPr lang="en-US" altLang="zh-CN" sz="4000" b="1" dirty="0">
                <a:solidFill>
                  <a:srgbClr val="0000CC"/>
                </a:solidFill>
              </a:rPr>
              <a:t>}</a:t>
            </a:r>
          </a:p>
          <a:p>
            <a:pPr eaLnBrk="1" hangingPunct="1">
              <a:buFont typeface="Wingdings" pitchFamily="2" charset="2"/>
              <a:buNone/>
            </a:pPr>
            <a:r>
              <a:rPr lang="zh-CN" altLang="en-US" sz="4000" b="1" dirty="0">
                <a:solidFill>
                  <a:srgbClr val="000000"/>
                </a:solidFill>
              </a:rPr>
              <a:t>增加</a:t>
            </a:r>
            <a:r>
              <a:rPr lang="zh-CN" altLang="en-US" sz="4000" b="1" dirty="0">
                <a:solidFill>
                  <a:srgbClr val="0000CC"/>
                </a:solidFill>
              </a:rPr>
              <a:t>了空句子</a:t>
            </a:r>
            <a:r>
              <a:rPr lang="en-US" altLang="zh-CN" sz="4000" b="1" dirty="0">
                <a:solidFill>
                  <a:srgbClr val="0000CC"/>
                </a:solidFill>
              </a:rPr>
              <a:t>ε</a:t>
            </a:r>
            <a:r>
              <a:rPr lang="zh-CN" altLang="en-US" sz="4000" b="1" dirty="0">
                <a:solidFill>
                  <a:srgbClr val="0000CC"/>
                </a:solidFill>
              </a:rPr>
              <a:t>，也多增加句子</a:t>
            </a:r>
            <a:r>
              <a:rPr lang="en-US" altLang="zh-CN" sz="4000" b="1" dirty="0">
                <a:solidFill>
                  <a:srgbClr val="000000"/>
                </a:solidFill>
              </a:rPr>
              <a:t>a</a:t>
            </a:r>
            <a:r>
              <a:rPr lang="en-US" altLang="zh-CN" sz="4000" b="1" baseline="30000"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animEffect transition="in" filter="box(in)">
                                      <p:cBhvr>
                                        <p:cTn id="7" dur="500"/>
                                        <p:tgtEl>
                                          <p:spTgt spid="65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3315">
                                            <p:txEl>
                                              <p:pRg st="1" end="1"/>
                                            </p:txEl>
                                          </p:spTgt>
                                        </p:tgtEl>
                                        <p:attrNameLst>
                                          <p:attrName>style.visibility</p:attrName>
                                        </p:attrNameLst>
                                      </p:cBhvr>
                                      <p:to>
                                        <p:strVal val="visible"/>
                                      </p:to>
                                    </p:set>
                                    <p:animEffect transition="in" filter="box(in)">
                                      <p:cBhvr>
                                        <p:cTn id="12" dur="500"/>
                                        <p:tgtEl>
                                          <p:spTgt spid="65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3315">
                                            <p:txEl>
                                              <p:pRg st="2" end="2"/>
                                            </p:txEl>
                                          </p:spTgt>
                                        </p:tgtEl>
                                        <p:attrNameLst>
                                          <p:attrName>style.visibility</p:attrName>
                                        </p:attrNameLst>
                                      </p:cBhvr>
                                      <p:to>
                                        <p:strVal val="visible"/>
                                      </p:to>
                                    </p:set>
                                    <p:animEffect transition="in" filter="box(in)">
                                      <p:cBhvr>
                                        <p:cTn id="17" dur="500"/>
                                        <p:tgtEl>
                                          <p:spTgt spid="653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53315">
                                            <p:txEl>
                                              <p:pRg st="3" end="3"/>
                                            </p:txEl>
                                          </p:spTgt>
                                        </p:tgtEl>
                                        <p:attrNameLst>
                                          <p:attrName>style.visibility</p:attrName>
                                        </p:attrNameLst>
                                      </p:cBhvr>
                                      <p:to>
                                        <p:strVal val="visible"/>
                                      </p:to>
                                    </p:set>
                                    <p:animEffect transition="in" filter="box(in)">
                                      <p:cBhvr>
                                        <p:cTn id="22" dur="500"/>
                                        <p:tgtEl>
                                          <p:spTgt spid="653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53315">
                                            <p:txEl>
                                              <p:pRg st="4" end="4"/>
                                            </p:txEl>
                                          </p:spTgt>
                                        </p:tgtEl>
                                        <p:attrNameLst>
                                          <p:attrName>style.visibility</p:attrName>
                                        </p:attrNameLst>
                                      </p:cBhvr>
                                      <p:to>
                                        <p:strVal val="visible"/>
                                      </p:to>
                                    </p:set>
                                    <p:animEffect transition="in" filter="box(in)">
                                      <p:cBhvr>
                                        <p:cTn id="27" dur="500"/>
                                        <p:tgtEl>
                                          <p:spTgt spid="65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z="5400" dirty="0">
                <a:solidFill>
                  <a:srgbClr val="0000CC"/>
                </a:solidFill>
              </a:rPr>
              <a:t>定理</a:t>
            </a:r>
            <a:r>
              <a:rPr lang="en-US" altLang="zh-CN" sz="5400" dirty="0">
                <a:solidFill>
                  <a:srgbClr val="0000CC"/>
                </a:solidFill>
              </a:rPr>
              <a:t>2-1 </a:t>
            </a:r>
          </a:p>
        </p:txBody>
      </p:sp>
      <p:sp>
        <p:nvSpPr>
          <p:cNvPr id="654339"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文法</a:t>
            </a:r>
            <a:r>
              <a:rPr lang="en-US" altLang="zh-CN" sz="4000" b="1" dirty="0">
                <a:solidFill>
                  <a:srgbClr val="0000CC"/>
                </a:solidFill>
              </a:rPr>
              <a:t>G=(∑</a:t>
            </a:r>
            <a:r>
              <a:rPr lang="zh-CN" altLang="en-US" sz="4000" b="1" dirty="0">
                <a:solidFill>
                  <a:srgbClr val="0000CC"/>
                </a:solidFill>
              </a:rPr>
              <a:t>，</a:t>
            </a:r>
            <a:r>
              <a:rPr lang="en-US" altLang="zh-CN" sz="4000" b="1" dirty="0">
                <a:solidFill>
                  <a:srgbClr val="000000"/>
                </a:solidFill>
              </a:rPr>
              <a:t>V</a:t>
            </a:r>
            <a:r>
              <a:rPr lang="zh-CN" altLang="en-US" sz="4000" b="1" dirty="0">
                <a:solidFill>
                  <a:srgbClr val="000000"/>
                </a:solidFill>
              </a:rPr>
              <a:t>，</a:t>
            </a:r>
            <a:r>
              <a:rPr lang="en-US" altLang="zh-CN" sz="4000" b="1" dirty="0">
                <a:solidFill>
                  <a:srgbClr val="000000"/>
                </a:solidFill>
              </a:rPr>
              <a:t>S</a:t>
            </a:r>
            <a:r>
              <a:rPr lang="zh-CN" altLang="en-US" sz="4000" b="1" dirty="0">
                <a:solidFill>
                  <a:srgbClr val="000000"/>
                </a:solidFill>
              </a:rPr>
              <a:t>，</a:t>
            </a:r>
            <a:r>
              <a:rPr lang="en-US" altLang="zh-CN" sz="4000" b="1" dirty="0">
                <a:solidFill>
                  <a:srgbClr val="000000"/>
                </a:solidFill>
              </a:rPr>
              <a:t>P</a:t>
            </a:r>
            <a:r>
              <a:rPr lang="en-US" altLang="zh-CN" sz="4000" b="1" dirty="0">
                <a:solidFill>
                  <a:srgbClr val="0000CC"/>
                </a:solidFill>
              </a:rPr>
              <a:t>) </a:t>
            </a:r>
            <a:r>
              <a:rPr lang="zh-CN" altLang="en-US" sz="4000" b="1" dirty="0">
                <a:solidFill>
                  <a:srgbClr val="0000CC"/>
                </a:solidFill>
              </a:rPr>
              <a:t>，</a:t>
            </a:r>
          </a:p>
          <a:p>
            <a:pPr eaLnBrk="1" hangingPunct="1">
              <a:buFont typeface="Wingdings" pitchFamily="2" charset="2"/>
              <a:buNone/>
            </a:pPr>
            <a:r>
              <a:rPr lang="zh-CN" altLang="en-US" sz="4000" b="1" dirty="0">
                <a:solidFill>
                  <a:srgbClr val="0000CC"/>
                </a:solidFill>
              </a:rPr>
              <a:t>存在与</a:t>
            </a:r>
            <a:r>
              <a:rPr lang="en-US" altLang="zh-CN" sz="4000" b="1" dirty="0">
                <a:solidFill>
                  <a:srgbClr val="0000CC"/>
                </a:solidFill>
              </a:rPr>
              <a:t>G</a:t>
            </a:r>
            <a:r>
              <a:rPr lang="zh-CN" altLang="en-US" sz="4000" b="1" dirty="0">
                <a:solidFill>
                  <a:srgbClr val="0000CC"/>
                </a:solidFill>
              </a:rPr>
              <a:t>同类型的文法</a:t>
            </a:r>
          </a:p>
          <a:p>
            <a:pPr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G</a:t>
            </a:r>
            <a:r>
              <a:rPr lang="en-US" altLang="zh-CN" sz="4000" b="1" dirty="0">
                <a:solidFill>
                  <a:srgbClr val="0000CC"/>
                </a:solidFill>
                <a:sym typeface="Symbol" pitchFamily="18" charset="2"/>
              </a:rPr>
              <a:t></a:t>
            </a:r>
            <a:r>
              <a:rPr lang="en-US" altLang="zh-CN" sz="4000" b="1" dirty="0">
                <a:solidFill>
                  <a:srgbClr val="0000CC"/>
                </a:solidFill>
              </a:rPr>
              <a:t>=(∑,</a:t>
            </a:r>
            <a:r>
              <a:rPr lang="en-US" altLang="zh-CN" sz="4000" b="1" dirty="0">
                <a:solidFill>
                  <a:srgbClr val="000000"/>
                </a:solidFill>
              </a:rPr>
              <a:t>V</a:t>
            </a:r>
            <a:r>
              <a:rPr lang="en-US" altLang="zh-CN" sz="4000" b="1" dirty="0">
                <a:solidFill>
                  <a:srgbClr val="000000"/>
                </a:solidFill>
                <a:sym typeface="Symbol" pitchFamily="18" charset="2"/>
              </a:rPr>
              <a:t></a:t>
            </a:r>
            <a:r>
              <a:rPr lang="en-US" altLang="zh-CN" sz="4000" b="1" dirty="0">
                <a:solidFill>
                  <a:srgbClr val="000000"/>
                </a:solidFill>
              </a:rPr>
              <a:t>, S</a:t>
            </a:r>
            <a:r>
              <a:rPr lang="en-US" altLang="zh-CN" sz="4000" b="1" dirty="0">
                <a:solidFill>
                  <a:srgbClr val="000000"/>
                </a:solidFill>
                <a:sym typeface="Symbol" pitchFamily="18" charset="2"/>
              </a:rPr>
              <a:t></a:t>
            </a:r>
            <a:r>
              <a:rPr lang="en-US" altLang="zh-CN" sz="4000" b="1" dirty="0">
                <a:solidFill>
                  <a:srgbClr val="000000"/>
                </a:solidFill>
              </a:rPr>
              <a:t> P</a:t>
            </a:r>
            <a:r>
              <a:rPr lang="en-US" altLang="zh-CN" sz="4000" b="1" dirty="0">
                <a:solidFill>
                  <a:srgbClr val="000000"/>
                </a:solidFill>
                <a:sym typeface="Symbol" pitchFamily="18" charset="2"/>
              </a:rPr>
              <a:t></a:t>
            </a:r>
            <a:r>
              <a:rPr lang="en-US" altLang="zh-CN" sz="4000" b="1" dirty="0">
                <a:solidFill>
                  <a:srgbClr val="0000CC"/>
                </a:solidFill>
              </a:rPr>
              <a:t>) </a:t>
            </a:r>
            <a:r>
              <a:rPr lang="zh-CN" altLang="en-US" sz="4000" b="1" dirty="0">
                <a:solidFill>
                  <a:srgbClr val="0000CC"/>
                </a:solidFill>
              </a:rPr>
              <a:t>，使得</a:t>
            </a:r>
          </a:p>
          <a:p>
            <a:pPr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L(G)=L(G</a:t>
            </a:r>
            <a:r>
              <a:rPr lang="en-US" altLang="zh-CN" sz="4000" b="1" dirty="0">
                <a:solidFill>
                  <a:srgbClr val="0000CC"/>
                </a:solidFill>
                <a:sym typeface="Symbol" pitchFamily="18" charset="2"/>
              </a:rPr>
              <a:t></a:t>
            </a:r>
            <a:r>
              <a:rPr lang="en-US" altLang="zh-CN" sz="4000" b="1" dirty="0">
                <a:solidFill>
                  <a:srgbClr val="0000CC"/>
                </a:solidFill>
              </a:rPr>
              <a:t>)</a:t>
            </a:r>
          </a:p>
          <a:p>
            <a:pPr eaLnBrk="1" hangingPunct="1">
              <a:buFont typeface="Wingdings" pitchFamily="2" charset="2"/>
              <a:buNone/>
            </a:pPr>
            <a:r>
              <a:rPr lang="zh-CN" altLang="en-US" sz="4000" b="1" dirty="0">
                <a:solidFill>
                  <a:srgbClr val="0000CC"/>
                </a:solidFill>
              </a:rPr>
              <a:t>且</a:t>
            </a:r>
            <a:r>
              <a:rPr lang="en-US" altLang="zh-CN" sz="4000" b="1" dirty="0">
                <a:solidFill>
                  <a:srgbClr val="0000CC"/>
                </a:solidFill>
              </a:rPr>
              <a:t>S</a:t>
            </a:r>
            <a:r>
              <a:rPr lang="en-US" altLang="zh-CN" sz="4000" b="1" dirty="0">
                <a:solidFill>
                  <a:srgbClr val="0000CC"/>
                </a:solidFill>
                <a:sym typeface="Symbol" pitchFamily="18" charset="2"/>
              </a:rPr>
              <a:t></a:t>
            </a:r>
            <a:r>
              <a:rPr lang="zh-CN" altLang="en-US" sz="4000" b="1" dirty="0">
                <a:solidFill>
                  <a:srgbClr val="000000"/>
                </a:solidFill>
              </a:rPr>
              <a:t>不出现</a:t>
            </a:r>
            <a:r>
              <a:rPr lang="zh-CN" altLang="en-US" sz="4000" b="1" dirty="0">
                <a:solidFill>
                  <a:srgbClr val="0000CC"/>
                </a:solidFill>
              </a:rPr>
              <a:t>在</a:t>
            </a:r>
            <a:r>
              <a:rPr lang="en-US" altLang="zh-CN" sz="4000" b="1" dirty="0">
                <a:solidFill>
                  <a:srgbClr val="0000CC"/>
                </a:solidFill>
              </a:rPr>
              <a:t>G</a:t>
            </a:r>
            <a:r>
              <a:rPr lang="en-US" altLang="zh-CN" sz="4000" b="1" dirty="0">
                <a:solidFill>
                  <a:srgbClr val="0000CC"/>
                </a:solidFill>
                <a:sym typeface="Symbol" pitchFamily="18" charset="2"/>
              </a:rPr>
              <a:t></a:t>
            </a:r>
            <a:r>
              <a:rPr lang="zh-CN" altLang="en-US" sz="4000" b="1" dirty="0">
                <a:solidFill>
                  <a:srgbClr val="0000CC"/>
                </a:solidFill>
              </a:rPr>
              <a:t>的任何产生式</a:t>
            </a:r>
            <a:r>
              <a:rPr lang="zh-CN" altLang="en-US" sz="4000" b="1" dirty="0">
                <a:solidFill>
                  <a:srgbClr val="000000"/>
                </a:solidFill>
              </a:rPr>
              <a:t>右部</a:t>
            </a:r>
            <a:r>
              <a:rPr lang="zh-CN" altLang="en-US" sz="4000" b="1" dirty="0">
                <a:solidFill>
                  <a:srgbClr val="0000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4339">
                                            <p:txEl>
                                              <p:pRg st="0" end="0"/>
                                            </p:txEl>
                                          </p:spTgt>
                                        </p:tgtEl>
                                        <p:attrNameLst>
                                          <p:attrName>style.visibility</p:attrName>
                                        </p:attrNameLst>
                                      </p:cBhvr>
                                      <p:to>
                                        <p:strVal val="visible"/>
                                      </p:to>
                                    </p:set>
                                    <p:animEffect transition="in" filter="box(in)">
                                      <p:cBhvr>
                                        <p:cTn id="7" dur="500"/>
                                        <p:tgtEl>
                                          <p:spTgt spid="65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4339">
                                            <p:txEl>
                                              <p:pRg st="1" end="1"/>
                                            </p:txEl>
                                          </p:spTgt>
                                        </p:tgtEl>
                                        <p:attrNameLst>
                                          <p:attrName>style.visibility</p:attrName>
                                        </p:attrNameLst>
                                      </p:cBhvr>
                                      <p:to>
                                        <p:strVal val="visible"/>
                                      </p:to>
                                    </p:set>
                                    <p:animEffect transition="in" filter="box(in)">
                                      <p:cBhvr>
                                        <p:cTn id="12" dur="500"/>
                                        <p:tgtEl>
                                          <p:spTgt spid="65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4339">
                                            <p:txEl>
                                              <p:pRg st="2" end="2"/>
                                            </p:txEl>
                                          </p:spTgt>
                                        </p:tgtEl>
                                        <p:attrNameLst>
                                          <p:attrName>style.visibility</p:attrName>
                                        </p:attrNameLst>
                                      </p:cBhvr>
                                      <p:to>
                                        <p:strVal val="visible"/>
                                      </p:to>
                                    </p:set>
                                    <p:animEffect transition="in" filter="box(in)">
                                      <p:cBhvr>
                                        <p:cTn id="17" dur="500"/>
                                        <p:tgtEl>
                                          <p:spTgt spid="654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54339">
                                            <p:txEl>
                                              <p:pRg st="3" end="3"/>
                                            </p:txEl>
                                          </p:spTgt>
                                        </p:tgtEl>
                                        <p:attrNameLst>
                                          <p:attrName>style.visibility</p:attrName>
                                        </p:attrNameLst>
                                      </p:cBhvr>
                                      <p:to>
                                        <p:strVal val="visible"/>
                                      </p:to>
                                    </p:set>
                                    <p:animEffect transition="in" filter="box(in)">
                                      <p:cBhvr>
                                        <p:cTn id="22" dur="500"/>
                                        <p:tgtEl>
                                          <p:spTgt spid="654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54339">
                                            <p:txEl>
                                              <p:pRg st="4" end="4"/>
                                            </p:txEl>
                                          </p:spTgt>
                                        </p:tgtEl>
                                        <p:attrNameLst>
                                          <p:attrName>style.visibility</p:attrName>
                                        </p:attrNameLst>
                                      </p:cBhvr>
                                      <p:to>
                                        <p:strVal val="visible"/>
                                      </p:to>
                                    </p:set>
                                    <p:animEffect transition="in" filter="box(in)">
                                      <p:cBhvr>
                                        <p:cTn id="27" dur="500"/>
                                        <p:tgtEl>
                                          <p:spTgt spid="65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eaLnBrk="1" hangingPunct="1"/>
            <a:endParaRPr lang="zh-CN" altLang="zh-CN">
              <a:solidFill>
                <a:srgbClr val="0000CC"/>
              </a:solidFill>
            </a:endParaRPr>
          </a:p>
        </p:txBody>
      </p:sp>
      <p:sp>
        <p:nvSpPr>
          <p:cNvPr id="84995" name="Rectangle 1027"/>
          <p:cNvSpPr>
            <a:spLocks noGrp="1" noChangeArrowheads="1"/>
          </p:cNvSpPr>
          <p:nvPr>
            <p:ph type="body" idx="1"/>
          </p:nvPr>
        </p:nvSpPr>
        <p:spPr>
          <a:xfrm>
            <a:off x="838200" y="2286000"/>
            <a:ext cx="7924800" cy="3886200"/>
          </a:xfrm>
        </p:spPr>
        <p:txBody>
          <a:bodyPr/>
          <a:lstStyle/>
          <a:p>
            <a:pPr algn="just" eaLnBrk="1" hangingPunct="1"/>
            <a:r>
              <a:rPr lang="zh-CN" altLang="en-US" sz="3600" b="1">
                <a:solidFill>
                  <a:srgbClr val="000000"/>
                </a:solidFill>
              </a:rPr>
              <a:t>自然语言</a:t>
            </a:r>
            <a:r>
              <a:rPr lang="zh-CN" altLang="en-US" sz="3600" b="1">
                <a:solidFill>
                  <a:srgbClr val="0000CC"/>
                </a:solidFill>
              </a:rPr>
              <a:t>的描述方式，采用如下的</a:t>
            </a:r>
          </a:p>
          <a:p>
            <a:pPr algn="just" eaLnBrk="1" hangingPunct="1">
              <a:buFont typeface="Wingdings" pitchFamily="2" charset="2"/>
              <a:buNone/>
            </a:pPr>
            <a:r>
              <a:rPr lang="zh-CN" altLang="en-US" sz="3600" b="1">
                <a:solidFill>
                  <a:srgbClr val="0000CC"/>
                </a:solidFill>
              </a:rPr>
              <a:t>  递归规则：</a:t>
            </a:r>
          </a:p>
          <a:p>
            <a:pPr algn="just" eaLnBrk="1" hangingPunct="1">
              <a:buFont typeface="Wingdings" pitchFamily="2" charset="2"/>
              <a:buNone/>
            </a:pPr>
            <a:r>
              <a:rPr lang="zh-CN" altLang="en-US" sz="3600" b="1">
                <a:solidFill>
                  <a:srgbClr val="0000CC"/>
                </a:solidFill>
              </a:rPr>
              <a:t>①</a:t>
            </a:r>
            <a:r>
              <a:rPr lang="en-US" altLang="zh-CN" sz="3600" b="1">
                <a:solidFill>
                  <a:srgbClr val="000000"/>
                </a:solidFill>
              </a:rPr>
              <a:t>( )</a:t>
            </a:r>
            <a:r>
              <a:rPr lang="zh-CN" altLang="en-US" sz="3600" b="1">
                <a:solidFill>
                  <a:srgbClr val="0000CC"/>
                </a:solidFill>
              </a:rPr>
              <a:t>是该语言的最基本的句子；</a:t>
            </a:r>
          </a:p>
          <a:p>
            <a:pPr algn="just" eaLnBrk="1" hangingPunct="1">
              <a:buFont typeface="Wingdings" pitchFamily="2" charset="2"/>
              <a:buNone/>
            </a:pPr>
            <a:r>
              <a:rPr lang="zh-CN" altLang="en-US" sz="3600" b="1">
                <a:solidFill>
                  <a:srgbClr val="0000CC"/>
                </a:solidFill>
              </a:rPr>
              <a:t>②若</a:t>
            </a:r>
            <a:r>
              <a:rPr lang="en-US" altLang="zh-CN" sz="3600" b="1">
                <a:solidFill>
                  <a:srgbClr val="000000"/>
                </a:solidFill>
              </a:rPr>
              <a:t>S</a:t>
            </a:r>
            <a:r>
              <a:rPr lang="zh-CN" altLang="en-US" sz="3600" b="1">
                <a:solidFill>
                  <a:srgbClr val="0000CC"/>
                </a:solidFill>
              </a:rPr>
              <a:t>是句子</a:t>
            </a:r>
            <a:r>
              <a:rPr lang="en-US" altLang="zh-CN" sz="3600" b="1">
                <a:solidFill>
                  <a:srgbClr val="0000CC"/>
                </a:solidFill>
              </a:rPr>
              <a:t>,</a:t>
            </a:r>
            <a:r>
              <a:rPr lang="zh-CN" altLang="en-US" sz="3600" b="1">
                <a:solidFill>
                  <a:srgbClr val="0000CC"/>
                </a:solidFill>
              </a:rPr>
              <a:t>则</a:t>
            </a:r>
            <a:r>
              <a:rPr lang="en-US" altLang="zh-CN" sz="3600" b="1">
                <a:solidFill>
                  <a:srgbClr val="000000"/>
                </a:solidFill>
              </a:rPr>
              <a:t>(S)</a:t>
            </a:r>
            <a:r>
              <a:rPr lang="zh-CN" altLang="en-US" sz="3600" b="1">
                <a:solidFill>
                  <a:srgbClr val="0000CC"/>
                </a:solidFill>
              </a:rPr>
              <a:t>是句子；</a:t>
            </a:r>
          </a:p>
          <a:p>
            <a:pPr algn="just" eaLnBrk="1" hangingPunct="1">
              <a:buFont typeface="Wingdings" pitchFamily="2" charset="2"/>
              <a:buNone/>
            </a:pPr>
            <a:r>
              <a:rPr lang="zh-CN" altLang="en-US" sz="3600" b="1">
                <a:solidFill>
                  <a:srgbClr val="0000CC"/>
                </a:solidFill>
              </a:rPr>
              <a:t>③若</a:t>
            </a:r>
            <a:r>
              <a:rPr lang="en-US" altLang="zh-CN" sz="3600" b="1">
                <a:solidFill>
                  <a:srgbClr val="000000"/>
                </a:solidFill>
              </a:rPr>
              <a:t>S</a:t>
            </a:r>
            <a:r>
              <a:rPr lang="zh-CN" altLang="en-US" sz="3600" b="1">
                <a:solidFill>
                  <a:srgbClr val="0000CC"/>
                </a:solidFill>
              </a:rPr>
              <a:t>是句子</a:t>
            </a:r>
            <a:r>
              <a:rPr lang="en-US" altLang="zh-CN" sz="3600" b="1">
                <a:solidFill>
                  <a:srgbClr val="0000CC"/>
                </a:solidFill>
              </a:rPr>
              <a:t>,</a:t>
            </a:r>
            <a:r>
              <a:rPr lang="zh-CN" altLang="en-US" sz="3600" b="1">
                <a:solidFill>
                  <a:srgbClr val="0000CC"/>
                </a:solidFill>
              </a:rPr>
              <a:t>则</a:t>
            </a:r>
            <a:r>
              <a:rPr lang="en-US" altLang="zh-CN" sz="3600" b="1">
                <a:solidFill>
                  <a:srgbClr val="000000"/>
                </a:solidFill>
              </a:rPr>
              <a:t>SS</a:t>
            </a:r>
            <a:r>
              <a:rPr lang="zh-CN" altLang="en-US" sz="3600" b="1">
                <a:solidFill>
                  <a:srgbClr val="0000CC"/>
                </a:solidFill>
              </a:rPr>
              <a:t>是句子；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arn(outHorizontal)">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barn(outHorizontal)">
                                      <p:cBhvr>
                                        <p:cTn id="12" dur="500"/>
                                        <p:tgtEl>
                                          <p:spTgt spid="8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barn(outHorizontal)">
                                      <p:cBhvr>
                                        <p:cTn id="17" dur="500"/>
                                        <p:tgtEl>
                                          <p:spTgt spid="84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barn(outHorizontal)">
                                      <p:cBhvr>
                                        <p:cTn id="22" dur="500"/>
                                        <p:tgtEl>
                                          <p:spTgt spid="84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Effect transition="in" filter="barn(outHorizontal)">
                                      <p:cBhvr>
                                        <p:cTn id="27" dur="500"/>
                                        <p:tgtEl>
                                          <p:spTgt spid="8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z="5400" dirty="0">
                <a:solidFill>
                  <a:srgbClr val="000000"/>
                </a:solidFill>
              </a:rPr>
              <a:t>证明：</a:t>
            </a:r>
          </a:p>
        </p:txBody>
      </p:sp>
      <p:sp>
        <p:nvSpPr>
          <p:cNvPr id="655363"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先根据</a:t>
            </a:r>
            <a:r>
              <a:rPr lang="en-US" altLang="zh-CN" sz="4000" b="1" dirty="0">
                <a:solidFill>
                  <a:srgbClr val="0000CC"/>
                </a:solidFill>
              </a:rPr>
              <a:t>G</a:t>
            </a:r>
            <a:r>
              <a:rPr lang="zh-CN" altLang="en-US" sz="4000" b="1" dirty="0">
                <a:solidFill>
                  <a:srgbClr val="000000"/>
                </a:solidFill>
              </a:rPr>
              <a:t>构造</a:t>
            </a:r>
            <a:r>
              <a:rPr lang="zh-CN" altLang="en-US" sz="4000" b="1" dirty="0">
                <a:solidFill>
                  <a:srgbClr val="0000CC"/>
                </a:solidFill>
              </a:rPr>
              <a:t>满足条件的</a:t>
            </a:r>
            <a:r>
              <a:rPr lang="en-US" altLang="zh-CN" sz="4000" b="1" dirty="0">
                <a:solidFill>
                  <a:srgbClr val="0000CC"/>
                </a:solidFill>
              </a:rPr>
              <a:t>G</a:t>
            </a:r>
            <a:r>
              <a:rPr lang="en-US" altLang="zh-CN" sz="4000" b="1" dirty="0">
                <a:solidFill>
                  <a:srgbClr val="0000CC"/>
                </a:solidFill>
                <a:sym typeface="Symbol" pitchFamily="18" charset="2"/>
              </a:rPr>
              <a:t></a:t>
            </a:r>
            <a:r>
              <a:rPr lang="zh-CN" altLang="en-US" sz="4000" b="1" dirty="0">
                <a:solidFill>
                  <a:srgbClr val="0000CC"/>
                </a:solidFill>
              </a:rPr>
              <a:t>，</a:t>
            </a:r>
            <a:endParaRPr lang="en-US" altLang="zh-CN" sz="4000" b="1" dirty="0">
              <a:solidFill>
                <a:srgbClr val="0000CC"/>
              </a:solidFill>
            </a:endParaRPr>
          </a:p>
          <a:p>
            <a:pPr marL="0" indent="0" eaLnBrk="1" hangingPunct="1">
              <a:buFont typeface="Wingdings" pitchFamily="2" charset="2"/>
              <a:buNone/>
            </a:pPr>
            <a:r>
              <a:rPr lang="zh-CN" altLang="en-US" sz="4000" b="1" dirty="0">
                <a:solidFill>
                  <a:srgbClr val="0000CC"/>
                </a:solidFill>
              </a:rPr>
              <a:t>然后证明两者</a:t>
            </a:r>
            <a:r>
              <a:rPr lang="zh-CN" altLang="en-US" sz="4000" b="1" dirty="0">
                <a:solidFill>
                  <a:srgbClr val="000000"/>
                </a:solidFill>
              </a:rPr>
              <a:t>等价</a:t>
            </a:r>
            <a:r>
              <a:rPr lang="zh-CN" altLang="en-US" sz="4000" b="1" dirty="0">
                <a:solidFill>
                  <a:srgbClr val="0000CC"/>
                </a:solidFill>
              </a:rPr>
              <a:t>。</a:t>
            </a:r>
          </a:p>
          <a:p>
            <a:pPr marL="0" indent="0" eaLnBrk="1" hangingPunct="1">
              <a:buFont typeface="Wingdings" pitchFamily="2" charset="2"/>
              <a:buNone/>
            </a:pPr>
            <a:r>
              <a:rPr lang="zh-CN" altLang="en-US" sz="4000" b="1" dirty="0">
                <a:solidFill>
                  <a:srgbClr val="0000CC"/>
                </a:solidFill>
              </a:rPr>
              <a:t>   构造</a:t>
            </a:r>
            <a:r>
              <a:rPr lang="en-US" altLang="zh-CN" sz="4000" b="1" dirty="0">
                <a:solidFill>
                  <a:srgbClr val="0000CC"/>
                </a:solidFill>
              </a:rPr>
              <a:t>G</a:t>
            </a:r>
            <a:r>
              <a:rPr lang="en-US" altLang="zh-CN" sz="4000" b="1" dirty="0">
                <a:solidFill>
                  <a:srgbClr val="0000CC"/>
                </a:solidFill>
                <a:sym typeface="Symbol" pitchFamily="18" charset="2"/>
              </a:rPr>
              <a:t></a:t>
            </a:r>
            <a:r>
              <a:rPr lang="en-US" altLang="zh-CN" sz="4000" b="1" dirty="0">
                <a:solidFill>
                  <a:srgbClr val="0000CC"/>
                </a:solidFill>
              </a:rPr>
              <a:t>=(∑</a:t>
            </a:r>
            <a:r>
              <a:rPr lang="zh-CN" altLang="en-US" sz="4000" b="1" dirty="0">
                <a:solidFill>
                  <a:srgbClr val="0000CC"/>
                </a:solidFill>
              </a:rPr>
              <a:t>，</a:t>
            </a:r>
            <a:r>
              <a:rPr lang="en-US" altLang="zh-CN" sz="4000" b="1" dirty="0">
                <a:solidFill>
                  <a:srgbClr val="0000CC"/>
                </a:solidFill>
              </a:rPr>
              <a:t>V∪{S</a:t>
            </a:r>
            <a:r>
              <a:rPr lang="en-US" altLang="zh-CN" sz="4000" b="1" dirty="0">
                <a:solidFill>
                  <a:srgbClr val="0000CC"/>
                </a:solidFill>
                <a:sym typeface="Symbol" pitchFamily="18" charset="2"/>
              </a:rPr>
              <a:t></a:t>
            </a:r>
            <a:r>
              <a:rPr lang="en-US" altLang="zh-CN" sz="4000" b="1" dirty="0">
                <a:solidFill>
                  <a:srgbClr val="0000CC"/>
                </a:solidFill>
              </a:rPr>
              <a:t>},S</a:t>
            </a:r>
            <a:r>
              <a:rPr lang="en-US" altLang="zh-CN" sz="4000" b="1" dirty="0">
                <a:solidFill>
                  <a:srgbClr val="0000CC"/>
                </a:solidFill>
                <a:sym typeface="Symbol" pitchFamily="18" charset="2"/>
              </a:rPr>
              <a:t></a:t>
            </a:r>
            <a:r>
              <a:rPr lang="en-US" altLang="zh-CN" sz="4000" b="1" dirty="0">
                <a:solidFill>
                  <a:srgbClr val="0000CC"/>
                </a:solidFill>
              </a:rPr>
              <a:t>,P</a:t>
            </a:r>
            <a:r>
              <a:rPr lang="en-US" altLang="zh-CN" sz="4000" b="1" dirty="0">
                <a:solidFill>
                  <a:srgbClr val="0000CC"/>
                </a:solidFill>
                <a:sym typeface="Symbol" pitchFamily="18" charset="2"/>
              </a:rPr>
              <a:t></a:t>
            </a:r>
            <a:r>
              <a:rPr lang="en-US" altLang="zh-CN" sz="4000" b="1" dirty="0">
                <a:solidFill>
                  <a:srgbClr val="0000CC"/>
                </a:solidFill>
              </a:rPr>
              <a:t>)</a:t>
            </a:r>
          </a:p>
          <a:p>
            <a:pPr marL="0" indent="0" eaLnBrk="1" hangingPunct="1">
              <a:buFont typeface="Wingdings" pitchFamily="2" charset="2"/>
              <a:buNone/>
            </a:pPr>
            <a:r>
              <a:rPr lang="zh-CN" altLang="en-US" sz="4000" b="1" dirty="0">
                <a:solidFill>
                  <a:srgbClr val="0000CC"/>
                </a:solidFill>
              </a:rPr>
              <a:t>其中</a:t>
            </a:r>
            <a:r>
              <a:rPr lang="en-US" altLang="zh-CN" sz="4000" b="1" dirty="0">
                <a:solidFill>
                  <a:srgbClr val="0000CC"/>
                </a:solidFill>
              </a:rPr>
              <a:t>P</a:t>
            </a:r>
            <a:r>
              <a:rPr lang="en-US" altLang="zh-CN" sz="4000" b="1" dirty="0">
                <a:solidFill>
                  <a:srgbClr val="0000CC"/>
                </a:solidFill>
                <a:sym typeface="Symbol" pitchFamily="18" charset="2"/>
              </a:rPr>
              <a:t></a:t>
            </a:r>
            <a:r>
              <a:rPr lang="en-US" altLang="zh-CN" sz="4000" b="1" dirty="0">
                <a:solidFill>
                  <a:srgbClr val="0000CC"/>
                </a:solidFill>
              </a:rPr>
              <a:t>=P∪{</a:t>
            </a:r>
            <a:r>
              <a:rPr lang="en-US" altLang="zh-CN" sz="4000" b="1" dirty="0">
                <a:solidFill>
                  <a:srgbClr val="FF0000"/>
                </a:solidFill>
              </a:rPr>
              <a:t>S</a:t>
            </a:r>
            <a:r>
              <a:rPr lang="en-US" altLang="zh-CN" sz="4000" b="1" dirty="0">
                <a:solidFill>
                  <a:srgbClr val="FF0000"/>
                </a:solidFill>
                <a:sym typeface="Symbol" pitchFamily="18" charset="2"/>
              </a:rPr>
              <a:t></a:t>
            </a:r>
            <a:r>
              <a:rPr lang="en-US" altLang="zh-CN" sz="4000" b="1" dirty="0">
                <a:solidFill>
                  <a:srgbClr val="000000"/>
                </a:solidFill>
              </a:rPr>
              <a:t>|S</a:t>
            </a:r>
            <a:r>
              <a:rPr lang="en-US" altLang="zh-CN" sz="4000" b="1" dirty="0">
                <a:solidFill>
                  <a:srgbClr val="000000"/>
                </a:solidFill>
                <a:sym typeface="Symbol" pitchFamily="18" charset="2"/>
              </a:rPr>
              <a:t></a:t>
            </a:r>
            <a:r>
              <a:rPr lang="en-US" altLang="zh-CN" sz="4000" b="1" dirty="0">
                <a:solidFill>
                  <a:srgbClr val="000000"/>
                </a:solidFill>
              </a:rPr>
              <a:t>∈P</a:t>
            </a:r>
            <a:r>
              <a:rPr lang="en-US" altLang="zh-CN" sz="4000" b="1" dirty="0">
                <a:solidFill>
                  <a:srgbClr val="0000CC"/>
                </a:solidFill>
              </a:rPr>
              <a:t>}</a:t>
            </a:r>
          </a:p>
          <a:p>
            <a:pPr marL="0" indent="0" eaLnBrk="1" hangingPunct="1">
              <a:buFont typeface="Wingdings" pitchFamily="2" charset="2"/>
              <a:buNone/>
            </a:pPr>
            <a:r>
              <a:rPr lang="en-US" altLang="zh-CN" sz="4000" b="1" dirty="0">
                <a:solidFill>
                  <a:srgbClr val="0000CC"/>
                </a:solidFill>
              </a:rPr>
              <a:t>   G</a:t>
            </a:r>
            <a:r>
              <a:rPr lang="en-US" altLang="zh-CN" sz="4000" b="1" dirty="0">
                <a:solidFill>
                  <a:srgbClr val="0000CC"/>
                </a:solidFill>
                <a:sym typeface="Symbol" pitchFamily="18" charset="2"/>
              </a:rPr>
              <a:t></a:t>
            </a:r>
            <a:r>
              <a:rPr lang="zh-CN" altLang="en-US" sz="4000" b="1" dirty="0">
                <a:solidFill>
                  <a:srgbClr val="0000CC"/>
                </a:solidFill>
              </a:rPr>
              <a:t>与</a:t>
            </a:r>
            <a:r>
              <a:rPr lang="en-US" altLang="zh-CN" sz="4000" b="1" dirty="0">
                <a:solidFill>
                  <a:srgbClr val="0000CC"/>
                </a:solidFill>
              </a:rPr>
              <a:t>G</a:t>
            </a:r>
            <a:r>
              <a:rPr lang="zh-CN" altLang="en-US" sz="4000" b="1" dirty="0">
                <a:solidFill>
                  <a:srgbClr val="0000CC"/>
                </a:solidFill>
              </a:rPr>
              <a:t>有相同的类型。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5363">
                                            <p:txEl>
                                              <p:pRg st="0" end="0"/>
                                            </p:txEl>
                                          </p:spTgt>
                                        </p:tgtEl>
                                        <p:attrNameLst>
                                          <p:attrName>style.visibility</p:attrName>
                                        </p:attrNameLst>
                                      </p:cBhvr>
                                      <p:to>
                                        <p:strVal val="visible"/>
                                      </p:to>
                                    </p:set>
                                    <p:animEffect transition="in" filter="box(in)">
                                      <p:cBhvr>
                                        <p:cTn id="7" dur="500"/>
                                        <p:tgtEl>
                                          <p:spTgt spid="65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5363">
                                            <p:txEl>
                                              <p:pRg st="1" end="1"/>
                                            </p:txEl>
                                          </p:spTgt>
                                        </p:tgtEl>
                                        <p:attrNameLst>
                                          <p:attrName>style.visibility</p:attrName>
                                        </p:attrNameLst>
                                      </p:cBhvr>
                                      <p:to>
                                        <p:strVal val="visible"/>
                                      </p:to>
                                    </p:set>
                                    <p:animEffect transition="in" filter="box(in)">
                                      <p:cBhvr>
                                        <p:cTn id="12" dur="500"/>
                                        <p:tgtEl>
                                          <p:spTgt spid="65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5363">
                                            <p:txEl>
                                              <p:pRg st="2" end="2"/>
                                            </p:txEl>
                                          </p:spTgt>
                                        </p:tgtEl>
                                        <p:attrNameLst>
                                          <p:attrName>style.visibility</p:attrName>
                                        </p:attrNameLst>
                                      </p:cBhvr>
                                      <p:to>
                                        <p:strVal val="visible"/>
                                      </p:to>
                                    </p:set>
                                    <p:animEffect transition="in" filter="box(in)">
                                      <p:cBhvr>
                                        <p:cTn id="17" dur="500"/>
                                        <p:tgtEl>
                                          <p:spTgt spid="65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55363">
                                            <p:txEl>
                                              <p:pRg st="3" end="3"/>
                                            </p:txEl>
                                          </p:spTgt>
                                        </p:tgtEl>
                                        <p:attrNameLst>
                                          <p:attrName>style.visibility</p:attrName>
                                        </p:attrNameLst>
                                      </p:cBhvr>
                                      <p:to>
                                        <p:strVal val="visible"/>
                                      </p:to>
                                    </p:set>
                                    <p:animEffect transition="in" filter="box(in)">
                                      <p:cBhvr>
                                        <p:cTn id="22" dur="500"/>
                                        <p:tgtEl>
                                          <p:spTgt spid="65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55363">
                                            <p:txEl>
                                              <p:pRg st="4" end="4"/>
                                            </p:txEl>
                                          </p:spTgt>
                                        </p:tgtEl>
                                        <p:attrNameLst>
                                          <p:attrName>style.visibility</p:attrName>
                                        </p:attrNameLst>
                                      </p:cBhvr>
                                      <p:to>
                                        <p:strVal val="visible"/>
                                      </p:to>
                                    </p:set>
                                    <p:animEffect transition="in" filter="box(in)">
                                      <p:cBhvr>
                                        <p:cTn id="27" dur="500"/>
                                        <p:tgtEl>
                                          <p:spTgt spid="65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sz="5400" b="0">
                <a:solidFill>
                  <a:srgbClr val="0000CC"/>
                </a:solidFill>
              </a:rPr>
              <a:t>G</a:t>
            </a:r>
            <a:r>
              <a:rPr lang="en-US" altLang="zh-CN" sz="5400" b="0">
                <a:solidFill>
                  <a:srgbClr val="0000CC"/>
                </a:solidFill>
                <a:sym typeface="Symbol" pitchFamily="18" charset="2"/>
              </a:rPr>
              <a:t></a:t>
            </a:r>
            <a:r>
              <a:rPr lang="zh-CN" altLang="en-US" sz="5400" b="0">
                <a:solidFill>
                  <a:srgbClr val="0000CC"/>
                </a:solidFill>
                <a:sym typeface="Symbol" pitchFamily="18" charset="2"/>
              </a:rPr>
              <a:t>与</a:t>
            </a:r>
            <a:r>
              <a:rPr lang="en-US" altLang="zh-CN" sz="5400" b="0">
                <a:solidFill>
                  <a:srgbClr val="0000CC"/>
                </a:solidFill>
              </a:rPr>
              <a:t>G</a:t>
            </a:r>
            <a:r>
              <a:rPr lang="zh-CN" altLang="en-US" sz="5400" b="0">
                <a:solidFill>
                  <a:srgbClr val="0000CC"/>
                </a:solidFill>
                <a:sym typeface="Symbol" pitchFamily="18" charset="2"/>
              </a:rPr>
              <a:t>等价</a:t>
            </a:r>
          </a:p>
        </p:txBody>
      </p:sp>
      <p:sp>
        <p:nvSpPr>
          <p:cNvPr id="91853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4400" b="1">
                <a:solidFill>
                  <a:srgbClr val="0000CC"/>
                </a:solidFill>
              </a:rPr>
              <a:t>   </a:t>
            </a:r>
            <a:r>
              <a:rPr lang="zh-CN" altLang="en-US" sz="4400" b="1">
                <a:solidFill>
                  <a:srgbClr val="0000CC"/>
                </a:solidFill>
              </a:rPr>
              <a:t>即证明</a:t>
            </a:r>
            <a:r>
              <a:rPr lang="en-US" altLang="zh-CN" sz="4400" b="1">
                <a:solidFill>
                  <a:srgbClr val="0000CC"/>
                </a:solidFill>
              </a:rPr>
              <a:t>L(G)=L(G</a:t>
            </a:r>
            <a:r>
              <a:rPr lang="en-US" altLang="zh-CN" sz="4400" b="1">
                <a:solidFill>
                  <a:srgbClr val="0000CC"/>
                </a:solidFill>
                <a:sym typeface="Symbol" pitchFamily="18" charset="2"/>
              </a:rPr>
              <a:t></a:t>
            </a:r>
            <a:r>
              <a:rPr lang="en-US" altLang="zh-CN" sz="4400" b="1">
                <a:solidFill>
                  <a:srgbClr val="0000CC"/>
                </a:solidFill>
              </a:rPr>
              <a:t>)</a:t>
            </a:r>
          </a:p>
          <a:p>
            <a:pPr eaLnBrk="1" hangingPunct="1">
              <a:lnSpc>
                <a:spcPct val="90000"/>
              </a:lnSpc>
              <a:buFont typeface="Wingdings" pitchFamily="2" charset="2"/>
              <a:buNone/>
            </a:pPr>
            <a:r>
              <a:rPr lang="en-US" altLang="zh-CN" sz="4400" b="1">
                <a:solidFill>
                  <a:srgbClr val="0000CC"/>
                </a:solidFill>
              </a:rPr>
              <a:t>   </a:t>
            </a:r>
            <a:r>
              <a:rPr lang="zh-CN" altLang="en-US" sz="4400" b="1">
                <a:solidFill>
                  <a:srgbClr val="0000CC"/>
                </a:solidFill>
              </a:rPr>
              <a:t>需要证明</a:t>
            </a:r>
          </a:p>
          <a:p>
            <a:pPr eaLnBrk="1" hangingPunct="1">
              <a:lnSpc>
                <a:spcPct val="90000"/>
              </a:lnSpc>
              <a:buFont typeface="Wingdings" pitchFamily="2" charset="2"/>
              <a:buNone/>
            </a:pPr>
            <a:r>
              <a:rPr lang="zh-CN" altLang="en-US" sz="4400" b="1">
                <a:solidFill>
                  <a:srgbClr val="0000CC"/>
                </a:solidFill>
              </a:rPr>
              <a:t>   </a:t>
            </a:r>
            <a:r>
              <a:rPr lang="en-US" altLang="zh-CN" sz="4400" b="1">
                <a:solidFill>
                  <a:srgbClr val="0000CC"/>
                </a:solidFill>
              </a:rPr>
              <a:t>L(G) </a:t>
            </a:r>
            <a:r>
              <a:rPr lang="en-US" altLang="zh-CN" sz="4400" b="1">
                <a:solidFill>
                  <a:srgbClr val="0000CC"/>
                </a:solidFill>
                <a:sym typeface="Symbol" pitchFamily="18" charset="2"/>
              </a:rPr>
              <a:t> </a:t>
            </a:r>
            <a:r>
              <a:rPr lang="en-US" altLang="zh-CN" sz="4400" b="1">
                <a:solidFill>
                  <a:srgbClr val="0000CC"/>
                </a:solidFill>
              </a:rPr>
              <a:t>L(G</a:t>
            </a:r>
            <a:r>
              <a:rPr lang="en-US" altLang="zh-CN" sz="4400" b="1">
                <a:solidFill>
                  <a:srgbClr val="0000CC"/>
                </a:solidFill>
                <a:sym typeface="Symbol" pitchFamily="18" charset="2"/>
              </a:rPr>
              <a:t></a:t>
            </a:r>
            <a:r>
              <a:rPr lang="en-US" altLang="zh-CN" sz="4400" b="1">
                <a:solidFill>
                  <a:srgbClr val="0000CC"/>
                </a:solidFill>
              </a:rPr>
              <a:t>)</a:t>
            </a:r>
          </a:p>
          <a:p>
            <a:pPr eaLnBrk="1" hangingPunct="1">
              <a:lnSpc>
                <a:spcPct val="90000"/>
              </a:lnSpc>
              <a:buFont typeface="Wingdings" pitchFamily="2" charset="2"/>
              <a:buNone/>
            </a:pPr>
            <a:r>
              <a:rPr lang="en-US" altLang="zh-CN" sz="4400" b="1">
                <a:solidFill>
                  <a:srgbClr val="0000CC"/>
                </a:solidFill>
              </a:rPr>
              <a:t>   L(G</a:t>
            </a:r>
            <a:r>
              <a:rPr lang="en-US" altLang="zh-CN" sz="4400" b="1">
                <a:solidFill>
                  <a:srgbClr val="0000CC"/>
                </a:solidFill>
                <a:sym typeface="Symbol" pitchFamily="18" charset="2"/>
              </a:rPr>
              <a:t></a:t>
            </a:r>
            <a:r>
              <a:rPr lang="en-US" altLang="zh-CN" sz="4400" b="1">
                <a:solidFill>
                  <a:srgbClr val="0000CC"/>
                </a:solidFill>
              </a:rPr>
              <a:t>) </a:t>
            </a:r>
            <a:r>
              <a:rPr lang="en-US" altLang="zh-CN" sz="4400" b="1">
                <a:solidFill>
                  <a:srgbClr val="0000CC"/>
                </a:solidFill>
                <a:sym typeface="Symbol" pitchFamily="18" charset="2"/>
              </a:rPr>
              <a:t> </a:t>
            </a:r>
            <a:r>
              <a:rPr lang="en-US" altLang="zh-CN" sz="4400" b="1">
                <a:solidFill>
                  <a:srgbClr val="0000CC"/>
                </a:solidFill>
              </a:rPr>
              <a:t>L(G)</a:t>
            </a:r>
          </a:p>
          <a:p>
            <a:pPr eaLnBrk="1" hangingPunct="1">
              <a:lnSpc>
                <a:spcPct val="90000"/>
              </a:lnSpc>
              <a:buFont typeface="Wingdings" pitchFamily="2" charset="2"/>
              <a:buNone/>
            </a:pPr>
            <a:r>
              <a:rPr lang="en-GB" altLang="zh-CN" sz="4400" b="1">
                <a:solidFill>
                  <a:srgbClr val="0000CC"/>
                </a:solidFill>
                <a:latin typeface="Times New Roman" pitchFamily="18" charset="0"/>
              </a:rPr>
              <a:t>…</a:t>
            </a:r>
            <a:endParaRPr lang="en-US" altLang="zh-CN" sz="44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8531">
                                            <p:txEl>
                                              <p:pRg st="0" end="0"/>
                                            </p:txEl>
                                          </p:spTgt>
                                        </p:tgtEl>
                                        <p:attrNameLst>
                                          <p:attrName>style.visibility</p:attrName>
                                        </p:attrNameLst>
                                      </p:cBhvr>
                                      <p:to>
                                        <p:strVal val="visible"/>
                                      </p:to>
                                    </p:set>
                                    <p:animEffect transition="in" filter="box(in)">
                                      <p:cBhvr>
                                        <p:cTn id="7" dur="500"/>
                                        <p:tgtEl>
                                          <p:spTgt spid="91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18531">
                                            <p:txEl>
                                              <p:pRg st="1" end="1"/>
                                            </p:txEl>
                                          </p:spTgt>
                                        </p:tgtEl>
                                        <p:attrNameLst>
                                          <p:attrName>style.visibility</p:attrName>
                                        </p:attrNameLst>
                                      </p:cBhvr>
                                      <p:to>
                                        <p:strVal val="visible"/>
                                      </p:to>
                                    </p:set>
                                    <p:animEffect transition="in" filter="box(in)">
                                      <p:cBhvr>
                                        <p:cTn id="12" dur="500"/>
                                        <p:tgtEl>
                                          <p:spTgt spid="918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18531">
                                            <p:txEl>
                                              <p:pRg st="2" end="2"/>
                                            </p:txEl>
                                          </p:spTgt>
                                        </p:tgtEl>
                                        <p:attrNameLst>
                                          <p:attrName>style.visibility</p:attrName>
                                        </p:attrNameLst>
                                      </p:cBhvr>
                                      <p:to>
                                        <p:strVal val="visible"/>
                                      </p:to>
                                    </p:set>
                                    <p:animEffect transition="in" filter="box(in)">
                                      <p:cBhvr>
                                        <p:cTn id="17" dur="500"/>
                                        <p:tgtEl>
                                          <p:spTgt spid="91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18531">
                                            <p:txEl>
                                              <p:pRg st="3" end="3"/>
                                            </p:txEl>
                                          </p:spTgt>
                                        </p:tgtEl>
                                        <p:attrNameLst>
                                          <p:attrName>style.visibility</p:attrName>
                                        </p:attrNameLst>
                                      </p:cBhvr>
                                      <p:to>
                                        <p:strVal val="visible"/>
                                      </p:to>
                                    </p:set>
                                    <p:animEffect transition="in" filter="box(in)">
                                      <p:cBhvr>
                                        <p:cTn id="22" dur="500"/>
                                        <p:tgtEl>
                                          <p:spTgt spid="918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18531">
                                            <p:txEl>
                                              <p:pRg st="4" end="4"/>
                                            </p:txEl>
                                          </p:spTgt>
                                        </p:tgtEl>
                                        <p:attrNameLst>
                                          <p:attrName>style.visibility</p:attrName>
                                        </p:attrNameLst>
                                      </p:cBhvr>
                                      <p:to>
                                        <p:strVal val="visible"/>
                                      </p:to>
                                    </p:set>
                                    <p:animEffect transition="in" filter="box(in)">
                                      <p:cBhvr>
                                        <p:cTn id="27" dur="500"/>
                                        <p:tgtEl>
                                          <p:spTgt spid="918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1"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z="4400">
                <a:solidFill>
                  <a:srgbClr val="0000CC"/>
                </a:solidFill>
              </a:rPr>
              <a:t>特殊情况</a:t>
            </a:r>
            <a:endParaRPr lang="zh-CN" altLang="en-US" sz="4400">
              <a:solidFill>
                <a:srgbClr val="0000CC"/>
              </a:solidFill>
              <a:sym typeface="Symbol" pitchFamily="18" charset="2"/>
            </a:endParaRPr>
          </a:p>
        </p:txBody>
      </p:sp>
      <p:sp>
        <p:nvSpPr>
          <p:cNvPr id="920579" name="Rectangle 3"/>
          <p:cNvSpPr>
            <a:spLocks noGrp="1" noChangeArrowheads="1"/>
          </p:cNvSpPr>
          <p:nvPr>
            <p:ph type="body" idx="1"/>
          </p:nvPr>
        </p:nvSpPr>
        <p:spPr/>
        <p:txBody>
          <a:bodyPr/>
          <a:lstStyle/>
          <a:p>
            <a:pPr marL="0" indent="0" eaLnBrk="1" hangingPunct="1">
              <a:lnSpc>
                <a:spcPct val="80000"/>
              </a:lnSpc>
              <a:buFont typeface="Wingdings" pitchFamily="2" charset="2"/>
              <a:buNone/>
            </a:pPr>
            <a:r>
              <a:rPr lang="en-US" altLang="zh-CN" sz="4000" b="1" dirty="0">
                <a:solidFill>
                  <a:srgbClr val="0000CC"/>
                </a:solidFill>
              </a:rPr>
              <a:t>    </a:t>
            </a:r>
            <a:r>
              <a:rPr lang="zh-CN" altLang="en-US" sz="4000" b="1" dirty="0">
                <a:solidFill>
                  <a:srgbClr val="0000CC"/>
                </a:solidFill>
              </a:rPr>
              <a:t>如果</a:t>
            </a:r>
            <a:r>
              <a:rPr lang="en-US" altLang="zh-CN" sz="4000" b="1" dirty="0">
                <a:solidFill>
                  <a:srgbClr val="0000CC"/>
                </a:solidFill>
              </a:rPr>
              <a:t>S</a:t>
            </a:r>
            <a:r>
              <a:rPr lang="zh-CN" altLang="en-US" sz="4000" b="1" dirty="0">
                <a:solidFill>
                  <a:srgbClr val="0000CC"/>
                </a:solidFill>
              </a:rPr>
              <a:t>不出现在</a:t>
            </a:r>
            <a:r>
              <a:rPr lang="en-US" altLang="zh-CN" sz="4000" b="1" dirty="0">
                <a:solidFill>
                  <a:srgbClr val="0000CC"/>
                </a:solidFill>
              </a:rPr>
              <a:t>P</a:t>
            </a:r>
            <a:r>
              <a:rPr lang="zh-CN" altLang="en-US" sz="4000" b="1" dirty="0">
                <a:solidFill>
                  <a:srgbClr val="0000CC"/>
                </a:solidFill>
              </a:rPr>
              <a:t>中任何产生式的右边，则</a:t>
            </a:r>
          </a:p>
          <a:p>
            <a:pPr marL="0" indent="0" algn="just" eaLnBrk="1" hangingPunct="1">
              <a:lnSpc>
                <a:spcPct val="90000"/>
              </a:lnSpc>
              <a:buFont typeface="Wingdings" pitchFamily="2" charset="2"/>
              <a:buNone/>
            </a:pPr>
            <a:r>
              <a:rPr lang="zh-CN" altLang="en-US" sz="4000" b="1" dirty="0">
                <a:solidFill>
                  <a:srgbClr val="0000CC"/>
                </a:solidFill>
              </a:rPr>
              <a:t>    </a:t>
            </a:r>
            <a:r>
              <a:rPr lang="en-US" altLang="zh-CN" sz="4000" b="1" dirty="0">
                <a:solidFill>
                  <a:srgbClr val="0000CC"/>
                </a:solidFill>
              </a:rPr>
              <a:t>G=G</a:t>
            </a:r>
            <a:r>
              <a:rPr lang="en-US" altLang="zh-CN" sz="4000" b="1" dirty="0">
                <a:solidFill>
                  <a:srgbClr val="0000CC"/>
                </a:solidFill>
                <a:sym typeface="Symbol" pitchFamily="18" charset="2"/>
              </a:rPr>
              <a:t></a:t>
            </a:r>
            <a:r>
              <a:rPr lang="en-US" altLang="zh-CN" sz="4000" b="1" dirty="0">
                <a:solidFill>
                  <a:srgbClr val="0000CC"/>
                </a:solidFill>
              </a:rPr>
              <a:t> </a:t>
            </a:r>
          </a:p>
          <a:p>
            <a:pPr marL="0" indent="0" eaLnBrk="1" hangingPunct="1">
              <a:lnSpc>
                <a:spcPct val="80000"/>
              </a:lnSpc>
            </a:pPr>
            <a:endParaRPr lang="en-US" altLang="zh-CN" sz="1800" dirty="0"/>
          </a:p>
          <a:p>
            <a:pPr marL="0" indent="0" eaLnBrk="1" hangingPunct="1">
              <a:lnSpc>
                <a:spcPct val="80000"/>
              </a:lnSpc>
            </a:pP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0579">
                                            <p:txEl>
                                              <p:pRg st="0" end="0"/>
                                            </p:txEl>
                                          </p:spTgt>
                                        </p:tgtEl>
                                        <p:attrNameLst>
                                          <p:attrName>style.visibility</p:attrName>
                                        </p:attrNameLst>
                                      </p:cBhvr>
                                      <p:to>
                                        <p:strVal val="visible"/>
                                      </p:to>
                                    </p:set>
                                    <p:animEffect transition="in" filter="box(in)">
                                      <p:cBhvr>
                                        <p:cTn id="7" dur="500"/>
                                        <p:tgtEl>
                                          <p:spTgt spid="920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0579">
                                            <p:txEl>
                                              <p:pRg st="1" end="1"/>
                                            </p:txEl>
                                          </p:spTgt>
                                        </p:tgtEl>
                                        <p:attrNameLst>
                                          <p:attrName>style.visibility</p:attrName>
                                        </p:attrNameLst>
                                      </p:cBhvr>
                                      <p:to>
                                        <p:strVal val="visible"/>
                                      </p:to>
                                    </p:set>
                                    <p:animEffect transition="in" filter="box(in)">
                                      <p:cBhvr>
                                        <p:cTn id="12" dur="500"/>
                                        <p:tgtEl>
                                          <p:spTgt spid="920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7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GB" sz="4400" dirty="0">
                <a:solidFill>
                  <a:srgbClr val="0000CC"/>
                </a:solidFill>
              </a:rPr>
              <a:t>思考</a:t>
            </a:r>
            <a:endParaRPr lang="zh-CN" altLang="en-US" sz="4400" dirty="0">
              <a:solidFill>
                <a:srgbClr val="0000CC"/>
              </a:solidFill>
            </a:endParaRPr>
          </a:p>
        </p:txBody>
      </p:sp>
      <p:sp>
        <p:nvSpPr>
          <p:cNvPr id="939011" name="Rectangle 3"/>
          <p:cNvSpPr>
            <a:spLocks noGrp="1" noChangeArrowheads="1"/>
          </p:cNvSpPr>
          <p:nvPr>
            <p:ph type="body" idx="1"/>
          </p:nvPr>
        </p:nvSpPr>
        <p:spPr/>
        <p:txBody>
          <a:bodyPr/>
          <a:lstStyle/>
          <a:p>
            <a:pPr eaLnBrk="1" hangingPunct="1">
              <a:buFont typeface="Wingdings" pitchFamily="2" charset="2"/>
              <a:buNone/>
            </a:pPr>
            <a:r>
              <a:rPr lang="en-US" altLang="zh-CN" sz="4000" b="1">
                <a:solidFill>
                  <a:srgbClr val="0000CC"/>
                </a:solidFill>
              </a:rPr>
              <a:t>   </a:t>
            </a:r>
            <a:r>
              <a:rPr lang="zh-CN" altLang="en-US" sz="4000" b="1">
                <a:solidFill>
                  <a:srgbClr val="0000CC"/>
                </a:solidFill>
              </a:rPr>
              <a:t>文法的</a:t>
            </a:r>
            <a:r>
              <a:rPr lang="en-US" altLang="zh-CN" sz="4000" b="1">
                <a:solidFill>
                  <a:srgbClr val="000000"/>
                </a:solidFill>
              </a:rPr>
              <a:t>S</a:t>
            </a:r>
            <a:r>
              <a:rPr lang="zh-CN" altLang="en-US" sz="4000" b="1">
                <a:solidFill>
                  <a:srgbClr val="0000CC"/>
                </a:solidFill>
              </a:rPr>
              <a:t>不出现在产生式的右部</a:t>
            </a:r>
          </a:p>
          <a:p>
            <a:pPr eaLnBrk="1" hangingPunct="1">
              <a:buFont typeface="Wingdings" pitchFamily="2" charset="2"/>
              <a:buNone/>
            </a:pPr>
            <a:r>
              <a:rPr lang="zh-CN" altLang="en-US" sz="4000" b="1">
                <a:solidFill>
                  <a:srgbClr val="0000CC"/>
                </a:solidFill>
              </a:rPr>
              <a:t>    那么，</a:t>
            </a:r>
            <a:r>
              <a:rPr lang="en-US" altLang="zh-CN" sz="4000" b="1">
                <a:solidFill>
                  <a:srgbClr val="0000CC"/>
                </a:solidFill>
              </a:rPr>
              <a:t>S</a:t>
            </a:r>
            <a:r>
              <a:rPr lang="zh-CN" altLang="en-US" sz="4000" b="1">
                <a:solidFill>
                  <a:srgbClr val="0000CC"/>
                </a:solidFill>
              </a:rPr>
              <a:t>的</a:t>
            </a:r>
            <a:r>
              <a:rPr lang="zh-CN" altLang="en-US" sz="4000" b="1">
                <a:solidFill>
                  <a:srgbClr val="000000"/>
                </a:solidFill>
              </a:rPr>
              <a:t>作用</a:t>
            </a:r>
            <a:r>
              <a:rPr lang="zh-CN" altLang="en-US" sz="4000" b="1">
                <a:solidFill>
                  <a:srgbClr val="0000CC"/>
                </a:solidFill>
              </a:rPr>
              <a:t>是什么？</a:t>
            </a:r>
            <a:endParaRPr lang="en-US" altLang="zh-CN" sz="4000" b="1">
              <a:solidFill>
                <a:srgbClr val="0000CC"/>
              </a:solidFill>
            </a:endParaRPr>
          </a:p>
          <a:p>
            <a:pPr eaLnBrk="1" hangingPunct="1">
              <a:buFont typeface="Wingdings" pitchFamily="2" charset="2"/>
              <a:buNone/>
            </a:pPr>
            <a:r>
              <a:rPr lang="en-US" altLang="zh-CN" sz="4000" b="1">
                <a:solidFill>
                  <a:srgbClr val="000000"/>
                </a:solidFill>
              </a:rPr>
              <a:t>      </a:t>
            </a:r>
            <a:r>
              <a:rPr lang="zh-CN" altLang="en-US" sz="4000" b="1">
                <a:solidFill>
                  <a:srgbClr val="000000"/>
                </a:solidFill>
              </a:rPr>
              <a:t>仅仅负责推导的开始；</a:t>
            </a:r>
            <a:endParaRPr lang="en-US" altLang="zh-CN" sz="4000" b="1">
              <a:solidFill>
                <a:srgbClr val="000000"/>
              </a:solidFill>
            </a:endParaRPr>
          </a:p>
          <a:p>
            <a:pPr eaLnBrk="1" hangingPunct="1">
              <a:buFont typeface="Wingdings" pitchFamily="2" charset="2"/>
              <a:buNone/>
            </a:pPr>
            <a:r>
              <a:rPr lang="en-US" altLang="zh-CN" sz="4000" b="1">
                <a:solidFill>
                  <a:srgbClr val="000000"/>
                </a:solidFill>
              </a:rPr>
              <a:t>      </a:t>
            </a:r>
            <a:r>
              <a:rPr lang="zh-CN" altLang="en-US" sz="4000" b="1">
                <a:solidFill>
                  <a:srgbClr val="000000"/>
                </a:solidFill>
              </a:rPr>
              <a:t>不能够作为</a:t>
            </a:r>
            <a:r>
              <a:rPr lang="zh-CN" altLang="en-US" sz="4000" b="1">
                <a:solidFill>
                  <a:srgbClr val="FF0000"/>
                </a:solidFill>
              </a:rPr>
              <a:t>一般非终结符</a:t>
            </a:r>
            <a:r>
              <a:rPr lang="zh-CN" altLang="en-US" sz="4000" b="1">
                <a:solidFill>
                  <a:srgbClr val="000000"/>
                </a:solidFill>
              </a:rPr>
              <a:t>使用</a:t>
            </a:r>
            <a:endParaRPr lang="en-US" altLang="zh-CN" sz="4000" b="1">
              <a:solidFill>
                <a:srgbClr val="000000"/>
              </a:solidFill>
            </a:endParaRPr>
          </a:p>
          <a:p>
            <a:pPr eaLnBrk="1" hangingPunct="1">
              <a:buFont typeface="Wingdings" pitchFamily="2" charset="2"/>
              <a:buNone/>
            </a:pP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9011">
                                            <p:txEl>
                                              <p:pRg st="0" end="0"/>
                                            </p:txEl>
                                          </p:spTgt>
                                        </p:tgtEl>
                                        <p:attrNameLst>
                                          <p:attrName>style.visibility</p:attrName>
                                        </p:attrNameLst>
                                      </p:cBhvr>
                                      <p:to>
                                        <p:strVal val="visible"/>
                                      </p:to>
                                    </p:set>
                                    <p:animEffect transition="in" filter="box(in)">
                                      <p:cBhvr>
                                        <p:cTn id="7" dur="500"/>
                                        <p:tgtEl>
                                          <p:spTgt spid="939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39011">
                                            <p:txEl>
                                              <p:pRg st="1" end="1"/>
                                            </p:txEl>
                                          </p:spTgt>
                                        </p:tgtEl>
                                        <p:attrNameLst>
                                          <p:attrName>style.visibility</p:attrName>
                                        </p:attrNameLst>
                                      </p:cBhvr>
                                      <p:to>
                                        <p:strVal val="visible"/>
                                      </p:to>
                                    </p:set>
                                    <p:animEffect transition="in" filter="box(in)">
                                      <p:cBhvr>
                                        <p:cTn id="12" dur="500"/>
                                        <p:tgtEl>
                                          <p:spTgt spid="939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39011">
                                            <p:txEl>
                                              <p:pRg st="2" end="2"/>
                                            </p:txEl>
                                          </p:spTgt>
                                        </p:tgtEl>
                                        <p:attrNameLst>
                                          <p:attrName>style.visibility</p:attrName>
                                        </p:attrNameLst>
                                      </p:cBhvr>
                                      <p:to>
                                        <p:strVal val="visible"/>
                                      </p:to>
                                    </p:set>
                                    <p:animEffect transition="in" filter="box(in)">
                                      <p:cBhvr>
                                        <p:cTn id="17" dur="500"/>
                                        <p:tgtEl>
                                          <p:spTgt spid="9390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39011">
                                            <p:txEl>
                                              <p:pRg st="3" end="3"/>
                                            </p:txEl>
                                          </p:spTgt>
                                        </p:tgtEl>
                                        <p:attrNameLst>
                                          <p:attrName>style.visibility</p:attrName>
                                        </p:attrNameLst>
                                      </p:cBhvr>
                                      <p:to>
                                        <p:strVal val="visible"/>
                                      </p:to>
                                    </p:set>
                                    <p:animEffect transition="in" filter="box(in)">
                                      <p:cBhvr>
                                        <p:cTn id="22" dur="500"/>
                                        <p:tgtEl>
                                          <p:spTgt spid="939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1"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z="4400" dirty="0">
                <a:solidFill>
                  <a:srgbClr val="000000"/>
                </a:solidFill>
              </a:rPr>
              <a:t>下列命题成立</a:t>
            </a:r>
          </a:p>
        </p:txBody>
      </p:sp>
      <p:sp>
        <p:nvSpPr>
          <p:cNvPr id="657411" name="Rectangle 3"/>
          <p:cNvSpPr>
            <a:spLocks noGrp="1" noChangeArrowheads="1"/>
          </p:cNvSpPr>
          <p:nvPr>
            <p:ph type="body" idx="1"/>
          </p:nvPr>
        </p:nvSpPr>
        <p:spPr/>
        <p:txBody>
          <a:bodyPr/>
          <a:lstStyle/>
          <a:p>
            <a:pPr eaLnBrk="1" hangingPunct="1">
              <a:buFont typeface="Wingdings" pitchFamily="2" charset="2"/>
              <a:buNone/>
            </a:pPr>
            <a:r>
              <a:rPr lang="en-US" altLang="zh-CN" sz="4000" b="1">
                <a:solidFill>
                  <a:srgbClr val="0000CC"/>
                </a:solidFill>
              </a:rPr>
              <a:t>  </a:t>
            </a:r>
            <a:r>
              <a:rPr lang="zh-CN" altLang="en-US" sz="4000" b="1">
                <a:solidFill>
                  <a:srgbClr val="0000CC"/>
                </a:solidFill>
              </a:rPr>
              <a:t>有语言</a:t>
            </a:r>
            <a:r>
              <a:rPr lang="en-US" altLang="zh-CN" sz="4000" b="1">
                <a:solidFill>
                  <a:srgbClr val="0000CC"/>
                </a:solidFill>
              </a:rPr>
              <a:t>L</a:t>
            </a:r>
            <a:r>
              <a:rPr lang="zh-CN" altLang="en-US" sz="4000" b="1">
                <a:solidFill>
                  <a:srgbClr val="0000CC"/>
                </a:solidFill>
              </a:rPr>
              <a:t>，设置</a:t>
            </a:r>
            <a:r>
              <a:rPr lang="en-US" altLang="zh-CN" sz="4000" b="1">
                <a:solidFill>
                  <a:srgbClr val="0000CC"/>
                </a:solidFill>
              </a:rPr>
              <a:t>L</a:t>
            </a:r>
            <a:r>
              <a:rPr lang="en-US" altLang="zh-CN" sz="3600" b="1">
                <a:solidFill>
                  <a:srgbClr val="0000CC"/>
                </a:solidFill>
              </a:rPr>
              <a:t>'</a:t>
            </a:r>
            <a:r>
              <a:rPr lang="en-US" altLang="zh-CN" sz="3600" b="1">
                <a:solidFill>
                  <a:srgbClr val="0000CC"/>
                </a:solidFill>
                <a:sym typeface="Symbol" pitchFamily="18" charset="2"/>
              </a:rPr>
              <a:t> </a:t>
            </a:r>
            <a:r>
              <a:rPr lang="en-US" altLang="zh-CN" sz="4000" b="1">
                <a:solidFill>
                  <a:srgbClr val="0000CC"/>
                </a:solidFill>
              </a:rPr>
              <a:t>= </a:t>
            </a:r>
            <a:r>
              <a:rPr lang="en-US" altLang="zh-CN" sz="4000" b="1">
                <a:solidFill>
                  <a:srgbClr val="000000"/>
                </a:solidFill>
              </a:rPr>
              <a:t>L∪{ε}</a:t>
            </a:r>
            <a:endParaRPr lang="en-US" altLang="zh-CN" sz="4000" b="1">
              <a:solidFill>
                <a:srgbClr val="0000CC"/>
              </a:solidFill>
            </a:endParaRPr>
          </a:p>
          <a:p>
            <a:pPr eaLnBrk="1" hangingPunct="1">
              <a:buFont typeface="Wingdings" pitchFamily="2" charset="2"/>
              <a:buNone/>
            </a:pPr>
            <a:r>
              <a:rPr lang="en-US" altLang="zh-CN" sz="4000" b="1">
                <a:solidFill>
                  <a:srgbClr val="0000CC"/>
                </a:solidFill>
              </a:rPr>
              <a:t>  (1)</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CSL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CSL</a:t>
            </a:r>
            <a:r>
              <a:rPr lang="zh-CN" altLang="en-US" sz="4000" b="1">
                <a:solidFill>
                  <a:srgbClr val="0000CC"/>
                </a:solidFill>
              </a:rPr>
              <a:t>。</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(2)</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CFL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CFL</a:t>
            </a:r>
            <a:r>
              <a:rPr lang="zh-CN" altLang="en-US" sz="4000" b="1">
                <a:solidFill>
                  <a:srgbClr val="0000CC"/>
                </a:solidFill>
              </a:rPr>
              <a:t>。</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(3)</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RL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RL</a:t>
            </a:r>
            <a:r>
              <a:rPr lang="zh-CN" altLang="en-US" sz="40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7411">
                                            <p:txEl>
                                              <p:pRg st="0" end="0"/>
                                            </p:txEl>
                                          </p:spTgt>
                                        </p:tgtEl>
                                        <p:attrNameLst>
                                          <p:attrName>style.visibility</p:attrName>
                                        </p:attrNameLst>
                                      </p:cBhvr>
                                      <p:to>
                                        <p:strVal val="visible"/>
                                      </p:to>
                                    </p:set>
                                    <p:animEffect transition="in" filter="box(in)">
                                      <p:cBhvr>
                                        <p:cTn id="7" dur="500"/>
                                        <p:tgtEl>
                                          <p:spTgt spid="65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7411">
                                            <p:txEl>
                                              <p:pRg st="1" end="1"/>
                                            </p:txEl>
                                          </p:spTgt>
                                        </p:tgtEl>
                                        <p:attrNameLst>
                                          <p:attrName>style.visibility</p:attrName>
                                        </p:attrNameLst>
                                      </p:cBhvr>
                                      <p:to>
                                        <p:strVal val="visible"/>
                                      </p:to>
                                    </p:set>
                                    <p:animEffect transition="in" filter="box(in)">
                                      <p:cBhvr>
                                        <p:cTn id="12" dur="500"/>
                                        <p:tgtEl>
                                          <p:spTgt spid="65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7411">
                                            <p:txEl>
                                              <p:pRg st="2" end="2"/>
                                            </p:txEl>
                                          </p:spTgt>
                                        </p:tgtEl>
                                        <p:attrNameLst>
                                          <p:attrName>style.visibility</p:attrName>
                                        </p:attrNameLst>
                                      </p:cBhvr>
                                      <p:to>
                                        <p:strVal val="visible"/>
                                      </p:to>
                                    </p:set>
                                    <p:animEffect transition="in" filter="box(in)">
                                      <p:cBhvr>
                                        <p:cTn id="17" dur="500"/>
                                        <p:tgtEl>
                                          <p:spTgt spid="65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57411">
                                            <p:txEl>
                                              <p:pRg st="3" end="3"/>
                                            </p:txEl>
                                          </p:spTgt>
                                        </p:tgtEl>
                                        <p:attrNameLst>
                                          <p:attrName>style.visibility</p:attrName>
                                        </p:attrNameLst>
                                      </p:cBhvr>
                                      <p:to>
                                        <p:strVal val="visible"/>
                                      </p:to>
                                    </p:set>
                                    <p:animEffect transition="in" filter="box(in)">
                                      <p:cBhvr>
                                        <p:cTn id="22" dur="500"/>
                                        <p:tgtEl>
                                          <p:spTgt spid="65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900113" y="692150"/>
            <a:ext cx="8001000" cy="1143000"/>
          </a:xfrm>
        </p:spPr>
        <p:txBody>
          <a:bodyPr/>
          <a:lstStyle/>
          <a:p>
            <a:pPr eaLnBrk="1" hangingPunct="1"/>
            <a:r>
              <a:rPr lang="zh-CN" altLang="en-US" sz="4400" dirty="0">
                <a:solidFill>
                  <a:srgbClr val="0000CC"/>
                </a:solidFill>
              </a:rPr>
              <a:t>证明：</a:t>
            </a:r>
            <a:endParaRPr lang="zh-CN" altLang="en-US" sz="4400" dirty="0">
              <a:solidFill>
                <a:srgbClr val="FF0000"/>
              </a:solidFill>
            </a:endParaRPr>
          </a:p>
        </p:txBody>
      </p:sp>
      <p:sp>
        <p:nvSpPr>
          <p:cNvPr id="668675" name="Rectangle 3"/>
          <p:cNvSpPr>
            <a:spLocks noGrp="1" noChangeArrowheads="1"/>
          </p:cNvSpPr>
          <p:nvPr>
            <p:ph type="body" idx="1"/>
          </p:nvPr>
        </p:nvSpPr>
        <p:spPr/>
        <p:txBody>
          <a:bodyPr/>
          <a:lstStyle/>
          <a:p>
            <a:pPr eaLnBrk="1" hangingPunct="1">
              <a:buNone/>
            </a:pPr>
            <a:r>
              <a:rPr lang="zh-CN" altLang="en-US" sz="4000" b="1" dirty="0"/>
              <a:t>略</a:t>
            </a:r>
            <a:endParaRPr lang="en-US" altLang="zh-CN" sz="40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68675">
                                            <p:txEl>
                                              <p:pRg st="0" end="0"/>
                                            </p:txEl>
                                          </p:spTgt>
                                        </p:tgtEl>
                                        <p:attrNameLst>
                                          <p:attrName>style.visibility</p:attrName>
                                        </p:attrNameLst>
                                      </p:cBhvr>
                                      <p:to>
                                        <p:strVal val="visible"/>
                                      </p:to>
                                    </p:set>
                                    <p:animEffect transition="in" filter="box(in)">
                                      <p:cBhvr>
                                        <p:cTn id="7" dur="500"/>
                                        <p:tgtEl>
                                          <p:spTgt spid="6686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sz="4000">
                <a:solidFill>
                  <a:srgbClr val="000000"/>
                </a:solidFill>
              </a:rPr>
              <a:t>结论</a:t>
            </a:r>
          </a:p>
        </p:txBody>
      </p:sp>
      <p:sp>
        <p:nvSpPr>
          <p:cNvPr id="937987" name="Rectangle 3"/>
          <p:cNvSpPr>
            <a:spLocks noGrp="1" noChangeArrowheads="1"/>
          </p:cNvSpPr>
          <p:nvPr>
            <p:ph type="body" idx="1"/>
          </p:nvPr>
        </p:nvSpPr>
        <p:spPr/>
        <p:txBody>
          <a:bodyPr/>
          <a:lstStyle/>
          <a:p>
            <a:pPr eaLnBrk="1" hangingPunct="1">
              <a:buFont typeface="Wingdings" pitchFamily="2" charset="2"/>
              <a:buNone/>
            </a:pPr>
            <a:r>
              <a:rPr lang="en-US" altLang="zh-CN" sz="4000" b="1">
                <a:solidFill>
                  <a:srgbClr val="0000CC"/>
                </a:solidFill>
              </a:rPr>
              <a:t>  </a:t>
            </a:r>
            <a:r>
              <a:rPr lang="zh-CN" altLang="en-US" sz="4000" b="1">
                <a:solidFill>
                  <a:srgbClr val="0000CC"/>
                </a:solidFill>
              </a:rPr>
              <a:t>增加空句子不影响语言的类型。</a:t>
            </a:r>
            <a:endParaRPr lang="en-US" altLang="zh-CN" sz="4000" b="1">
              <a:solidFill>
                <a:srgbClr val="0000CC"/>
              </a:solidFill>
            </a:endParaRPr>
          </a:p>
          <a:p>
            <a:pPr eaLnBrk="1" hangingPunct="1">
              <a:buFont typeface="Wingdings" pitchFamily="2" charset="2"/>
              <a:buNone/>
            </a:pPr>
            <a:r>
              <a:rPr lang="zh-CN" altLang="en-US" sz="4000" b="1">
                <a:solidFill>
                  <a:srgbClr val="0000CC"/>
                </a:solidFill>
              </a:rPr>
              <a:t>  删除空句子也不影响语言的类型。</a:t>
            </a:r>
          </a:p>
          <a:p>
            <a:pPr eaLnBrk="1" hangingPunct="1">
              <a:buFont typeface="Wingdings" pitchFamily="2" charset="2"/>
              <a:buNone/>
            </a:pPr>
            <a:endParaRPr lang="zh-CN" altLang="en-US" sz="4000" b="1">
              <a:solidFill>
                <a:srgbClr val="0000CC"/>
              </a:solidFill>
            </a:endParaRP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7987">
                                            <p:txEl>
                                              <p:pRg st="0" end="0"/>
                                            </p:txEl>
                                          </p:spTgt>
                                        </p:tgtEl>
                                        <p:attrNameLst>
                                          <p:attrName>style.visibility</p:attrName>
                                        </p:attrNameLst>
                                      </p:cBhvr>
                                      <p:to>
                                        <p:strVal val="visible"/>
                                      </p:to>
                                    </p:set>
                                    <p:animEffect transition="in" filter="box(in)">
                                      <p:cBhvr>
                                        <p:cTn id="7" dur="500"/>
                                        <p:tgtEl>
                                          <p:spTgt spid="93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37987">
                                            <p:txEl>
                                              <p:pRg st="1" end="1"/>
                                            </p:txEl>
                                          </p:spTgt>
                                        </p:tgtEl>
                                        <p:attrNameLst>
                                          <p:attrName>style.visibility</p:attrName>
                                        </p:attrNameLst>
                                      </p:cBhvr>
                                      <p:to>
                                        <p:strVal val="visible"/>
                                      </p:to>
                                    </p:set>
                                    <p:animEffect transition="in" filter="box(in)">
                                      <p:cBhvr>
                                        <p:cTn id="12" dur="500"/>
                                        <p:tgtEl>
                                          <p:spTgt spid="937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7"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sz="4000" dirty="0">
                <a:solidFill>
                  <a:srgbClr val="0000CC"/>
                </a:solidFill>
              </a:rPr>
              <a:t>下列命题成立</a:t>
            </a:r>
          </a:p>
        </p:txBody>
      </p:sp>
      <p:sp>
        <p:nvSpPr>
          <p:cNvPr id="924675"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有语言</a:t>
            </a:r>
            <a:r>
              <a:rPr lang="en-US" altLang="zh-CN" sz="4000" b="1">
                <a:solidFill>
                  <a:srgbClr val="0000CC"/>
                </a:solidFill>
              </a:rPr>
              <a:t>L</a:t>
            </a:r>
            <a:r>
              <a:rPr lang="zh-CN" altLang="en-US" sz="4000" b="1">
                <a:solidFill>
                  <a:srgbClr val="0000CC"/>
                </a:solidFill>
              </a:rPr>
              <a:t>，</a:t>
            </a:r>
            <a:r>
              <a:rPr lang="en-US" altLang="zh-CN" sz="4000" b="1">
                <a:solidFill>
                  <a:srgbClr val="0000CC"/>
                </a:solidFill>
              </a:rPr>
              <a:t>L</a:t>
            </a:r>
            <a:r>
              <a:rPr lang="en-US" altLang="zh-CN" sz="3600" b="1">
                <a:solidFill>
                  <a:srgbClr val="0000CC"/>
                </a:solidFill>
              </a:rPr>
              <a:t>'</a:t>
            </a:r>
            <a:r>
              <a:rPr lang="en-US" altLang="zh-CN" sz="3600" b="1">
                <a:solidFill>
                  <a:srgbClr val="0000CC"/>
                </a:solidFill>
                <a:sym typeface="Symbol" pitchFamily="18" charset="2"/>
              </a:rPr>
              <a:t> </a:t>
            </a:r>
            <a:r>
              <a:rPr lang="en-US" altLang="zh-CN" sz="4000" b="1">
                <a:solidFill>
                  <a:srgbClr val="0000CC"/>
                </a:solidFill>
              </a:rPr>
              <a:t>= </a:t>
            </a:r>
            <a:r>
              <a:rPr lang="en-US" altLang="zh-CN" sz="4000" b="1">
                <a:solidFill>
                  <a:srgbClr val="000000"/>
                </a:solidFill>
              </a:rPr>
              <a:t>L- {ε}</a:t>
            </a:r>
            <a:endParaRPr lang="en-US" altLang="zh-CN" sz="4000" b="1">
              <a:solidFill>
                <a:srgbClr val="0000CC"/>
              </a:solidFill>
            </a:endParaRPr>
          </a:p>
          <a:p>
            <a:pPr eaLnBrk="1" hangingPunct="1">
              <a:buFont typeface="Wingdings" pitchFamily="2" charset="2"/>
              <a:buNone/>
            </a:pPr>
            <a:r>
              <a:rPr lang="en-US" altLang="zh-CN" sz="4000" b="1">
                <a:solidFill>
                  <a:srgbClr val="0000CC"/>
                </a:solidFill>
              </a:rPr>
              <a:t> (1)</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CSL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CSL</a:t>
            </a:r>
            <a:r>
              <a:rPr lang="zh-CN" altLang="en-US" sz="4000" b="1">
                <a:solidFill>
                  <a:srgbClr val="0000CC"/>
                </a:solidFill>
              </a:rPr>
              <a:t>。</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(2)</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CFL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CFL</a:t>
            </a:r>
            <a:r>
              <a:rPr lang="zh-CN" altLang="en-US" sz="4000" b="1">
                <a:solidFill>
                  <a:srgbClr val="0000CC"/>
                </a:solidFill>
              </a:rPr>
              <a:t>。</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(3)</a:t>
            </a:r>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a:t>
            </a:r>
            <a:r>
              <a:rPr lang="en-US" altLang="zh-CN" sz="4000" b="1">
                <a:solidFill>
                  <a:srgbClr val="0000CC"/>
                </a:solidFill>
              </a:rPr>
              <a:t>RL</a:t>
            </a:r>
            <a:r>
              <a:rPr lang="zh-CN" altLang="en-US" sz="4000" b="1">
                <a:solidFill>
                  <a:srgbClr val="0000CC"/>
                </a:solidFill>
              </a:rPr>
              <a:t>，则</a:t>
            </a:r>
            <a:r>
              <a:rPr lang="en-US" altLang="zh-CN" sz="4000" b="1">
                <a:solidFill>
                  <a:srgbClr val="0000CC"/>
                </a:solidFill>
              </a:rPr>
              <a:t>L</a:t>
            </a:r>
            <a:r>
              <a:rPr lang="en-US" altLang="zh-CN" sz="3600" b="1">
                <a:solidFill>
                  <a:srgbClr val="0000CC"/>
                </a:solidFill>
              </a:rPr>
              <a:t>'</a:t>
            </a:r>
            <a:r>
              <a:rPr lang="zh-CN" altLang="en-US" sz="4000" b="1">
                <a:solidFill>
                  <a:srgbClr val="0000CC"/>
                </a:solidFill>
              </a:rPr>
              <a:t>仍然是</a:t>
            </a:r>
            <a:r>
              <a:rPr lang="en-US" altLang="zh-CN" sz="4000" b="1">
                <a:solidFill>
                  <a:srgbClr val="0000CC"/>
                </a:solidFill>
              </a:rPr>
              <a:t>RL</a:t>
            </a:r>
            <a:r>
              <a:rPr lang="zh-CN" altLang="en-US" sz="40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4675">
                                            <p:txEl>
                                              <p:pRg st="0" end="0"/>
                                            </p:txEl>
                                          </p:spTgt>
                                        </p:tgtEl>
                                        <p:attrNameLst>
                                          <p:attrName>style.visibility</p:attrName>
                                        </p:attrNameLst>
                                      </p:cBhvr>
                                      <p:to>
                                        <p:strVal val="visible"/>
                                      </p:to>
                                    </p:set>
                                    <p:anim calcmode="lin" valueType="num">
                                      <p:cBhvr additive="base">
                                        <p:cTn id="7" dur="500" fill="hold"/>
                                        <p:tgtEl>
                                          <p:spTgt spid="924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4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4675">
                                            <p:txEl>
                                              <p:pRg st="1" end="1"/>
                                            </p:txEl>
                                          </p:spTgt>
                                        </p:tgtEl>
                                        <p:attrNameLst>
                                          <p:attrName>style.visibility</p:attrName>
                                        </p:attrNameLst>
                                      </p:cBhvr>
                                      <p:to>
                                        <p:strVal val="visible"/>
                                      </p:to>
                                    </p:set>
                                    <p:anim calcmode="lin" valueType="num">
                                      <p:cBhvr additive="base">
                                        <p:cTn id="13" dur="500" fill="hold"/>
                                        <p:tgtEl>
                                          <p:spTgt spid="924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4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4675">
                                            <p:txEl>
                                              <p:pRg st="2" end="2"/>
                                            </p:txEl>
                                          </p:spTgt>
                                        </p:tgtEl>
                                        <p:attrNameLst>
                                          <p:attrName>style.visibility</p:attrName>
                                        </p:attrNameLst>
                                      </p:cBhvr>
                                      <p:to>
                                        <p:strVal val="visible"/>
                                      </p:to>
                                    </p:set>
                                    <p:anim calcmode="lin" valueType="num">
                                      <p:cBhvr additive="base">
                                        <p:cTn id="19" dur="500" fill="hold"/>
                                        <p:tgtEl>
                                          <p:spTgt spid="924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4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24675">
                                            <p:txEl>
                                              <p:pRg st="3" end="3"/>
                                            </p:txEl>
                                          </p:spTgt>
                                        </p:tgtEl>
                                        <p:attrNameLst>
                                          <p:attrName>style.visibility</p:attrName>
                                        </p:attrNameLst>
                                      </p:cBhvr>
                                      <p:to>
                                        <p:strVal val="visible"/>
                                      </p:to>
                                    </p:set>
                                    <p:anim calcmode="lin" valueType="num">
                                      <p:cBhvr additive="base">
                                        <p:cTn id="25" dur="500" fill="hold"/>
                                        <p:tgtEl>
                                          <p:spTgt spid="924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46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z="4400" dirty="0">
                <a:solidFill>
                  <a:srgbClr val="0000CC"/>
                </a:solidFill>
              </a:rPr>
              <a:t>证明：</a:t>
            </a:r>
            <a:endParaRPr lang="zh-CN" altLang="en-US" sz="4400" dirty="0">
              <a:solidFill>
                <a:srgbClr val="FF0000"/>
              </a:solidFill>
            </a:endParaRPr>
          </a:p>
        </p:txBody>
      </p:sp>
      <p:sp>
        <p:nvSpPr>
          <p:cNvPr id="926723" name="Rectangle 3"/>
          <p:cNvSpPr>
            <a:spLocks noGrp="1" noChangeArrowheads="1"/>
          </p:cNvSpPr>
          <p:nvPr>
            <p:ph type="body" idx="1"/>
          </p:nvPr>
        </p:nvSpPr>
        <p:spPr/>
        <p:txBody>
          <a:bodyPr/>
          <a:lstStyle/>
          <a:p>
            <a:pPr eaLnBrk="1" hangingPunct="1">
              <a:buNone/>
            </a:pPr>
            <a:r>
              <a:rPr lang="zh-CN" altLang="en-US" sz="4000" b="1" dirty="0"/>
              <a:t>略</a:t>
            </a:r>
            <a:endParaRPr lang="en-US" altLang="zh-CN" sz="40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6723">
                                            <p:txEl>
                                              <p:pRg st="0" end="0"/>
                                            </p:txEl>
                                          </p:spTgt>
                                        </p:tgtEl>
                                        <p:attrNameLst>
                                          <p:attrName>style.visibility</p:attrName>
                                        </p:attrNameLst>
                                      </p:cBhvr>
                                      <p:to>
                                        <p:strVal val="visible"/>
                                      </p:to>
                                    </p:set>
                                    <p:animEffect transition="in" filter="box(in)">
                                      <p:cBhvr>
                                        <p:cTn id="7" dur="500"/>
                                        <p:tgtEl>
                                          <p:spTgt spid="9267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935939"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a:solidFill>
                  <a:srgbClr val="0000CC"/>
                </a:solidFill>
              </a:rPr>
              <a:t>   </a:t>
            </a:r>
            <a:r>
              <a:rPr lang="zh-CN" altLang="en-US" sz="4000" b="1">
                <a:solidFill>
                  <a:srgbClr val="0000CC"/>
                </a:solidFill>
              </a:rPr>
              <a:t>除了生成空句子</a:t>
            </a:r>
            <a:r>
              <a:rPr lang="en-US" altLang="zh-CN" sz="4000" b="1">
                <a:solidFill>
                  <a:srgbClr val="0000CC"/>
                </a:solidFill>
              </a:rPr>
              <a:t>ε</a:t>
            </a:r>
            <a:r>
              <a:rPr lang="zh-CN" altLang="en-US" sz="4000" b="1">
                <a:solidFill>
                  <a:srgbClr val="0000CC"/>
                </a:solidFill>
              </a:rPr>
              <a:t>外，空产生式可以不用于其他句子的推导中。</a:t>
            </a:r>
          </a:p>
          <a:p>
            <a:pPr marL="0" indent="0" eaLnBrk="1" hangingPunct="1">
              <a:buFont typeface="Wingdings" pitchFamily="2" charset="2"/>
              <a:buNone/>
            </a:pPr>
            <a:r>
              <a:rPr lang="zh-CN" altLang="en-US" sz="4000" b="1">
                <a:solidFill>
                  <a:srgbClr val="0000CC"/>
                </a:solidFill>
              </a:rPr>
              <a:t>   空句子</a:t>
            </a:r>
            <a:r>
              <a:rPr lang="en-US" altLang="zh-CN" sz="4000" b="1">
                <a:solidFill>
                  <a:srgbClr val="000000"/>
                </a:solidFill>
              </a:rPr>
              <a:t>ε</a:t>
            </a:r>
            <a:r>
              <a:rPr lang="zh-CN" altLang="en-US" sz="4000" b="1">
                <a:solidFill>
                  <a:srgbClr val="0000CC"/>
                </a:solidFill>
              </a:rPr>
              <a:t>在一个语言中的存在并不影响该语言的有穷描述。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35939">
                                            <p:txEl>
                                              <p:pRg st="0" end="0"/>
                                            </p:txEl>
                                          </p:spTgt>
                                        </p:tgtEl>
                                        <p:attrNameLst>
                                          <p:attrName>style.visibility</p:attrName>
                                        </p:attrNameLst>
                                      </p:cBhvr>
                                      <p:to>
                                        <p:strVal val="visible"/>
                                      </p:to>
                                    </p:set>
                                    <p:anim calcmode="lin" valueType="num">
                                      <p:cBhvr additive="base">
                                        <p:cTn id="7" dur="500" fill="hold"/>
                                        <p:tgtEl>
                                          <p:spTgt spid="935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5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35939">
                                            <p:txEl>
                                              <p:pRg st="1" end="1"/>
                                            </p:txEl>
                                          </p:spTgt>
                                        </p:tgtEl>
                                        <p:attrNameLst>
                                          <p:attrName>style.visibility</p:attrName>
                                        </p:attrNameLst>
                                      </p:cBhvr>
                                      <p:to>
                                        <p:strVal val="visible"/>
                                      </p:to>
                                    </p:set>
                                    <p:anim calcmode="lin" valueType="num">
                                      <p:cBhvr additive="base">
                                        <p:cTn id="13" dur="500" fill="hold"/>
                                        <p:tgtEl>
                                          <p:spTgt spid="935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59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86019" name="Rectangle 3"/>
          <p:cNvSpPr>
            <a:spLocks noGrp="1" noChangeArrowheads="1"/>
          </p:cNvSpPr>
          <p:nvPr>
            <p:ph type="body" idx="1"/>
          </p:nvPr>
        </p:nvSpPr>
        <p:spPr>
          <a:xfrm>
            <a:off x="969963" y="2338388"/>
            <a:ext cx="7705725" cy="3611562"/>
          </a:xfrm>
        </p:spPr>
        <p:txBody>
          <a:bodyPr/>
          <a:lstStyle/>
          <a:p>
            <a:pPr marL="0" indent="0" eaLnBrk="1" hangingPunct="1"/>
            <a:r>
              <a:rPr lang="zh-CN" altLang="en-US" sz="3600" b="1" dirty="0">
                <a:solidFill>
                  <a:srgbClr val="0000CC"/>
                </a:solidFill>
              </a:rPr>
              <a:t>根据</a:t>
            </a:r>
            <a:r>
              <a:rPr lang="zh-CN" altLang="en-US" sz="3600" b="1" dirty="0">
                <a:solidFill>
                  <a:srgbClr val="000000"/>
                </a:solidFill>
              </a:rPr>
              <a:t>形成规则</a:t>
            </a:r>
            <a:r>
              <a:rPr lang="zh-CN" altLang="en-US" sz="3600" b="1" dirty="0">
                <a:solidFill>
                  <a:srgbClr val="0000CC"/>
                </a:solidFill>
              </a:rPr>
              <a:t>，可以</a:t>
            </a:r>
          </a:p>
          <a:p>
            <a:pPr marL="0" indent="0" eaLnBrk="1" hangingPunct="1">
              <a:buFont typeface="Wingdings" pitchFamily="2" charset="2"/>
              <a:buNone/>
            </a:pPr>
            <a:r>
              <a:rPr lang="zh-CN" altLang="en-US" sz="3600" b="1" dirty="0">
                <a:solidFill>
                  <a:srgbClr val="0000CC"/>
                </a:solidFill>
              </a:rPr>
              <a:t>   产生该语言的任意的句子；</a:t>
            </a:r>
          </a:p>
          <a:p>
            <a:pPr marL="0" indent="0" eaLnBrk="1" hangingPunct="1">
              <a:buFont typeface="Wingdings" pitchFamily="2" charset="2"/>
              <a:buNone/>
            </a:pPr>
            <a:r>
              <a:rPr lang="zh-CN" altLang="en-US" sz="3600" b="1" dirty="0">
                <a:solidFill>
                  <a:srgbClr val="0000CC"/>
                </a:solidFill>
              </a:rPr>
              <a:t>   判断某个</a:t>
            </a:r>
            <a:r>
              <a:rPr lang="zh-CN" altLang="en-US" sz="3600" b="1" dirty="0">
                <a:solidFill>
                  <a:srgbClr val="000000"/>
                </a:solidFill>
              </a:rPr>
              <a:t>串</a:t>
            </a:r>
            <a:r>
              <a:rPr lang="zh-CN" altLang="en-US" sz="3600" b="1" dirty="0">
                <a:solidFill>
                  <a:srgbClr val="0000CC"/>
                </a:solidFill>
              </a:rPr>
              <a:t>是否是该语言的</a:t>
            </a:r>
            <a:r>
              <a:rPr lang="zh-CN" altLang="en-US" sz="3600" b="1" dirty="0">
                <a:solidFill>
                  <a:srgbClr val="000000"/>
                </a:solidFill>
              </a:rPr>
              <a:t>句子</a:t>
            </a:r>
            <a:r>
              <a:rPr lang="en-US" altLang="zh-CN" sz="3600" b="1" dirty="0">
                <a:solidFill>
                  <a:srgbClr val="0000CC"/>
                </a:solidFill>
              </a:rPr>
              <a:t> </a:t>
            </a:r>
          </a:p>
          <a:p>
            <a:pPr marL="0" indent="0" eaLnBrk="1" hangingPunct="1">
              <a:buFont typeface="Wingdings" pitchFamily="2" charset="2"/>
              <a:buNone/>
            </a:pPr>
            <a:r>
              <a:rPr lang="zh-CN" altLang="en-US" sz="3600" b="1" dirty="0">
                <a:solidFill>
                  <a:srgbClr val="000000"/>
                </a:solidFill>
              </a:rPr>
              <a:t>       </a:t>
            </a:r>
            <a:r>
              <a:rPr lang="en-US" altLang="zh-CN" sz="3600" b="1" dirty="0">
                <a:solidFill>
                  <a:srgbClr val="000000"/>
                </a:solidFill>
              </a:rPr>
              <a:t>----</a:t>
            </a:r>
            <a:r>
              <a:rPr lang="zh-CN" altLang="en-US" sz="3600" b="1" dirty="0">
                <a:solidFill>
                  <a:srgbClr val="000000"/>
                </a:solidFill>
              </a:rPr>
              <a:t>语法分析</a:t>
            </a:r>
            <a:r>
              <a:rPr lang="zh-CN" altLang="en-US" sz="36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p:cTn id="7" dur="500" fill="hold"/>
                                        <p:tgtEl>
                                          <p:spTgt spid="860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601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p:cTn id="13" dur="500" fill="hold"/>
                                        <p:tgtEl>
                                          <p:spTgt spid="8601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601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p:cTn id="19" dur="500" fill="hold"/>
                                        <p:tgtEl>
                                          <p:spTgt spid="8601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8601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p:cTn id="25" dur="500" fill="hold"/>
                                        <p:tgtEl>
                                          <p:spTgt spid="8601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86019">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endParaRPr lang="zh-CN" altLang="zh-CN"/>
          </a:p>
        </p:txBody>
      </p:sp>
      <p:sp>
        <p:nvSpPr>
          <p:cNvPr id="665603" name="Rectangle 3"/>
          <p:cNvSpPr>
            <a:spLocks noGrp="1" noChangeArrowheads="1"/>
          </p:cNvSpPr>
          <p:nvPr>
            <p:ph type="body" idx="1"/>
          </p:nvPr>
        </p:nvSpPr>
        <p:spPr/>
        <p:txBody>
          <a:bodyPr/>
          <a:lstStyle/>
          <a:p>
            <a:pPr marL="0" indent="0" eaLnBrk="1" hangingPunct="1">
              <a:lnSpc>
                <a:spcPct val="80000"/>
              </a:lnSpc>
              <a:buFont typeface="Wingdings" pitchFamily="2" charset="2"/>
              <a:buNone/>
            </a:pPr>
            <a:r>
              <a:rPr lang="zh-CN" altLang="en-US" sz="4000" b="1">
                <a:solidFill>
                  <a:srgbClr val="000000"/>
                </a:solidFill>
              </a:rPr>
              <a:t>文法可以包含一般的空串产生式，</a:t>
            </a:r>
            <a:endParaRPr lang="en-US" altLang="zh-CN" sz="4000" b="1">
              <a:solidFill>
                <a:srgbClr val="000000"/>
              </a:solidFill>
            </a:endParaRPr>
          </a:p>
          <a:p>
            <a:pPr marL="0" indent="0" eaLnBrk="1" hangingPunct="1">
              <a:lnSpc>
                <a:spcPct val="80000"/>
              </a:lnSpc>
              <a:buFont typeface="Wingdings" pitchFamily="2" charset="2"/>
              <a:buNone/>
            </a:pPr>
            <a:r>
              <a:rPr lang="zh-CN" altLang="en-US" sz="4000" b="1">
                <a:solidFill>
                  <a:srgbClr val="000000"/>
                </a:solidFill>
              </a:rPr>
              <a:t>属于</a:t>
            </a:r>
            <a:r>
              <a:rPr lang="en-US" altLang="zh-CN" sz="4000" b="1">
                <a:solidFill>
                  <a:srgbClr val="000000"/>
                </a:solidFill>
              </a:rPr>
              <a:t>0</a:t>
            </a:r>
            <a:r>
              <a:rPr lang="zh-CN" altLang="en-US" sz="4000" b="1">
                <a:solidFill>
                  <a:srgbClr val="000000"/>
                </a:solidFill>
              </a:rPr>
              <a:t>型文法。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animEffect transition="in" filter="box(in)">
                                      <p:cBhvr>
                                        <p:cTn id="7" dur="500"/>
                                        <p:tgtEl>
                                          <p:spTgt spid="66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65603">
                                            <p:txEl>
                                              <p:pRg st="1" end="1"/>
                                            </p:txEl>
                                          </p:spTgt>
                                        </p:tgtEl>
                                        <p:attrNameLst>
                                          <p:attrName>style.visibility</p:attrName>
                                        </p:attrNameLst>
                                      </p:cBhvr>
                                      <p:to>
                                        <p:strVal val="visible"/>
                                      </p:to>
                                    </p:set>
                                    <p:animEffect transition="in" filter="box(in)">
                                      <p:cBhvr>
                                        <p:cTn id="12" dur="500"/>
                                        <p:tgtEl>
                                          <p:spTgt spid="66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endParaRPr lang="zh-CN" altLang="zh-CN"/>
          </a:p>
        </p:txBody>
      </p:sp>
      <p:sp>
        <p:nvSpPr>
          <p:cNvPr id="66457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4000" b="1">
                <a:solidFill>
                  <a:srgbClr val="0000CC"/>
                </a:solidFill>
              </a:rPr>
              <a:t>  L(G)={w|w∈{0,1}</a:t>
            </a:r>
            <a:r>
              <a:rPr lang="en-US" altLang="zh-CN" sz="4000" b="1" baseline="30000">
                <a:solidFill>
                  <a:srgbClr val="0000CC"/>
                </a:solidFill>
              </a:rPr>
              <a:t>+</a:t>
            </a:r>
            <a:r>
              <a:rPr lang="en-US" altLang="zh-CN" sz="4000" b="1">
                <a:solidFill>
                  <a:srgbClr val="0000CC"/>
                </a:solidFill>
              </a:rPr>
              <a:t>,</a:t>
            </a:r>
            <a:r>
              <a:rPr lang="zh-CN" altLang="en-US" sz="4000" b="1">
                <a:solidFill>
                  <a:srgbClr val="0000CC"/>
                </a:solidFill>
              </a:rPr>
              <a:t>且</a:t>
            </a:r>
            <a:r>
              <a:rPr lang="en-US" altLang="zh-CN" sz="4000" b="1">
                <a:solidFill>
                  <a:srgbClr val="0000CC"/>
                </a:solidFill>
              </a:rPr>
              <a:t>w</a:t>
            </a:r>
            <a:r>
              <a:rPr lang="zh-CN" altLang="en-US" sz="4000" b="1">
                <a:solidFill>
                  <a:srgbClr val="0000CC"/>
                </a:solidFill>
              </a:rPr>
              <a:t>以</a:t>
            </a:r>
            <a:r>
              <a:rPr lang="en-US" altLang="zh-CN" sz="4000" b="1">
                <a:solidFill>
                  <a:srgbClr val="0000CC"/>
                </a:solidFill>
              </a:rPr>
              <a:t>0</a:t>
            </a:r>
            <a:r>
              <a:rPr lang="zh-CN" altLang="en-US" sz="4000" b="1">
                <a:solidFill>
                  <a:srgbClr val="0000CC"/>
                </a:solidFill>
              </a:rPr>
              <a:t>开始</a:t>
            </a:r>
            <a:r>
              <a:rPr lang="en-US" altLang="zh-CN" sz="4000" b="1">
                <a:solidFill>
                  <a:srgbClr val="0000CC"/>
                </a:solidFill>
              </a:rPr>
              <a:t>}</a:t>
            </a:r>
          </a:p>
          <a:p>
            <a:pPr eaLnBrk="1" hangingPunct="1">
              <a:lnSpc>
                <a:spcPct val="80000"/>
              </a:lnSpc>
              <a:buFont typeface="Wingdings" pitchFamily="2" charset="2"/>
              <a:buNone/>
            </a:pPr>
            <a:r>
              <a:rPr lang="en-US" altLang="zh-CN" sz="4000" b="1">
                <a:solidFill>
                  <a:srgbClr val="0000CC"/>
                </a:solidFill>
              </a:rPr>
              <a:t> G</a:t>
            </a:r>
            <a:r>
              <a:rPr lang="zh-CN" altLang="en-US" sz="4000" b="1">
                <a:solidFill>
                  <a:srgbClr val="0000CC"/>
                </a:solidFill>
              </a:rPr>
              <a:t>可以为：</a:t>
            </a:r>
          </a:p>
          <a:p>
            <a:pPr eaLnBrk="1" hangingPunct="1">
              <a:lnSpc>
                <a:spcPct val="80000"/>
              </a:lnSpc>
              <a:buFont typeface="Wingdings" pitchFamily="2" charset="2"/>
              <a:buNone/>
            </a:pPr>
            <a:r>
              <a:rPr lang="zh-CN" altLang="en-US" sz="4000" b="1">
                <a:solidFill>
                  <a:srgbClr val="0000CC"/>
                </a:solidFill>
              </a:rPr>
              <a:t>　　</a:t>
            </a:r>
            <a:r>
              <a:rPr lang="en-US" altLang="zh-CN" sz="4000" b="1">
                <a:solidFill>
                  <a:srgbClr val="000000"/>
                </a:solidFill>
              </a:rPr>
              <a:t>S→0|0A                              </a:t>
            </a:r>
          </a:p>
          <a:p>
            <a:pPr eaLnBrk="1" hangingPunct="1">
              <a:lnSpc>
                <a:spcPct val="80000"/>
              </a:lnSpc>
              <a:buFont typeface="Wingdings" pitchFamily="2" charset="2"/>
              <a:buNone/>
            </a:pPr>
            <a:r>
              <a:rPr lang="zh-CN" altLang="en-US" sz="4000" b="1">
                <a:solidFill>
                  <a:srgbClr val="000000"/>
                </a:solidFill>
              </a:rPr>
              <a:t>　　</a:t>
            </a:r>
            <a:r>
              <a:rPr lang="en-US" altLang="zh-CN" sz="4000" b="1">
                <a:solidFill>
                  <a:srgbClr val="000000"/>
                </a:solidFill>
              </a:rPr>
              <a:t>A→0|1|0A|1A</a:t>
            </a:r>
            <a:r>
              <a:rPr lang="en-US" altLang="zh-CN" sz="4000" b="1">
                <a:solidFill>
                  <a:srgbClr val="0000CC"/>
                </a:solidFill>
              </a:rPr>
              <a:t> </a:t>
            </a:r>
          </a:p>
          <a:p>
            <a:pPr eaLnBrk="1" hangingPunct="1">
              <a:lnSpc>
                <a:spcPct val="80000"/>
              </a:lnSpc>
              <a:buFont typeface="Wingdings" pitchFamily="2" charset="2"/>
              <a:buNone/>
            </a:pPr>
            <a:r>
              <a:rPr lang="zh-CN" altLang="en-US" sz="4000" b="1">
                <a:solidFill>
                  <a:srgbClr val="0000CC"/>
                </a:solidFill>
              </a:rPr>
              <a:t>其中： </a:t>
            </a:r>
            <a:r>
              <a:rPr lang="en-US" altLang="zh-CN" sz="4000" b="1">
                <a:solidFill>
                  <a:srgbClr val="0000CC"/>
                </a:solidFill>
              </a:rPr>
              <a:t>A</a:t>
            </a:r>
            <a:r>
              <a:rPr lang="zh-CN" altLang="en-US" sz="4000" b="1">
                <a:solidFill>
                  <a:srgbClr val="0000CC"/>
                </a:solidFill>
              </a:rPr>
              <a:t>产生</a:t>
            </a:r>
            <a:r>
              <a:rPr lang="en-US" altLang="zh-CN" sz="4000" b="1">
                <a:solidFill>
                  <a:srgbClr val="0000CC"/>
                </a:solidFill>
              </a:rPr>
              <a:t>{0,1}</a:t>
            </a:r>
            <a:r>
              <a:rPr lang="en-US" altLang="zh-CN" sz="4000" b="1" baseline="3000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animEffect transition="in" filter="box(in)">
                                      <p:cBhvr>
                                        <p:cTn id="7" dur="500"/>
                                        <p:tgtEl>
                                          <p:spTgt spid="66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64579">
                                            <p:txEl>
                                              <p:pRg st="1" end="1"/>
                                            </p:txEl>
                                          </p:spTgt>
                                        </p:tgtEl>
                                        <p:attrNameLst>
                                          <p:attrName>style.visibility</p:attrName>
                                        </p:attrNameLst>
                                      </p:cBhvr>
                                      <p:to>
                                        <p:strVal val="visible"/>
                                      </p:to>
                                    </p:set>
                                    <p:animEffect transition="in" filter="box(in)">
                                      <p:cBhvr>
                                        <p:cTn id="12" dur="500"/>
                                        <p:tgtEl>
                                          <p:spTgt spid="66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64579">
                                            <p:txEl>
                                              <p:pRg st="2" end="2"/>
                                            </p:txEl>
                                          </p:spTgt>
                                        </p:tgtEl>
                                        <p:attrNameLst>
                                          <p:attrName>style.visibility</p:attrName>
                                        </p:attrNameLst>
                                      </p:cBhvr>
                                      <p:to>
                                        <p:strVal val="visible"/>
                                      </p:to>
                                    </p:set>
                                    <p:animEffect transition="in" filter="box(in)">
                                      <p:cBhvr>
                                        <p:cTn id="17" dur="500"/>
                                        <p:tgtEl>
                                          <p:spTgt spid="664579">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664579">
                                            <p:txEl>
                                              <p:pRg st="3" end="3"/>
                                            </p:txEl>
                                          </p:spTgt>
                                        </p:tgtEl>
                                        <p:attrNameLst>
                                          <p:attrName>style.visibility</p:attrName>
                                        </p:attrNameLst>
                                      </p:cBhvr>
                                      <p:to>
                                        <p:strVal val="visible"/>
                                      </p:to>
                                    </p:set>
                                    <p:animEffect transition="in" filter="box(in)">
                                      <p:cBhvr>
                                        <p:cTn id="20" dur="500"/>
                                        <p:tgtEl>
                                          <p:spTgt spid="66457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664579">
                                            <p:txEl>
                                              <p:pRg st="4" end="4"/>
                                            </p:txEl>
                                          </p:spTgt>
                                        </p:tgtEl>
                                        <p:attrNameLst>
                                          <p:attrName>style.visibility</p:attrName>
                                        </p:attrNameLst>
                                      </p:cBhvr>
                                      <p:to>
                                        <p:strVal val="visible"/>
                                      </p:to>
                                    </p:set>
                                    <p:animEffect transition="in" filter="box(in)">
                                      <p:cBhvr>
                                        <p:cTn id="25" dur="500"/>
                                        <p:tgtEl>
                                          <p:spTgt spid="66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sz="4800" dirty="0">
                <a:solidFill>
                  <a:srgbClr val="0000CC"/>
                </a:solidFill>
              </a:rPr>
              <a:t>或</a:t>
            </a:r>
          </a:p>
        </p:txBody>
      </p:sp>
      <p:sp>
        <p:nvSpPr>
          <p:cNvPr id="663555"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　</a:t>
            </a:r>
            <a:r>
              <a:rPr lang="en-US" altLang="zh-CN" sz="4000" b="1" dirty="0">
                <a:solidFill>
                  <a:srgbClr val="000000"/>
                </a:solidFill>
              </a:rPr>
              <a:t>S→</a:t>
            </a:r>
            <a:r>
              <a:rPr lang="zh-CN" altLang="en-US" sz="4000" b="1" dirty="0">
                <a:solidFill>
                  <a:srgbClr val="000000"/>
                </a:solidFill>
              </a:rPr>
              <a:t>？                                </a:t>
            </a:r>
          </a:p>
          <a:p>
            <a:pPr eaLnBrk="1" hangingPunct="1">
              <a:buFont typeface="Wingdings" pitchFamily="2" charset="2"/>
              <a:buNone/>
            </a:pPr>
            <a:r>
              <a:rPr lang="zh-CN" altLang="en-US" sz="4000" b="1" dirty="0">
                <a:solidFill>
                  <a:srgbClr val="000000"/>
                </a:solidFill>
              </a:rPr>
              <a:t>　</a:t>
            </a:r>
            <a:r>
              <a:rPr lang="en-US" altLang="zh-CN" sz="4000" b="1" dirty="0">
                <a:solidFill>
                  <a:srgbClr val="000000"/>
                </a:solidFill>
              </a:rPr>
              <a:t>A→</a:t>
            </a:r>
            <a:r>
              <a:rPr lang="en-US" altLang="zh-CN" sz="4000" b="1" dirty="0">
                <a:solidFill>
                  <a:srgbClr val="FF0000"/>
                </a:solidFill>
              </a:rPr>
              <a:t>ε</a:t>
            </a:r>
            <a:r>
              <a:rPr lang="en-US" altLang="zh-CN" sz="4000" b="1" dirty="0">
                <a:solidFill>
                  <a:srgbClr val="000000"/>
                </a:solidFill>
              </a:rPr>
              <a:t>|0A|1A</a:t>
            </a:r>
            <a:r>
              <a:rPr lang="en-US" altLang="zh-CN" sz="4000" b="1" dirty="0">
                <a:solidFill>
                  <a:srgbClr val="0000CC"/>
                </a:solidFill>
              </a:rPr>
              <a:t> </a:t>
            </a:r>
          </a:p>
          <a:p>
            <a:pPr eaLnBrk="1" hangingPunct="1">
              <a:buFont typeface="Wingdings" pitchFamily="2" charset="2"/>
              <a:buNone/>
            </a:pPr>
            <a:r>
              <a:rPr lang="zh-CN" altLang="en-US" sz="4000" b="1" dirty="0">
                <a:solidFill>
                  <a:srgbClr val="0000CC"/>
                </a:solidFill>
              </a:rPr>
              <a:t>其中：</a:t>
            </a:r>
            <a:r>
              <a:rPr lang="en-US" altLang="zh-CN" sz="4000" b="1" dirty="0">
                <a:solidFill>
                  <a:srgbClr val="0000CC"/>
                </a:solidFill>
              </a:rPr>
              <a:t>A</a:t>
            </a:r>
            <a:r>
              <a:rPr lang="zh-CN" altLang="en-US" sz="4000" b="1" dirty="0">
                <a:solidFill>
                  <a:srgbClr val="0000CC"/>
                </a:solidFill>
              </a:rPr>
              <a:t>产生</a:t>
            </a:r>
            <a:r>
              <a:rPr lang="en-US" altLang="zh-CN" sz="4000" b="1" dirty="0">
                <a:solidFill>
                  <a:srgbClr val="0000CC"/>
                </a:solidFill>
              </a:rPr>
              <a:t>{0,1}</a:t>
            </a:r>
            <a:r>
              <a:rPr lang="en-US" altLang="zh-CN" sz="4000" b="1" dirty="0">
                <a:solidFill>
                  <a:srgbClr val="FF0000"/>
                </a:solidFill>
              </a:rPr>
              <a:t>*</a:t>
            </a:r>
            <a:r>
              <a:rPr lang="en-US" altLang="zh-CN" sz="4000" b="1" dirty="0">
                <a:solidFill>
                  <a:srgbClr val="0000CC"/>
                </a:solidFill>
              </a:rPr>
              <a:t> </a:t>
            </a:r>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animEffect transition="in" filter="box(in)">
                                      <p:cBhvr>
                                        <p:cTn id="7" dur="500"/>
                                        <p:tgtEl>
                                          <p:spTgt spid="66355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63555">
                                            <p:txEl>
                                              <p:pRg st="1" end="1"/>
                                            </p:txEl>
                                          </p:spTgt>
                                        </p:tgtEl>
                                        <p:attrNameLst>
                                          <p:attrName>style.visibility</p:attrName>
                                        </p:attrNameLst>
                                      </p:cBhvr>
                                      <p:to>
                                        <p:strVal val="visible"/>
                                      </p:to>
                                    </p:set>
                                    <p:animEffect transition="in" filter="box(in)">
                                      <p:cBhvr>
                                        <p:cTn id="10" dur="500"/>
                                        <p:tgtEl>
                                          <p:spTgt spid="6635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663555">
                                            <p:txEl>
                                              <p:pRg st="2" end="2"/>
                                            </p:txEl>
                                          </p:spTgt>
                                        </p:tgtEl>
                                        <p:attrNameLst>
                                          <p:attrName>style.visibility</p:attrName>
                                        </p:attrNameLst>
                                      </p:cBhvr>
                                      <p:to>
                                        <p:strVal val="visible"/>
                                      </p:to>
                                    </p:set>
                                    <p:animEffect transition="in" filter="box(in)">
                                      <p:cBhvr>
                                        <p:cTn id="15" dur="500"/>
                                        <p:tgtEl>
                                          <p:spTgt spid="66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sz="4000">
                <a:solidFill>
                  <a:srgbClr val="0000CC"/>
                </a:solidFill>
              </a:rPr>
              <a:t>　　　</a:t>
            </a:r>
            <a:r>
              <a:rPr lang="en-US" altLang="zh-CN" sz="4400">
                <a:solidFill>
                  <a:srgbClr val="0000CC"/>
                </a:solidFill>
              </a:rPr>
              <a:t>2.4</a:t>
            </a:r>
            <a:r>
              <a:rPr lang="zh-CN" altLang="en-US" sz="4400">
                <a:solidFill>
                  <a:srgbClr val="0000CC"/>
                </a:solidFill>
              </a:rPr>
              <a:t>文法产生语言</a:t>
            </a:r>
          </a:p>
        </p:txBody>
      </p:sp>
      <p:sp>
        <p:nvSpPr>
          <p:cNvPr id="529411" name="Rectangle 3"/>
          <p:cNvSpPr>
            <a:spLocks noGrp="1" noChangeArrowheads="1"/>
          </p:cNvSpPr>
          <p:nvPr>
            <p:ph type="body" idx="1"/>
          </p:nvPr>
        </p:nvSpPr>
        <p:spPr/>
        <p:txBody>
          <a:bodyPr/>
          <a:lstStyle/>
          <a:p>
            <a:pPr algn="just" eaLnBrk="1" hangingPunct="1">
              <a:buFont typeface="Wingdings" pitchFamily="2" charset="2"/>
              <a:buNone/>
            </a:pPr>
            <a:r>
              <a:rPr lang="zh-CN" altLang="en-US" sz="3600" b="1">
                <a:solidFill>
                  <a:srgbClr val="0000CC"/>
                </a:solidFill>
              </a:rPr>
              <a:t>例</a:t>
            </a:r>
            <a:r>
              <a:rPr lang="zh-CN" altLang="en-US"/>
              <a:t> </a:t>
            </a:r>
            <a:r>
              <a:rPr lang="zh-CN" altLang="en-US" sz="3600" b="1">
                <a:solidFill>
                  <a:srgbClr val="0000CC"/>
                </a:solidFill>
              </a:rPr>
              <a:t> 文法</a:t>
            </a:r>
          </a:p>
          <a:p>
            <a:pPr algn="just" eaLnBrk="1" hangingPunct="1">
              <a:buFont typeface="Wingdings" pitchFamily="2" charset="2"/>
              <a:buNone/>
            </a:pPr>
            <a:r>
              <a:rPr lang="zh-CN" altLang="en-US" sz="3600" b="1">
                <a:solidFill>
                  <a:srgbClr val="0000CC"/>
                </a:solidFill>
              </a:rPr>
              <a:t>      </a:t>
            </a:r>
            <a:r>
              <a:rPr lang="en-US" altLang="zh-CN" sz="3600" b="1">
                <a:solidFill>
                  <a:srgbClr val="FF0000"/>
                </a:solidFill>
              </a:rPr>
              <a:t>S</a:t>
            </a:r>
            <a:r>
              <a:rPr lang="en-US" altLang="zh-CN" sz="3600" b="1">
                <a:solidFill>
                  <a:srgbClr val="000000"/>
                </a:solidFill>
              </a:rPr>
              <a:t>→0</a:t>
            </a:r>
            <a:r>
              <a:rPr lang="en-US" altLang="zh-CN" sz="3600" b="1">
                <a:solidFill>
                  <a:srgbClr val="FF0000"/>
                </a:solidFill>
              </a:rPr>
              <a:t>S</a:t>
            </a:r>
          </a:p>
          <a:p>
            <a:pPr algn="just" eaLnBrk="1" hangingPunct="1">
              <a:buFont typeface="Wingdings" pitchFamily="2" charset="2"/>
              <a:buNone/>
            </a:pPr>
            <a:r>
              <a:rPr lang="en-US" altLang="zh-CN" sz="3600" b="1">
                <a:solidFill>
                  <a:srgbClr val="000000"/>
                </a:solidFill>
              </a:rPr>
              <a:t>      S→0</a:t>
            </a:r>
            <a:r>
              <a:rPr lang="zh-CN" altLang="en-US" sz="3600" b="1">
                <a:solidFill>
                  <a:srgbClr val="000000"/>
                </a:solidFill>
              </a:rPr>
              <a:t>　</a:t>
            </a:r>
          </a:p>
          <a:p>
            <a:pPr algn="just" eaLnBrk="1" hangingPunct="1">
              <a:buFont typeface="Wingdings" pitchFamily="2" charset="2"/>
              <a:buNone/>
            </a:pPr>
            <a:r>
              <a:rPr lang="zh-CN" altLang="en-US" sz="3600" b="1">
                <a:solidFill>
                  <a:srgbClr val="0000CC"/>
                </a:solidFill>
              </a:rPr>
              <a:t>产生语言</a:t>
            </a:r>
            <a:r>
              <a:rPr lang="en-US" altLang="zh-CN" sz="3600" b="1">
                <a:solidFill>
                  <a:srgbClr val="0000CC"/>
                </a:solidFill>
              </a:rPr>
              <a:t>L={</a:t>
            </a:r>
            <a:r>
              <a:rPr lang="en-US" altLang="zh-CN" sz="3600" b="1">
                <a:solidFill>
                  <a:srgbClr val="FF0000"/>
                </a:solidFill>
              </a:rPr>
              <a:t>0</a:t>
            </a:r>
            <a:r>
              <a:rPr lang="en-US" altLang="zh-CN" sz="3600" b="1" baseline="30000">
                <a:solidFill>
                  <a:srgbClr val="FF0000"/>
                </a:solidFill>
              </a:rPr>
              <a:t>n</a:t>
            </a:r>
            <a:r>
              <a:rPr lang="en-US" altLang="zh-CN" sz="3600" b="1">
                <a:solidFill>
                  <a:srgbClr val="0000CC"/>
                </a:solidFill>
              </a:rPr>
              <a:t>|n&gt;0}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box(in)">
                                      <p:cBhvr>
                                        <p:cTn id="7" dur="500"/>
                                        <p:tgtEl>
                                          <p:spTgt spid="529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box(in)">
                                      <p:cBhvr>
                                        <p:cTn id="12" dur="500"/>
                                        <p:tgtEl>
                                          <p:spTgt spid="529411">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29411">
                                            <p:txEl>
                                              <p:pRg st="2" end="2"/>
                                            </p:txEl>
                                          </p:spTgt>
                                        </p:tgtEl>
                                        <p:attrNameLst>
                                          <p:attrName>style.visibility</p:attrName>
                                        </p:attrNameLst>
                                      </p:cBhvr>
                                      <p:to>
                                        <p:strVal val="visible"/>
                                      </p:to>
                                    </p:set>
                                    <p:animEffect transition="in" filter="box(in)">
                                      <p:cBhvr>
                                        <p:cTn id="15" dur="500"/>
                                        <p:tgtEl>
                                          <p:spTgt spid="52941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29411">
                                            <p:txEl>
                                              <p:pRg st="3" end="3"/>
                                            </p:txEl>
                                          </p:spTgt>
                                        </p:tgtEl>
                                        <p:attrNameLst>
                                          <p:attrName>style.visibility</p:attrName>
                                        </p:attrNameLst>
                                      </p:cBhvr>
                                      <p:to>
                                        <p:strVal val="visible"/>
                                      </p:to>
                                    </p:set>
                                    <p:animEffect transition="in" filter="box(in)">
                                      <p:cBhvr>
                                        <p:cTn id="20" dur="500"/>
                                        <p:tgtEl>
                                          <p:spTgt spid="529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26"/>
          <p:cNvSpPr>
            <a:spLocks noGrp="1" noChangeArrowheads="1"/>
          </p:cNvSpPr>
          <p:nvPr>
            <p:ph type="title"/>
          </p:nvPr>
        </p:nvSpPr>
        <p:spPr/>
        <p:txBody>
          <a:bodyPr/>
          <a:lstStyle/>
          <a:p>
            <a:pPr eaLnBrk="1" hangingPunct="1"/>
            <a:r>
              <a:rPr lang="zh-CN" altLang="en-US" sz="4400" dirty="0">
                <a:solidFill>
                  <a:srgbClr val="0000CC"/>
                </a:solidFill>
              </a:rPr>
              <a:t>分析</a:t>
            </a:r>
          </a:p>
        </p:txBody>
      </p:sp>
      <p:sp>
        <p:nvSpPr>
          <p:cNvPr id="530435" name="Rectangle 1027"/>
          <p:cNvSpPr>
            <a:spLocks noGrp="1" noChangeArrowheads="1"/>
          </p:cNvSpPr>
          <p:nvPr>
            <p:ph type="body" idx="1"/>
          </p:nvPr>
        </p:nvSpPr>
        <p:spPr/>
        <p:txBody>
          <a:bodyPr/>
          <a:lstStyle/>
          <a:p>
            <a:pPr algn="just" eaLnBrk="1" hangingPunct="1">
              <a:buFont typeface="Wingdings" pitchFamily="2" charset="2"/>
              <a:buNone/>
            </a:pPr>
            <a:r>
              <a:rPr lang="en-US" altLang="zh-CN" sz="3600" b="1">
                <a:solidFill>
                  <a:srgbClr val="0000CC"/>
                </a:solidFill>
              </a:rPr>
              <a:t>  </a:t>
            </a:r>
            <a:r>
              <a:rPr lang="zh-CN" altLang="en-US" sz="3600" b="1">
                <a:solidFill>
                  <a:srgbClr val="0000CC"/>
                </a:solidFill>
              </a:rPr>
              <a:t>如果开始使用第</a:t>
            </a:r>
            <a:r>
              <a:rPr lang="en-US" altLang="zh-CN" sz="3600" b="1">
                <a:solidFill>
                  <a:srgbClr val="0000CC"/>
                </a:solidFill>
              </a:rPr>
              <a:t>2</a:t>
            </a:r>
            <a:r>
              <a:rPr lang="zh-CN" altLang="en-US" sz="3600" b="1">
                <a:solidFill>
                  <a:srgbClr val="0000CC"/>
                </a:solidFill>
              </a:rPr>
              <a:t>个产生式</a:t>
            </a:r>
            <a:r>
              <a:rPr lang="en-US" altLang="zh-CN" sz="3600" b="1">
                <a:solidFill>
                  <a:srgbClr val="0000CC"/>
                </a:solidFill>
              </a:rPr>
              <a:t>S→0</a:t>
            </a:r>
            <a:r>
              <a:rPr lang="zh-CN" altLang="en-US" sz="3600" b="1">
                <a:solidFill>
                  <a:srgbClr val="0000CC"/>
                </a:solidFill>
              </a:rPr>
              <a:t>，则</a:t>
            </a:r>
            <a:r>
              <a:rPr lang="en-US" altLang="zh-CN" sz="3600" b="1">
                <a:solidFill>
                  <a:srgbClr val="0000CC"/>
                </a:solidFill>
              </a:rPr>
              <a:t>S=&gt;0</a:t>
            </a:r>
            <a:r>
              <a:rPr lang="zh-CN" altLang="en-US" sz="3600" b="1">
                <a:solidFill>
                  <a:srgbClr val="0000CC"/>
                </a:solidFill>
              </a:rPr>
              <a:t>，就不能再往下进行推导了。</a:t>
            </a:r>
          </a:p>
          <a:p>
            <a:pPr algn="just" eaLnBrk="1" hangingPunct="1">
              <a:buFont typeface="Wingdings" pitchFamily="2" charset="2"/>
              <a:buNone/>
            </a:pPr>
            <a:r>
              <a:rPr lang="zh-CN" altLang="en-US" sz="3600" b="1">
                <a:solidFill>
                  <a:srgbClr val="0000CC"/>
                </a:solidFill>
              </a:rPr>
              <a:t>  产生</a:t>
            </a:r>
            <a:r>
              <a:rPr lang="zh-CN" altLang="en-US" sz="3600" b="1">
                <a:solidFill>
                  <a:srgbClr val="000000"/>
                </a:solidFill>
              </a:rPr>
              <a:t>基本句子</a:t>
            </a:r>
            <a:r>
              <a:rPr lang="en-US" altLang="zh-CN" sz="3600" b="1">
                <a:solidFill>
                  <a:srgbClr val="0000CC"/>
                </a:solidFill>
              </a:rPr>
              <a:t>0</a:t>
            </a:r>
            <a:r>
              <a:rPr lang="zh-CN" altLang="en-US" sz="36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Effect transition="in" filter="box(in)">
                                      <p:cBhvr>
                                        <p:cTn id="7" dur="500"/>
                                        <p:tgtEl>
                                          <p:spTgt spid="530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0435">
                                            <p:txEl>
                                              <p:pRg st="1" end="1"/>
                                            </p:txEl>
                                          </p:spTgt>
                                        </p:tgtEl>
                                        <p:attrNameLst>
                                          <p:attrName>style.visibility</p:attrName>
                                        </p:attrNameLst>
                                      </p:cBhvr>
                                      <p:to>
                                        <p:strVal val="visible"/>
                                      </p:to>
                                    </p:set>
                                    <p:animEffect transition="in" filter="box(in)">
                                      <p:cBhvr>
                                        <p:cTn id="12" dur="500"/>
                                        <p:tgtEl>
                                          <p:spTgt spid="530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endParaRPr lang="zh-CN" altLang="zh-CN"/>
          </a:p>
        </p:txBody>
      </p:sp>
      <p:sp>
        <p:nvSpPr>
          <p:cNvPr id="676867"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3600" b="1">
                <a:solidFill>
                  <a:srgbClr val="0000CC"/>
                </a:solidFill>
              </a:rPr>
              <a:t>若使用产生式</a:t>
            </a:r>
            <a:r>
              <a:rPr lang="en-US" altLang="zh-CN" sz="3600" b="1">
                <a:solidFill>
                  <a:srgbClr val="0000CC"/>
                </a:solidFill>
              </a:rPr>
              <a:t>S→0S</a:t>
            </a:r>
            <a:r>
              <a:rPr lang="zh-CN" altLang="en-US" sz="3600" b="1">
                <a:solidFill>
                  <a:srgbClr val="0000CC"/>
                </a:solidFill>
              </a:rPr>
              <a:t>，</a:t>
            </a:r>
            <a:r>
              <a:rPr lang="en-US" altLang="zh-CN" sz="3600" b="1">
                <a:solidFill>
                  <a:srgbClr val="0000CC"/>
                </a:solidFill>
              </a:rPr>
              <a:t>n-1</a:t>
            </a:r>
            <a:r>
              <a:rPr lang="zh-CN" altLang="en-US" sz="3600" b="1">
                <a:solidFill>
                  <a:srgbClr val="0000CC"/>
                </a:solidFill>
              </a:rPr>
              <a:t>次后，则</a:t>
            </a:r>
          </a:p>
          <a:p>
            <a:pPr algn="just" eaLnBrk="1" hangingPunct="1">
              <a:lnSpc>
                <a:spcPct val="90000"/>
              </a:lnSpc>
              <a:buFont typeface="Wingdings" pitchFamily="2" charset="2"/>
              <a:buNone/>
            </a:pPr>
            <a:r>
              <a:rPr lang="zh-CN" altLang="en-US" sz="3600" b="1">
                <a:solidFill>
                  <a:srgbClr val="0000CC"/>
                </a:solidFill>
              </a:rPr>
              <a:t>   </a:t>
            </a:r>
            <a:r>
              <a:rPr lang="en-US" altLang="zh-CN" sz="3600" b="1">
                <a:solidFill>
                  <a:srgbClr val="0000CC"/>
                </a:solidFill>
              </a:rPr>
              <a:t>S=&gt;0S=&gt;00S=&gt;000S=&gt;</a:t>
            </a:r>
            <a:r>
              <a:rPr lang="en-US" altLang="zh-CN" sz="3600" b="1" baseline="30000">
                <a:solidFill>
                  <a:srgbClr val="0000CC"/>
                </a:solidFill>
              </a:rPr>
              <a:t>+</a:t>
            </a:r>
            <a:r>
              <a:rPr lang="en-US" altLang="zh-CN" sz="3600" b="1">
                <a:solidFill>
                  <a:srgbClr val="000000"/>
                </a:solidFill>
              </a:rPr>
              <a:t>0</a:t>
            </a:r>
            <a:r>
              <a:rPr lang="en-US" altLang="zh-CN" sz="3600" b="1" baseline="30000">
                <a:solidFill>
                  <a:srgbClr val="000000"/>
                </a:solidFill>
              </a:rPr>
              <a:t>n-1</a:t>
            </a:r>
            <a:r>
              <a:rPr lang="en-US" altLang="zh-CN" sz="3600" b="1">
                <a:solidFill>
                  <a:srgbClr val="000000"/>
                </a:solidFill>
              </a:rPr>
              <a:t>S</a:t>
            </a:r>
            <a:endParaRPr lang="en-US" altLang="zh-CN" sz="3600" b="1">
              <a:solidFill>
                <a:srgbClr val="0000CC"/>
              </a:solidFill>
            </a:endParaRPr>
          </a:p>
          <a:p>
            <a:pPr algn="just" eaLnBrk="1" hangingPunct="1">
              <a:lnSpc>
                <a:spcPct val="90000"/>
              </a:lnSpc>
              <a:buFont typeface="Wingdings" pitchFamily="2" charset="2"/>
              <a:buNone/>
            </a:pPr>
            <a:r>
              <a:rPr lang="zh-CN" altLang="en-US" sz="3600" b="1">
                <a:solidFill>
                  <a:srgbClr val="0000CC"/>
                </a:solidFill>
              </a:rPr>
              <a:t>使用</a:t>
            </a:r>
            <a:r>
              <a:rPr lang="en-US" altLang="zh-CN" sz="3600" b="1">
                <a:solidFill>
                  <a:srgbClr val="0000CC"/>
                </a:solidFill>
              </a:rPr>
              <a:t>S→0</a:t>
            </a:r>
            <a:r>
              <a:rPr lang="zh-CN" altLang="en-US" sz="3600" b="1">
                <a:solidFill>
                  <a:srgbClr val="0000CC"/>
                </a:solidFill>
              </a:rPr>
              <a:t>，则</a:t>
            </a:r>
            <a:r>
              <a:rPr lang="en-US" altLang="zh-CN" sz="3600" b="1">
                <a:solidFill>
                  <a:srgbClr val="0000CC"/>
                </a:solidFill>
              </a:rPr>
              <a:t>S=&gt;</a:t>
            </a:r>
            <a:r>
              <a:rPr lang="en-US" altLang="zh-CN" sz="3600" b="1" baseline="30000">
                <a:solidFill>
                  <a:srgbClr val="0000CC"/>
                </a:solidFill>
              </a:rPr>
              <a:t>+</a:t>
            </a:r>
            <a:r>
              <a:rPr lang="en-US" altLang="zh-CN" sz="3600" b="1">
                <a:solidFill>
                  <a:srgbClr val="0000CC"/>
                </a:solidFill>
              </a:rPr>
              <a:t>0</a:t>
            </a:r>
            <a:r>
              <a:rPr lang="en-US" altLang="zh-CN" sz="3600" b="1" baseline="30000">
                <a:solidFill>
                  <a:srgbClr val="0000CC"/>
                </a:solidFill>
              </a:rPr>
              <a:t>n</a:t>
            </a:r>
            <a:endParaRPr lang="en-US" altLang="zh-CN" sz="3600" b="1">
              <a:solidFill>
                <a:srgbClr val="0000CC"/>
              </a:solidFill>
            </a:endParaRPr>
          </a:p>
          <a:p>
            <a:pPr algn="just" eaLnBrk="1" hangingPunct="1">
              <a:lnSpc>
                <a:spcPct val="90000"/>
              </a:lnSpc>
              <a:buFont typeface="Wingdings" pitchFamily="2" charset="2"/>
              <a:buNone/>
            </a:pPr>
            <a:r>
              <a:rPr lang="en-US" altLang="zh-CN" sz="3600" b="1">
                <a:solidFill>
                  <a:srgbClr val="0000CC"/>
                </a:solidFill>
              </a:rPr>
              <a:t>  </a:t>
            </a:r>
            <a:r>
              <a:rPr lang="zh-CN" altLang="en-US" sz="3600" b="1">
                <a:solidFill>
                  <a:srgbClr val="0000CC"/>
                </a:solidFill>
              </a:rPr>
              <a:t>这对于任何</a:t>
            </a:r>
            <a:r>
              <a:rPr lang="en-US" altLang="zh-CN" sz="3600" b="1">
                <a:solidFill>
                  <a:srgbClr val="0000CC"/>
                </a:solidFill>
              </a:rPr>
              <a:t>n&gt;1</a:t>
            </a:r>
            <a:r>
              <a:rPr lang="zh-CN" altLang="en-US" sz="3600" b="1">
                <a:solidFill>
                  <a:srgbClr val="0000CC"/>
                </a:solidFill>
              </a:rPr>
              <a:t>都是成立的；</a:t>
            </a:r>
          </a:p>
          <a:p>
            <a:pPr algn="just" eaLnBrk="1" hangingPunct="1">
              <a:lnSpc>
                <a:spcPct val="90000"/>
              </a:lnSpc>
              <a:buFont typeface="Wingdings" pitchFamily="2" charset="2"/>
              <a:buNone/>
            </a:pPr>
            <a:r>
              <a:rPr lang="zh-CN" altLang="en-US" sz="3600" b="1">
                <a:solidFill>
                  <a:srgbClr val="0000CC"/>
                </a:solidFill>
              </a:rPr>
              <a:t>  总之，该文法产生语言</a:t>
            </a:r>
            <a:r>
              <a:rPr lang="en-US" altLang="zh-CN" sz="3600" b="1">
                <a:solidFill>
                  <a:srgbClr val="0000CC"/>
                </a:solidFill>
              </a:rPr>
              <a:t>L={</a:t>
            </a:r>
            <a:r>
              <a:rPr lang="en-US" altLang="zh-CN" sz="3600" b="1">
                <a:solidFill>
                  <a:srgbClr val="FF0000"/>
                </a:solidFill>
              </a:rPr>
              <a:t>0</a:t>
            </a:r>
            <a:r>
              <a:rPr lang="en-US" altLang="zh-CN" sz="3600" b="1" baseline="30000">
                <a:solidFill>
                  <a:srgbClr val="FF0000"/>
                </a:solidFill>
              </a:rPr>
              <a:t>n</a:t>
            </a:r>
            <a:r>
              <a:rPr lang="en-US" altLang="zh-CN" sz="3600" b="1">
                <a:solidFill>
                  <a:srgbClr val="0000CC"/>
                </a:solidFill>
              </a:rPr>
              <a:t>|n</a:t>
            </a:r>
            <a:r>
              <a:rPr lang="en-US" altLang="zh-CN" sz="3600" b="1">
                <a:solidFill>
                  <a:srgbClr val="FF0000"/>
                </a:solidFill>
              </a:rPr>
              <a:t>&gt;</a:t>
            </a:r>
            <a:r>
              <a:rPr lang="en-US" altLang="zh-CN" sz="3600" b="1">
                <a:solidFill>
                  <a:srgbClr val="0000CC"/>
                </a:solidFill>
              </a:rPr>
              <a:t>0}</a:t>
            </a:r>
            <a:r>
              <a:rPr lang="zh-CN" altLang="en-US" sz="3600" b="1">
                <a:solidFill>
                  <a:srgbClr val="0000CC"/>
                </a:solidFill>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6867">
                                            <p:txEl>
                                              <p:pRg st="0" end="0"/>
                                            </p:txEl>
                                          </p:spTgt>
                                        </p:tgtEl>
                                        <p:attrNameLst>
                                          <p:attrName>style.visibility</p:attrName>
                                        </p:attrNameLst>
                                      </p:cBhvr>
                                      <p:to>
                                        <p:strVal val="visible"/>
                                      </p:to>
                                    </p:set>
                                    <p:animEffect transition="in" filter="box(in)">
                                      <p:cBhvr>
                                        <p:cTn id="7" dur="500"/>
                                        <p:tgtEl>
                                          <p:spTgt spid="67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76867">
                                            <p:txEl>
                                              <p:pRg st="1" end="1"/>
                                            </p:txEl>
                                          </p:spTgt>
                                        </p:tgtEl>
                                        <p:attrNameLst>
                                          <p:attrName>style.visibility</p:attrName>
                                        </p:attrNameLst>
                                      </p:cBhvr>
                                      <p:to>
                                        <p:strVal val="visible"/>
                                      </p:to>
                                    </p:set>
                                    <p:animEffect transition="in" filter="box(in)">
                                      <p:cBhvr>
                                        <p:cTn id="12" dur="500"/>
                                        <p:tgtEl>
                                          <p:spTgt spid="67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76867">
                                            <p:txEl>
                                              <p:pRg st="2" end="2"/>
                                            </p:txEl>
                                          </p:spTgt>
                                        </p:tgtEl>
                                        <p:attrNameLst>
                                          <p:attrName>style.visibility</p:attrName>
                                        </p:attrNameLst>
                                      </p:cBhvr>
                                      <p:to>
                                        <p:strVal val="visible"/>
                                      </p:to>
                                    </p:set>
                                    <p:animEffect transition="in" filter="box(in)">
                                      <p:cBhvr>
                                        <p:cTn id="17" dur="500"/>
                                        <p:tgtEl>
                                          <p:spTgt spid="67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76867">
                                            <p:txEl>
                                              <p:pRg st="3" end="3"/>
                                            </p:txEl>
                                          </p:spTgt>
                                        </p:tgtEl>
                                        <p:attrNameLst>
                                          <p:attrName>style.visibility</p:attrName>
                                        </p:attrNameLst>
                                      </p:cBhvr>
                                      <p:to>
                                        <p:strVal val="visible"/>
                                      </p:to>
                                    </p:set>
                                    <p:animEffect transition="in" filter="box(in)">
                                      <p:cBhvr>
                                        <p:cTn id="22" dur="500"/>
                                        <p:tgtEl>
                                          <p:spTgt spid="67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76867">
                                            <p:txEl>
                                              <p:pRg st="4" end="4"/>
                                            </p:txEl>
                                          </p:spTgt>
                                        </p:tgtEl>
                                        <p:attrNameLst>
                                          <p:attrName>style.visibility</p:attrName>
                                        </p:attrNameLst>
                                      </p:cBhvr>
                                      <p:to>
                                        <p:strVal val="visible"/>
                                      </p:to>
                                    </p:set>
                                    <p:animEffect transition="in" filter="box(in)">
                                      <p:cBhvr>
                                        <p:cTn id="27" dur="500"/>
                                        <p:tgtEl>
                                          <p:spTgt spid="67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026"/>
          <p:cNvSpPr>
            <a:spLocks noGrp="1" noChangeArrowheads="1"/>
          </p:cNvSpPr>
          <p:nvPr>
            <p:ph type="title"/>
          </p:nvPr>
        </p:nvSpPr>
        <p:spPr/>
        <p:txBody>
          <a:bodyPr/>
          <a:lstStyle/>
          <a:p>
            <a:pPr eaLnBrk="1" hangingPunct="1"/>
            <a:r>
              <a:rPr lang="zh-CN" altLang="en-US">
                <a:solidFill>
                  <a:srgbClr val="0000CC"/>
                </a:solidFill>
              </a:rPr>
              <a:t>定义</a:t>
            </a:r>
            <a:r>
              <a:rPr lang="en-US" altLang="zh-CN">
                <a:solidFill>
                  <a:srgbClr val="0000CC"/>
                </a:solidFill>
              </a:rPr>
              <a:t>2-7 </a:t>
            </a:r>
            <a:r>
              <a:rPr lang="zh-CN" altLang="en-US">
                <a:solidFill>
                  <a:srgbClr val="0000CC"/>
                </a:solidFill>
              </a:rPr>
              <a:t>递归文法</a:t>
            </a:r>
          </a:p>
        </p:txBody>
      </p:sp>
      <p:sp>
        <p:nvSpPr>
          <p:cNvPr id="531459" name="Rectangle 1027"/>
          <p:cNvSpPr>
            <a:spLocks noGrp="1" noChangeArrowheads="1"/>
          </p:cNvSpPr>
          <p:nvPr>
            <p:ph type="body" idx="1"/>
          </p:nvPr>
        </p:nvSpPr>
        <p:spPr>
          <a:xfrm>
            <a:off x="914400" y="2362200"/>
            <a:ext cx="8001000" cy="3995758"/>
          </a:xfrm>
        </p:spPr>
        <p:txBody>
          <a:bodyPr/>
          <a:lstStyle/>
          <a:p>
            <a:pPr marL="0" indent="0" algn="just"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一个</a:t>
            </a:r>
            <a:r>
              <a:rPr lang="zh-CN" altLang="en-US" sz="3600" b="1" dirty="0">
                <a:solidFill>
                  <a:srgbClr val="000000"/>
                </a:solidFill>
              </a:rPr>
              <a:t>上下文无关文法</a:t>
            </a:r>
            <a:r>
              <a:rPr lang="en-US" altLang="zh-CN" sz="3600" b="1" dirty="0">
                <a:solidFill>
                  <a:srgbClr val="0000CC"/>
                </a:solidFill>
              </a:rPr>
              <a:t>G</a:t>
            </a:r>
            <a:r>
              <a:rPr lang="zh-CN" altLang="en-US" sz="3600" b="1" dirty="0">
                <a:solidFill>
                  <a:srgbClr val="0000CC"/>
                </a:solidFill>
              </a:rPr>
              <a:t>，</a:t>
            </a:r>
            <a:r>
              <a:rPr lang="en-US" altLang="zh-CN" sz="3600" b="1" dirty="0">
                <a:solidFill>
                  <a:srgbClr val="0000CC"/>
                </a:solidFill>
              </a:rPr>
              <a:t>A∈V</a:t>
            </a:r>
          </a:p>
          <a:p>
            <a:pPr marL="0" indent="0" algn="just"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如果 </a:t>
            </a:r>
            <a:r>
              <a:rPr lang="en-US" altLang="zh-CN" sz="3600" b="1" dirty="0">
                <a:solidFill>
                  <a:srgbClr val="0000CC"/>
                </a:solidFill>
              </a:rPr>
              <a:t>A</a:t>
            </a:r>
            <a:r>
              <a:rPr lang="en-US" altLang="zh-CN" sz="3600" b="1" dirty="0">
                <a:solidFill>
                  <a:srgbClr val="FF0000"/>
                </a:solidFill>
              </a:rPr>
              <a:t> =&gt;</a:t>
            </a:r>
            <a:r>
              <a:rPr lang="en-US" altLang="zh-CN" sz="3600" b="1" baseline="30000" dirty="0">
                <a:solidFill>
                  <a:srgbClr val="FF0000"/>
                </a:solidFill>
              </a:rPr>
              <a:t>+</a:t>
            </a:r>
            <a:r>
              <a:rPr lang="en-US" altLang="zh-CN" sz="3600" b="1" dirty="0" err="1">
                <a:solidFill>
                  <a:srgbClr val="0000CC"/>
                </a:solidFill>
              </a:rPr>
              <a:t>αAβ</a:t>
            </a:r>
            <a:r>
              <a:rPr lang="en-US" altLang="zh-CN" sz="3600" b="1" dirty="0">
                <a:solidFill>
                  <a:srgbClr val="0000CC"/>
                </a:solidFill>
              </a:rPr>
              <a:t> </a:t>
            </a:r>
            <a:r>
              <a:rPr lang="zh-CN" altLang="en-US" sz="3600" b="1" dirty="0">
                <a:solidFill>
                  <a:srgbClr val="0000CC"/>
                </a:solidFill>
              </a:rPr>
              <a:t>，则该文法称为</a:t>
            </a:r>
            <a:endParaRPr lang="en-US" altLang="zh-CN" sz="3600" b="1" dirty="0">
              <a:solidFill>
                <a:srgbClr val="0000CC"/>
              </a:solidFill>
            </a:endParaRPr>
          </a:p>
          <a:p>
            <a:pPr marL="0" indent="0" algn="just" eaLnBrk="1" hangingPunct="1">
              <a:buFont typeface="Wingdings" pitchFamily="2" charset="2"/>
              <a:buNone/>
            </a:pPr>
            <a:r>
              <a:rPr lang="zh-CN" altLang="en-US" sz="3600" b="1" dirty="0">
                <a:solidFill>
                  <a:srgbClr val="000000"/>
                </a:solidFill>
              </a:rPr>
              <a:t>递归</a:t>
            </a:r>
            <a:r>
              <a:rPr lang="zh-CN" altLang="en-US" sz="3600" b="1" dirty="0">
                <a:solidFill>
                  <a:srgbClr val="0000CC"/>
                </a:solidFill>
              </a:rPr>
              <a:t>的文法；</a:t>
            </a:r>
            <a:r>
              <a:rPr lang="en-US" altLang="zh-CN" sz="3600" b="1" dirty="0">
                <a:solidFill>
                  <a:srgbClr val="0000CC"/>
                </a:solidFill>
              </a:rPr>
              <a:t>(A: </a:t>
            </a:r>
            <a:r>
              <a:rPr lang="zh-CN" altLang="en-US" sz="3600" b="1" dirty="0">
                <a:solidFill>
                  <a:srgbClr val="000000"/>
                </a:solidFill>
              </a:rPr>
              <a:t>递归</a:t>
            </a:r>
            <a:r>
              <a:rPr lang="zh-CN" altLang="en-US" sz="3600" b="1" dirty="0">
                <a:solidFill>
                  <a:srgbClr val="0000CC"/>
                </a:solidFill>
              </a:rPr>
              <a:t>非终结符</a:t>
            </a:r>
            <a:r>
              <a:rPr lang="en-US" altLang="zh-CN" sz="3600" b="1" dirty="0">
                <a:solidFill>
                  <a:srgbClr val="0000CC"/>
                </a:solidFill>
              </a:rPr>
              <a:t>)</a:t>
            </a:r>
          </a:p>
          <a:p>
            <a:pPr marL="0" indent="0" algn="just"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递归分为</a:t>
            </a:r>
            <a:r>
              <a:rPr lang="zh-CN" altLang="en-US" sz="3600" b="1" dirty="0">
                <a:solidFill>
                  <a:srgbClr val="000000"/>
                </a:solidFill>
              </a:rPr>
              <a:t>直接</a:t>
            </a:r>
            <a:r>
              <a:rPr lang="zh-CN" altLang="en-US" sz="3600" b="1" dirty="0">
                <a:solidFill>
                  <a:srgbClr val="0000CC"/>
                </a:solidFill>
              </a:rPr>
              <a:t>和</a:t>
            </a:r>
            <a:r>
              <a:rPr lang="zh-CN" altLang="en-US" sz="3600" b="1" dirty="0">
                <a:solidFill>
                  <a:srgbClr val="000000"/>
                </a:solidFill>
              </a:rPr>
              <a:t>间接</a:t>
            </a:r>
            <a:r>
              <a:rPr lang="zh-CN" altLang="en-US" sz="3600" b="1" dirty="0">
                <a:solidFill>
                  <a:srgbClr val="0000CC"/>
                </a:solidFill>
              </a:rPr>
              <a:t>递归。</a:t>
            </a:r>
          </a:p>
          <a:p>
            <a:pPr marL="0" indent="0" algn="just" eaLnBrk="1" hangingPunct="1">
              <a:buFont typeface="Wingdings" pitchFamily="2" charset="2"/>
              <a:buNone/>
            </a:pPr>
            <a:r>
              <a:rPr lang="zh-CN" altLang="en-US" sz="3600" b="1" dirty="0">
                <a:solidFill>
                  <a:srgbClr val="0000CC"/>
                </a:solidFill>
              </a:rPr>
              <a:t>   若</a:t>
            </a:r>
            <a:r>
              <a:rPr lang="en-US" altLang="zh-CN" sz="3600" b="1" dirty="0">
                <a:solidFill>
                  <a:srgbClr val="0000CC"/>
                </a:solidFill>
              </a:rPr>
              <a:t>A </a:t>
            </a:r>
            <a:r>
              <a:rPr lang="en-US" altLang="zh-CN" sz="3600" b="1" dirty="0">
                <a:solidFill>
                  <a:srgbClr val="FF0000"/>
                </a:solidFill>
              </a:rPr>
              <a:t>=&gt;</a:t>
            </a:r>
            <a:r>
              <a:rPr lang="en-US" altLang="zh-CN" sz="3600" b="1" dirty="0" err="1">
                <a:solidFill>
                  <a:srgbClr val="0000CC"/>
                </a:solidFill>
              </a:rPr>
              <a:t>αAβ</a:t>
            </a:r>
            <a:endParaRPr lang="en-US" altLang="zh-CN" sz="3600" b="1" dirty="0">
              <a:solidFill>
                <a:srgbClr val="0000CC"/>
              </a:solidFill>
            </a:endParaRPr>
          </a:p>
          <a:p>
            <a:pPr marL="0" indent="0" algn="just"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则称</a:t>
            </a:r>
            <a:r>
              <a:rPr lang="en-US" altLang="zh-CN" sz="3600" b="1" dirty="0">
                <a:solidFill>
                  <a:srgbClr val="0000CC"/>
                </a:solidFill>
              </a:rPr>
              <a:t>G</a:t>
            </a:r>
            <a:r>
              <a:rPr lang="zh-CN" altLang="en-US" sz="3600" b="1" dirty="0">
                <a:solidFill>
                  <a:srgbClr val="0000CC"/>
                </a:solidFill>
              </a:rPr>
              <a:t>为</a:t>
            </a:r>
            <a:r>
              <a:rPr lang="zh-CN" altLang="en-US" sz="3600" b="1" dirty="0">
                <a:solidFill>
                  <a:srgbClr val="000000"/>
                </a:solidFill>
              </a:rPr>
              <a:t>直接递归</a:t>
            </a:r>
            <a:r>
              <a:rPr lang="zh-CN" altLang="en-US" sz="3600" b="1" dirty="0">
                <a:solidFill>
                  <a:srgbClr val="0000CC"/>
                </a:solidFill>
              </a:rPr>
              <a:t>的文法。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box(in)">
                                      <p:cBhvr>
                                        <p:cTn id="7" dur="500"/>
                                        <p:tgtEl>
                                          <p:spTgt spid="531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1459">
                                            <p:txEl>
                                              <p:pRg st="1" end="1"/>
                                            </p:txEl>
                                          </p:spTgt>
                                        </p:tgtEl>
                                        <p:attrNameLst>
                                          <p:attrName>style.visibility</p:attrName>
                                        </p:attrNameLst>
                                      </p:cBhvr>
                                      <p:to>
                                        <p:strVal val="visible"/>
                                      </p:to>
                                    </p:set>
                                    <p:animEffect transition="in" filter="box(in)">
                                      <p:cBhvr>
                                        <p:cTn id="12" dur="500"/>
                                        <p:tgtEl>
                                          <p:spTgt spid="531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31459">
                                            <p:txEl>
                                              <p:pRg st="2" end="2"/>
                                            </p:txEl>
                                          </p:spTgt>
                                        </p:tgtEl>
                                        <p:attrNameLst>
                                          <p:attrName>style.visibility</p:attrName>
                                        </p:attrNameLst>
                                      </p:cBhvr>
                                      <p:to>
                                        <p:strVal val="visible"/>
                                      </p:to>
                                    </p:set>
                                    <p:animEffect transition="in" filter="box(in)">
                                      <p:cBhvr>
                                        <p:cTn id="17" dur="500"/>
                                        <p:tgtEl>
                                          <p:spTgt spid="531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31459">
                                            <p:txEl>
                                              <p:pRg st="3" end="3"/>
                                            </p:txEl>
                                          </p:spTgt>
                                        </p:tgtEl>
                                        <p:attrNameLst>
                                          <p:attrName>style.visibility</p:attrName>
                                        </p:attrNameLst>
                                      </p:cBhvr>
                                      <p:to>
                                        <p:strVal val="visible"/>
                                      </p:to>
                                    </p:set>
                                    <p:animEffect transition="in" filter="box(in)">
                                      <p:cBhvr>
                                        <p:cTn id="22" dur="500"/>
                                        <p:tgtEl>
                                          <p:spTgt spid="531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31459">
                                            <p:txEl>
                                              <p:pRg st="4" end="4"/>
                                            </p:txEl>
                                          </p:spTgt>
                                        </p:tgtEl>
                                        <p:attrNameLst>
                                          <p:attrName>style.visibility</p:attrName>
                                        </p:attrNameLst>
                                      </p:cBhvr>
                                      <p:to>
                                        <p:strVal val="visible"/>
                                      </p:to>
                                    </p:set>
                                    <p:animEffect transition="in" filter="box(in)">
                                      <p:cBhvr>
                                        <p:cTn id="27" dur="500"/>
                                        <p:tgtEl>
                                          <p:spTgt spid="5314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31459">
                                            <p:txEl>
                                              <p:pRg st="5" end="5"/>
                                            </p:txEl>
                                          </p:spTgt>
                                        </p:tgtEl>
                                        <p:attrNameLst>
                                          <p:attrName>style.visibility</p:attrName>
                                        </p:attrNameLst>
                                      </p:cBhvr>
                                      <p:to>
                                        <p:strVal val="visible"/>
                                      </p:to>
                                    </p:set>
                                    <p:animEffect transition="in" filter="box(in)">
                                      <p:cBhvr>
                                        <p:cTn id="32" dur="500"/>
                                        <p:tgtEl>
                                          <p:spTgt spid="531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p:txBody>
          <a:bodyPr/>
          <a:lstStyle/>
          <a:p>
            <a:pPr eaLnBrk="1" hangingPunct="1"/>
            <a:endParaRPr lang="zh-CN" altLang="zh-CN">
              <a:solidFill>
                <a:srgbClr val="0000CC"/>
              </a:solidFill>
            </a:endParaRPr>
          </a:p>
        </p:txBody>
      </p:sp>
      <p:sp>
        <p:nvSpPr>
          <p:cNvPr id="532483" name="Rectangle 1027"/>
          <p:cNvSpPr>
            <a:spLocks noGrp="1" noChangeArrowheads="1"/>
          </p:cNvSpPr>
          <p:nvPr>
            <p:ph type="body" idx="1"/>
          </p:nvPr>
        </p:nvSpPr>
        <p:spPr/>
        <p:txBody>
          <a:bodyPr/>
          <a:lstStyle/>
          <a:p>
            <a:pPr marL="0" indent="0" algn="just" eaLnBrk="1" hangingPunct="1">
              <a:buFont typeface="Wingdings" pitchFamily="2" charset="2"/>
              <a:buNone/>
            </a:pPr>
            <a:r>
              <a:rPr lang="en-US" altLang="zh-CN" sz="3600" b="1">
                <a:solidFill>
                  <a:srgbClr val="000000"/>
                </a:solidFill>
              </a:rPr>
              <a:t>  </a:t>
            </a:r>
            <a:r>
              <a:rPr lang="zh-CN" altLang="en-US" sz="3600" b="1">
                <a:solidFill>
                  <a:srgbClr val="000000"/>
                </a:solidFill>
              </a:rPr>
              <a:t>直接递归</a:t>
            </a:r>
            <a:r>
              <a:rPr lang="zh-CN" altLang="en-US" sz="3600" b="1">
                <a:solidFill>
                  <a:srgbClr val="0000CC"/>
                </a:solidFill>
              </a:rPr>
              <a:t>可以从</a:t>
            </a:r>
            <a:r>
              <a:rPr lang="zh-CN" altLang="en-US" sz="3600" b="1">
                <a:solidFill>
                  <a:srgbClr val="000000"/>
                </a:solidFill>
              </a:rPr>
              <a:t>产生式</a:t>
            </a:r>
            <a:r>
              <a:rPr lang="zh-CN" altLang="en-US" sz="3600" b="1">
                <a:solidFill>
                  <a:srgbClr val="0000CC"/>
                </a:solidFill>
              </a:rPr>
              <a:t>判断。</a:t>
            </a:r>
          </a:p>
          <a:p>
            <a:pPr marL="0" indent="0" algn="just" eaLnBrk="1" hangingPunct="1">
              <a:buFont typeface="Wingdings" pitchFamily="2" charset="2"/>
              <a:buNone/>
            </a:pPr>
            <a:r>
              <a:rPr lang="zh-CN" altLang="en-US" sz="3600" b="1">
                <a:solidFill>
                  <a:srgbClr val="000000"/>
                </a:solidFill>
              </a:rPr>
              <a:t>   间接递归</a:t>
            </a:r>
            <a:r>
              <a:rPr lang="zh-CN" altLang="en-US" sz="3600" b="1">
                <a:solidFill>
                  <a:srgbClr val="0000CC"/>
                </a:solidFill>
              </a:rPr>
              <a:t>需要根据</a:t>
            </a:r>
            <a:r>
              <a:rPr lang="zh-CN" altLang="en-US" sz="3600" b="1">
                <a:solidFill>
                  <a:srgbClr val="000000"/>
                </a:solidFill>
              </a:rPr>
              <a:t>推导</a:t>
            </a:r>
            <a:r>
              <a:rPr lang="zh-CN" altLang="en-US" sz="3600" b="1">
                <a:solidFill>
                  <a:srgbClr val="0000CC"/>
                </a:solidFill>
              </a:rPr>
              <a:t>过程才能进行判断。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483">
                                            <p:txEl>
                                              <p:pRg st="0" end="0"/>
                                            </p:txEl>
                                          </p:spTgt>
                                        </p:tgtEl>
                                        <p:attrNameLst>
                                          <p:attrName>style.visibility</p:attrName>
                                        </p:attrNameLst>
                                      </p:cBhvr>
                                      <p:to>
                                        <p:strVal val="visible"/>
                                      </p:to>
                                    </p:set>
                                    <p:animEffect transition="in" filter="box(in)">
                                      <p:cBhvr>
                                        <p:cTn id="7" dur="500"/>
                                        <p:tgtEl>
                                          <p:spTgt spid="532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2483">
                                            <p:txEl>
                                              <p:pRg st="1" end="1"/>
                                            </p:txEl>
                                          </p:spTgt>
                                        </p:tgtEl>
                                        <p:attrNameLst>
                                          <p:attrName>style.visibility</p:attrName>
                                        </p:attrNameLst>
                                      </p:cBhvr>
                                      <p:to>
                                        <p:strVal val="visible"/>
                                      </p:to>
                                    </p:set>
                                    <p:animEffect transition="in" filter="box(in)">
                                      <p:cBhvr>
                                        <p:cTn id="12" dur="500"/>
                                        <p:tgtEl>
                                          <p:spTgt spid="532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z="4400" dirty="0">
                <a:solidFill>
                  <a:srgbClr val="000000"/>
                </a:solidFill>
              </a:rPr>
              <a:t>思考</a:t>
            </a:r>
          </a:p>
        </p:txBody>
      </p:sp>
      <p:sp>
        <p:nvSpPr>
          <p:cNvPr id="945155"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a:solidFill>
                  <a:srgbClr val="0000CC"/>
                </a:solidFill>
              </a:rPr>
              <a:t>   </a:t>
            </a:r>
            <a:r>
              <a:rPr lang="zh-CN" altLang="en-US" sz="4000" b="1">
                <a:solidFill>
                  <a:srgbClr val="0000CC"/>
                </a:solidFill>
              </a:rPr>
              <a:t>是否可以将间接递归</a:t>
            </a:r>
            <a:r>
              <a:rPr lang="zh-CN" altLang="en-US" sz="4000" b="1">
                <a:solidFill>
                  <a:srgbClr val="000000"/>
                </a:solidFill>
              </a:rPr>
              <a:t>转换</a:t>
            </a:r>
            <a:r>
              <a:rPr lang="zh-CN" altLang="en-US" sz="4000" b="1">
                <a:solidFill>
                  <a:srgbClr val="0000CC"/>
                </a:solidFill>
              </a:rPr>
              <a:t>为直接递归？</a:t>
            </a:r>
          </a:p>
          <a:p>
            <a:pPr marL="0" indent="0" eaLnBrk="1" hangingPunct="1">
              <a:buFont typeface="Wingdings" pitchFamily="2" charset="2"/>
              <a:buNone/>
            </a:pPr>
            <a:r>
              <a:rPr lang="zh-CN" altLang="en-US" sz="4000" b="1">
                <a:solidFill>
                  <a:srgbClr val="0000CC"/>
                </a:solidFill>
              </a:rPr>
              <a:t>   如何</a:t>
            </a:r>
            <a:r>
              <a:rPr lang="zh-CN" altLang="en-US" sz="4000" b="1">
                <a:solidFill>
                  <a:srgbClr val="000000"/>
                </a:solidFill>
              </a:rPr>
              <a:t>进行</a:t>
            </a:r>
            <a:r>
              <a:rPr lang="zh-CN" altLang="en-US" sz="4000" b="1">
                <a:solidFill>
                  <a:srgbClr val="0000CC"/>
                </a:solidFill>
              </a:rPr>
              <a:t>转换？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5155">
                                            <p:txEl>
                                              <p:pRg st="0" end="0"/>
                                            </p:txEl>
                                          </p:spTgt>
                                        </p:tgtEl>
                                        <p:attrNameLst>
                                          <p:attrName>style.visibility</p:attrName>
                                        </p:attrNameLst>
                                      </p:cBhvr>
                                      <p:to>
                                        <p:strVal val="visible"/>
                                      </p:to>
                                    </p:set>
                                    <p:animEffect transition="in" filter="box(in)">
                                      <p:cBhvr>
                                        <p:cTn id="7" dur="500"/>
                                        <p:tgtEl>
                                          <p:spTgt spid="945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5155">
                                            <p:txEl>
                                              <p:pRg st="1" end="1"/>
                                            </p:txEl>
                                          </p:spTgt>
                                        </p:tgtEl>
                                        <p:attrNameLst>
                                          <p:attrName>style.visibility</p:attrName>
                                        </p:attrNameLst>
                                      </p:cBhvr>
                                      <p:to>
                                        <p:strVal val="visible"/>
                                      </p:to>
                                    </p:set>
                                    <p:animEffect transition="in" filter="box(in)">
                                      <p:cBhvr>
                                        <p:cTn id="12" dur="500"/>
                                        <p:tgtEl>
                                          <p:spTgt spid="945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5"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endParaRPr lang="zh-CN" altLang="zh-CN"/>
          </a:p>
        </p:txBody>
      </p:sp>
      <p:sp>
        <p:nvSpPr>
          <p:cNvPr id="946179" name="Rectangle 3"/>
          <p:cNvSpPr>
            <a:spLocks noGrp="1" noChangeArrowheads="1"/>
          </p:cNvSpPr>
          <p:nvPr>
            <p:ph type="body" idx="1"/>
          </p:nvPr>
        </p:nvSpPr>
        <p:spPr>
          <a:xfrm>
            <a:off x="914400" y="2362200"/>
            <a:ext cx="8001000" cy="3082925"/>
          </a:xfrm>
        </p:spPr>
        <p:txBody>
          <a:bodyPr/>
          <a:lstStyle/>
          <a:p>
            <a:pPr eaLnBrk="1" hangingPunct="1">
              <a:buFont typeface="Wingdings" pitchFamily="2" charset="2"/>
              <a:buNone/>
            </a:pPr>
            <a:r>
              <a:rPr lang="en-US" altLang="zh-CN" sz="4000" b="1">
                <a:solidFill>
                  <a:srgbClr val="0000CC"/>
                </a:solidFill>
              </a:rPr>
              <a:t> </a:t>
            </a:r>
            <a:r>
              <a:rPr lang="zh-CN" altLang="en-US" sz="4000" b="1">
                <a:solidFill>
                  <a:srgbClr val="0000CC"/>
                </a:solidFill>
              </a:rPr>
              <a:t>基本思路：</a:t>
            </a:r>
          </a:p>
          <a:p>
            <a:pPr eaLnBrk="1" hangingPunct="1">
              <a:buFont typeface="Wingdings" pitchFamily="2" charset="2"/>
              <a:buNone/>
            </a:pPr>
            <a:r>
              <a:rPr lang="zh-CN" altLang="en-US" sz="4000" b="1">
                <a:solidFill>
                  <a:srgbClr val="0000CC"/>
                </a:solidFill>
              </a:rPr>
              <a:t>    将推导过程直接反映在产生式中</a:t>
            </a:r>
          </a:p>
          <a:p>
            <a:pPr eaLnBrk="1" hangingPunct="1">
              <a:buFont typeface="Wingdings" pitchFamily="2" charset="2"/>
              <a:buNone/>
            </a:pPr>
            <a:r>
              <a:rPr lang="zh-CN" altLang="en-US" sz="4000" b="1">
                <a:solidFill>
                  <a:srgbClr val="0000CC"/>
                </a:solidFill>
              </a:rPr>
              <a:t> 方法：</a:t>
            </a:r>
          </a:p>
          <a:p>
            <a:pPr eaLnBrk="1" hangingPunct="1">
              <a:buFont typeface="Wingdings" pitchFamily="2" charset="2"/>
              <a:buNone/>
            </a:pPr>
            <a:r>
              <a:rPr lang="zh-CN" altLang="en-US" sz="4000" b="1">
                <a:solidFill>
                  <a:srgbClr val="0000CC"/>
                </a:solidFill>
              </a:rPr>
              <a:t>    代入法 </a:t>
            </a: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6179">
                                            <p:txEl>
                                              <p:pRg st="0" end="0"/>
                                            </p:txEl>
                                          </p:spTgt>
                                        </p:tgtEl>
                                        <p:attrNameLst>
                                          <p:attrName>style.visibility</p:attrName>
                                        </p:attrNameLst>
                                      </p:cBhvr>
                                      <p:to>
                                        <p:strVal val="visible"/>
                                      </p:to>
                                    </p:set>
                                    <p:animEffect transition="in" filter="box(in)">
                                      <p:cBhvr>
                                        <p:cTn id="7" dur="500"/>
                                        <p:tgtEl>
                                          <p:spTgt spid="946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6179">
                                            <p:txEl>
                                              <p:pRg st="1" end="1"/>
                                            </p:txEl>
                                          </p:spTgt>
                                        </p:tgtEl>
                                        <p:attrNameLst>
                                          <p:attrName>style.visibility</p:attrName>
                                        </p:attrNameLst>
                                      </p:cBhvr>
                                      <p:to>
                                        <p:strVal val="visible"/>
                                      </p:to>
                                    </p:set>
                                    <p:animEffect transition="in" filter="box(in)">
                                      <p:cBhvr>
                                        <p:cTn id="12" dur="500"/>
                                        <p:tgtEl>
                                          <p:spTgt spid="946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6179">
                                            <p:txEl>
                                              <p:pRg st="2" end="2"/>
                                            </p:txEl>
                                          </p:spTgt>
                                        </p:tgtEl>
                                        <p:attrNameLst>
                                          <p:attrName>style.visibility</p:attrName>
                                        </p:attrNameLst>
                                      </p:cBhvr>
                                      <p:to>
                                        <p:strVal val="visible"/>
                                      </p:to>
                                    </p:set>
                                    <p:animEffect transition="in" filter="box(in)">
                                      <p:cBhvr>
                                        <p:cTn id="17" dur="500"/>
                                        <p:tgtEl>
                                          <p:spTgt spid="946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46179">
                                            <p:txEl>
                                              <p:pRg st="3" end="3"/>
                                            </p:txEl>
                                          </p:spTgt>
                                        </p:tgtEl>
                                        <p:attrNameLst>
                                          <p:attrName>style.visibility</p:attrName>
                                        </p:attrNameLst>
                                      </p:cBhvr>
                                      <p:to>
                                        <p:strVal val="visible"/>
                                      </p:to>
                                    </p:set>
                                    <p:animEffect transition="in" filter="box(in)">
                                      <p:cBhvr>
                                        <p:cTn id="22" dur="500"/>
                                        <p:tgtEl>
                                          <p:spTgt spid="946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pPr eaLnBrk="1" hangingPunct="1"/>
            <a:r>
              <a:rPr lang="zh-CN" altLang="en-US" sz="4400" dirty="0">
                <a:solidFill>
                  <a:srgbClr val="0000CC"/>
                </a:solidFill>
              </a:rPr>
              <a:t>例如</a:t>
            </a:r>
          </a:p>
        </p:txBody>
      </p:sp>
      <p:sp>
        <p:nvSpPr>
          <p:cNvPr id="289795" name="Rectangle 1027"/>
          <p:cNvSpPr>
            <a:spLocks noGrp="1" noChangeArrowheads="1"/>
          </p:cNvSpPr>
          <p:nvPr>
            <p:ph type="body" idx="1"/>
          </p:nvPr>
        </p:nvSpPr>
        <p:spPr>
          <a:xfrm>
            <a:off x="798513" y="2362200"/>
            <a:ext cx="8345487" cy="4114800"/>
          </a:xfrm>
        </p:spPr>
        <p:txBody>
          <a:bodyPr/>
          <a:lstStyle/>
          <a:p>
            <a:pPr eaLnBrk="1" hangingPunct="1"/>
            <a:r>
              <a:rPr lang="zh-CN" altLang="en-US" sz="3600" b="1">
                <a:solidFill>
                  <a:srgbClr val="0000CC"/>
                </a:solidFill>
              </a:rPr>
              <a:t>可以产生句子</a:t>
            </a:r>
            <a:r>
              <a:rPr lang="zh-CN" altLang="en-US" sz="3600" b="1">
                <a:solidFill>
                  <a:srgbClr val="000000"/>
                </a:solidFill>
              </a:rPr>
              <a:t>（（））</a:t>
            </a:r>
            <a:endParaRPr lang="zh-CN" altLang="en-US" sz="3600" b="1">
              <a:solidFill>
                <a:srgbClr val="0000CC"/>
              </a:solidFill>
            </a:endParaRPr>
          </a:p>
          <a:p>
            <a:pPr eaLnBrk="1" hangingPunct="1">
              <a:buFont typeface="Wingdings" pitchFamily="2" charset="2"/>
              <a:buNone/>
            </a:pPr>
            <a:r>
              <a:rPr lang="zh-CN" altLang="en-US" sz="3600" b="1">
                <a:solidFill>
                  <a:srgbClr val="0000CC"/>
                </a:solidFill>
              </a:rPr>
              <a:t>    而推断串</a:t>
            </a:r>
          </a:p>
          <a:p>
            <a:pPr eaLnBrk="1" hangingPunct="1">
              <a:buFont typeface="Wingdings" pitchFamily="2" charset="2"/>
              <a:buNone/>
            </a:pPr>
            <a:r>
              <a:rPr lang="zh-CN" altLang="en-US" sz="3600" b="1">
                <a:solidFill>
                  <a:srgbClr val="0000CC"/>
                </a:solidFill>
              </a:rPr>
              <a:t>      </a:t>
            </a:r>
            <a:r>
              <a:rPr lang="zh-CN" altLang="en-US" sz="3600" b="1">
                <a:solidFill>
                  <a:srgbClr val="000000"/>
                </a:solidFill>
              </a:rPr>
              <a:t>（（）））</a:t>
            </a:r>
          </a:p>
          <a:p>
            <a:pPr eaLnBrk="1" hangingPunct="1">
              <a:buFont typeface="Wingdings" pitchFamily="2" charset="2"/>
              <a:buNone/>
            </a:pPr>
            <a:r>
              <a:rPr lang="zh-CN" altLang="en-US" sz="3600" b="1">
                <a:solidFill>
                  <a:srgbClr val="0000CC"/>
                </a:solidFill>
              </a:rPr>
              <a:t>    不是句子。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arn(outHorizontal)">
                                      <p:cBhvr>
                                        <p:cTn id="7" dur="500"/>
                                        <p:tgtEl>
                                          <p:spTgt spid="28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barn(outHorizontal)">
                                      <p:cBhvr>
                                        <p:cTn id="12" dur="500"/>
                                        <p:tgtEl>
                                          <p:spTgt spid="28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89795">
                                            <p:txEl>
                                              <p:pRg st="2" end="2"/>
                                            </p:txEl>
                                          </p:spTgt>
                                        </p:tgtEl>
                                        <p:attrNameLst>
                                          <p:attrName>style.visibility</p:attrName>
                                        </p:attrNameLst>
                                      </p:cBhvr>
                                      <p:to>
                                        <p:strVal val="visible"/>
                                      </p:to>
                                    </p:set>
                                    <p:animEffect transition="in" filter="barn(outHorizontal)">
                                      <p:cBhvr>
                                        <p:cTn id="17" dur="500"/>
                                        <p:tgtEl>
                                          <p:spTgt spid="289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89795">
                                            <p:txEl>
                                              <p:pRg st="3" end="3"/>
                                            </p:txEl>
                                          </p:spTgt>
                                        </p:tgtEl>
                                        <p:attrNameLst>
                                          <p:attrName>style.visibility</p:attrName>
                                        </p:attrNameLst>
                                      </p:cBhvr>
                                      <p:to>
                                        <p:strVal val="visible"/>
                                      </p:to>
                                    </p:set>
                                    <p:animEffect transition="in" filter="barn(outHorizontal)">
                                      <p:cBhvr>
                                        <p:cTn id="22" dur="500"/>
                                        <p:tgtEl>
                                          <p:spTgt spid="28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endParaRPr lang="zh-CN" altLang="zh-CN"/>
          </a:p>
        </p:txBody>
      </p:sp>
      <p:sp>
        <p:nvSpPr>
          <p:cNvPr id="677891" name="Rectangle 3"/>
          <p:cNvSpPr>
            <a:spLocks noGrp="1" noChangeArrowheads="1"/>
          </p:cNvSpPr>
          <p:nvPr>
            <p:ph type="body" idx="1"/>
          </p:nvPr>
        </p:nvSpPr>
        <p:spPr/>
        <p:txBody>
          <a:bodyPr/>
          <a:lstStyle/>
          <a:p>
            <a:pPr marL="0" indent="0" eaLnBrk="1" hangingPunct="1">
              <a:lnSpc>
                <a:spcPct val="90000"/>
              </a:lnSpc>
              <a:buFont typeface="Wingdings" pitchFamily="2" charset="2"/>
              <a:buNone/>
            </a:pPr>
            <a:r>
              <a:rPr lang="en-US" altLang="zh-CN" sz="4000" b="1">
                <a:solidFill>
                  <a:srgbClr val="0000CC"/>
                </a:solidFill>
              </a:rPr>
              <a:t>    </a:t>
            </a:r>
            <a:r>
              <a:rPr lang="zh-CN" altLang="en-US" sz="4000" b="1">
                <a:solidFill>
                  <a:srgbClr val="0000CC"/>
                </a:solidFill>
              </a:rPr>
              <a:t>一个</a:t>
            </a:r>
            <a:r>
              <a:rPr lang="zh-CN" altLang="en-US" sz="4000" b="1">
                <a:solidFill>
                  <a:srgbClr val="000000"/>
                </a:solidFill>
              </a:rPr>
              <a:t>上下文无关</a:t>
            </a:r>
            <a:r>
              <a:rPr lang="zh-CN" altLang="en-US" sz="4000" b="1">
                <a:solidFill>
                  <a:srgbClr val="0000CC"/>
                </a:solidFill>
              </a:rPr>
              <a:t>文法的产生式的个数总是有限的。</a:t>
            </a:r>
          </a:p>
          <a:p>
            <a:pPr marL="0" indent="0" eaLnBrk="1" hangingPunct="1">
              <a:lnSpc>
                <a:spcPct val="90000"/>
              </a:lnSpc>
              <a:buFont typeface="Wingdings" pitchFamily="2" charset="2"/>
              <a:buNone/>
            </a:pPr>
            <a:r>
              <a:rPr lang="zh-CN" altLang="en-US" sz="4000" b="1">
                <a:solidFill>
                  <a:srgbClr val="0000CC"/>
                </a:solidFill>
              </a:rPr>
              <a:t>    如果该文法是</a:t>
            </a:r>
            <a:r>
              <a:rPr lang="zh-CN" altLang="en-US" sz="4000" b="1">
                <a:solidFill>
                  <a:srgbClr val="000000"/>
                </a:solidFill>
              </a:rPr>
              <a:t>递归文法</a:t>
            </a:r>
            <a:r>
              <a:rPr lang="zh-CN" altLang="en-US" sz="4000" b="1">
                <a:solidFill>
                  <a:srgbClr val="0000CC"/>
                </a:solidFill>
              </a:rPr>
              <a:t>，则该文法就能够产生一个</a:t>
            </a:r>
            <a:r>
              <a:rPr lang="zh-CN" altLang="en-US" sz="4000" b="1">
                <a:solidFill>
                  <a:srgbClr val="000000"/>
                </a:solidFill>
              </a:rPr>
              <a:t>无穷语言</a:t>
            </a:r>
            <a:r>
              <a:rPr lang="zh-CN" altLang="en-US" sz="4000" b="1">
                <a:solidFill>
                  <a:srgbClr val="0000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77891">
                                            <p:txEl>
                                              <p:pRg st="0" end="0"/>
                                            </p:txEl>
                                          </p:spTgt>
                                        </p:tgtEl>
                                        <p:attrNameLst>
                                          <p:attrName>style.visibility</p:attrName>
                                        </p:attrNameLst>
                                      </p:cBhvr>
                                      <p:to>
                                        <p:strVal val="visible"/>
                                      </p:to>
                                    </p:set>
                                    <p:animEffect transition="in" filter="box(in)">
                                      <p:cBhvr>
                                        <p:cTn id="7" dur="500"/>
                                        <p:tgtEl>
                                          <p:spTgt spid="67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77891">
                                            <p:txEl>
                                              <p:pRg st="1" end="1"/>
                                            </p:txEl>
                                          </p:spTgt>
                                        </p:tgtEl>
                                        <p:attrNameLst>
                                          <p:attrName>style.visibility</p:attrName>
                                        </p:attrNameLst>
                                      </p:cBhvr>
                                      <p:to>
                                        <p:strVal val="visible"/>
                                      </p:to>
                                    </p:set>
                                    <p:animEffect transition="in" filter="box(in)">
                                      <p:cBhvr>
                                        <p:cTn id="12" dur="500"/>
                                        <p:tgtEl>
                                          <p:spTgt spid="677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endParaRPr lang="zh-CN" altLang="zh-CN"/>
          </a:p>
        </p:txBody>
      </p:sp>
      <p:sp>
        <p:nvSpPr>
          <p:cNvPr id="822275" name="Rectangle 3"/>
          <p:cNvSpPr>
            <a:spLocks noGrp="1" noChangeArrowheads="1"/>
          </p:cNvSpPr>
          <p:nvPr>
            <p:ph type="body" idx="1"/>
          </p:nvPr>
        </p:nvSpPr>
        <p:spPr/>
        <p:txBody>
          <a:bodyPr/>
          <a:lstStyle/>
          <a:p>
            <a:pPr marL="0" indent="0" algn="just" eaLnBrk="1" hangingPunct="1">
              <a:buFont typeface="Wingdings" pitchFamily="2" charset="2"/>
              <a:buNone/>
            </a:pPr>
            <a:r>
              <a:rPr lang="en-US" altLang="zh-CN" sz="4000" b="1">
                <a:solidFill>
                  <a:srgbClr val="0000CC"/>
                </a:solidFill>
              </a:rPr>
              <a:t>   </a:t>
            </a:r>
            <a:r>
              <a:rPr lang="zh-CN" altLang="en-US" sz="4000" b="1">
                <a:solidFill>
                  <a:srgbClr val="0000CC"/>
                </a:solidFill>
              </a:rPr>
              <a:t>若一个</a:t>
            </a:r>
            <a:r>
              <a:rPr lang="zh-CN" altLang="en-US" sz="4000" b="1">
                <a:solidFill>
                  <a:srgbClr val="000000"/>
                </a:solidFill>
              </a:rPr>
              <a:t>上下文无关</a:t>
            </a:r>
            <a:r>
              <a:rPr lang="zh-CN" altLang="en-US" sz="4000" b="1">
                <a:solidFill>
                  <a:srgbClr val="0000CC"/>
                </a:solidFill>
              </a:rPr>
              <a:t>文法</a:t>
            </a:r>
            <a:r>
              <a:rPr lang="zh-CN" altLang="en-US" sz="4000" b="1">
                <a:solidFill>
                  <a:srgbClr val="000000"/>
                </a:solidFill>
              </a:rPr>
              <a:t>不是递归</a:t>
            </a:r>
            <a:r>
              <a:rPr lang="zh-CN" altLang="en-US" sz="4000" b="1">
                <a:solidFill>
                  <a:srgbClr val="0000CC"/>
                </a:solidFill>
              </a:rPr>
              <a:t>的文法，则</a:t>
            </a:r>
          </a:p>
          <a:p>
            <a:pPr marL="0" indent="0" algn="just" eaLnBrk="1" hangingPunct="1">
              <a:buFont typeface="Wingdings" pitchFamily="2" charset="2"/>
              <a:buNone/>
            </a:pPr>
            <a:r>
              <a:rPr lang="zh-CN" altLang="en-US" sz="4000" b="1">
                <a:solidFill>
                  <a:srgbClr val="0000CC"/>
                </a:solidFill>
              </a:rPr>
              <a:t>   该文法产生</a:t>
            </a:r>
            <a:r>
              <a:rPr lang="zh-CN" altLang="en-US" sz="4000" b="1">
                <a:solidFill>
                  <a:srgbClr val="000000"/>
                </a:solidFill>
              </a:rPr>
              <a:t>有穷语言</a:t>
            </a:r>
            <a:r>
              <a:rPr lang="zh-CN" altLang="en-US" sz="4000" b="1">
                <a:solidFill>
                  <a:srgbClr val="0000CC"/>
                </a:solidFill>
              </a:rPr>
              <a:t>。</a:t>
            </a:r>
          </a:p>
          <a:p>
            <a:pPr marL="0" indent="0"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2275">
                                            <p:txEl>
                                              <p:pRg st="0" end="0"/>
                                            </p:txEl>
                                          </p:spTgt>
                                        </p:tgtEl>
                                        <p:attrNameLst>
                                          <p:attrName>style.visibility</p:attrName>
                                        </p:attrNameLst>
                                      </p:cBhvr>
                                      <p:to>
                                        <p:strVal val="visible"/>
                                      </p:to>
                                    </p:set>
                                    <p:animEffect transition="in" filter="box(in)">
                                      <p:cBhvr>
                                        <p:cTn id="7" dur="500"/>
                                        <p:tgtEl>
                                          <p:spTgt spid="822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2275">
                                            <p:txEl>
                                              <p:pRg st="1" end="1"/>
                                            </p:txEl>
                                          </p:spTgt>
                                        </p:tgtEl>
                                        <p:attrNameLst>
                                          <p:attrName>style.visibility</p:attrName>
                                        </p:attrNameLst>
                                      </p:cBhvr>
                                      <p:to>
                                        <p:strVal val="visible"/>
                                      </p:to>
                                    </p:set>
                                    <p:animEffect transition="in" filter="box(in)">
                                      <p:cBhvr>
                                        <p:cTn id="12" dur="500"/>
                                        <p:tgtEl>
                                          <p:spTgt spid="8222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5"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zh-CN" altLang="en-US" sz="4400" dirty="0">
                <a:solidFill>
                  <a:srgbClr val="0000CC"/>
                </a:solidFill>
              </a:rPr>
              <a:t>注意</a:t>
            </a:r>
          </a:p>
        </p:txBody>
      </p:sp>
      <p:sp>
        <p:nvSpPr>
          <p:cNvPr id="533507" name="Rectangle 3"/>
          <p:cNvSpPr>
            <a:spLocks noGrp="1" noChangeArrowheads="1"/>
          </p:cNvSpPr>
          <p:nvPr>
            <p:ph type="body" idx="1"/>
          </p:nvPr>
        </p:nvSpPr>
        <p:spPr/>
        <p:txBody>
          <a:bodyPr/>
          <a:lstStyle/>
          <a:p>
            <a:pPr algn="just" eaLnBrk="1" hangingPunct="1">
              <a:buFont typeface="Wingdings" pitchFamily="2" charset="2"/>
              <a:buNone/>
            </a:pPr>
            <a:r>
              <a:rPr lang="en-US" altLang="zh-CN" sz="3600" b="1">
                <a:solidFill>
                  <a:srgbClr val="0000CC"/>
                </a:solidFill>
              </a:rPr>
              <a:t>  </a:t>
            </a:r>
            <a:r>
              <a:rPr lang="zh-CN" altLang="en-US" sz="3600" b="1">
                <a:solidFill>
                  <a:srgbClr val="0000CC"/>
                </a:solidFill>
              </a:rPr>
              <a:t>特殊形式的产生式 </a:t>
            </a:r>
          </a:p>
          <a:p>
            <a:pPr algn="just" eaLnBrk="1" hangingPunct="1">
              <a:buFont typeface="Wingdings" pitchFamily="2" charset="2"/>
              <a:buNone/>
            </a:pPr>
            <a:r>
              <a:rPr lang="zh-CN" altLang="en-US" sz="3600" b="1">
                <a:solidFill>
                  <a:srgbClr val="0000CC"/>
                </a:solidFill>
              </a:rPr>
              <a:t>     </a:t>
            </a:r>
            <a:r>
              <a:rPr lang="en-US" altLang="zh-CN" sz="3600" b="1">
                <a:solidFill>
                  <a:srgbClr val="000000"/>
                </a:solidFill>
              </a:rPr>
              <a:t>A→A</a:t>
            </a:r>
            <a:endParaRPr lang="en-US" altLang="zh-CN" sz="3600" b="1">
              <a:solidFill>
                <a:srgbClr val="0000CC"/>
              </a:solidFill>
            </a:endParaRPr>
          </a:p>
          <a:p>
            <a:pPr algn="just" eaLnBrk="1" hangingPunct="1">
              <a:buFont typeface="Wingdings" pitchFamily="2" charset="2"/>
              <a:buNone/>
            </a:pPr>
            <a:r>
              <a:rPr lang="en-US" altLang="zh-CN" sz="3600" b="1">
                <a:solidFill>
                  <a:srgbClr val="0000CC"/>
                </a:solidFill>
              </a:rPr>
              <a:t>  </a:t>
            </a:r>
            <a:r>
              <a:rPr lang="zh-CN" altLang="en-US" sz="3600" b="1">
                <a:solidFill>
                  <a:srgbClr val="0000CC"/>
                </a:solidFill>
              </a:rPr>
              <a:t>是递归的，可以反复利用任意多次，</a:t>
            </a:r>
          </a:p>
          <a:p>
            <a:pPr algn="just" eaLnBrk="1" hangingPunct="1">
              <a:buFont typeface="Wingdings" pitchFamily="2" charset="2"/>
              <a:buNone/>
            </a:pPr>
            <a:r>
              <a:rPr lang="zh-CN" altLang="en-US" sz="3600" b="1">
                <a:solidFill>
                  <a:srgbClr val="0000CC"/>
                </a:solidFill>
              </a:rPr>
              <a:t>但对于无穷语言的产生，没有任何作用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box(in)">
                                      <p:cBhvr>
                                        <p:cTn id="7" dur="500"/>
                                        <p:tgtEl>
                                          <p:spTgt spid="533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box(in)">
                                      <p:cBhvr>
                                        <p:cTn id="12" dur="500"/>
                                        <p:tgtEl>
                                          <p:spTgt spid="533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33507">
                                            <p:txEl>
                                              <p:pRg st="2" end="2"/>
                                            </p:txEl>
                                          </p:spTgt>
                                        </p:tgtEl>
                                        <p:attrNameLst>
                                          <p:attrName>style.visibility</p:attrName>
                                        </p:attrNameLst>
                                      </p:cBhvr>
                                      <p:to>
                                        <p:strVal val="visible"/>
                                      </p:to>
                                    </p:set>
                                    <p:animEffect transition="in" filter="box(in)">
                                      <p:cBhvr>
                                        <p:cTn id="17" dur="500"/>
                                        <p:tgtEl>
                                          <p:spTgt spid="533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33507">
                                            <p:txEl>
                                              <p:pRg st="3" end="3"/>
                                            </p:txEl>
                                          </p:spTgt>
                                        </p:tgtEl>
                                        <p:attrNameLst>
                                          <p:attrName>style.visibility</p:attrName>
                                        </p:attrNameLst>
                                      </p:cBhvr>
                                      <p:to>
                                        <p:strVal val="visible"/>
                                      </p:to>
                                    </p:set>
                                    <p:animEffect transition="in" filter="box(in)">
                                      <p:cBhvr>
                                        <p:cTn id="22" dur="500"/>
                                        <p:tgtEl>
                                          <p:spTgt spid="533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a:solidFill>
                  <a:srgbClr val="0000CC"/>
                </a:solidFill>
              </a:rPr>
              <a:t>定义</a:t>
            </a:r>
            <a:r>
              <a:rPr lang="en-US" altLang="zh-CN">
                <a:solidFill>
                  <a:srgbClr val="0000CC"/>
                </a:solidFill>
              </a:rPr>
              <a:t>2-8  </a:t>
            </a:r>
            <a:r>
              <a:rPr lang="zh-CN" altLang="en-US">
                <a:solidFill>
                  <a:srgbClr val="0000CC"/>
                </a:solidFill>
              </a:rPr>
              <a:t>空串产生式的定义</a:t>
            </a:r>
          </a:p>
        </p:txBody>
      </p:sp>
      <p:sp>
        <p:nvSpPr>
          <p:cNvPr id="535555" name="Rectangle 3"/>
          <p:cNvSpPr>
            <a:spLocks noGrp="1" noChangeArrowheads="1"/>
          </p:cNvSpPr>
          <p:nvPr>
            <p:ph type="body" idx="1"/>
          </p:nvPr>
        </p:nvSpPr>
        <p:spPr/>
        <p:txBody>
          <a:bodyPr/>
          <a:lstStyle/>
          <a:p>
            <a:pPr marL="0" indent="0" eaLnBrk="1" hangingPunct="1">
              <a:lnSpc>
                <a:spcPct val="90000"/>
              </a:lnSpc>
              <a:buFont typeface="Wingdings" pitchFamily="2" charset="2"/>
              <a:buNone/>
            </a:pPr>
            <a:r>
              <a:rPr lang="en-US" altLang="zh-CN" sz="4000" b="1">
                <a:solidFill>
                  <a:srgbClr val="0000CC"/>
                </a:solidFill>
              </a:rPr>
              <a:t>    </a:t>
            </a:r>
            <a:r>
              <a:rPr lang="zh-CN" altLang="en-US" sz="4000" b="1">
                <a:solidFill>
                  <a:srgbClr val="0000CC"/>
                </a:solidFill>
              </a:rPr>
              <a:t>形如</a:t>
            </a:r>
            <a:r>
              <a:rPr lang="en-US" altLang="zh-CN" sz="4000" b="1">
                <a:solidFill>
                  <a:srgbClr val="0000CC"/>
                </a:solidFill>
              </a:rPr>
              <a:t>A→ε</a:t>
            </a:r>
            <a:r>
              <a:rPr lang="zh-CN" altLang="en-US" sz="4000" b="1">
                <a:solidFill>
                  <a:srgbClr val="0000CC"/>
                </a:solidFill>
              </a:rPr>
              <a:t>的产生式，称为</a:t>
            </a:r>
            <a:r>
              <a:rPr lang="zh-CN" altLang="en-US" sz="4000" b="1">
                <a:solidFill>
                  <a:srgbClr val="000000"/>
                </a:solidFill>
              </a:rPr>
              <a:t>上下文无关</a:t>
            </a:r>
            <a:r>
              <a:rPr lang="zh-CN" altLang="en-US" sz="4000" b="1">
                <a:solidFill>
                  <a:srgbClr val="0000CC"/>
                </a:solidFill>
              </a:rPr>
              <a:t>文法的空串产生式，或</a:t>
            </a:r>
            <a:r>
              <a:rPr lang="en-US" altLang="zh-CN" sz="4000" b="1">
                <a:solidFill>
                  <a:srgbClr val="0000CC"/>
                </a:solidFill>
              </a:rPr>
              <a:t>ε</a:t>
            </a:r>
            <a:r>
              <a:rPr lang="zh-CN" altLang="en-US" sz="4000" b="1">
                <a:solidFill>
                  <a:srgbClr val="0000CC"/>
                </a:solidFill>
              </a:rPr>
              <a:t>产生式；</a:t>
            </a:r>
          </a:p>
          <a:p>
            <a:pPr marL="0" indent="0" eaLnBrk="1" hangingPunct="1">
              <a:lnSpc>
                <a:spcPct val="90000"/>
              </a:lnSpc>
              <a:buFont typeface="Wingdings" pitchFamily="2" charset="2"/>
              <a:buNone/>
            </a:pPr>
            <a:r>
              <a:rPr lang="zh-CN" altLang="en-US" sz="4000" b="1">
                <a:solidFill>
                  <a:srgbClr val="0000CC"/>
                </a:solidFill>
              </a:rPr>
              <a:t>    空串产生式的作用就是在推导的过程中，对于某个句型，省略掉能够产生</a:t>
            </a:r>
            <a:r>
              <a:rPr lang="en-US" altLang="zh-CN" sz="4000" b="1">
                <a:solidFill>
                  <a:srgbClr val="0000CC"/>
                </a:solidFill>
              </a:rPr>
              <a:t>ε</a:t>
            </a:r>
            <a:r>
              <a:rPr lang="zh-CN" altLang="en-US" sz="4000" b="1">
                <a:solidFill>
                  <a:srgbClr val="0000CC"/>
                </a:solidFill>
              </a:rPr>
              <a:t>的非终结符号。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animEffect transition="in" filter="box(in)">
                                      <p:cBhvr>
                                        <p:cTn id="7" dur="500"/>
                                        <p:tgtEl>
                                          <p:spTgt spid="535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5555">
                                            <p:txEl>
                                              <p:pRg st="1" end="1"/>
                                            </p:txEl>
                                          </p:spTgt>
                                        </p:tgtEl>
                                        <p:attrNameLst>
                                          <p:attrName>style.visibility</p:attrName>
                                        </p:attrNameLst>
                                      </p:cBhvr>
                                      <p:to>
                                        <p:strVal val="visible"/>
                                      </p:to>
                                    </p:set>
                                    <p:animEffect transition="in" filter="box(in)">
                                      <p:cBhvr>
                                        <p:cTn id="12" dur="500"/>
                                        <p:tgtEl>
                                          <p:spTgt spid="535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536579" name="Rectangle 3"/>
          <p:cNvSpPr>
            <a:spLocks noGrp="1" noChangeArrowheads="1"/>
          </p:cNvSpPr>
          <p:nvPr>
            <p:ph type="body" idx="1"/>
          </p:nvPr>
        </p:nvSpPr>
        <p:spPr/>
        <p:txBody>
          <a:bodyPr/>
          <a:lstStyle/>
          <a:p>
            <a:pPr marL="0" indent="0" algn="just" eaLnBrk="1" hangingPunct="1">
              <a:buFont typeface="Wingdings" pitchFamily="2" charset="2"/>
              <a:buNone/>
            </a:pPr>
            <a:r>
              <a:rPr lang="zh-CN" altLang="en-US" sz="4000" b="1" dirty="0">
                <a:solidFill>
                  <a:srgbClr val="0000CC"/>
                </a:solidFill>
                <a:latin typeface="宋体" pitchFamily="2" charset="-122"/>
              </a:rPr>
              <a:t>若某个</a:t>
            </a:r>
            <a:r>
              <a:rPr lang="zh-CN" altLang="en-US" sz="4000" b="1" dirty="0">
                <a:solidFill>
                  <a:srgbClr val="000000"/>
                </a:solidFill>
              </a:rPr>
              <a:t>上下文无关</a:t>
            </a:r>
            <a:r>
              <a:rPr lang="zh-CN" altLang="en-US" sz="4000" b="1" dirty="0">
                <a:solidFill>
                  <a:srgbClr val="0000CC"/>
                </a:solidFill>
                <a:latin typeface="宋体" pitchFamily="2" charset="-122"/>
              </a:rPr>
              <a:t>文法</a:t>
            </a:r>
            <a:r>
              <a:rPr lang="en-US" altLang="zh-CN" sz="4000" b="1" dirty="0">
                <a:solidFill>
                  <a:srgbClr val="0000CC"/>
                </a:solidFill>
                <a:latin typeface="宋体" pitchFamily="2" charset="-122"/>
              </a:rPr>
              <a:t>G</a:t>
            </a:r>
            <a:r>
              <a:rPr lang="zh-CN" altLang="en-US" sz="4000" b="1" dirty="0">
                <a:solidFill>
                  <a:srgbClr val="0000CC"/>
                </a:solidFill>
                <a:latin typeface="宋体" pitchFamily="2" charset="-122"/>
              </a:rPr>
              <a:t>有</a:t>
            </a:r>
            <a:r>
              <a:rPr lang="en-US" altLang="zh-CN" sz="4000" b="1" dirty="0" err="1">
                <a:solidFill>
                  <a:srgbClr val="0000CC"/>
                </a:solidFill>
                <a:latin typeface="宋体" pitchFamily="2" charset="-122"/>
              </a:rPr>
              <a:t>S→ε</a:t>
            </a:r>
            <a:r>
              <a:rPr lang="zh-CN" altLang="en-US" sz="4000" b="1" dirty="0">
                <a:solidFill>
                  <a:srgbClr val="0000CC"/>
                </a:solidFill>
                <a:latin typeface="宋体" pitchFamily="2" charset="-122"/>
              </a:rPr>
              <a:t>，</a:t>
            </a:r>
          </a:p>
          <a:p>
            <a:pPr marL="0" indent="0" algn="just" eaLnBrk="1" hangingPunct="1">
              <a:buFont typeface="Wingdings" pitchFamily="2" charset="2"/>
              <a:buNone/>
            </a:pPr>
            <a:r>
              <a:rPr lang="zh-CN" altLang="en-US" sz="4000" b="1" dirty="0">
                <a:solidFill>
                  <a:srgbClr val="0000CC"/>
                </a:solidFill>
                <a:latin typeface="宋体" pitchFamily="2" charset="-122"/>
              </a:rPr>
              <a:t>   则</a:t>
            </a:r>
            <a:r>
              <a:rPr lang="en-US" altLang="zh-CN" sz="4000" b="1" dirty="0">
                <a:solidFill>
                  <a:srgbClr val="0000CC"/>
                </a:solidFill>
                <a:latin typeface="宋体" pitchFamily="2" charset="-122"/>
              </a:rPr>
              <a:t>L(G)</a:t>
            </a:r>
            <a:r>
              <a:rPr lang="zh-CN" altLang="en-US" sz="4000" b="1" dirty="0">
                <a:solidFill>
                  <a:srgbClr val="0000CC"/>
                </a:solidFill>
                <a:latin typeface="宋体" pitchFamily="2" charset="-122"/>
              </a:rPr>
              <a:t>一定包含空句子</a:t>
            </a:r>
            <a:r>
              <a:rPr lang="en-US" altLang="zh-CN" sz="4000" b="1" dirty="0">
                <a:solidFill>
                  <a:srgbClr val="0000CC"/>
                </a:solidFill>
                <a:latin typeface="宋体" pitchFamily="2" charset="-122"/>
              </a:rPr>
              <a:t>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Effect transition="in" filter="box(in)">
                                      <p:cBhvr>
                                        <p:cTn id="7" dur="500"/>
                                        <p:tgtEl>
                                          <p:spTgt spid="536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6579">
                                            <p:txEl>
                                              <p:pRg st="1" end="1"/>
                                            </p:txEl>
                                          </p:spTgt>
                                        </p:tgtEl>
                                        <p:attrNameLst>
                                          <p:attrName>style.visibility</p:attrName>
                                        </p:attrNameLst>
                                      </p:cBhvr>
                                      <p:to>
                                        <p:strVal val="visible"/>
                                      </p:to>
                                    </p:set>
                                    <p:animEffect transition="in" filter="box(in)">
                                      <p:cBhvr>
                                        <p:cTn id="12" dur="500"/>
                                        <p:tgtEl>
                                          <p:spTgt spid="536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sz="4400" dirty="0">
                <a:solidFill>
                  <a:srgbClr val="0000CC"/>
                </a:solidFill>
                <a:latin typeface="宋体" pitchFamily="2" charset="-122"/>
              </a:rPr>
              <a:t>例</a:t>
            </a:r>
          </a:p>
        </p:txBody>
      </p:sp>
      <p:sp>
        <p:nvSpPr>
          <p:cNvPr id="538627" name="Rectangle 3"/>
          <p:cNvSpPr>
            <a:spLocks noGrp="1" noChangeArrowheads="1"/>
          </p:cNvSpPr>
          <p:nvPr>
            <p:ph type="body" idx="1"/>
          </p:nvPr>
        </p:nvSpPr>
        <p:spPr/>
        <p:txBody>
          <a:bodyPr/>
          <a:lstStyle/>
          <a:p>
            <a:pPr algn="just" eaLnBrk="1" hangingPunct="1">
              <a:buFont typeface="Wingdings" pitchFamily="2" charset="2"/>
              <a:buNone/>
            </a:pPr>
            <a:r>
              <a:rPr lang="zh-CN" altLang="en-US" sz="3600" b="1">
                <a:solidFill>
                  <a:srgbClr val="0000CC"/>
                </a:solidFill>
                <a:latin typeface="宋体" pitchFamily="2" charset="-122"/>
              </a:rPr>
              <a:t>文法</a:t>
            </a:r>
            <a:endParaRPr lang="zh-CN" altLang="en-US" sz="3600" b="1">
              <a:solidFill>
                <a:srgbClr val="0000CC"/>
              </a:solidFill>
            </a:endParaRPr>
          </a:p>
          <a:p>
            <a:pPr algn="just" eaLnBrk="1" hangingPunct="1">
              <a:buFont typeface="Wingdings" pitchFamily="2" charset="2"/>
              <a:buNone/>
            </a:pPr>
            <a:r>
              <a:rPr lang="zh-CN" altLang="en-US" sz="3600" b="1">
                <a:solidFill>
                  <a:srgbClr val="0000CC"/>
                </a:solidFill>
                <a:latin typeface="宋体" pitchFamily="2" charset="-122"/>
              </a:rPr>
              <a:t>   </a:t>
            </a:r>
            <a:r>
              <a:rPr lang="en-US" altLang="zh-CN" sz="3600" b="1">
                <a:solidFill>
                  <a:srgbClr val="0000CC"/>
                </a:solidFill>
                <a:latin typeface="宋体" pitchFamily="2" charset="-122"/>
              </a:rPr>
              <a:t>S→0S</a:t>
            </a:r>
            <a:endParaRPr lang="en-US" altLang="zh-CN" sz="3600" b="1">
              <a:solidFill>
                <a:srgbClr val="0000CC"/>
              </a:solidFill>
            </a:endParaRPr>
          </a:p>
          <a:p>
            <a:pPr algn="just" eaLnBrk="1" hangingPunct="1">
              <a:buFont typeface="Wingdings" pitchFamily="2" charset="2"/>
              <a:buNone/>
            </a:pPr>
            <a:r>
              <a:rPr lang="en-US" altLang="zh-CN" sz="3600" b="1">
                <a:solidFill>
                  <a:srgbClr val="0000CC"/>
                </a:solidFill>
                <a:latin typeface="宋体" pitchFamily="2" charset="-122"/>
              </a:rPr>
              <a:t>   S→ε</a:t>
            </a:r>
            <a:endParaRPr lang="en-US" altLang="zh-CN" sz="3600" b="1">
              <a:solidFill>
                <a:srgbClr val="0000CC"/>
              </a:solidFill>
            </a:endParaRPr>
          </a:p>
          <a:p>
            <a:pPr algn="just" eaLnBrk="1" hangingPunct="1">
              <a:buFont typeface="Wingdings" pitchFamily="2" charset="2"/>
              <a:buNone/>
            </a:pPr>
            <a:r>
              <a:rPr lang="zh-CN" altLang="en-US" sz="3600" b="1">
                <a:solidFill>
                  <a:srgbClr val="0000CC"/>
                </a:solidFill>
                <a:latin typeface="宋体" pitchFamily="2" charset="-122"/>
              </a:rPr>
              <a:t>该文法产生语言</a:t>
            </a:r>
            <a:r>
              <a:rPr lang="en-US" altLang="zh-CN" sz="3600" b="1">
                <a:solidFill>
                  <a:srgbClr val="0000CC"/>
                </a:solidFill>
                <a:latin typeface="宋体" pitchFamily="2" charset="-122"/>
              </a:rPr>
              <a:t>L={0</a:t>
            </a:r>
            <a:r>
              <a:rPr lang="en-US" altLang="zh-CN" sz="3600" b="1" baseline="30000">
                <a:solidFill>
                  <a:srgbClr val="0000CC"/>
                </a:solidFill>
                <a:latin typeface="宋体" pitchFamily="2" charset="-122"/>
              </a:rPr>
              <a:t>n</a:t>
            </a:r>
            <a:r>
              <a:rPr lang="en-US" altLang="zh-CN" sz="3600" b="1">
                <a:solidFill>
                  <a:srgbClr val="0000CC"/>
                </a:solidFill>
                <a:latin typeface="宋体" pitchFamily="2" charset="-122"/>
              </a:rPr>
              <a:t>|n≥0}</a:t>
            </a:r>
            <a:endParaRPr lang="zh-CN" altLang="en-US" sz="3600" b="1">
              <a:solidFill>
                <a:srgbClr val="0000CC"/>
              </a:solidFill>
              <a:latin typeface="宋体" pitchFamily="2" charset="-122"/>
            </a:endParaRPr>
          </a:p>
          <a:p>
            <a:pPr algn="just" eaLnBrk="1" hangingPunct="1">
              <a:buFont typeface="Wingdings" pitchFamily="2" charset="2"/>
              <a:buNone/>
            </a:pPr>
            <a:r>
              <a:rPr lang="zh-CN" altLang="en-US" sz="3600" b="1">
                <a:solidFill>
                  <a:srgbClr val="000000"/>
                </a:solidFill>
                <a:latin typeface="宋体" pitchFamily="2" charset="-122"/>
              </a:rPr>
              <a:t>思考： 该文法是 ？型文法</a:t>
            </a:r>
            <a:endParaRPr lang="zh-CN" altLang="en-US" sz="36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mph" presetSubtype="0" fill="hold" nodeType="clickEffect">
                                  <p:stCondLst>
                                    <p:cond delay="0"/>
                                  </p:stCondLst>
                                  <p:childTnLst>
                                    <p:animClr clrSpc="hsl" dir="cw">
                                      <p:cBhvr override="childStyle">
                                        <p:cTn id="6" dur="500" fill="hold"/>
                                        <p:tgtEl>
                                          <p:spTgt spid="538627">
                                            <p:txEl>
                                              <p:pRg st="1" end="1"/>
                                            </p:txEl>
                                          </p:spTgt>
                                        </p:tgtEl>
                                        <p:attrNameLst>
                                          <p:attrName>style.color</p:attrName>
                                        </p:attrNameLst>
                                      </p:cBhvr>
                                      <p:by>
                                        <p:hsl h="0" s="-12549" l="-25098"/>
                                      </p:by>
                                    </p:animClr>
                                    <p:animClr clrSpc="hsl" dir="cw">
                                      <p:cBhvr>
                                        <p:cTn id="7" dur="500" fill="hold"/>
                                        <p:tgtEl>
                                          <p:spTgt spid="538627">
                                            <p:txEl>
                                              <p:pRg st="1" end="1"/>
                                            </p:txEl>
                                          </p:spTgt>
                                        </p:tgtEl>
                                        <p:attrNameLst>
                                          <p:attrName>fillcolor</p:attrName>
                                        </p:attrNameLst>
                                      </p:cBhvr>
                                      <p:by>
                                        <p:hsl h="0" s="-12549" l="-25098"/>
                                      </p:by>
                                    </p:animClr>
                                    <p:animClr clrSpc="hsl" dir="cw">
                                      <p:cBhvr>
                                        <p:cTn id="8" dur="500" fill="hold"/>
                                        <p:tgtEl>
                                          <p:spTgt spid="538627">
                                            <p:txEl>
                                              <p:pRg st="1" end="1"/>
                                            </p:txEl>
                                          </p:spTgt>
                                        </p:tgtEl>
                                        <p:attrNameLst>
                                          <p:attrName>stroke.color</p:attrName>
                                        </p:attrNameLst>
                                      </p:cBhvr>
                                      <p:by>
                                        <p:hsl h="0" s="-12549" l="-25098"/>
                                      </p:by>
                                    </p:animClr>
                                    <p:set>
                                      <p:cBhvr>
                                        <p:cTn id="9" dur="500" fill="hold"/>
                                        <p:tgtEl>
                                          <p:spTgt spid="538627">
                                            <p:txEl>
                                              <p:pRg st="1" end="1"/>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538627">
                                            <p:txEl>
                                              <p:pRg st="2" end="2"/>
                                            </p:txEl>
                                          </p:spTgt>
                                        </p:tgtEl>
                                        <p:attrNameLst>
                                          <p:attrName>style.color</p:attrName>
                                        </p:attrNameLst>
                                      </p:cBhvr>
                                      <p:by>
                                        <p:hsl h="0" s="-12549" l="-25098"/>
                                      </p:by>
                                    </p:animClr>
                                    <p:animClr clrSpc="hsl" dir="cw">
                                      <p:cBhvr>
                                        <p:cTn id="12" dur="500" fill="hold"/>
                                        <p:tgtEl>
                                          <p:spTgt spid="538627">
                                            <p:txEl>
                                              <p:pRg st="2" end="2"/>
                                            </p:txEl>
                                          </p:spTgt>
                                        </p:tgtEl>
                                        <p:attrNameLst>
                                          <p:attrName>fillcolor</p:attrName>
                                        </p:attrNameLst>
                                      </p:cBhvr>
                                      <p:by>
                                        <p:hsl h="0" s="-12549" l="-25098"/>
                                      </p:by>
                                    </p:animClr>
                                    <p:animClr clrSpc="hsl" dir="cw">
                                      <p:cBhvr>
                                        <p:cTn id="13" dur="500" fill="hold"/>
                                        <p:tgtEl>
                                          <p:spTgt spid="538627">
                                            <p:txEl>
                                              <p:pRg st="2" end="2"/>
                                            </p:txEl>
                                          </p:spTgt>
                                        </p:tgtEl>
                                        <p:attrNameLst>
                                          <p:attrName>stroke.color</p:attrName>
                                        </p:attrNameLst>
                                      </p:cBhvr>
                                      <p:by>
                                        <p:hsl h="0" s="-12549" l="-25098"/>
                                      </p:by>
                                    </p:animClr>
                                    <p:set>
                                      <p:cBhvr>
                                        <p:cTn id="14" dur="500" fill="hold"/>
                                        <p:tgtEl>
                                          <p:spTgt spid="538627">
                                            <p:txEl>
                                              <p:pRg st="2" end="2"/>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38627">
                                            <p:txEl>
                                              <p:pRg st="4" end="4"/>
                                            </p:txEl>
                                          </p:spTgt>
                                        </p:tgtEl>
                                        <p:attrNameLst>
                                          <p:attrName>style.visibility</p:attrName>
                                        </p:attrNameLst>
                                      </p:cBhvr>
                                      <p:to>
                                        <p:strVal val="visible"/>
                                      </p:to>
                                    </p:set>
                                    <p:anim calcmode="lin" valueType="num">
                                      <p:cBhvr additive="base">
                                        <p:cTn id="19" dur="500" fill="hold"/>
                                        <p:tgtEl>
                                          <p:spTgt spid="5386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8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zh-CN" altLang="en-US" sz="4400" dirty="0">
                <a:solidFill>
                  <a:srgbClr val="0000CC"/>
                </a:solidFill>
                <a:latin typeface="宋体" pitchFamily="2" charset="-122"/>
              </a:rPr>
              <a:t>分析</a:t>
            </a:r>
          </a:p>
        </p:txBody>
      </p:sp>
      <p:sp>
        <p:nvSpPr>
          <p:cNvPr id="537603" name="Rectangle 3"/>
          <p:cNvSpPr>
            <a:spLocks noGrp="1" noChangeArrowheads="1"/>
          </p:cNvSpPr>
          <p:nvPr>
            <p:ph type="body" idx="1"/>
          </p:nvPr>
        </p:nvSpPr>
        <p:spPr/>
        <p:txBody>
          <a:bodyPr/>
          <a:lstStyle/>
          <a:p>
            <a:pPr marL="0" indent="0" algn="just" eaLnBrk="1" hangingPunct="1">
              <a:buFont typeface="Wingdings" pitchFamily="2" charset="2"/>
              <a:buNone/>
            </a:pPr>
            <a:r>
              <a:rPr lang="en-US" altLang="zh-CN" sz="3600" b="1">
                <a:solidFill>
                  <a:srgbClr val="0000CC"/>
                </a:solidFill>
                <a:latin typeface="宋体" pitchFamily="2" charset="-122"/>
              </a:rPr>
              <a:t>  </a:t>
            </a:r>
            <a:r>
              <a:rPr lang="zh-CN" altLang="en-US" sz="3600" b="1">
                <a:solidFill>
                  <a:srgbClr val="0000CC"/>
                </a:solidFill>
                <a:latin typeface="宋体" pitchFamily="2" charset="-122"/>
              </a:rPr>
              <a:t>如果开始使用第</a:t>
            </a:r>
            <a:r>
              <a:rPr lang="en-US" altLang="zh-CN" sz="3600" b="1">
                <a:solidFill>
                  <a:srgbClr val="0000CC"/>
                </a:solidFill>
                <a:latin typeface="宋体" pitchFamily="2" charset="-122"/>
              </a:rPr>
              <a:t>2</a:t>
            </a:r>
            <a:r>
              <a:rPr lang="zh-CN" altLang="en-US" sz="3600" b="1">
                <a:solidFill>
                  <a:srgbClr val="0000CC"/>
                </a:solidFill>
                <a:latin typeface="宋体" pitchFamily="2" charset="-122"/>
              </a:rPr>
              <a:t>个产生式</a:t>
            </a:r>
            <a:r>
              <a:rPr lang="en-US" altLang="zh-CN" sz="3600" b="1">
                <a:solidFill>
                  <a:srgbClr val="0000CC"/>
                </a:solidFill>
                <a:latin typeface="宋体" pitchFamily="2" charset="-122"/>
              </a:rPr>
              <a:t>S→ε</a:t>
            </a:r>
            <a:r>
              <a:rPr lang="zh-CN" altLang="en-US" sz="3600" b="1">
                <a:solidFill>
                  <a:srgbClr val="0000CC"/>
                </a:solidFill>
                <a:latin typeface="宋体" pitchFamily="2" charset="-122"/>
              </a:rPr>
              <a:t>，则</a:t>
            </a:r>
            <a:r>
              <a:rPr lang="en-US" altLang="zh-CN" sz="3600" b="1">
                <a:solidFill>
                  <a:srgbClr val="0000CC"/>
                </a:solidFill>
                <a:latin typeface="宋体" pitchFamily="2" charset="-122"/>
              </a:rPr>
              <a:t>S=&gt;ε</a:t>
            </a:r>
            <a:r>
              <a:rPr lang="zh-CN" altLang="en-US" sz="3600" b="1">
                <a:solidFill>
                  <a:srgbClr val="0000CC"/>
                </a:solidFill>
                <a:latin typeface="宋体" pitchFamily="2" charset="-122"/>
              </a:rPr>
              <a:t>，就不能再往下进行推导了，</a:t>
            </a:r>
          </a:p>
          <a:p>
            <a:pPr marL="0" indent="0" algn="just" eaLnBrk="1" hangingPunct="1">
              <a:buFont typeface="Wingdings" pitchFamily="2" charset="2"/>
              <a:buNone/>
            </a:pPr>
            <a:r>
              <a:rPr lang="zh-CN" altLang="en-US" sz="3600" b="1">
                <a:solidFill>
                  <a:srgbClr val="0000CC"/>
                </a:solidFill>
                <a:latin typeface="宋体" pitchFamily="2" charset="-122"/>
              </a:rPr>
              <a:t>  则产生空句子</a:t>
            </a:r>
            <a:r>
              <a:rPr lang="en-US" altLang="zh-CN" sz="3600" b="1">
                <a:solidFill>
                  <a:srgbClr val="0000CC"/>
                </a:solidFill>
                <a:latin typeface="宋体" pitchFamily="2" charset="-122"/>
              </a:rPr>
              <a:t>ε</a:t>
            </a:r>
            <a:r>
              <a:rPr lang="zh-CN" altLang="en-US" sz="3600" b="1">
                <a:solidFill>
                  <a:srgbClr val="0000CC"/>
                </a:solidFill>
                <a:latin typeface="宋体" pitchFamily="2" charset="-122"/>
              </a:rPr>
              <a:t>；</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7603">
                                            <p:txEl>
                                              <p:pRg st="0" end="0"/>
                                            </p:txEl>
                                          </p:spTgt>
                                        </p:tgtEl>
                                        <p:attrNameLst>
                                          <p:attrName>style.visibility</p:attrName>
                                        </p:attrNameLst>
                                      </p:cBhvr>
                                      <p:to>
                                        <p:strVal val="visible"/>
                                      </p:to>
                                    </p:set>
                                    <p:animEffect transition="in" filter="box(in)">
                                      <p:cBhvr>
                                        <p:cTn id="7" dur="500"/>
                                        <p:tgtEl>
                                          <p:spTgt spid="537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7603">
                                            <p:txEl>
                                              <p:pRg st="1" end="1"/>
                                            </p:txEl>
                                          </p:spTgt>
                                        </p:tgtEl>
                                        <p:attrNameLst>
                                          <p:attrName>style.visibility</p:attrName>
                                        </p:attrNameLst>
                                      </p:cBhvr>
                                      <p:to>
                                        <p:strVal val="visible"/>
                                      </p:to>
                                    </p:set>
                                    <p:animEffect transition="in" filter="box(in)">
                                      <p:cBhvr>
                                        <p:cTn id="12" dur="500"/>
                                        <p:tgtEl>
                                          <p:spTgt spid="537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endParaRPr lang="zh-CN" altLang="zh-CN"/>
          </a:p>
        </p:txBody>
      </p:sp>
      <p:sp>
        <p:nvSpPr>
          <p:cNvPr id="678915" name="Rectangle 3"/>
          <p:cNvSpPr>
            <a:spLocks noGrp="1" noChangeArrowheads="1"/>
          </p:cNvSpPr>
          <p:nvPr>
            <p:ph type="body" idx="1"/>
          </p:nvPr>
        </p:nvSpPr>
        <p:spPr/>
        <p:txBody>
          <a:bodyPr/>
          <a:lstStyle/>
          <a:p>
            <a:pPr marL="0" indent="0" algn="just" eaLnBrk="1" hangingPunct="1">
              <a:buFont typeface="Wingdings" pitchFamily="2" charset="2"/>
              <a:buNone/>
            </a:pPr>
            <a:r>
              <a:rPr lang="en-US" altLang="zh-CN" sz="3600" b="1">
                <a:solidFill>
                  <a:srgbClr val="0000CC"/>
                </a:solidFill>
                <a:latin typeface="宋体" pitchFamily="2" charset="-122"/>
              </a:rPr>
              <a:t>  </a:t>
            </a:r>
            <a:r>
              <a:rPr lang="zh-CN" altLang="en-US" sz="3600" b="1">
                <a:solidFill>
                  <a:srgbClr val="0000CC"/>
                </a:solidFill>
                <a:latin typeface="宋体" pitchFamily="2" charset="-122"/>
              </a:rPr>
              <a:t>如果开始使用产生式</a:t>
            </a:r>
            <a:r>
              <a:rPr lang="en-US" altLang="zh-CN" sz="3600" b="1">
                <a:solidFill>
                  <a:srgbClr val="0000CC"/>
                </a:solidFill>
                <a:latin typeface="宋体" pitchFamily="2" charset="-122"/>
              </a:rPr>
              <a:t>S→0S</a:t>
            </a:r>
            <a:r>
              <a:rPr lang="zh-CN" altLang="en-US" sz="3600" b="1">
                <a:solidFill>
                  <a:srgbClr val="0000CC"/>
                </a:solidFill>
                <a:latin typeface="宋体" pitchFamily="2" charset="-122"/>
              </a:rPr>
              <a:t>，</a:t>
            </a:r>
            <a:r>
              <a:rPr lang="en-US" altLang="zh-CN" sz="3600" b="1">
                <a:solidFill>
                  <a:srgbClr val="0000CC"/>
                </a:solidFill>
                <a:latin typeface="宋体" pitchFamily="2" charset="-122"/>
              </a:rPr>
              <a:t>n</a:t>
            </a:r>
            <a:r>
              <a:rPr lang="zh-CN" altLang="en-US" sz="3600" b="1">
                <a:solidFill>
                  <a:srgbClr val="0000CC"/>
                </a:solidFill>
                <a:latin typeface="宋体" pitchFamily="2" charset="-122"/>
              </a:rPr>
              <a:t>次后，</a:t>
            </a:r>
          </a:p>
          <a:p>
            <a:pPr marL="0" indent="0" algn="just" eaLnBrk="1" hangingPunct="1">
              <a:buFont typeface="Wingdings" pitchFamily="2" charset="2"/>
              <a:buNone/>
            </a:pPr>
            <a:r>
              <a:rPr lang="zh-CN" altLang="en-US" sz="3600" b="1">
                <a:solidFill>
                  <a:srgbClr val="0000CC"/>
                </a:solidFill>
                <a:latin typeface="宋体" pitchFamily="2" charset="-122"/>
              </a:rPr>
              <a:t>    </a:t>
            </a:r>
            <a:r>
              <a:rPr lang="en-US" altLang="zh-CN" sz="3600" b="1">
                <a:solidFill>
                  <a:srgbClr val="0000CC"/>
                </a:solidFill>
                <a:latin typeface="宋体" pitchFamily="2" charset="-122"/>
              </a:rPr>
              <a:t>S=&gt;0S=&gt;00S=&gt;000S=&gt;</a:t>
            </a:r>
            <a:r>
              <a:rPr lang="en-US" altLang="zh-CN" sz="3600" b="1" baseline="30000">
                <a:solidFill>
                  <a:srgbClr val="0000CC"/>
                </a:solidFill>
                <a:latin typeface="宋体" pitchFamily="2" charset="-122"/>
              </a:rPr>
              <a:t>+</a:t>
            </a:r>
            <a:r>
              <a:rPr lang="en-US" altLang="zh-CN" sz="3600" b="1">
                <a:solidFill>
                  <a:srgbClr val="0000CC"/>
                </a:solidFill>
                <a:latin typeface="宋体" pitchFamily="2" charset="-122"/>
              </a:rPr>
              <a:t>0</a:t>
            </a:r>
            <a:r>
              <a:rPr lang="en-US" altLang="zh-CN" sz="3600" b="1" baseline="30000">
                <a:solidFill>
                  <a:srgbClr val="0000CC"/>
                </a:solidFill>
                <a:latin typeface="宋体" pitchFamily="2" charset="-122"/>
              </a:rPr>
              <a:t>n</a:t>
            </a:r>
            <a:r>
              <a:rPr lang="en-US" altLang="zh-CN" sz="3600" b="1">
                <a:solidFill>
                  <a:srgbClr val="0000CC"/>
                </a:solidFill>
                <a:latin typeface="宋体" pitchFamily="2" charset="-122"/>
              </a:rPr>
              <a:t>S</a:t>
            </a:r>
          </a:p>
          <a:p>
            <a:pPr marL="0" indent="0" algn="just" eaLnBrk="1" hangingPunct="1">
              <a:buFont typeface="Wingdings" pitchFamily="2" charset="2"/>
              <a:buNone/>
            </a:pPr>
            <a:r>
              <a:rPr lang="en-US" altLang="zh-CN" sz="3600" b="1">
                <a:solidFill>
                  <a:srgbClr val="0000CC"/>
                </a:solidFill>
                <a:latin typeface="宋体" pitchFamily="2" charset="-122"/>
              </a:rPr>
              <a:t>  </a:t>
            </a:r>
            <a:r>
              <a:rPr lang="zh-CN" altLang="en-US" sz="3600" b="1">
                <a:solidFill>
                  <a:srgbClr val="0000CC"/>
                </a:solidFill>
                <a:latin typeface="宋体" pitchFamily="2" charset="-122"/>
              </a:rPr>
              <a:t>最后，使用</a:t>
            </a:r>
            <a:r>
              <a:rPr lang="en-US" altLang="zh-CN" sz="3600" b="1">
                <a:solidFill>
                  <a:srgbClr val="0000CC"/>
                </a:solidFill>
                <a:latin typeface="宋体" pitchFamily="2" charset="-122"/>
              </a:rPr>
              <a:t>S→ε</a:t>
            </a:r>
            <a:r>
              <a:rPr lang="zh-CN" altLang="en-US" sz="3600" b="1">
                <a:solidFill>
                  <a:srgbClr val="0000CC"/>
                </a:solidFill>
                <a:latin typeface="宋体" pitchFamily="2" charset="-122"/>
              </a:rPr>
              <a:t>，则</a:t>
            </a:r>
            <a:r>
              <a:rPr lang="en-US" altLang="zh-CN" sz="3600" b="1">
                <a:solidFill>
                  <a:srgbClr val="0000CC"/>
                </a:solidFill>
                <a:latin typeface="宋体" pitchFamily="2" charset="-122"/>
              </a:rPr>
              <a:t>S=&gt;</a:t>
            </a:r>
            <a:r>
              <a:rPr lang="en-US" altLang="zh-CN" sz="3600" b="1" baseline="30000">
                <a:solidFill>
                  <a:srgbClr val="0000CC"/>
                </a:solidFill>
                <a:latin typeface="宋体" pitchFamily="2" charset="-122"/>
              </a:rPr>
              <a:t>+</a:t>
            </a:r>
            <a:r>
              <a:rPr lang="en-US" altLang="zh-CN" sz="3600" b="1">
                <a:solidFill>
                  <a:srgbClr val="0000CC"/>
                </a:solidFill>
                <a:latin typeface="宋体" pitchFamily="2" charset="-122"/>
              </a:rPr>
              <a:t>0</a:t>
            </a:r>
            <a:r>
              <a:rPr lang="en-US" altLang="zh-CN" sz="3600" b="1" baseline="30000">
                <a:solidFill>
                  <a:srgbClr val="0000CC"/>
                </a:solidFill>
                <a:latin typeface="宋体" pitchFamily="2" charset="-122"/>
              </a:rPr>
              <a:t>n</a:t>
            </a:r>
            <a:endParaRPr lang="en-US" altLang="zh-CN" sz="3600" b="1">
              <a:solidFill>
                <a:srgbClr val="0000CC"/>
              </a:solidFill>
              <a:latin typeface="宋体" pitchFamily="2" charset="-122"/>
            </a:endParaRPr>
          </a:p>
          <a:p>
            <a:pPr marL="0" indent="0" algn="just" eaLnBrk="1" hangingPunct="1">
              <a:buFont typeface="Wingdings" pitchFamily="2" charset="2"/>
              <a:buNone/>
            </a:pPr>
            <a:r>
              <a:rPr lang="en-US" altLang="zh-CN" sz="3600" b="1">
                <a:solidFill>
                  <a:srgbClr val="0000CC"/>
                </a:solidFill>
                <a:latin typeface="宋体" pitchFamily="2" charset="-122"/>
              </a:rPr>
              <a:t>  </a:t>
            </a:r>
            <a:r>
              <a:rPr lang="zh-CN" altLang="en-US" sz="3600" b="1">
                <a:solidFill>
                  <a:srgbClr val="0000CC"/>
                </a:solidFill>
                <a:latin typeface="宋体" pitchFamily="2" charset="-122"/>
              </a:rPr>
              <a:t>这对于任何</a:t>
            </a:r>
            <a:r>
              <a:rPr lang="en-US" altLang="zh-CN" sz="3600" b="1">
                <a:solidFill>
                  <a:srgbClr val="0000CC"/>
                </a:solidFill>
                <a:latin typeface="宋体" pitchFamily="2" charset="-122"/>
              </a:rPr>
              <a:t>n≥1</a:t>
            </a:r>
            <a:r>
              <a:rPr lang="zh-CN" altLang="en-US" sz="3600" b="1">
                <a:solidFill>
                  <a:srgbClr val="0000CC"/>
                </a:solidFill>
                <a:latin typeface="宋体" pitchFamily="2" charset="-122"/>
              </a:rPr>
              <a:t>都是成立的；</a:t>
            </a:r>
          </a:p>
          <a:p>
            <a:pPr marL="0" indent="0" algn="just" eaLnBrk="1" hangingPunct="1">
              <a:buFont typeface="Wingdings" pitchFamily="2" charset="2"/>
              <a:buNone/>
            </a:pPr>
            <a:r>
              <a:rPr lang="zh-CN" altLang="en-US" sz="3600" b="1">
                <a:solidFill>
                  <a:srgbClr val="0000CC"/>
                </a:solidFill>
                <a:latin typeface="宋体" pitchFamily="2" charset="-122"/>
              </a:rPr>
              <a:t>总之，该文法产生语言</a:t>
            </a:r>
            <a:r>
              <a:rPr lang="en-US" altLang="zh-CN" sz="3600" b="1">
                <a:solidFill>
                  <a:srgbClr val="0000CC"/>
                </a:solidFill>
                <a:latin typeface="宋体" pitchFamily="2" charset="-122"/>
              </a:rPr>
              <a:t>L={0</a:t>
            </a:r>
            <a:r>
              <a:rPr lang="en-US" altLang="zh-CN" sz="3600" b="1" baseline="30000">
                <a:solidFill>
                  <a:srgbClr val="0000CC"/>
                </a:solidFill>
                <a:latin typeface="宋体" pitchFamily="2" charset="-122"/>
              </a:rPr>
              <a:t>n</a:t>
            </a:r>
            <a:r>
              <a:rPr lang="en-US" altLang="zh-CN" sz="3600" b="1">
                <a:solidFill>
                  <a:srgbClr val="0000CC"/>
                </a:solidFill>
                <a:latin typeface="宋体" pitchFamily="2" charset="-122"/>
              </a:rPr>
              <a:t>|n≥0}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8915">
                                            <p:txEl>
                                              <p:pRg st="0" end="0"/>
                                            </p:txEl>
                                          </p:spTgt>
                                        </p:tgtEl>
                                        <p:attrNameLst>
                                          <p:attrName>style.visibility</p:attrName>
                                        </p:attrNameLst>
                                      </p:cBhvr>
                                      <p:to>
                                        <p:strVal val="visible"/>
                                      </p:to>
                                    </p:set>
                                    <p:animEffect transition="in" filter="box(in)">
                                      <p:cBhvr>
                                        <p:cTn id="7" dur="500"/>
                                        <p:tgtEl>
                                          <p:spTgt spid="67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78915">
                                            <p:txEl>
                                              <p:pRg st="1" end="1"/>
                                            </p:txEl>
                                          </p:spTgt>
                                        </p:tgtEl>
                                        <p:attrNameLst>
                                          <p:attrName>style.visibility</p:attrName>
                                        </p:attrNameLst>
                                      </p:cBhvr>
                                      <p:to>
                                        <p:strVal val="visible"/>
                                      </p:to>
                                    </p:set>
                                    <p:animEffect transition="in" filter="box(in)">
                                      <p:cBhvr>
                                        <p:cTn id="12" dur="500"/>
                                        <p:tgtEl>
                                          <p:spTgt spid="67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78915">
                                            <p:txEl>
                                              <p:pRg st="2" end="2"/>
                                            </p:txEl>
                                          </p:spTgt>
                                        </p:tgtEl>
                                        <p:attrNameLst>
                                          <p:attrName>style.visibility</p:attrName>
                                        </p:attrNameLst>
                                      </p:cBhvr>
                                      <p:to>
                                        <p:strVal val="visible"/>
                                      </p:to>
                                    </p:set>
                                    <p:animEffect transition="in" filter="box(in)">
                                      <p:cBhvr>
                                        <p:cTn id="17" dur="500"/>
                                        <p:tgtEl>
                                          <p:spTgt spid="67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78915">
                                            <p:txEl>
                                              <p:pRg st="3" end="3"/>
                                            </p:txEl>
                                          </p:spTgt>
                                        </p:tgtEl>
                                        <p:attrNameLst>
                                          <p:attrName>style.visibility</p:attrName>
                                        </p:attrNameLst>
                                      </p:cBhvr>
                                      <p:to>
                                        <p:strVal val="visible"/>
                                      </p:to>
                                    </p:set>
                                    <p:animEffect transition="in" filter="box(in)">
                                      <p:cBhvr>
                                        <p:cTn id="22" dur="500"/>
                                        <p:tgtEl>
                                          <p:spTgt spid="678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78915">
                                            <p:txEl>
                                              <p:pRg st="4" end="4"/>
                                            </p:txEl>
                                          </p:spTgt>
                                        </p:tgtEl>
                                        <p:attrNameLst>
                                          <p:attrName>style.visibility</p:attrName>
                                        </p:attrNameLst>
                                      </p:cBhvr>
                                      <p:to>
                                        <p:strVal val="visible"/>
                                      </p:to>
                                    </p:set>
                                    <p:animEffect transition="in" filter="box(in)">
                                      <p:cBhvr>
                                        <p:cTn id="27" dur="500"/>
                                        <p:tgtEl>
                                          <p:spTgt spid="67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sz="4400" dirty="0">
                <a:solidFill>
                  <a:srgbClr val="0000CC"/>
                </a:solidFill>
              </a:rPr>
              <a:t>例</a:t>
            </a:r>
          </a:p>
        </p:txBody>
      </p:sp>
      <p:sp>
        <p:nvSpPr>
          <p:cNvPr id="539651" name="Rectangle 3"/>
          <p:cNvSpPr>
            <a:spLocks noGrp="1" noChangeArrowheads="1"/>
          </p:cNvSpPr>
          <p:nvPr>
            <p:ph type="body" idx="1"/>
          </p:nvPr>
        </p:nvSpPr>
        <p:spPr/>
        <p:txBody>
          <a:bodyPr/>
          <a:lstStyle/>
          <a:p>
            <a:pPr algn="just" eaLnBrk="1" hangingPunct="1">
              <a:buFont typeface="Wingdings" pitchFamily="2" charset="2"/>
              <a:buNone/>
            </a:pPr>
            <a:r>
              <a:rPr lang="en-US" altLang="zh-CN" sz="3600" b="1">
                <a:solidFill>
                  <a:srgbClr val="0000CC"/>
                </a:solidFill>
              </a:rPr>
              <a:t>  </a:t>
            </a:r>
            <a:r>
              <a:rPr lang="zh-CN" altLang="en-US" sz="3600" b="1">
                <a:solidFill>
                  <a:srgbClr val="0000CC"/>
                </a:solidFill>
              </a:rPr>
              <a:t>文法</a:t>
            </a:r>
          </a:p>
          <a:p>
            <a:pPr algn="just" eaLnBrk="1" hangingPunct="1">
              <a:buFont typeface="Wingdings" pitchFamily="2" charset="2"/>
              <a:buNone/>
            </a:pPr>
            <a:r>
              <a:rPr lang="zh-CN" altLang="en-US" sz="3600" b="1">
                <a:solidFill>
                  <a:srgbClr val="0000CC"/>
                </a:solidFill>
              </a:rPr>
              <a:t>        </a:t>
            </a:r>
            <a:r>
              <a:rPr lang="en-US" altLang="zh-CN" sz="3600" b="1">
                <a:solidFill>
                  <a:srgbClr val="0000CC"/>
                </a:solidFill>
              </a:rPr>
              <a:t>S→aSb</a:t>
            </a:r>
          </a:p>
          <a:p>
            <a:pPr algn="just" eaLnBrk="1" hangingPunct="1">
              <a:buFont typeface="Wingdings" pitchFamily="2" charset="2"/>
              <a:buNone/>
            </a:pPr>
            <a:r>
              <a:rPr lang="en-US" altLang="zh-CN" sz="3600" b="1">
                <a:solidFill>
                  <a:srgbClr val="0000CC"/>
                </a:solidFill>
              </a:rPr>
              <a:t>        S→ab</a:t>
            </a:r>
          </a:p>
          <a:p>
            <a:pPr algn="just" eaLnBrk="1" hangingPunct="1">
              <a:buFont typeface="Wingdings" pitchFamily="2" charset="2"/>
              <a:buNone/>
            </a:pPr>
            <a:r>
              <a:rPr lang="zh-CN" altLang="en-US" sz="3600" b="1">
                <a:solidFill>
                  <a:srgbClr val="0000CC"/>
                </a:solidFill>
              </a:rPr>
              <a:t>产生语言</a:t>
            </a:r>
          </a:p>
          <a:p>
            <a:pPr algn="just" eaLnBrk="1" hangingPunct="1">
              <a:buFont typeface="Wingdings" pitchFamily="2" charset="2"/>
              <a:buNone/>
            </a:pPr>
            <a:r>
              <a:rPr lang="zh-CN" altLang="en-US" sz="3600" b="1">
                <a:solidFill>
                  <a:srgbClr val="0000CC"/>
                </a:solidFill>
              </a:rPr>
              <a:t>      </a:t>
            </a:r>
            <a:r>
              <a:rPr lang="en-US" altLang="zh-CN" sz="3600" b="1">
                <a:solidFill>
                  <a:srgbClr val="0000CC"/>
                </a:solidFill>
              </a:rPr>
              <a:t>L={a</a:t>
            </a:r>
            <a:r>
              <a:rPr lang="en-US" altLang="zh-CN" sz="3600" b="1" baseline="30000">
                <a:solidFill>
                  <a:srgbClr val="0000CC"/>
                </a:solidFill>
              </a:rPr>
              <a:t>n</a:t>
            </a:r>
            <a:r>
              <a:rPr lang="en-US" altLang="zh-CN" sz="3600" b="1">
                <a:solidFill>
                  <a:srgbClr val="0000CC"/>
                </a:solidFill>
              </a:rPr>
              <a:t>b</a:t>
            </a:r>
            <a:r>
              <a:rPr lang="en-US" altLang="zh-CN" sz="3600" b="1" baseline="30000">
                <a:solidFill>
                  <a:srgbClr val="0000CC"/>
                </a:solidFill>
              </a:rPr>
              <a:t>n</a:t>
            </a:r>
            <a:r>
              <a:rPr lang="en-US" altLang="zh-CN" sz="3600" b="1">
                <a:solidFill>
                  <a:srgbClr val="0000CC"/>
                </a:solidFill>
              </a:rPr>
              <a:t>|n&gt;0}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39651">
                                            <p:txEl>
                                              <p:pRg st="1" end="1"/>
                                            </p:txEl>
                                          </p:spTgt>
                                        </p:tgtEl>
                                        <p:attrNameLst>
                                          <p:attrName>style.visibility</p:attrName>
                                        </p:attrNameLst>
                                      </p:cBhvr>
                                      <p:to>
                                        <p:strVal val="visible"/>
                                      </p:to>
                                    </p:set>
                                    <p:animEffect transition="in" filter="box(in)">
                                      <p:cBhvr>
                                        <p:cTn id="7" dur="500"/>
                                        <p:tgtEl>
                                          <p:spTgt spid="53965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9651">
                                            <p:txEl>
                                              <p:pRg st="2" end="2"/>
                                            </p:txEl>
                                          </p:spTgt>
                                        </p:tgtEl>
                                        <p:attrNameLst>
                                          <p:attrName>style.visibility</p:attrName>
                                        </p:attrNameLst>
                                      </p:cBhvr>
                                      <p:to>
                                        <p:strVal val="visible"/>
                                      </p:to>
                                    </p:set>
                                    <p:animEffect transition="in" filter="box(in)">
                                      <p:cBhvr>
                                        <p:cTn id="10" dur="500"/>
                                        <p:tgtEl>
                                          <p:spTgt spid="53965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539651">
                                            <p:txEl>
                                              <p:pRg st="3" end="3"/>
                                            </p:txEl>
                                          </p:spTgt>
                                        </p:tgtEl>
                                        <p:attrNameLst>
                                          <p:attrName>style.visibility</p:attrName>
                                        </p:attrNameLst>
                                      </p:cBhvr>
                                      <p:to>
                                        <p:strVal val="visible"/>
                                      </p:to>
                                    </p:set>
                                    <p:animEffect transition="in" filter="box(in)">
                                      <p:cBhvr>
                                        <p:cTn id="15" dur="500"/>
                                        <p:tgtEl>
                                          <p:spTgt spid="53965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39651">
                                            <p:txEl>
                                              <p:pRg st="4" end="4"/>
                                            </p:txEl>
                                          </p:spTgt>
                                        </p:tgtEl>
                                        <p:attrNameLst>
                                          <p:attrName>style.visibility</p:attrName>
                                        </p:attrNameLst>
                                      </p:cBhvr>
                                      <p:to>
                                        <p:strVal val="visible"/>
                                      </p:to>
                                    </p:set>
                                    <p:animEffect transition="in" filter="box(in)">
                                      <p:cBhvr>
                                        <p:cTn id="20" dur="500"/>
                                        <p:tgtEl>
                                          <p:spTgt spid="539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sz="4400" dirty="0">
                <a:solidFill>
                  <a:srgbClr val="0000CC"/>
                </a:solidFill>
              </a:rPr>
              <a:t>例</a:t>
            </a:r>
          </a:p>
        </p:txBody>
      </p:sp>
      <p:sp>
        <p:nvSpPr>
          <p:cNvPr id="541699"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3600" b="1">
                <a:solidFill>
                  <a:srgbClr val="0000CC"/>
                </a:solidFill>
              </a:rPr>
              <a:t>文法</a:t>
            </a:r>
          </a:p>
          <a:p>
            <a:pPr algn="just" eaLnBrk="1" hangingPunct="1">
              <a:lnSpc>
                <a:spcPct val="90000"/>
              </a:lnSpc>
              <a:buFont typeface="Wingdings" pitchFamily="2" charset="2"/>
              <a:buNone/>
            </a:pPr>
            <a:r>
              <a:rPr lang="zh-CN" altLang="en-US" sz="3600" b="1">
                <a:solidFill>
                  <a:srgbClr val="0000CC"/>
                </a:solidFill>
              </a:rPr>
              <a:t>   </a:t>
            </a:r>
            <a:r>
              <a:rPr lang="en-US" altLang="zh-CN" sz="3600" b="1">
                <a:solidFill>
                  <a:srgbClr val="0000CC"/>
                </a:solidFill>
              </a:rPr>
              <a:t>S→aS</a:t>
            </a:r>
          </a:p>
          <a:p>
            <a:pPr algn="just" eaLnBrk="1" hangingPunct="1">
              <a:lnSpc>
                <a:spcPct val="90000"/>
              </a:lnSpc>
              <a:buFont typeface="Wingdings" pitchFamily="2" charset="2"/>
              <a:buNone/>
            </a:pPr>
            <a:r>
              <a:rPr lang="en-US" altLang="zh-CN" sz="3600" b="1">
                <a:solidFill>
                  <a:srgbClr val="0000CC"/>
                </a:solidFill>
              </a:rPr>
              <a:t>   S→bS</a:t>
            </a:r>
          </a:p>
          <a:p>
            <a:pPr algn="just" eaLnBrk="1" hangingPunct="1">
              <a:lnSpc>
                <a:spcPct val="90000"/>
              </a:lnSpc>
              <a:buFont typeface="Wingdings" pitchFamily="2" charset="2"/>
              <a:buNone/>
            </a:pPr>
            <a:r>
              <a:rPr lang="en-US" altLang="zh-CN" sz="3600" b="1">
                <a:solidFill>
                  <a:srgbClr val="0000CC"/>
                </a:solidFill>
              </a:rPr>
              <a:t>   S→ε</a:t>
            </a:r>
          </a:p>
          <a:p>
            <a:pPr algn="just" eaLnBrk="1" hangingPunct="1">
              <a:lnSpc>
                <a:spcPct val="90000"/>
              </a:lnSpc>
              <a:buFont typeface="Wingdings" pitchFamily="2" charset="2"/>
              <a:buNone/>
            </a:pPr>
            <a:r>
              <a:rPr lang="zh-CN" altLang="en-US" sz="3600" b="1">
                <a:solidFill>
                  <a:srgbClr val="0000CC"/>
                </a:solidFill>
              </a:rPr>
              <a:t>产生语言</a:t>
            </a:r>
          </a:p>
          <a:p>
            <a:pPr algn="just" eaLnBrk="1" hangingPunct="1">
              <a:lnSpc>
                <a:spcPct val="90000"/>
              </a:lnSpc>
              <a:buFont typeface="Wingdings" pitchFamily="2" charset="2"/>
              <a:buNone/>
            </a:pPr>
            <a:r>
              <a:rPr lang="zh-CN" altLang="en-US" sz="3600" b="1">
                <a:solidFill>
                  <a:srgbClr val="0000CC"/>
                </a:solidFill>
              </a:rPr>
              <a:t>     </a:t>
            </a:r>
            <a:r>
              <a:rPr lang="en-US" altLang="zh-CN" sz="3600" b="1">
                <a:solidFill>
                  <a:srgbClr val="0000CC"/>
                </a:solidFill>
              </a:rPr>
              <a:t>L={a</a:t>
            </a:r>
            <a:r>
              <a:rPr lang="zh-CN" altLang="en-US" sz="3600" b="1">
                <a:solidFill>
                  <a:srgbClr val="0000CC"/>
                </a:solidFill>
              </a:rPr>
              <a:t>，</a:t>
            </a:r>
            <a:r>
              <a:rPr lang="en-US" altLang="zh-CN" sz="3600" b="1">
                <a:solidFill>
                  <a:srgbClr val="0000CC"/>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1699">
                                            <p:txEl>
                                              <p:pRg st="1" end="1"/>
                                            </p:txEl>
                                          </p:spTgt>
                                        </p:tgtEl>
                                        <p:attrNameLst>
                                          <p:attrName>style.visibility</p:attrName>
                                        </p:attrNameLst>
                                      </p:cBhvr>
                                      <p:to>
                                        <p:strVal val="visible"/>
                                      </p:to>
                                    </p:set>
                                    <p:animEffect transition="in" filter="box(in)">
                                      <p:cBhvr>
                                        <p:cTn id="7" dur="500"/>
                                        <p:tgtEl>
                                          <p:spTgt spid="54169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41699">
                                            <p:txEl>
                                              <p:pRg st="2" end="2"/>
                                            </p:txEl>
                                          </p:spTgt>
                                        </p:tgtEl>
                                        <p:attrNameLst>
                                          <p:attrName>style.visibility</p:attrName>
                                        </p:attrNameLst>
                                      </p:cBhvr>
                                      <p:to>
                                        <p:strVal val="visible"/>
                                      </p:to>
                                    </p:set>
                                    <p:animEffect transition="in" filter="box(in)">
                                      <p:cBhvr>
                                        <p:cTn id="10" dur="500"/>
                                        <p:tgtEl>
                                          <p:spTgt spid="54169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41699">
                                            <p:txEl>
                                              <p:pRg st="3" end="3"/>
                                            </p:txEl>
                                          </p:spTgt>
                                        </p:tgtEl>
                                        <p:attrNameLst>
                                          <p:attrName>style.visibility</p:attrName>
                                        </p:attrNameLst>
                                      </p:cBhvr>
                                      <p:to>
                                        <p:strVal val="visible"/>
                                      </p:to>
                                    </p:set>
                                    <p:animEffect transition="in" filter="box(in)">
                                      <p:cBhvr>
                                        <p:cTn id="13" dur="500"/>
                                        <p:tgtEl>
                                          <p:spTgt spid="541699">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541699">
                                            <p:txEl>
                                              <p:pRg st="4" end="4"/>
                                            </p:txEl>
                                          </p:spTgt>
                                        </p:tgtEl>
                                        <p:attrNameLst>
                                          <p:attrName>style.visibility</p:attrName>
                                        </p:attrNameLst>
                                      </p:cBhvr>
                                      <p:to>
                                        <p:strVal val="visible"/>
                                      </p:to>
                                    </p:set>
                                    <p:animEffect transition="in" filter="box(in)">
                                      <p:cBhvr>
                                        <p:cTn id="18" dur="500"/>
                                        <p:tgtEl>
                                          <p:spTgt spid="54169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541699">
                                            <p:txEl>
                                              <p:pRg st="5" end="5"/>
                                            </p:txEl>
                                          </p:spTgt>
                                        </p:tgtEl>
                                        <p:attrNameLst>
                                          <p:attrName>style.visibility</p:attrName>
                                        </p:attrNameLst>
                                      </p:cBhvr>
                                      <p:to>
                                        <p:strVal val="visible"/>
                                      </p:to>
                                    </p:set>
                                    <p:animEffect transition="in" filter="box(in)">
                                      <p:cBhvr>
                                        <p:cTn id="23" dur="500"/>
                                        <p:tgtEl>
                                          <p:spTgt spid="541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87043" name="Rectangle 3"/>
          <p:cNvSpPr>
            <a:spLocks noGrp="1" noChangeArrowheads="1"/>
          </p:cNvSpPr>
          <p:nvPr>
            <p:ph type="body" idx="1"/>
          </p:nvPr>
        </p:nvSpPr>
        <p:spPr>
          <a:xfrm>
            <a:off x="798513" y="2209800"/>
            <a:ext cx="8345487" cy="4114800"/>
          </a:xfrm>
        </p:spPr>
        <p:txBody>
          <a:bodyPr/>
          <a:lstStyle/>
          <a:p>
            <a:pPr eaLnBrk="1" hangingPunct="1"/>
            <a:r>
              <a:rPr lang="zh-CN" altLang="en-US" sz="3600" b="1">
                <a:solidFill>
                  <a:srgbClr val="0000CC"/>
                </a:solidFill>
              </a:rPr>
              <a:t>规则</a:t>
            </a:r>
            <a:r>
              <a:rPr lang="en-US" altLang="zh-CN" sz="3600" b="1">
                <a:solidFill>
                  <a:srgbClr val="0000CC"/>
                </a:solidFill>
              </a:rPr>
              <a:t>(</a:t>
            </a:r>
            <a:r>
              <a:rPr lang="zh-CN" altLang="en-US" sz="3600" b="1">
                <a:solidFill>
                  <a:srgbClr val="0000CC"/>
                </a:solidFill>
              </a:rPr>
              <a:t>的个数</a:t>
            </a:r>
            <a:r>
              <a:rPr lang="en-US" altLang="zh-CN" sz="3600" b="1">
                <a:solidFill>
                  <a:srgbClr val="0000CC"/>
                </a:solidFill>
              </a:rPr>
              <a:t>)</a:t>
            </a:r>
            <a:r>
              <a:rPr lang="zh-CN" altLang="en-US" sz="3600" b="1">
                <a:solidFill>
                  <a:srgbClr val="0000CC"/>
                </a:solidFill>
              </a:rPr>
              <a:t>是有限的，但可以产生</a:t>
            </a:r>
            <a:r>
              <a:rPr lang="zh-CN" altLang="en-US" sz="3600" b="1">
                <a:solidFill>
                  <a:srgbClr val="000000"/>
                </a:solidFill>
              </a:rPr>
              <a:t>无限个句子</a:t>
            </a:r>
            <a:r>
              <a:rPr lang="zh-CN" altLang="en-US" sz="3600" b="1">
                <a:solidFill>
                  <a:srgbClr val="0000CC"/>
                </a:solidFill>
              </a:rPr>
              <a:t>、甚至</a:t>
            </a:r>
            <a:r>
              <a:rPr lang="zh-CN" altLang="en-US" sz="3600" b="1">
                <a:solidFill>
                  <a:srgbClr val="000000"/>
                </a:solidFill>
              </a:rPr>
              <a:t>长度无限的句子</a:t>
            </a:r>
            <a:endParaRPr lang="zh-CN" altLang="en-US" sz="3600" b="1">
              <a:solidFill>
                <a:srgbClr val="0000CC"/>
              </a:solidFill>
            </a:endParaRPr>
          </a:p>
          <a:p>
            <a:pPr eaLnBrk="1" hangingPunct="1"/>
            <a:r>
              <a:rPr lang="zh-CN" altLang="en-US" sz="3600" b="1">
                <a:solidFill>
                  <a:srgbClr val="0000CC"/>
                </a:solidFill>
              </a:rPr>
              <a:t>因为规则是</a:t>
            </a:r>
            <a:r>
              <a:rPr lang="zh-CN" altLang="en-US" sz="3600" b="1">
                <a:solidFill>
                  <a:srgbClr val="000000"/>
                </a:solidFill>
              </a:rPr>
              <a:t>递归</a:t>
            </a:r>
            <a:r>
              <a:rPr lang="zh-CN" altLang="en-US" sz="3600" b="1">
                <a:solidFill>
                  <a:srgbClr val="0000CC"/>
                </a:solidFill>
              </a:rPr>
              <a:t>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p:cTn id="7" dur="500" fill="hold"/>
                                        <p:tgtEl>
                                          <p:spTgt spid="870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70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7043">
                                            <p:txEl>
                                              <p:pRg st="1" end="1"/>
                                            </p:txEl>
                                          </p:spTgt>
                                        </p:tgtEl>
                                        <p:attrNameLst>
                                          <p:attrName>style.visibility</p:attrName>
                                        </p:attrNameLst>
                                      </p:cBhvr>
                                      <p:to>
                                        <p:strVal val="visible"/>
                                      </p:to>
                                    </p:set>
                                    <p:anim calcmode="lin" valueType="num">
                                      <p:cBhvr>
                                        <p:cTn id="13" dur="500" fill="hold"/>
                                        <p:tgtEl>
                                          <p:spTgt spid="8704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704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sz="4400" dirty="0">
                <a:solidFill>
                  <a:srgbClr val="0000CC"/>
                </a:solidFill>
                <a:latin typeface="宋体" pitchFamily="2" charset="-122"/>
              </a:rPr>
              <a:t>例</a:t>
            </a:r>
          </a:p>
        </p:txBody>
      </p:sp>
      <p:sp>
        <p:nvSpPr>
          <p:cNvPr id="542723" name="Rectangle 3"/>
          <p:cNvSpPr>
            <a:spLocks noGrp="1" noChangeArrowheads="1"/>
          </p:cNvSpPr>
          <p:nvPr>
            <p:ph type="body" idx="1"/>
          </p:nvPr>
        </p:nvSpPr>
        <p:spPr/>
        <p:txBody>
          <a:bodyPr/>
          <a:lstStyle/>
          <a:p>
            <a:pPr marL="0" indent="0" algn="just" eaLnBrk="1" hangingPunct="1">
              <a:buFont typeface="Wingdings" pitchFamily="2" charset="2"/>
              <a:buNone/>
            </a:pPr>
            <a:r>
              <a:rPr lang="en-US" altLang="zh-CN" sz="3600" b="1">
                <a:solidFill>
                  <a:srgbClr val="0000CC"/>
                </a:solidFill>
                <a:latin typeface="宋体" pitchFamily="2" charset="-122"/>
              </a:rPr>
              <a:t>  </a:t>
            </a:r>
            <a:r>
              <a:rPr lang="zh-CN" altLang="en-US" sz="3600" b="1">
                <a:solidFill>
                  <a:srgbClr val="0000CC"/>
                </a:solidFill>
                <a:latin typeface="宋体" pitchFamily="2" charset="-122"/>
              </a:rPr>
              <a:t>字母表</a:t>
            </a:r>
            <a:r>
              <a:rPr lang="en-US" altLang="zh-CN" sz="3600" b="1">
                <a:solidFill>
                  <a:srgbClr val="0000CC"/>
                </a:solidFill>
                <a:latin typeface="宋体" pitchFamily="2" charset="-122"/>
              </a:rPr>
              <a:t>{a</a:t>
            </a:r>
            <a:r>
              <a:rPr lang="zh-CN" altLang="en-US" sz="3600" b="1">
                <a:solidFill>
                  <a:srgbClr val="0000CC"/>
                </a:solidFill>
                <a:latin typeface="宋体" pitchFamily="2" charset="-122"/>
              </a:rPr>
              <a:t>，</a:t>
            </a:r>
            <a:r>
              <a:rPr lang="en-US" altLang="zh-CN" sz="3600" b="1">
                <a:solidFill>
                  <a:srgbClr val="0000CC"/>
                </a:solidFill>
                <a:latin typeface="宋体" pitchFamily="2" charset="-122"/>
              </a:rPr>
              <a:t>b}</a:t>
            </a:r>
            <a:r>
              <a:rPr lang="zh-CN" altLang="en-US" sz="3600" b="1">
                <a:solidFill>
                  <a:srgbClr val="0000CC"/>
                </a:solidFill>
                <a:latin typeface="宋体" pitchFamily="2" charset="-122"/>
              </a:rPr>
              <a:t>上所有对称的</a:t>
            </a:r>
            <a:r>
              <a:rPr lang="zh-CN" altLang="en-US" sz="3600" b="1">
                <a:solidFill>
                  <a:srgbClr val="000000"/>
                </a:solidFill>
                <a:latin typeface="宋体" pitchFamily="2" charset="-122"/>
              </a:rPr>
              <a:t>非空串</a:t>
            </a:r>
            <a:r>
              <a:rPr lang="zh-CN" altLang="en-US" sz="3600" b="1">
                <a:solidFill>
                  <a:srgbClr val="0000CC"/>
                </a:solidFill>
                <a:latin typeface="宋体" pitchFamily="2" charset="-122"/>
              </a:rPr>
              <a:t>组成的语言</a:t>
            </a:r>
            <a:r>
              <a:rPr lang="en-US" altLang="zh-CN" sz="3600" b="1">
                <a:solidFill>
                  <a:srgbClr val="0000CC"/>
                </a:solidFill>
                <a:latin typeface="宋体" pitchFamily="2" charset="-122"/>
              </a:rPr>
              <a:t>(</a:t>
            </a:r>
            <a:r>
              <a:rPr lang="zh-CN" altLang="en-US" sz="3600" b="1">
                <a:solidFill>
                  <a:srgbClr val="0000CC"/>
                </a:solidFill>
                <a:latin typeface="宋体" pitchFamily="2" charset="-122"/>
              </a:rPr>
              <a:t>没有中心点</a:t>
            </a:r>
            <a:r>
              <a:rPr lang="en-US" altLang="zh-CN" sz="3600" b="1">
                <a:solidFill>
                  <a:srgbClr val="0000CC"/>
                </a:solidFill>
                <a:latin typeface="宋体" pitchFamily="2" charset="-122"/>
              </a:rPr>
              <a:t>) </a:t>
            </a:r>
            <a:endParaRPr lang="en-US" altLang="zh-CN" sz="3600" b="1">
              <a:solidFill>
                <a:srgbClr val="0000CC"/>
              </a:solidFill>
            </a:endParaRPr>
          </a:p>
          <a:p>
            <a:pPr marL="0" indent="0" algn="just" eaLnBrk="1" hangingPunct="1">
              <a:buFont typeface="Wingdings" pitchFamily="2" charset="2"/>
              <a:buNone/>
            </a:pPr>
            <a:r>
              <a:rPr lang="en-US" altLang="zh-CN" sz="3600" b="1">
                <a:solidFill>
                  <a:srgbClr val="0000CC"/>
                </a:solidFill>
                <a:latin typeface="宋体" pitchFamily="2" charset="-122"/>
              </a:rPr>
              <a:t>  </a:t>
            </a:r>
            <a:r>
              <a:rPr lang="zh-CN" altLang="en-US" sz="3600" b="1">
                <a:solidFill>
                  <a:srgbClr val="0000CC"/>
                </a:solidFill>
                <a:latin typeface="宋体" pitchFamily="2" charset="-122"/>
              </a:rPr>
              <a:t>构造文法产生该语言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2723">
                                            <p:txEl>
                                              <p:pRg st="0" end="0"/>
                                            </p:txEl>
                                          </p:spTgt>
                                        </p:tgtEl>
                                        <p:attrNameLst>
                                          <p:attrName>style.visibility</p:attrName>
                                        </p:attrNameLst>
                                      </p:cBhvr>
                                      <p:to>
                                        <p:strVal val="visible"/>
                                      </p:to>
                                    </p:set>
                                    <p:animEffect transition="in" filter="box(in)">
                                      <p:cBhvr>
                                        <p:cTn id="7" dur="500"/>
                                        <p:tgtEl>
                                          <p:spTgt spid="542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42723">
                                            <p:txEl>
                                              <p:pRg st="1" end="1"/>
                                            </p:txEl>
                                          </p:spTgt>
                                        </p:tgtEl>
                                        <p:attrNameLst>
                                          <p:attrName>style.visibility</p:attrName>
                                        </p:attrNameLst>
                                      </p:cBhvr>
                                      <p:to>
                                        <p:strVal val="visible"/>
                                      </p:to>
                                    </p:set>
                                    <p:animEffect transition="in" filter="box(in)">
                                      <p:cBhvr>
                                        <p:cTn id="12" dur="500"/>
                                        <p:tgtEl>
                                          <p:spTgt spid="5427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sz="4400" dirty="0">
                <a:solidFill>
                  <a:srgbClr val="0000CC"/>
                </a:solidFill>
                <a:latin typeface="宋体" pitchFamily="2" charset="-122"/>
              </a:rPr>
              <a:t>分析</a:t>
            </a:r>
          </a:p>
        </p:txBody>
      </p:sp>
      <p:sp>
        <p:nvSpPr>
          <p:cNvPr id="543747" name="Rectangle 3"/>
          <p:cNvSpPr>
            <a:spLocks noGrp="1" noChangeArrowheads="1"/>
          </p:cNvSpPr>
          <p:nvPr>
            <p:ph type="body" idx="1"/>
          </p:nvPr>
        </p:nvSpPr>
        <p:spPr/>
        <p:txBody>
          <a:bodyPr/>
          <a:lstStyle/>
          <a:p>
            <a:pPr algn="just" eaLnBrk="1" hangingPunct="1">
              <a:buFont typeface="Wingdings" pitchFamily="2" charset="2"/>
              <a:buNone/>
            </a:pPr>
            <a:r>
              <a:rPr lang="en-US" altLang="zh-CN" sz="3600" b="1">
                <a:solidFill>
                  <a:srgbClr val="FF0000"/>
                </a:solidFill>
                <a:latin typeface="宋体" pitchFamily="2" charset="-122"/>
              </a:rPr>
              <a:t>  aa</a:t>
            </a:r>
            <a:r>
              <a:rPr lang="zh-CN" altLang="en-US" sz="3600" b="1">
                <a:solidFill>
                  <a:srgbClr val="0000CC"/>
                </a:solidFill>
                <a:latin typeface="宋体" pitchFamily="2" charset="-122"/>
              </a:rPr>
              <a:t>和</a:t>
            </a:r>
            <a:r>
              <a:rPr lang="en-US" altLang="zh-CN" sz="3600" b="1">
                <a:solidFill>
                  <a:srgbClr val="FF0000"/>
                </a:solidFill>
                <a:latin typeface="宋体" pitchFamily="2" charset="-122"/>
              </a:rPr>
              <a:t>bb</a:t>
            </a:r>
            <a:r>
              <a:rPr lang="zh-CN" altLang="en-US" sz="3600" b="1">
                <a:solidFill>
                  <a:srgbClr val="0000CC"/>
                </a:solidFill>
                <a:latin typeface="宋体" pitchFamily="2" charset="-122"/>
              </a:rPr>
              <a:t>是最基本的句子。</a:t>
            </a:r>
            <a:endParaRPr lang="zh-CN" altLang="en-US" sz="3600" b="1">
              <a:solidFill>
                <a:srgbClr val="0000CC"/>
              </a:solidFill>
            </a:endParaRPr>
          </a:p>
          <a:p>
            <a:pPr algn="just" eaLnBrk="1" hangingPunct="1">
              <a:buFont typeface="Wingdings" pitchFamily="2" charset="2"/>
              <a:buNone/>
            </a:pPr>
            <a:r>
              <a:rPr lang="zh-CN" altLang="en-US" sz="3600" b="1">
                <a:solidFill>
                  <a:srgbClr val="0000CC"/>
                </a:solidFill>
                <a:latin typeface="宋体" pitchFamily="2" charset="-122"/>
              </a:rPr>
              <a:t>  如果</a:t>
            </a:r>
            <a:r>
              <a:rPr lang="en-US" altLang="zh-CN" sz="3600" b="1">
                <a:solidFill>
                  <a:srgbClr val="000000"/>
                </a:solidFill>
                <a:latin typeface="宋体" pitchFamily="2" charset="-122"/>
              </a:rPr>
              <a:t>S</a:t>
            </a:r>
            <a:r>
              <a:rPr lang="zh-CN" altLang="en-US" sz="3600" b="1">
                <a:solidFill>
                  <a:srgbClr val="0000CC"/>
                </a:solidFill>
                <a:latin typeface="宋体" pitchFamily="2" charset="-122"/>
              </a:rPr>
              <a:t>是句子，则</a:t>
            </a:r>
            <a:r>
              <a:rPr lang="en-US" altLang="zh-CN" sz="3600" b="1">
                <a:solidFill>
                  <a:srgbClr val="000000"/>
                </a:solidFill>
                <a:latin typeface="宋体" pitchFamily="2" charset="-122"/>
              </a:rPr>
              <a:t>aSa</a:t>
            </a:r>
            <a:r>
              <a:rPr lang="zh-CN" altLang="en-US" sz="3600" b="1">
                <a:solidFill>
                  <a:srgbClr val="0000CC"/>
                </a:solidFill>
                <a:latin typeface="宋体" pitchFamily="2" charset="-122"/>
              </a:rPr>
              <a:t>和</a:t>
            </a:r>
            <a:r>
              <a:rPr lang="en-US" altLang="zh-CN" sz="3600" b="1">
                <a:solidFill>
                  <a:srgbClr val="000000"/>
                </a:solidFill>
                <a:latin typeface="宋体" pitchFamily="2" charset="-122"/>
              </a:rPr>
              <a:t>bSb</a:t>
            </a:r>
            <a:r>
              <a:rPr lang="zh-CN" altLang="en-US" sz="3600" b="1">
                <a:solidFill>
                  <a:srgbClr val="0000CC"/>
                </a:solidFill>
                <a:latin typeface="宋体" pitchFamily="2" charset="-122"/>
              </a:rPr>
              <a:t>是句子</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animEffect transition="in" filter="box(in)">
                                      <p:cBhvr>
                                        <p:cTn id="7" dur="500"/>
                                        <p:tgtEl>
                                          <p:spTgt spid="543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43747">
                                            <p:txEl>
                                              <p:pRg st="1" end="1"/>
                                            </p:txEl>
                                          </p:spTgt>
                                        </p:tgtEl>
                                        <p:attrNameLst>
                                          <p:attrName>style.visibility</p:attrName>
                                        </p:attrNameLst>
                                      </p:cBhvr>
                                      <p:to>
                                        <p:strVal val="visible"/>
                                      </p:to>
                                    </p:set>
                                    <p:animEffect transition="in" filter="box(in)">
                                      <p:cBhvr>
                                        <p:cTn id="12" dur="500"/>
                                        <p:tgtEl>
                                          <p:spTgt spid="543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endParaRPr lang="zh-CN" altLang="zh-CN"/>
          </a:p>
        </p:txBody>
      </p:sp>
      <p:sp>
        <p:nvSpPr>
          <p:cNvPr id="680963" name="Rectangle 3"/>
          <p:cNvSpPr>
            <a:spLocks noGrp="1" noChangeArrowheads="1"/>
          </p:cNvSpPr>
          <p:nvPr>
            <p:ph type="body" idx="1"/>
          </p:nvPr>
        </p:nvSpPr>
        <p:spPr/>
        <p:txBody>
          <a:bodyPr/>
          <a:lstStyle/>
          <a:p>
            <a:pPr algn="just" eaLnBrk="1" hangingPunct="1">
              <a:buFont typeface="Wingdings" pitchFamily="2" charset="2"/>
              <a:buNone/>
            </a:pPr>
            <a:r>
              <a:rPr lang="zh-CN" altLang="en-US" sz="3600" b="1">
                <a:solidFill>
                  <a:srgbClr val="0000CC"/>
                </a:solidFill>
                <a:latin typeface="宋体" pitchFamily="2" charset="-122"/>
              </a:rPr>
              <a:t>得到文法：</a:t>
            </a:r>
            <a:endParaRPr lang="zh-CN" altLang="en-US" sz="3600" b="1">
              <a:solidFill>
                <a:srgbClr val="0000CC"/>
              </a:solidFill>
            </a:endParaRPr>
          </a:p>
          <a:p>
            <a:pPr algn="just" eaLnBrk="1" hangingPunct="1">
              <a:buFont typeface="Wingdings" pitchFamily="2" charset="2"/>
              <a:buNone/>
            </a:pPr>
            <a:r>
              <a:rPr lang="zh-CN" altLang="en-US" sz="3600" b="1">
                <a:solidFill>
                  <a:srgbClr val="0000CC"/>
                </a:solidFill>
                <a:latin typeface="宋体" pitchFamily="2" charset="-122"/>
              </a:rPr>
              <a:t>    </a:t>
            </a:r>
            <a:r>
              <a:rPr lang="en-US" altLang="zh-CN" sz="3600" b="1">
                <a:solidFill>
                  <a:srgbClr val="0000CC"/>
                </a:solidFill>
                <a:latin typeface="宋体" pitchFamily="2" charset="-122"/>
              </a:rPr>
              <a:t>S→aa</a:t>
            </a:r>
            <a:endParaRPr lang="en-US" altLang="zh-CN" sz="3600" b="1">
              <a:solidFill>
                <a:srgbClr val="0000CC"/>
              </a:solidFill>
            </a:endParaRPr>
          </a:p>
          <a:p>
            <a:pPr algn="just" eaLnBrk="1" hangingPunct="1">
              <a:buFont typeface="Wingdings" pitchFamily="2" charset="2"/>
              <a:buNone/>
            </a:pPr>
            <a:r>
              <a:rPr lang="en-US" altLang="zh-CN" sz="3600" b="1">
                <a:solidFill>
                  <a:srgbClr val="0000CC"/>
                </a:solidFill>
                <a:latin typeface="宋体" pitchFamily="2" charset="-122"/>
              </a:rPr>
              <a:t>    S→bb</a:t>
            </a:r>
            <a:endParaRPr lang="en-US" altLang="zh-CN" sz="3600" b="1">
              <a:solidFill>
                <a:srgbClr val="0000CC"/>
              </a:solidFill>
            </a:endParaRPr>
          </a:p>
          <a:p>
            <a:pPr algn="just" eaLnBrk="1" hangingPunct="1">
              <a:buFont typeface="Wingdings" pitchFamily="2" charset="2"/>
              <a:buNone/>
            </a:pPr>
            <a:r>
              <a:rPr lang="en-US" altLang="zh-CN" sz="3600" b="1">
                <a:solidFill>
                  <a:srgbClr val="0000CC"/>
                </a:solidFill>
                <a:latin typeface="宋体" pitchFamily="2" charset="-122"/>
              </a:rPr>
              <a:t>    S→aSa</a:t>
            </a:r>
            <a:endParaRPr lang="en-US" altLang="zh-CN" sz="3600" b="1">
              <a:solidFill>
                <a:srgbClr val="0000CC"/>
              </a:solidFill>
            </a:endParaRPr>
          </a:p>
          <a:p>
            <a:pPr algn="just" eaLnBrk="1" hangingPunct="1">
              <a:buFont typeface="Wingdings" pitchFamily="2" charset="2"/>
              <a:buNone/>
            </a:pPr>
            <a:r>
              <a:rPr lang="en-US" altLang="zh-CN" sz="3600" b="1">
                <a:solidFill>
                  <a:srgbClr val="0000CC"/>
                </a:solidFill>
                <a:latin typeface="宋体" pitchFamily="2" charset="-122"/>
              </a:rPr>
              <a:t>    S→bSb</a:t>
            </a:r>
            <a:endParaRPr lang="en-US" altLang="zh-CN" sz="3600" b="1">
              <a:solidFill>
                <a:srgbClr val="0000CC"/>
              </a:solidFill>
            </a:endParaRP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80963">
                                            <p:txEl>
                                              <p:pRg st="1" end="1"/>
                                            </p:txEl>
                                          </p:spTgt>
                                        </p:tgtEl>
                                        <p:attrNameLst>
                                          <p:attrName>style.visibility</p:attrName>
                                        </p:attrNameLst>
                                      </p:cBhvr>
                                      <p:to>
                                        <p:strVal val="visible"/>
                                      </p:to>
                                    </p:set>
                                    <p:animEffect transition="in" filter="box(in)">
                                      <p:cBhvr>
                                        <p:cTn id="7" dur="500"/>
                                        <p:tgtEl>
                                          <p:spTgt spid="68096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80963">
                                            <p:txEl>
                                              <p:pRg st="2" end="2"/>
                                            </p:txEl>
                                          </p:spTgt>
                                        </p:tgtEl>
                                        <p:attrNameLst>
                                          <p:attrName>style.visibility</p:attrName>
                                        </p:attrNameLst>
                                      </p:cBhvr>
                                      <p:to>
                                        <p:strVal val="visible"/>
                                      </p:to>
                                    </p:set>
                                    <p:animEffect transition="in" filter="box(in)">
                                      <p:cBhvr>
                                        <p:cTn id="10" dur="500"/>
                                        <p:tgtEl>
                                          <p:spTgt spid="6809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680963">
                                            <p:txEl>
                                              <p:pRg st="3" end="3"/>
                                            </p:txEl>
                                          </p:spTgt>
                                        </p:tgtEl>
                                        <p:attrNameLst>
                                          <p:attrName>style.visibility</p:attrName>
                                        </p:attrNameLst>
                                      </p:cBhvr>
                                      <p:to>
                                        <p:strVal val="visible"/>
                                      </p:to>
                                    </p:set>
                                    <p:animEffect transition="in" filter="box(in)">
                                      <p:cBhvr>
                                        <p:cTn id="15" dur="500"/>
                                        <p:tgtEl>
                                          <p:spTgt spid="68096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680963">
                                            <p:txEl>
                                              <p:pRg st="4" end="4"/>
                                            </p:txEl>
                                          </p:spTgt>
                                        </p:tgtEl>
                                        <p:attrNameLst>
                                          <p:attrName>style.visibility</p:attrName>
                                        </p:attrNameLst>
                                      </p:cBhvr>
                                      <p:to>
                                        <p:strVal val="visible"/>
                                      </p:to>
                                    </p:set>
                                    <p:animEffect transition="in" filter="box(in)">
                                      <p:cBhvr>
                                        <p:cTn id="18" dur="500"/>
                                        <p:tgtEl>
                                          <p:spTgt spid="68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sz="4400" dirty="0">
                <a:solidFill>
                  <a:srgbClr val="0000CC"/>
                </a:solidFill>
                <a:latin typeface="宋体" pitchFamily="2" charset="-122"/>
              </a:rPr>
              <a:t>思考</a:t>
            </a:r>
            <a:endParaRPr lang="zh-CN" altLang="en-US" sz="4400" dirty="0">
              <a:solidFill>
                <a:srgbClr val="0000CC"/>
              </a:solidFill>
            </a:endParaRPr>
          </a:p>
        </p:txBody>
      </p:sp>
      <p:sp>
        <p:nvSpPr>
          <p:cNvPr id="544771" name="Rectangle 3"/>
          <p:cNvSpPr>
            <a:spLocks noGrp="1" noChangeArrowheads="1"/>
          </p:cNvSpPr>
          <p:nvPr>
            <p:ph type="body" idx="1"/>
          </p:nvPr>
        </p:nvSpPr>
        <p:spPr/>
        <p:txBody>
          <a:bodyPr/>
          <a:lstStyle/>
          <a:p>
            <a:pPr algn="just" eaLnBrk="1" hangingPunct="1">
              <a:buFont typeface="Wingdings" pitchFamily="2" charset="2"/>
              <a:buNone/>
            </a:pPr>
            <a:r>
              <a:rPr lang="en-US" altLang="zh-CN" sz="3600" b="1">
                <a:solidFill>
                  <a:srgbClr val="0000CC"/>
                </a:solidFill>
                <a:latin typeface="宋体" pitchFamily="2" charset="-122"/>
              </a:rPr>
              <a:t>(1)</a:t>
            </a:r>
            <a:r>
              <a:rPr lang="zh-CN" altLang="en-US" sz="3600" b="1">
                <a:solidFill>
                  <a:srgbClr val="0000CC"/>
                </a:solidFill>
                <a:latin typeface="宋体" pitchFamily="2" charset="-122"/>
              </a:rPr>
              <a:t>文法</a:t>
            </a:r>
            <a:endParaRPr lang="zh-CN" altLang="en-US" sz="3600" b="1">
              <a:solidFill>
                <a:srgbClr val="0000CC"/>
              </a:solidFill>
            </a:endParaRPr>
          </a:p>
          <a:p>
            <a:pPr algn="just" eaLnBrk="1" hangingPunct="1">
              <a:buFont typeface="Wingdings" pitchFamily="2" charset="2"/>
              <a:buNone/>
            </a:pPr>
            <a:r>
              <a:rPr lang="zh-CN" altLang="en-US" sz="3600" b="1">
                <a:solidFill>
                  <a:srgbClr val="0000CC"/>
                </a:solidFill>
                <a:latin typeface="宋体" pitchFamily="2" charset="-122"/>
              </a:rPr>
              <a:t>    </a:t>
            </a:r>
            <a:r>
              <a:rPr lang="en-US" altLang="zh-CN" sz="3600" b="1">
                <a:solidFill>
                  <a:srgbClr val="0000CC"/>
                </a:solidFill>
                <a:latin typeface="宋体" pitchFamily="2" charset="-122"/>
              </a:rPr>
              <a:t>S→aSa</a:t>
            </a:r>
            <a:endParaRPr lang="en-US" altLang="zh-CN" sz="3600" b="1">
              <a:solidFill>
                <a:srgbClr val="0000CC"/>
              </a:solidFill>
            </a:endParaRPr>
          </a:p>
          <a:p>
            <a:pPr algn="just" eaLnBrk="1" hangingPunct="1">
              <a:buFont typeface="Wingdings" pitchFamily="2" charset="2"/>
              <a:buNone/>
            </a:pPr>
            <a:r>
              <a:rPr lang="en-US" altLang="zh-CN" sz="3600" b="1">
                <a:solidFill>
                  <a:srgbClr val="0000CC"/>
                </a:solidFill>
                <a:latin typeface="宋体" pitchFamily="2" charset="-122"/>
              </a:rPr>
              <a:t>    S→bSb</a:t>
            </a:r>
            <a:endParaRPr lang="en-US" altLang="zh-CN" sz="3600" b="1">
              <a:solidFill>
                <a:srgbClr val="0000CC"/>
              </a:solidFill>
            </a:endParaRPr>
          </a:p>
          <a:p>
            <a:pPr algn="just" eaLnBrk="1" hangingPunct="1">
              <a:buFont typeface="Wingdings" pitchFamily="2" charset="2"/>
              <a:buNone/>
            </a:pPr>
            <a:r>
              <a:rPr lang="en-US" altLang="zh-CN" sz="3600" b="1">
                <a:solidFill>
                  <a:srgbClr val="0000CC"/>
                </a:solidFill>
                <a:latin typeface="宋体" pitchFamily="2" charset="-122"/>
              </a:rPr>
              <a:t>    S→a</a:t>
            </a:r>
            <a:endParaRPr lang="en-US" altLang="zh-CN" sz="3600" b="1">
              <a:solidFill>
                <a:srgbClr val="0000CC"/>
              </a:solidFill>
            </a:endParaRPr>
          </a:p>
          <a:p>
            <a:pPr algn="just" eaLnBrk="1" hangingPunct="1">
              <a:buFont typeface="Wingdings" pitchFamily="2" charset="2"/>
              <a:buNone/>
            </a:pPr>
            <a:r>
              <a:rPr lang="en-US" altLang="zh-CN" sz="3600" b="1">
                <a:solidFill>
                  <a:srgbClr val="0000CC"/>
                </a:solidFill>
                <a:latin typeface="宋体" pitchFamily="2" charset="-122"/>
              </a:rPr>
              <a:t>    S→b</a:t>
            </a:r>
            <a:endParaRPr lang="en-US" altLang="zh-CN" sz="3600" b="1">
              <a:solidFill>
                <a:srgbClr val="0000CC"/>
              </a:solidFill>
            </a:endParaRPr>
          </a:p>
          <a:p>
            <a:pPr algn="just" eaLnBrk="1" hangingPunct="1">
              <a:buFont typeface="Wingdings" pitchFamily="2" charset="2"/>
              <a:buNone/>
            </a:pPr>
            <a:r>
              <a:rPr lang="zh-CN" altLang="en-US" sz="3600" b="1">
                <a:solidFill>
                  <a:srgbClr val="0000CC"/>
                </a:solidFill>
                <a:latin typeface="宋体" pitchFamily="2" charset="-122"/>
              </a:rPr>
              <a:t>产生的语言是什么？</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box(in)">
                                      <p:cBhvr>
                                        <p:cTn id="7" dur="500"/>
                                        <p:tgtEl>
                                          <p:spTgt spid="54477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44771">
                                            <p:txEl>
                                              <p:pRg st="2" end="2"/>
                                            </p:txEl>
                                          </p:spTgt>
                                        </p:tgtEl>
                                        <p:attrNameLst>
                                          <p:attrName>style.visibility</p:attrName>
                                        </p:attrNameLst>
                                      </p:cBhvr>
                                      <p:to>
                                        <p:strVal val="visible"/>
                                      </p:to>
                                    </p:set>
                                    <p:animEffect transition="in" filter="box(in)">
                                      <p:cBhvr>
                                        <p:cTn id="10" dur="500"/>
                                        <p:tgtEl>
                                          <p:spTgt spid="544771">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44771">
                                            <p:txEl>
                                              <p:pRg st="3" end="3"/>
                                            </p:txEl>
                                          </p:spTgt>
                                        </p:tgtEl>
                                        <p:attrNameLst>
                                          <p:attrName>style.visibility</p:attrName>
                                        </p:attrNameLst>
                                      </p:cBhvr>
                                      <p:to>
                                        <p:strVal val="visible"/>
                                      </p:to>
                                    </p:set>
                                    <p:animEffect transition="in" filter="box(in)">
                                      <p:cBhvr>
                                        <p:cTn id="13" dur="500"/>
                                        <p:tgtEl>
                                          <p:spTgt spid="544771">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44771">
                                            <p:txEl>
                                              <p:pRg st="4" end="4"/>
                                            </p:txEl>
                                          </p:spTgt>
                                        </p:tgtEl>
                                        <p:attrNameLst>
                                          <p:attrName>style.visibility</p:attrName>
                                        </p:attrNameLst>
                                      </p:cBhvr>
                                      <p:to>
                                        <p:strVal val="visible"/>
                                      </p:to>
                                    </p:set>
                                    <p:animEffect transition="in" filter="box(in)">
                                      <p:cBhvr>
                                        <p:cTn id="16" dur="500"/>
                                        <p:tgtEl>
                                          <p:spTgt spid="544771">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544771">
                                            <p:txEl>
                                              <p:pRg st="5" end="5"/>
                                            </p:txEl>
                                          </p:spTgt>
                                        </p:tgtEl>
                                        <p:attrNameLst>
                                          <p:attrName>style.visibility</p:attrName>
                                        </p:attrNameLst>
                                      </p:cBhvr>
                                      <p:to>
                                        <p:strVal val="visible"/>
                                      </p:to>
                                    </p:set>
                                    <p:animEffect transition="in" filter="box(in)">
                                      <p:cBhvr>
                                        <p:cTn id="21" dur="500"/>
                                        <p:tgtEl>
                                          <p:spTgt spid="544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sz="4400" dirty="0">
                <a:solidFill>
                  <a:srgbClr val="0000CC"/>
                </a:solidFill>
                <a:latin typeface="宋体" pitchFamily="2" charset="-122"/>
              </a:rPr>
              <a:t>思考</a:t>
            </a:r>
          </a:p>
        </p:txBody>
      </p:sp>
      <p:sp>
        <p:nvSpPr>
          <p:cNvPr id="545795" name="Rectangle 3"/>
          <p:cNvSpPr>
            <a:spLocks noGrp="1" noChangeArrowheads="1"/>
          </p:cNvSpPr>
          <p:nvPr>
            <p:ph type="body" idx="1"/>
          </p:nvPr>
        </p:nvSpPr>
        <p:spPr/>
        <p:txBody>
          <a:bodyPr/>
          <a:lstStyle/>
          <a:p>
            <a:pPr algn="just" eaLnBrk="1" hangingPunct="1">
              <a:buFont typeface="Wingdings" pitchFamily="2" charset="2"/>
              <a:buNone/>
            </a:pPr>
            <a:r>
              <a:rPr lang="en-US" altLang="zh-CN" sz="3600" b="1">
                <a:solidFill>
                  <a:srgbClr val="0000CC"/>
                </a:solidFill>
                <a:latin typeface="宋体" pitchFamily="2" charset="-122"/>
              </a:rPr>
              <a:t>(2)</a:t>
            </a:r>
            <a:r>
              <a:rPr lang="zh-CN" altLang="en-US" sz="3600" b="1">
                <a:solidFill>
                  <a:srgbClr val="0000CC"/>
                </a:solidFill>
                <a:latin typeface="宋体" pitchFamily="2" charset="-122"/>
              </a:rPr>
              <a:t>文法</a:t>
            </a:r>
            <a:endParaRPr lang="zh-CN" altLang="en-US" sz="3600" b="1">
              <a:solidFill>
                <a:srgbClr val="0000CC"/>
              </a:solidFill>
            </a:endParaRPr>
          </a:p>
          <a:p>
            <a:pPr algn="just" eaLnBrk="1" hangingPunct="1">
              <a:buFont typeface="Wingdings" pitchFamily="2" charset="2"/>
              <a:buNone/>
            </a:pPr>
            <a:r>
              <a:rPr lang="zh-CN" altLang="en-US" sz="3600" b="1">
                <a:solidFill>
                  <a:srgbClr val="0000CC"/>
                </a:solidFill>
                <a:latin typeface="宋体" pitchFamily="2" charset="-122"/>
              </a:rPr>
              <a:t>    </a:t>
            </a:r>
            <a:r>
              <a:rPr lang="en-US" altLang="zh-CN" sz="3600" b="1">
                <a:solidFill>
                  <a:srgbClr val="0000CC"/>
                </a:solidFill>
                <a:latin typeface="宋体" pitchFamily="2" charset="-122"/>
              </a:rPr>
              <a:t>S→aSa</a:t>
            </a:r>
            <a:endParaRPr lang="en-US" altLang="zh-CN" sz="3600" b="1">
              <a:solidFill>
                <a:srgbClr val="0000CC"/>
              </a:solidFill>
            </a:endParaRPr>
          </a:p>
          <a:p>
            <a:pPr algn="just" eaLnBrk="1" hangingPunct="1">
              <a:buFont typeface="Wingdings" pitchFamily="2" charset="2"/>
              <a:buNone/>
            </a:pPr>
            <a:r>
              <a:rPr lang="en-US" altLang="zh-CN" sz="3600" b="1">
                <a:solidFill>
                  <a:srgbClr val="0000CC"/>
                </a:solidFill>
                <a:latin typeface="宋体" pitchFamily="2" charset="-122"/>
              </a:rPr>
              <a:t>    S→bSb</a:t>
            </a:r>
            <a:endParaRPr lang="en-US" altLang="zh-CN" sz="3600" b="1">
              <a:solidFill>
                <a:srgbClr val="0000CC"/>
              </a:solidFill>
            </a:endParaRPr>
          </a:p>
          <a:p>
            <a:pPr algn="just" eaLnBrk="1" hangingPunct="1">
              <a:buFont typeface="Wingdings" pitchFamily="2" charset="2"/>
              <a:buNone/>
            </a:pPr>
            <a:r>
              <a:rPr lang="en-US" altLang="zh-CN" sz="3600" b="1">
                <a:solidFill>
                  <a:srgbClr val="0000CC"/>
                </a:solidFill>
                <a:latin typeface="宋体" pitchFamily="2" charset="-122"/>
              </a:rPr>
              <a:t>    S→ε</a:t>
            </a:r>
            <a:endParaRPr lang="en-US" altLang="zh-CN" sz="3600" b="1">
              <a:solidFill>
                <a:srgbClr val="0000CC"/>
              </a:solidFill>
            </a:endParaRPr>
          </a:p>
          <a:p>
            <a:pPr algn="just" eaLnBrk="1" hangingPunct="1">
              <a:buFont typeface="Wingdings" pitchFamily="2" charset="2"/>
              <a:buNone/>
            </a:pPr>
            <a:r>
              <a:rPr lang="zh-CN" altLang="en-US" sz="3600" b="1">
                <a:solidFill>
                  <a:srgbClr val="0000CC"/>
                </a:solidFill>
                <a:latin typeface="宋体" pitchFamily="2" charset="-122"/>
              </a:rPr>
              <a:t>产生的语言是什么？</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animEffect transition="in" filter="box(in)">
                                      <p:cBhvr>
                                        <p:cTn id="7" dur="500"/>
                                        <p:tgtEl>
                                          <p:spTgt spid="54579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45795">
                                            <p:txEl>
                                              <p:pRg st="2" end="2"/>
                                            </p:txEl>
                                          </p:spTgt>
                                        </p:tgtEl>
                                        <p:attrNameLst>
                                          <p:attrName>style.visibility</p:attrName>
                                        </p:attrNameLst>
                                      </p:cBhvr>
                                      <p:to>
                                        <p:strVal val="visible"/>
                                      </p:to>
                                    </p:set>
                                    <p:animEffect transition="in" filter="box(in)">
                                      <p:cBhvr>
                                        <p:cTn id="10" dur="500"/>
                                        <p:tgtEl>
                                          <p:spTgt spid="54579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45795">
                                            <p:txEl>
                                              <p:pRg st="3" end="3"/>
                                            </p:txEl>
                                          </p:spTgt>
                                        </p:tgtEl>
                                        <p:attrNameLst>
                                          <p:attrName>style.visibility</p:attrName>
                                        </p:attrNameLst>
                                      </p:cBhvr>
                                      <p:to>
                                        <p:strVal val="visible"/>
                                      </p:to>
                                    </p:set>
                                    <p:animEffect transition="in" filter="box(in)">
                                      <p:cBhvr>
                                        <p:cTn id="13" dur="500"/>
                                        <p:tgtEl>
                                          <p:spTgt spid="54579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545795">
                                            <p:txEl>
                                              <p:pRg st="4" end="4"/>
                                            </p:txEl>
                                          </p:spTgt>
                                        </p:tgtEl>
                                        <p:attrNameLst>
                                          <p:attrName>style.visibility</p:attrName>
                                        </p:attrNameLst>
                                      </p:cBhvr>
                                      <p:to>
                                        <p:strVal val="visible"/>
                                      </p:to>
                                    </p:set>
                                    <p:animEffect transition="in" filter="box(in)">
                                      <p:cBhvr>
                                        <p:cTn id="18" dur="500"/>
                                        <p:tgtEl>
                                          <p:spTgt spid="545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sz="4400" dirty="0">
                <a:solidFill>
                  <a:srgbClr val="000000"/>
                </a:solidFill>
                <a:latin typeface="宋体" pitchFamily="2" charset="-122"/>
              </a:rPr>
              <a:t>思考</a:t>
            </a:r>
            <a:r>
              <a:rPr lang="zh-CN" altLang="en-US" sz="4400" b="0" dirty="0">
                <a:solidFill>
                  <a:srgbClr val="000000"/>
                </a:solidFill>
                <a:latin typeface="宋体" pitchFamily="2" charset="-122"/>
              </a:rPr>
              <a:t>：</a:t>
            </a:r>
            <a:r>
              <a:rPr lang="zh-CN" altLang="en-US" sz="4400" dirty="0">
                <a:solidFill>
                  <a:srgbClr val="0000CC"/>
                </a:solidFill>
                <a:latin typeface="宋体" pitchFamily="2" charset="-122"/>
              </a:rPr>
              <a:t>构造文法，产生语言</a:t>
            </a:r>
          </a:p>
        </p:txBody>
      </p:sp>
      <p:sp>
        <p:nvSpPr>
          <p:cNvPr id="546819" name="Rectangle 3"/>
          <p:cNvSpPr>
            <a:spLocks noGrp="1" noChangeArrowheads="1"/>
          </p:cNvSpPr>
          <p:nvPr>
            <p:ph type="body" idx="1"/>
          </p:nvPr>
        </p:nvSpPr>
        <p:spPr/>
        <p:txBody>
          <a:bodyPr/>
          <a:lstStyle/>
          <a:p>
            <a:pPr algn="just" eaLnBrk="1" hangingPunct="1">
              <a:buFont typeface="Wingdings" pitchFamily="2" charset="2"/>
              <a:buNone/>
            </a:pPr>
            <a:r>
              <a:rPr lang="en-US" altLang="zh-CN" sz="3600" b="1" dirty="0">
                <a:solidFill>
                  <a:srgbClr val="0000CC"/>
                </a:solidFill>
                <a:latin typeface="宋体" pitchFamily="2" charset="-122"/>
              </a:rPr>
              <a:t>(1)</a:t>
            </a:r>
            <a:r>
              <a:rPr lang="zh-CN" altLang="en-US" sz="3600" b="1" dirty="0">
                <a:solidFill>
                  <a:srgbClr val="0000CC"/>
                </a:solidFill>
                <a:latin typeface="宋体" pitchFamily="2" charset="-122"/>
              </a:rPr>
              <a:t>字母表</a:t>
            </a:r>
            <a:r>
              <a:rPr lang="en-US" altLang="zh-CN" sz="3600" b="1" dirty="0">
                <a:solidFill>
                  <a:srgbClr val="0000CC"/>
                </a:solidFill>
                <a:latin typeface="宋体" pitchFamily="2" charset="-122"/>
              </a:rPr>
              <a:t>{a</a:t>
            </a:r>
            <a:r>
              <a:rPr lang="zh-CN" altLang="en-US" sz="3600" b="1" dirty="0">
                <a:solidFill>
                  <a:srgbClr val="0000CC"/>
                </a:solidFill>
                <a:latin typeface="宋体" pitchFamily="2" charset="-122"/>
              </a:rPr>
              <a:t>，</a:t>
            </a:r>
            <a:r>
              <a:rPr lang="en-US" altLang="zh-CN" sz="3600" b="1" dirty="0">
                <a:solidFill>
                  <a:srgbClr val="0000CC"/>
                </a:solidFill>
                <a:latin typeface="宋体" pitchFamily="2" charset="-122"/>
              </a:rPr>
              <a:t>b}</a:t>
            </a:r>
            <a:r>
              <a:rPr lang="zh-CN" altLang="en-US" sz="3600" b="1" dirty="0">
                <a:solidFill>
                  <a:srgbClr val="0000CC"/>
                </a:solidFill>
                <a:latin typeface="宋体" pitchFamily="2" charset="-122"/>
              </a:rPr>
              <a:t>上所有对称的</a:t>
            </a:r>
            <a:r>
              <a:rPr lang="zh-CN" altLang="en-US" sz="3600" b="1" dirty="0">
                <a:solidFill>
                  <a:srgbClr val="000000"/>
                </a:solidFill>
                <a:latin typeface="宋体" pitchFamily="2" charset="-122"/>
              </a:rPr>
              <a:t>非空串</a:t>
            </a:r>
            <a:r>
              <a:rPr lang="zh-CN" altLang="en-US" sz="3600" b="1" dirty="0">
                <a:solidFill>
                  <a:srgbClr val="0000CC"/>
                </a:solidFill>
                <a:latin typeface="宋体" pitchFamily="2" charset="-122"/>
              </a:rPr>
              <a:t>组成的语言。</a:t>
            </a:r>
          </a:p>
          <a:p>
            <a:pPr algn="just" eaLnBrk="1" hangingPunct="1">
              <a:buNone/>
            </a:pPr>
            <a:r>
              <a:rPr lang="en-US" altLang="zh-CN" sz="3600" b="1" dirty="0">
                <a:solidFill>
                  <a:srgbClr val="0000CC"/>
                </a:solidFill>
                <a:latin typeface="宋体" pitchFamily="2" charset="-122"/>
              </a:rPr>
              <a:t>(2) L={</a:t>
            </a:r>
            <a:r>
              <a:rPr lang="en-US" altLang="zh-CN" sz="3600" b="1" dirty="0" err="1">
                <a:solidFill>
                  <a:srgbClr val="0000CC"/>
                </a:solidFill>
                <a:latin typeface="宋体" pitchFamily="2" charset="-122"/>
              </a:rPr>
              <a:t>wdw</a:t>
            </a:r>
            <a:r>
              <a:rPr lang="en-US" altLang="zh-CN" sz="3600" b="1" baseline="30000" dirty="0" err="1">
                <a:solidFill>
                  <a:srgbClr val="0000CC"/>
                </a:solidFill>
                <a:latin typeface="宋体" pitchFamily="2" charset="-122"/>
              </a:rPr>
              <a:t>T</a:t>
            </a:r>
            <a:r>
              <a:rPr lang="en-US" altLang="zh-CN" sz="3600" b="1" dirty="0" err="1">
                <a:solidFill>
                  <a:srgbClr val="0000CC"/>
                </a:solidFill>
                <a:latin typeface="宋体" pitchFamily="2" charset="-122"/>
              </a:rPr>
              <a:t>|w</a:t>
            </a:r>
            <a:r>
              <a:rPr lang="en-US" altLang="zh-CN" sz="3600" b="1" dirty="0">
                <a:solidFill>
                  <a:srgbClr val="0000CC"/>
                </a:solidFill>
                <a:latin typeface="宋体" pitchFamily="2" charset="-122"/>
              </a:rPr>
              <a:t>∈{</a:t>
            </a:r>
            <a:r>
              <a:rPr lang="en-US" altLang="zh-CN" sz="3600" b="1" dirty="0" err="1">
                <a:solidFill>
                  <a:srgbClr val="0000CC"/>
                </a:solidFill>
                <a:latin typeface="宋体" pitchFamily="2" charset="-122"/>
              </a:rPr>
              <a:t>a,b,c</a:t>
            </a:r>
            <a:r>
              <a:rPr lang="en-US" altLang="zh-CN" sz="3600" b="1" dirty="0">
                <a:solidFill>
                  <a:srgbClr val="0000CC"/>
                </a:solidFill>
                <a:latin typeface="宋体" pitchFamily="2" charset="-122"/>
              </a:rPr>
              <a:t>}</a:t>
            </a:r>
            <a:r>
              <a:rPr lang="en-US" altLang="zh-CN" sz="4400" b="1" baseline="30000" dirty="0">
                <a:solidFill>
                  <a:srgbClr val="FF0000"/>
                </a:solidFill>
                <a:latin typeface="宋体" pitchFamily="2" charset="-122"/>
              </a:rPr>
              <a:t>+</a:t>
            </a:r>
            <a:r>
              <a:rPr lang="en-US" altLang="zh-CN" sz="3600" b="1" dirty="0">
                <a:solidFill>
                  <a:srgbClr val="0000CC"/>
                </a:solidFill>
                <a:latin typeface="宋体" pitchFamily="2" charset="-122"/>
              </a:rPr>
              <a:t>, d∈{</a:t>
            </a:r>
            <a:r>
              <a:rPr lang="en-US" altLang="zh-CN" sz="3600" b="1" dirty="0" err="1">
                <a:solidFill>
                  <a:srgbClr val="0000CC"/>
                </a:solidFill>
                <a:latin typeface="宋体" pitchFamily="2" charset="-122"/>
              </a:rPr>
              <a:t>a,b</a:t>
            </a:r>
            <a:r>
              <a:rPr lang="en-US" altLang="zh-CN" sz="3600" b="1" dirty="0">
                <a:solidFill>
                  <a:srgbClr val="0000CC"/>
                </a:solidFill>
                <a:latin typeface="宋体" pitchFamily="2" charset="-122"/>
              </a:rPr>
              <a:t>}}</a:t>
            </a:r>
          </a:p>
          <a:p>
            <a:pPr algn="just" eaLnBrk="1" hangingPunct="1">
              <a:buNone/>
            </a:pPr>
            <a:r>
              <a:rPr lang="en-US" altLang="zh-CN" sz="3600" b="1" dirty="0">
                <a:solidFill>
                  <a:srgbClr val="0000CC"/>
                </a:solidFill>
                <a:latin typeface="宋体" pitchFamily="2" charset="-122"/>
              </a:rPr>
              <a:t>(3) L={</a:t>
            </a:r>
            <a:r>
              <a:rPr lang="en-US" altLang="zh-CN" sz="3600" b="1" dirty="0" err="1">
                <a:solidFill>
                  <a:srgbClr val="0000CC"/>
                </a:solidFill>
                <a:latin typeface="宋体" pitchFamily="2" charset="-122"/>
              </a:rPr>
              <a:t>wdw</a:t>
            </a:r>
            <a:r>
              <a:rPr lang="en-US" altLang="zh-CN" sz="3600" b="1" baseline="30000" dirty="0" err="1">
                <a:solidFill>
                  <a:srgbClr val="0000CC"/>
                </a:solidFill>
                <a:latin typeface="宋体" pitchFamily="2" charset="-122"/>
              </a:rPr>
              <a:t>T</a:t>
            </a:r>
            <a:r>
              <a:rPr lang="en-US" altLang="zh-CN" sz="3600" b="1" dirty="0" err="1">
                <a:solidFill>
                  <a:srgbClr val="0000CC"/>
                </a:solidFill>
                <a:latin typeface="宋体" pitchFamily="2" charset="-122"/>
              </a:rPr>
              <a:t>|w</a:t>
            </a:r>
            <a:r>
              <a:rPr lang="en-US" altLang="zh-CN" sz="3600" b="1" dirty="0">
                <a:solidFill>
                  <a:srgbClr val="0000CC"/>
                </a:solidFill>
                <a:latin typeface="宋体" pitchFamily="2" charset="-122"/>
              </a:rPr>
              <a:t>∈{</a:t>
            </a:r>
            <a:r>
              <a:rPr lang="en-US" altLang="zh-CN" sz="3600" b="1" dirty="0" err="1">
                <a:solidFill>
                  <a:srgbClr val="0000CC"/>
                </a:solidFill>
                <a:latin typeface="宋体" pitchFamily="2" charset="-122"/>
              </a:rPr>
              <a:t>a,b,c</a:t>
            </a:r>
            <a:r>
              <a:rPr lang="en-US" altLang="zh-CN" sz="3600" b="1" dirty="0">
                <a:solidFill>
                  <a:srgbClr val="0000CC"/>
                </a:solidFill>
                <a:latin typeface="宋体" pitchFamily="2" charset="-122"/>
              </a:rPr>
              <a:t>}</a:t>
            </a:r>
            <a:r>
              <a:rPr lang="en-US" altLang="zh-CN" sz="4400" b="1" baseline="30000" dirty="0">
                <a:solidFill>
                  <a:srgbClr val="FF0000"/>
                </a:solidFill>
                <a:latin typeface="宋体" pitchFamily="2" charset="-122"/>
              </a:rPr>
              <a:t>*</a:t>
            </a:r>
            <a:r>
              <a:rPr lang="en-US" altLang="zh-CN" sz="3600" b="1" dirty="0">
                <a:solidFill>
                  <a:srgbClr val="0000CC"/>
                </a:solidFill>
                <a:latin typeface="宋体" pitchFamily="2" charset="-122"/>
              </a:rPr>
              <a:t>, d∈{</a:t>
            </a:r>
            <a:r>
              <a:rPr lang="en-US" altLang="zh-CN" sz="3600" b="1" dirty="0" err="1">
                <a:solidFill>
                  <a:srgbClr val="0000CC"/>
                </a:solidFill>
                <a:latin typeface="宋体" pitchFamily="2" charset="-122"/>
              </a:rPr>
              <a:t>a,b</a:t>
            </a:r>
            <a:r>
              <a:rPr lang="en-US" altLang="zh-CN" sz="3600" b="1" dirty="0">
                <a:solidFill>
                  <a:srgbClr val="0000CC"/>
                </a:solidFill>
                <a:latin typeface="宋体" pitchFamily="2" charset="-122"/>
              </a:rPr>
              <a:t>}}</a:t>
            </a:r>
          </a:p>
          <a:p>
            <a:pPr algn="just" eaLnBrk="1" hangingPunct="1">
              <a:buFont typeface="Wingdings" pitchFamily="2" charset="2"/>
              <a:buNone/>
            </a:pPr>
            <a:r>
              <a:rPr lang="en-US" altLang="zh-CN" sz="3600" b="1" dirty="0">
                <a:solidFill>
                  <a:srgbClr val="0000CC"/>
                </a:solidFill>
                <a:latin typeface="宋体" pitchFamily="2" charset="-122"/>
              </a:rPr>
              <a:t>(4) L={</a:t>
            </a:r>
            <a:r>
              <a:rPr lang="en-US" altLang="zh-CN" sz="3600" b="1" dirty="0" err="1">
                <a:solidFill>
                  <a:srgbClr val="0000CC"/>
                </a:solidFill>
                <a:latin typeface="宋体" pitchFamily="2" charset="-122"/>
              </a:rPr>
              <a:t>a</a:t>
            </a:r>
            <a:r>
              <a:rPr lang="en-US" altLang="zh-CN" sz="3600" b="1" baseline="30000" dirty="0" err="1">
                <a:solidFill>
                  <a:srgbClr val="0000CC"/>
                </a:solidFill>
                <a:latin typeface="宋体" pitchFamily="2" charset="-122"/>
              </a:rPr>
              <a:t>n</a:t>
            </a:r>
            <a:r>
              <a:rPr lang="en-US" altLang="zh-CN" sz="3600" b="1" dirty="0" err="1">
                <a:solidFill>
                  <a:srgbClr val="0000CC"/>
                </a:solidFill>
                <a:latin typeface="宋体" pitchFamily="2" charset="-122"/>
              </a:rPr>
              <a:t>b</a:t>
            </a:r>
            <a:r>
              <a:rPr lang="en-US" altLang="zh-CN" sz="3600" b="1" baseline="30000" dirty="0" err="1">
                <a:solidFill>
                  <a:srgbClr val="0000CC"/>
                </a:solidFill>
                <a:latin typeface="宋体" pitchFamily="2" charset="-122"/>
              </a:rPr>
              <a:t>n</a:t>
            </a:r>
            <a:r>
              <a:rPr lang="en-US" altLang="zh-CN" sz="3600" b="1" dirty="0" err="1">
                <a:solidFill>
                  <a:srgbClr val="0000CC"/>
                </a:solidFill>
                <a:latin typeface="宋体" pitchFamily="2" charset="-122"/>
              </a:rPr>
              <a:t>|n</a:t>
            </a:r>
            <a:r>
              <a:rPr lang="en-US" altLang="zh-CN" sz="3600" b="1" dirty="0">
                <a:solidFill>
                  <a:srgbClr val="0000CC"/>
                </a:solidFill>
                <a:latin typeface="宋体" pitchFamily="2" charset="-122"/>
              </a:rPr>
              <a:t>&gt;=0}</a:t>
            </a:r>
            <a:endParaRPr lang="zh-CN" altLang="en-US" sz="3600" b="1" dirty="0">
              <a:solidFill>
                <a:srgbClr val="0000CC"/>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6819">
                                            <p:txEl>
                                              <p:pRg st="0" end="0"/>
                                            </p:txEl>
                                          </p:spTgt>
                                        </p:tgtEl>
                                        <p:attrNameLst>
                                          <p:attrName>style.visibility</p:attrName>
                                        </p:attrNameLst>
                                      </p:cBhvr>
                                      <p:to>
                                        <p:strVal val="visible"/>
                                      </p:to>
                                    </p:set>
                                    <p:animEffect transition="in" filter="box(in)">
                                      <p:cBhvr>
                                        <p:cTn id="7" dur="500"/>
                                        <p:tgtEl>
                                          <p:spTgt spid="546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46819">
                                            <p:txEl>
                                              <p:pRg st="1" end="1"/>
                                            </p:txEl>
                                          </p:spTgt>
                                        </p:tgtEl>
                                        <p:attrNameLst>
                                          <p:attrName>style.visibility</p:attrName>
                                        </p:attrNameLst>
                                      </p:cBhvr>
                                      <p:to>
                                        <p:strVal val="visible"/>
                                      </p:to>
                                    </p:set>
                                    <p:animEffect transition="in" filter="box(in)">
                                      <p:cBhvr>
                                        <p:cTn id="12" dur="500"/>
                                        <p:tgtEl>
                                          <p:spTgt spid="546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46819">
                                            <p:txEl>
                                              <p:pRg st="2" end="2"/>
                                            </p:txEl>
                                          </p:spTgt>
                                        </p:tgtEl>
                                        <p:attrNameLst>
                                          <p:attrName>style.visibility</p:attrName>
                                        </p:attrNameLst>
                                      </p:cBhvr>
                                      <p:to>
                                        <p:strVal val="visible"/>
                                      </p:to>
                                    </p:set>
                                    <p:animEffect transition="in" filter="box(in)">
                                      <p:cBhvr>
                                        <p:cTn id="17" dur="500"/>
                                        <p:tgtEl>
                                          <p:spTgt spid="546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46819">
                                            <p:txEl>
                                              <p:pRg st="3" end="3"/>
                                            </p:txEl>
                                          </p:spTgt>
                                        </p:tgtEl>
                                        <p:attrNameLst>
                                          <p:attrName>style.visibility</p:attrName>
                                        </p:attrNameLst>
                                      </p:cBhvr>
                                      <p:to>
                                        <p:strVal val="visible"/>
                                      </p:to>
                                    </p:set>
                                    <p:animEffect transition="in" filter="box(in)">
                                      <p:cBhvr>
                                        <p:cTn id="22" dur="500"/>
                                        <p:tgtEl>
                                          <p:spTgt spid="546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sz="4400" dirty="0">
                <a:solidFill>
                  <a:srgbClr val="000000"/>
                </a:solidFill>
                <a:latin typeface="宋体" pitchFamily="2" charset="-122"/>
              </a:rPr>
              <a:t>对任意的</a:t>
            </a:r>
            <a:r>
              <a:rPr lang="en-US" altLang="zh-CN" sz="4400" dirty="0" err="1">
                <a:solidFill>
                  <a:srgbClr val="000000"/>
                </a:solidFill>
                <a:latin typeface="宋体" pitchFamily="2" charset="-122"/>
              </a:rPr>
              <a:t>a</a:t>
            </a:r>
            <a:r>
              <a:rPr lang="en-US" altLang="zh-CN" sz="4400" dirty="0" err="1">
                <a:solidFill>
                  <a:srgbClr val="0000CC"/>
                </a:solidFill>
                <a:latin typeface="宋体" pitchFamily="2" charset="-122"/>
              </a:rPr>
              <a:t>,</a:t>
            </a:r>
            <a:r>
              <a:rPr lang="en-US" altLang="zh-CN" sz="4400" dirty="0" err="1">
                <a:solidFill>
                  <a:srgbClr val="000000"/>
                </a:solidFill>
                <a:latin typeface="宋体" pitchFamily="2" charset="-122"/>
              </a:rPr>
              <a:t>b</a:t>
            </a:r>
            <a:r>
              <a:rPr lang="en-US" altLang="zh-CN" sz="4400" dirty="0">
                <a:solidFill>
                  <a:srgbClr val="000000"/>
                </a:solidFill>
                <a:latin typeface="宋体" pitchFamily="2" charset="-122"/>
              </a:rPr>
              <a:t>∈∑</a:t>
            </a:r>
            <a:r>
              <a:rPr lang="en-US" altLang="zh-CN" sz="6000" baseline="30000" dirty="0">
                <a:solidFill>
                  <a:srgbClr val="FF0000"/>
                </a:solidFill>
                <a:latin typeface="宋体" pitchFamily="2" charset="-122"/>
              </a:rPr>
              <a:t>+</a:t>
            </a:r>
            <a:endParaRPr lang="zh-CN" altLang="en-US" sz="6000" baseline="30000" dirty="0">
              <a:solidFill>
                <a:srgbClr val="FF0000"/>
              </a:solidFill>
              <a:latin typeface="宋体" pitchFamily="2" charset="-122"/>
            </a:endParaRPr>
          </a:p>
        </p:txBody>
      </p:sp>
      <p:sp>
        <p:nvSpPr>
          <p:cNvPr id="547843" name="Rectangle 3"/>
          <p:cNvSpPr>
            <a:spLocks noGrp="1" noChangeArrowheads="1"/>
          </p:cNvSpPr>
          <p:nvPr>
            <p:ph type="body" idx="1"/>
          </p:nvPr>
        </p:nvSpPr>
        <p:spPr/>
        <p:txBody>
          <a:bodyPr/>
          <a:lstStyle/>
          <a:p>
            <a:pPr algn="just" eaLnBrk="1" hangingPunct="1">
              <a:lnSpc>
                <a:spcPct val="80000"/>
              </a:lnSpc>
            </a:pPr>
            <a:r>
              <a:rPr lang="zh-CN" altLang="en-US" sz="3600" b="1">
                <a:solidFill>
                  <a:srgbClr val="0000CC"/>
                </a:solidFill>
                <a:latin typeface="宋体" pitchFamily="2" charset="-122"/>
              </a:rPr>
              <a:t>使用</a:t>
            </a:r>
            <a:r>
              <a:rPr lang="en-US" altLang="zh-CN" sz="3600" b="1">
                <a:solidFill>
                  <a:srgbClr val="000000"/>
                </a:solidFill>
                <a:latin typeface="宋体" pitchFamily="2" charset="-122"/>
              </a:rPr>
              <a:t>      A→ab|aAb</a:t>
            </a:r>
            <a:r>
              <a:rPr lang="zh-CN" altLang="en-US" sz="3600" b="1">
                <a:solidFill>
                  <a:srgbClr val="0000CC"/>
                </a:solidFill>
                <a:latin typeface="宋体" pitchFamily="2" charset="-122"/>
              </a:rPr>
              <a:t>  </a:t>
            </a:r>
          </a:p>
          <a:p>
            <a:pPr algn="just" eaLnBrk="1" hangingPunct="1">
              <a:lnSpc>
                <a:spcPct val="80000"/>
              </a:lnSpc>
              <a:buFont typeface="Wingdings" pitchFamily="2" charset="2"/>
              <a:buNone/>
            </a:pPr>
            <a:r>
              <a:rPr lang="zh-CN" altLang="en-US" sz="3600" b="1">
                <a:solidFill>
                  <a:srgbClr val="0000CC"/>
                </a:solidFill>
                <a:latin typeface="宋体" pitchFamily="2" charset="-122"/>
              </a:rPr>
              <a:t>产生    </a:t>
            </a:r>
            <a:r>
              <a:rPr lang="en-US" altLang="zh-CN" sz="3600" b="1">
                <a:solidFill>
                  <a:srgbClr val="0000CC"/>
                </a:solidFill>
                <a:latin typeface="宋体" pitchFamily="2" charset="-122"/>
              </a:rPr>
              <a:t>{</a:t>
            </a:r>
            <a:r>
              <a:rPr lang="en-US" altLang="zh-CN" sz="3600" b="1">
                <a:solidFill>
                  <a:srgbClr val="000000"/>
                </a:solidFill>
                <a:latin typeface="宋体" pitchFamily="2" charset="-122"/>
              </a:rPr>
              <a:t>a</a:t>
            </a:r>
            <a:r>
              <a:rPr lang="en-US" altLang="zh-CN" sz="3600" b="1" baseline="30000">
                <a:solidFill>
                  <a:srgbClr val="000000"/>
                </a:solidFill>
                <a:latin typeface="宋体" pitchFamily="2" charset="-122"/>
              </a:rPr>
              <a:t>n</a:t>
            </a:r>
            <a:r>
              <a:rPr lang="en-US" altLang="zh-CN" sz="3600" b="1">
                <a:solidFill>
                  <a:srgbClr val="000000"/>
                </a:solidFill>
                <a:latin typeface="宋体" pitchFamily="2" charset="-122"/>
              </a:rPr>
              <a:t>b</a:t>
            </a:r>
            <a:r>
              <a:rPr lang="en-US" altLang="zh-CN" sz="3600" b="1" baseline="30000">
                <a:solidFill>
                  <a:srgbClr val="000000"/>
                </a:solidFill>
                <a:latin typeface="宋体" pitchFamily="2" charset="-122"/>
              </a:rPr>
              <a:t>n</a:t>
            </a:r>
            <a:r>
              <a:rPr lang="en-US" altLang="zh-CN" sz="3600" b="1">
                <a:solidFill>
                  <a:srgbClr val="0000CC"/>
                </a:solidFill>
                <a:latin typeface="宋体" pitchFamily="2" charset="-122"/>
              </a:rPr>
              <a:t>|n&gt;0}</a:t>
            </a:r>
            <a:endParaRPr lang="zh-CN" altLang="en-US" sz="3600" b="1">
              <a:solidFill>
                <a:srgbClr val="0000CC"/>
              </a:solidFill>
            </a:endParaRPr>
          </a:p>
          <a:p>
            <a:pPr algn="just" eaLnBrk="1" hangingPunct="1">
              <a:lnSpc>
                <a:spcPct val="80000"/>
              </a:lnSpc>
            </a:pPr>
            <a:r>
              <a:rPr lang="zh-CN" altLang="en-US" sz="3600" b="1">
                <a:solidFill>
                  <a:srgbClr val="0000CC"/>
                </a:solidFill>
                <a:latin typeface="宋体" pitchFamily="2" charset="-122"/>
              </a:rPr>
              <a:t>使用</a:t>
            </a:r>
            <a:r>
              <a:rPr lang="en-US" altLang="zh-CN" sz="3600" b="1">
                <a:solidFill>
                  <a:srgbClr val="000000"/>
                </a:solidFill>
                <a:latin typeface="宋体" pitchFamily="2" charset="-122"/>
              </a:rPr>
              <a:t>      A→a|b|aA|bA</a:t>
            </a:r>
            <a:r>
              <a:rPr lang="zh-CN" altLang="en-US" sz="3600" b="1">
                <a:solidFill>
                  <a:srgbClr val="0000CC"/>
                </a:solidFill>
                <a:latin typeface="宋体" pitchFamily="2" charset="-122"/>
              </a:rPr>
              <a:t>  </a:t>
            </a:r>
          </a:p>
          <a:p>
            <a:pPr algn="just" eaLnBrk="1" hangingPunct="1">
              <a:lnSpc>
                <a:spcPct val="80000"/>
              </a:lnSpc>
              <a:buFont typeface="Wingdings" pitchFamily="2" charset="2"/>
              <a:buNone/>
            </a:pPr>
            <a:r>
              <a:rPr lang="zh-CN" altLang="en-US" sz="3600" b="1">
                <a:solidFill>
                  <a:srgbClr val="0000CC"/>
                </a:solidFill>
                <a:latin typeface="宋体" pitchFamily="2" charset="-122"/>
              </a:rPr>
              <a:t>产生    </a:t>
            </a:r>
            <a:r>
              <a:rPr lang="en-US" altLang="zh-CN" sz="3600" b="1">
                <a:solidFill>
                  <a:srgbClr val="0000CC"/>
                </a:solidFill>
                <a:latin typeface="宋体" pitchFamily="2" charset="-122"/>
              </a:rPr>
              <a:t>{a</a:t>
            </a:r>
            <a:r>
              <a:rPr lang="zh-CN" altLang="en-US" sz="3600" b="1">
                <a:solidFill>
                  <a:srgbClr val="0000CC"/>
                </a:solidFill>
                <a:latin typeface="宋体" pitchFamily="2" charset="-122"/>
              </a:rPr>
              <a:t>，</a:t>
            </a:r>
            <a:r>
              <a:rPr lang="en-US" altLang="zh-CN" sz="3600" b="1">
                <a:solidFill>
                  <a:srgbClr val="0000CC"/>
                </a:solidFill>
                <a:latin typeface="宋体" pitchFamily="2" charset="-122"/>
              </a:rPr>
              <a:t>b}</a:t>
            </a:r>
            <a:r>
              <a:rPr lang="en-US" altLang="zh-CN" sz="3600" b="1" baseline="30000">
                <a:solidFill>
                  <a:srgbClr val="0000CC"/>
                </a:solidFill>
                <a:latin typeface="宋体" pitchFamily="2" charset="-122"/>
              </a:rPr>
              <a:t>+</a:t>
            </a:r>
            <a:endParaRPr lang="zh-CN" altLang="en-US" sz="3600" b="1">
              <a:solidFill>
                <a:srgbClr val="0000CC"/>
              </a:solidFill>
            </a:endParaRPr>
          </a:p>
          <a:p>
            <a:pPr algn="just" eaLnBrk="1" hangingPunct="1">
              <a:lnSpc>
                <a:spcPct val="80000"/>
              </a:lnSpc>
            </a:pPr>
            <a:r>
              <a:rPr lang="zh-CN" altLang="en-US" sz="3600" b="1">
                <a:solidFill>
                  <a:srgbClr val="0000CC"/>
                </a:solidFill>
                <a:latin typeface="宋体" pitchFamily="2" charset="-122"/>
              </a:rPr>
              <a:t>使用</a:t>
            </a:r>
            <a:r>
              <a:rPr lang="en-US" altLang="zh-CN" sz="3600" b="1">
                <a:solidFill>
                  <a:srgbClr val="000000"/>
                </a:solidFill>
                <a:latin typeface="宋体" pitchFamily="2" charset="-122"/>
              </a:rPr>
              <a:t>    A→a|aA</a:t>
            </a:r>
            <a:r>
              <a:rPr lang="zh-CN" altLang="en-US" sz="3600" b="1">
                <a:solidFill>
                  <a:srgbClr val="0000CC"/>
                </a:solidFill>
                <a:latin typeface="宋体" pitchFamily="2" charset="-122"/>
              </a:rPr>
              <a:t>   </a:t>
            </a:r>
          </a:p>
          <a:p>
            <a:pPr algn="just" eaLnBrk="1" hangingPunct="1">
              <a:lnSpc>
                <a:spcPct val="80000"/>
              </a:lnSpc>
              <a:buFont typeface="Wingdings" pitchFamily="2" charset="2"/>
              <a:buNone/>
            </a:pPr>
            <a:r>
              <a:rPr lang="zh-CN" altLang="en-US" sz="3600" b="1">
                <a:solidFill>
                  <a:srgbClr val="0000CC"/>
                </a:solidFill>
                <a:latin typeface="宋体" pitchFamily="2" charset="-122"/>
              </a:rPr>
              <a:t>产生    </a:t>
            </a:r>
            <a:r>
              <a:rPr lang="en-US" altLang="zh-CN" sz="3600" b="1">
                <a:solidFill>
                  <a:srgbClr val="0000CC"/>
                </a:solidFill>
                <a:latin typeface="宋体" pitchFamily="2" charset="-122"/>
              </a:rPr>
              <a:t>{a}</a:t>
            </a:r>
            <a:r>
              <a:rPr lang="en-US" altLang="zh-CN" sz="3600" b="1" baseline="30000">
                <a:solidFill>
                  <a:srgbClr val="0000CC"/>
                </a:solidFill>
                <a:latin typeface="宋体" pitchFamily="2" charset="-122"/>
              </a:rPr>
              <a:t>+</a:t>
            </a:r>
            <a:r>
              <a:rPr lang="en-US" altLang="zh-CN" sz="3600" b="1">
                <a:solidFill>
                  <a:srgbClr val="0000CC"/>
                </a:solidFill>
                <a:latin typeface="宋体" pitchFamily="2" charset="-122"/>
              </a:rPr>
              <a:t> </a:t>
            </a:r>
            <a:endParaRPr lang="zh-CN" altLang="en-US" sz="3600" b="1">
              <a:solidFill>
                <a:srgbClr val="0000CC"/>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box(in)">
                                      <p:cBhvr>
                                        <p:cTn id="7" dur="500"/>
                                        <p:tgtEl>
                                          <p:spTgt spid="547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47843">
                                            <p:txEl>
                                              <p:pRg st="1" end="1"/>
                                            </p:txEl>
                                          </p:spTgt>
                                        </p:tgtEl>
                                        <p:attrNameLst>
                                          <p:attrName>style.visibility</p:attrName>
                                        </p:attrNameLst>
                                      </p:cBhvr>
                                      <p:to>
                                        <p:strVal val="visible"/>
                                      </p:to>
                                    </p:set>
                                    <p:animEffect transition="in" filter="box(in)">
                                      <p:cBhvr>
                                        <p:cTn id="12" dur="500"/>
                                        <p:tgtEl>
                                          <p:spTgt spid="547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7843">
                                            <p:txEl>
                                              <p:pRg st="2" end="2"/>
                                            </p:txEl>
                                          </p:spTgt>
                                        </p:tgtEl>
                                        <p:attrNameLst>
                                          <p:attrName>style.visibility</p:attrName>
                                        </p:attrNameLst>
                                      </p:cBhvr>
                                      <p:to>
                                        <p:strVal val="visible"/>
                                      </p:to>
                                    </p:set>
                                    <p:animEffect transition="in" filter="box(in)">
                                      <p:cBhvr>
                                        <p:cTn id="17" dur="500"/>
                                        <p:tgtEl>
                                          <p:spTgt spid="547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animEffect transition="in" filter="box(in)">
                                      <p:cBhvr>
                                        <p:cTn id="22" dur="500"/>
                                        <p:tgtEl>
                                          <p:spTgt spid="547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47843">
                                            <p:txEl>
                                              <p:pRg st="4" end="4"/>
                                            </p:txEl>
                                          </p:spTgt>
                                        </p:tgtEl>
                                        <p:attrNameLst>
                                          <p:attrName>style.visibility</p:attrName>
                                        </p:attrNameLst>
                                      </p:cBhvr>
                                      <p:to>
                                        <p:strVal val="visible"/>
                                      </p:to>
                                    </p:set>
                                    <p:animEffect transition="in" filter="box(in)">
                                      <p:cBhvr>
                                        <p:cTn id="27" dur="500"/>
                                        <p:tgtEl>
                                          <p:spTgt spid="547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47843">
                                            <p:txEl>
                                              <p:pRg st="5" end="5"/>
                                            </p:txEl>
                                          </p:spTgt>
                                        </p:tgtEl>
                                        <p:attrNameLst>
                                          <p:attrName>style.visibility</p:attrName>
                                        </p:attrNameLst>
                                      </p:cBhvr>
                                      <p:to>
                                        <p:strVal val="visible"/>
                                      </p:to>
                                    </p:set>
                                    <p:animEffect transition="in" filter="box(in)">
                                      <p:cBhvr>
                                        <p:cTn id="32" dur="500"/>
                                        <p:tgtEl>
                                          <p:spTgt spid="547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zh-CN" altLang="en-US" sz="4400" dirty="0">
                <a:solidFill>
                  <a:srgbClr val="000000"/>
                </a:solidFill>
                <a:latin typeface="宋体" pitchFamily="2" charset="-122"/>
              </a:rPr>
              <a:t>对任意的</a:t>
            </a:r>
            <a:r>
              <a:rPr lang="en-US" altLang="zh-CN" sz="4400" dirty="0" err="1">
                <a:solidFill>
                  <a:srgbClr val="000000"/>
                </a:solidFill>
                <a:latin typeface="宋体" pitchFamily="2" charset="-122"/>
              </a:rPr>
              <a:t>a</a:t>
            </a:r>
            <a:r>
              <a:rPr lang="en-US" altLang="zh-CN" sz="4400" dirty="0" err="1">
                <a:solidFill>
                  <a:srgbClr val="0000CC"/>
                </a:solidFill>
                <a:latin typeface="宋体" pitchFamily="2" charset="-122"/>
              </a:rPr>
              <a:t>,</a:t>
            </a:r>
            <a:r>
              <a:rPr lang="en-US" altLang="zh-CN" sz="4400" dirty="0" err="1">
                <a:solidFill>
                  <a:srgbClr val="000000"/>
                </a:solidFill>
                <a:latin typeface="宋体" pitchFamily="2" charset="-122"/>
              </a:rPr>
              <a:t>b</a:t>
            </a:r>
            <a:r>
              <a:rPr lang="en-US" altLang="zh-CN" sz="4400" dirty="0">
                <a:solidFill>
                  <a:srgbClr val="000000"/>
                </a:solidFill>
                <a:latin typeface="宋体" pitchFamily="2" charset="-122"/>
              </a:rPr>
              <a:t>∈∑</a:t>
            </a:r>
            <a:r>
              <a:rPr lang="en-US" altLang="zh-CN" sz="6000" baseline="30000" dirty="0">
                <a:solidFill>
                  <a:srgbClr val="FF0000"/>
                </a:solidFill>
                <a:latin typeface="宋体" pitchFamily="2" charset="-122"/>
              </a:rPr>
              <a:t>+</a:t>
            </a:r>
            <a:endParaRPr lang="zh-CN" altLang="en-US" sz="6000" baseline="30000" dirty="0">
              <a:solidFill>
                <a:srgbClr val="FF0000"/>
              </a:solidFill>
              <a:latin typeface="宋体" pitchFamily="2" charset="-122"/>
            </a:endParaRPr>
          </a:p>
        </p:txBody>
      </p:sp>
      <p:sp>
        <p:nvSpPr>
          <p:cNvPr id="378883" name="Rectangle 3"/>
          <p:cNvSpPr>
            <a:spLocks noGrp="1" noChangeArrowheads="1"/>
          </p:cNvSpPr>
          <p:nvPr>
            <p:ph type="body" idx="1"/>
          </p:nvPr>
        </p:nvSpPr>
        <p:spPr/>
        <p:txBody>
          <a:bodyPr/>
          <a:lstStyle/>
          <a:p>
            <a:pPr algn="just" eaLnBrk="1" hangingPunct="1">
              <a:lnSpc>
                <a:spcPct val="90000"/>
              </a:lnSpc>
            </a:pPr>
            <a:r>
              <a:rPr lang="zh-CN" altLang="en-US" sz="3600" b="1" dirty="0">
                <a:solidFill>
                  <a:srgbClr val="0000CC"/>
                </a:solidFill>
                <a:latin typeface="宋体" pitchFamily="2" charset="-122"/>
              </a:rPr>
              <a:t>使用</a:t>
            </a:r>
            <a:r>
              <a:rPr lang="en-US" altLang="zh-CN" sz="3600" b="1" dirty="0">
                <a:solidFill>
                  <a:srgbClr val="000000"/>
                </a:solidFill>
                <a:latin typeface="宋体" pitchFamily="2" charset="-122"/>
              </a:rPr>
              <a:t>     </a:t>
            </a:r>
            <a:r>
              <a:rPr lang="en-US" altLang="zh-CN" sz="3600" b="1" dirty="0" err="1">
                <a:solidFill>
                  <a:srgbClr val="000000"/>
                </a:solidFill>
                <a:latin typeface="宋体" pitchFamily="2" charset="-122"/>
              </a:rPr>
              <a:t>A→</a:t>
            </a:r>
            <a:r>
              <a:rPr lang="en-US" altLang="zh-CN" sz="3600" b="1" dirty="0" err="1">
                <a:solidFill>
                  <a:srgbClr val="0000CC"/>
                </a:solidFill>
                <a:latin typeface="宋体" pitchFamily="2" charset="-122"/>
              </a:rPr>
              <a:t>ε</a:t>
            </a:r>
            <a:r>
              <a:rPr lang="en-US" altLang="zh-CN" sz="3600" b="1" dirty="0" err="1">
                <a:solidFill>
                  <a:srgbClr val="000000"/>
                </a:solidFill>
                <a:latin typeface="宋体" pitchFamily="2" charset="-122"/>
              </a:rPr>
              <a:t>|aAb</a:t>
            </a:r>
            <a:r>
              <a:rPr lang="zh-CN" altLang="en-US" sz="3600" b="1" dirty="0">
                <a:solidFill>
                  <a:srgbClr val="0000CC"/>
                </a:solidFill>
                <a:latin typeface="宋体" pitchFamily="2" charset="-122"/>
              </a:rPr>
              <a:t> </a:t>
            </a:r>
          </a:p>
          <a:p>
            <a:pPr algn="just" eaLnBrk="1" hangingPunct="1">
              <a:lnSpc>
                <a:spcPct val="90000"/>
              </a:lnSpc>
              <a:buFont typeface="Wingdings" pitchFamily="2" charset="2"/>
              <a:buNone/>
            </a:pPr>
            <a:r>
              <a:rPr lang="zh-CN" altLang="en-US" sz="3600" b="1" dirty="0">
                <a:solidFill>
                  <a:srgbClr val="0000CC"/>
                </a:solidFill>
                <a:latin typeface="宋体" pitchFamily="2" charset="-122"/>
              </a:rPr>
              <a:t> 产生   </a:t>
            </a:r>
            <a:r>
              <a:rPr lang="en-US" altLang="zh-CN" sz="3600" b="1" dirty="0">
                <a:solidFill>
                  <a:srgbClr val="0000CC"/>
                </a:solidFill>
                <a:latin typeface="宋体" pitchFamily="2" charset="-122"/>
              </a:rPr>
              <a:t>{</a:t>
            </a:r>
            <a:r>
              <a:rPr lang="en-US" altLang="zh-CN" sz="3600" b="1" dirty="0" err="1">
                <a:solidFill>
                  <a:srgbClr val="000000"/>
                </a:solidFill>
                <a:latin typeface="宋体" pitchFamily="2" charset="-122"/>
              </a:rPr>
              <a:t>a</a:t>
            </a:r>
            <a:r>
              <a:rPr lang="en-US" altLang="zh-CN" sz="3600" b="1" baseline="30000" dirty="0" err="1">
                <a:solidFill>
                  <a:srgbClr val="000000"/>
                </a:solidFill>
                <a:latin typeface="宋体" pitchFamily="2" charset="-122"/>
              </a:rPr>
              <a:t>n</a:t>
            </a:r>
            <a:r>
              <a:rPr lang="en-US" altLang="zh-CN" sz="3600" b="1" dirty="0" err="1">
                <a:solidFill>
                  <a:srgbClr val="000000"/>
                </a:solidFill>
                <a:latin typeface="宋体" pitchFamily="2" charset="-122"/>
              </a:rPr>
              <a:t>b</a:t>
            </a:r>
            <a:r>
              <a:rPr lang="en-US" altLang="zh-CN" sz="3600" b="1" baseline="30000" dirty="0" err="1">
                <a:solidFill>
                  <a:srgbClr val="000000"/>
                </a:solidFill>
                <a:latin typeface="宋体" pitchFamily="2" charset="-122"/>
              </a:rPr>
              <a:t>n</a:t>
            </a:r>
            <a:r>
              <a:rPr lang="en-US" altLang="zh-CN" sz="3600" b="1" dirty="0" err="1">
                <a:solidFill>
                  <a:srgbClr val="0000CC"/>
                </a:solidFill>
                <a:latin typeface="宋体" pitchFamily="2" charset="-122"/>
              </a:rPr>
              <a:t>|n</a:t>
            </a:r>
            <a:r>
              <a:rPr lang="en-US" altLang="zh-CN" sz="3600" b="1" dirty="0">
                <a:solidFill>
                  <a:srgbClr val="0000CC"/>
                </a:solidFill>
                <a:latin typeface="宋体" pitchFamily="2" charset="-122"/>
              </a:rPr>
              <a:t>&gt;=0}</a:t>
            </a:r>
            <a:endParaRPr lang="zh-CN" altLang="en-US" sz="3600" b="1" dirty="0">
              <a:solidFill>
                <a:srgbClr val="0000CC"/>
              </a:solidFill>
            </a:endParaRPr>
          </a:p>
          <a:p>
            <a:pPr algn="just" eaLnBrk="1" hangingPunct="1">
              <a:lnSpc>
                <a:spcPct val="90000"/>
              </a:lnSpc>
            </a:pPr>
            <a:r>
              <a:rPr lang="zh-CN" altLang="en-US" sz="3600" b="1" dirty="0">
                <a:solidFill>
                  <a:srgbClr val="0000CC"/>
                </a:solidFill>
                <a:latin typeface="宋体" pitchFamily="2" charset="-122"/>
              </a:rPr>
              <a:t>使用    </a:t>
            </a:r>
            <a:r>
              <a:rPr lang="en-US" altLang="zh-CN" sz="3600" b="1" dirty="0" err="1">
                <a:solidFill>
                  <a:srgbClr val="000000"/>
                </a:solidFill>
                <a:latin typeface="宋体" pitchFamily="2" charset="-122"/>
              </a:rPr>
              <a:t>A→</a:t>
            </a:r>
            <a:r>
              <a:rPr lang="en-US" altLang="zh-CN" sz="3600" b="1" dirty="0" err="1">
                <a:solidFill>
                  <a:srgbClr val="0000CC"/>
                </a:solidFill>
                <a:latin typeface="宋体" pitchFamily="2" charset="-122"/>
              </a:rPr>
              <a:t>ε</a:t>
            </a:r>
            <a:r>
              <a:rPr lang="en-US" altLang="zh-CN" sz="3600" b="1" dirty="0" err="1">
                <a:solidFill>
                  <a:srgbClr val="000000"/>
                </a:solidFill>
                <a:latin typeface="宋体" pitchFamily="2" charset="-122"/>
              </a:rPr>
              <a:t>|aA|bA</a:t>
            </a:r>
            <a:r>
              <a:rPr lang="zh-CN" altLang="en-US" sz="3600" b="1" dirty="0">
                <a:solidFill>
                  <a:srgbClr val="0000CC"/>
                </a:solidFill>
                <a:latin typeface="宋体" pitchFamily="2" charset="-122"/>
              </a:rPr>
              <a:t>  </a:t>
            </a:r>
          </a:p>
          <a:p>
            <a:pPr algn="just" eaLnBrk="1" hangingPunct="1">
              <a:lnSpc>
                <a:spcPct val="90000"/>
              </a:lnSpc>
              <a:buFont typeface="Wingdings" pitchFamily="2" charset="2"/>
              <a:buNone/>
            </a:pPr>
            <a:r>
              <a:rPr lang="zh-CN" altLang="en-US" sz="3600" b="1" dirty="0">
                <a:solidFill>
                  <a:srgbClr val="0000CC"/>
                </a:solidFill>
                <a:latin typeface="宋体" pitchFamily="2" charset="-122"/>
              </a:rPr>
              <a:t> 产生   </a:t>
            </a:r>
            <a:r>
              <a:rPr lang="en-US" altLang="zh-CN" sz="3600" b="1" dirty="0">
                <a:solidFill>
                  <a:srgbClr val="0000CC"/>
                </a:solidFill>
                <a:latin typeface="宋体" pitchFamily="2" charset="-122"/>
              </a:rPr>
              <a:t>{a</a:t>
            </a:r>
            <a:r>
              <a:rPr lang="zh-CN" altLang="en-US" sz="3600" b="1" dirty="0">
                <a:solidFill>
                  <a:srgbClr val="0000CC"/>
                </a:solidFill>
                <a:latin typeface="宋体" pitchFamily="2" charset="-122"/>
              </a:rPr>
              <a:t>，</a:t>
            </a:r>
            <a:r>
              <a:rPr lang="en-US" altLang="zh-CN" sz="3600" b="1" dirty="0">
                <a:solidFill>
                  <a:srgbClr val="0000CC"/>
                </a:solidFill>
                <a:latin typeface="宋体" pitchFamily="2" charset="-122"/>
              </a:rPr>
              <a:t>b}</a:t>
            </a:r>
            <a:r>
              <a:rPr lang="en-US" altLang="zh-CN" sz="3600" b="1" baseline="30000" dirty="0">
                <a:solidFill>
                  <a:srgbClr val="0000CC"/>
                </a:solidFill>
                <a:latin typeface="宋体" pitchFamily="2" charset="-122"/>
              </a:rPr>
              <a:t>*</a:t>
            </a:r>
            <a:endParaRPr lang="zh-CN" altLang="en-US" sz="3600" b="1" dirty="0">
              <a:solidFill>
                <a:srgbClr val="0000CC"/>
              </a:solidFill>
            </a:endParaRPr>
          </a:p>
          <a:p>
            <a:pPr algn="just" eaLnBrk="1" hangingPunct="1">
              <a:lnSpc>
                <a:spcPct val="90000"/>
              </a:lnSpc>
            </a:pPr>
            <a:r>
              <a:rPr lang="zh-CN" altLang="en-US" sz="3600" b="1" dirty="0">
                <a:solidFill>
                  <a:srgbClr val="0000CC"/>
                </a:solidFill>
                <a:latin typeface="宋体" pitchFamily="2" charset="-122"/>
              </a:rPr>
              <a:t>使用  </a:t>
            </a:r>
            <a:r>
              <a:rPr lang="en-US" altLang="zh-CN" sz="3600" b="1" dirty="0">
                <a:solidFill>
                  <a:srgbClr val="000000"/>
                </a:solidFill>
                <a:latin typeface="宋体" pitchFamily="2" charset="-122"/>
              </a:rPr>
              <a:t>  </a:t>
            </a:r>
            <a:r>
              <a:rPr lang="en-US" altLang="zh-CN" sz="3600" b="1" dirty="0" err="1">
                <a:solidFill>
                  <a:srgbClr val="000000"/>
                </a:solidFill>
                <a:latin typeface="宋体" pitchFamily="2" charset="-122"/>
              </a:rPr>
              <a:t>A→</a:t>
            </a:r>
            <a:r>
              <a:rPr lang="en-US" altLang="zh-CN" sz="3600" b="1" dirty="0" err="1">
                <a:solidFill>
                  <a:srgbClr val="0000CC"/>
                </a:solidFill>
                <a:latin typeface="宋体" pitchFamily="2" charset="-122"/>
              </a:rPr>
              <a:t>ε</a:t>
            </a:r>
            <a:r>
              <a:rPr lang="en-US" altLang="zh-CN" sz="3600" b="1" dirty="0" err="1">
                <a:solidFill>
                  <a:srgbClr val="000000"/>
                </a:solidFill>
                <a:latin typeface="宋体" pitchFamily="2" charset="-122"/>
              </a:rPr>
              <a:t>|aA</a:t>
            </a:r>
            <a:endParaRPr lang="en-US" altLang="zh-CN" sz="3600" b="1" dirty="0">
              <a:solidFill>
                <a:srgbClr val="000000"/>
              </a:solidFill>
              <a:latin typeface="宋体" pitchFamily="2" charset="-122"/>
            </a:endParaRPr>
          </a:p>
          <a:p>
            <a:pPr algn="just" eaLnBrk="1" hangingPunct="1">
              <a:lnSpc>
                <a:spcPct val="90000"/>
              </a:lnSpc>
              <a:buFont typeface="Wingdings" pitchFamily="2" charset="2"/>
              <a:buNone/>
            </a:pPr>
            <a:r>
              <a:rPr lang="zh-CN" altLang="en-US" sz="3600" b="1" dirty="0">
                <a:solidFill>
                  <a:srgbClr val="0000CC"/>
                </a:solidFill>
                <a:latin typeface="宋体" pitchFamily="2" charset="-122"/>
              </a:rPr>
              <a:t> 产生    </a:t>
            </a:r>
            <a:r>
              <a:rPr lang="en-US" altLang="zh-CN" sz="3600" b="1" dirty="0">
                <a:solidFill>
                  <a:srgbClr val="0000CC"/>
                </a:solidFill>
                <a:latin typeface="宋体" pitchFamily="2" charset="-122"/>
              </a:rPr>
              <a:t>{a}</a:t>
            </a:r>
            <a:r>
              <a:rPr lang="en-US" altLang="zh-CN" sz="3600" b="1" baseline="30000" dirty="0">
                <a:solidFill>
                  <a:srgbClr val="0000CC"/>
                </a:solidFill>
                <a:latin typeface="宋体" pitchFamily="2" charset="-122"/>
              </a:rPr>
              <a:t>*</a:t>
            </a:r>
            <a:r>
              <a:rPr lang="en-US" altLang="zh-CN" sz="3600" b="1" dirty="0">
                <a:solidFill>
                  <a:srgbClr val="0000CC"/>
                </a:solidFill>
                <a:latin typeface="宋体" pitchFamily="2" charset="-122"/>
              </a:rPr>
              <a:t> </a:t>
            </a:r>
            <a:endParaRPr lang="zh-CN" altLang="en-US" sz="3600" b="1" dirty="0">
              <a:solidFill>
                <a:srgbClr val="0000CC"/>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Effect transition="in" filter="box(in)">
                                      <p:cBhvr>
                                        <p:cTn id="7" dur="500"/>
                                        <p:tgtEl>
                                          <p:spTgt spid="378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8883">
                                            <p:txEl>
                                              <p:pRg st="1" end="1"/>
                                            </p:txEl>
                                          </p:spTgt>
                                        </p:tgtEl>
                                        <p:attrNameLst>
                                          <p:attrName>style.visibility</p:attrName>
                                        </p:attrNameLst>
                                      </p:cBhvr>
                                      <p:to>
                                        <p:strVal val="visible"/>
                                      </p:to>
                                    </p:set>
                                    <p:animEffect transition="in" filter="box(in)">
                                      <p:cBhvr>
                                        <p:cTn id="12" dur="500"/>
                                        <p:tgtEl>
                                          <p:spTgt spid="378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8883">
                                            <p:txEl>
                                              <p:pRg st="2" end="2"/>
                                            </p:txEl>
                                          </p:spTgt>
                                        </p:tgtEl>
                                        <p:attrNameLst>
                                          <p:attrName>style.visibility</p:attrName>
                                        </p:attrNameLst>
                                      </p:cBhvr>
                                      <p:to>
                                        <p:strVal val="visible"/>
                                      </p:to>
                                    </p:set>
                                    <p:animEffect transition="in" filter="box(in)">
                                      <p:cBhvr>
                                        <p:cTn id="17" dur="500"/>
                                        <p:tgtEl>
                                          <p:spTgt spid="378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8883">
                                            <p:txEl>
                                              <p:pRg st="3" end="3"/>
                                            </p:txEl>
                                          </p:spTgt>
                                        </p:tgtEl>
                                        <p:attrNameLst>
                                          <p:attrName>style.visibility</p:attrName>
                                        </p:attrNameLst>
                                      </p:cBhvr>
                                      <p:to>
                                        <p:strVal val="visible"/>
                                      </p:to>
                                    </p:set>
                                    <p:animEffect transition="in" filter="box(in)">
                                      <p:cBhvr>
                                        <p:cTn id="22" dur="500"/>
                                        <p:tgtEl>
                                          <p:spTgt spid="3788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8883">
                                            <p:txEl>
                                              <p:pRg st="4" end="4"/>
                                            </p:txEl>
                                          </p:spTgt>
                                        </p:tgtEl>
                                        <p:attrNameLst>
                                          <p:attrName>style.visibility</p:attrName>
                                        </p:attrNameLst>
                                      </p:cBhvr>
                                      <p:to>
                                        <p:strVal val="visible"/>
                                      </p:to>
                                    </p:set>
                                    <p:animEffect transition="in" filter="box(in)">
                                      <p:cBhvr>
                                        <p:cTn id="27" dur="500"/>
                                        <p:tgtEl>
                                          <p:spTgt spid="3788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78883">
                                            <p:txEl>
                                              <p:pRg st="5" end="5"/>
                                            </p:txEl>
                                          </p:spTgt>
                                        </p:tgtEl>
                                        <p:attrNameLst>
                                          <p:attrName>style.visibility</p:attrName>
                                        </p:attrNameLst>
                                      </p:cBhvr>
                                      <p:to>
                                        <p:strVal val="visible"/>
                                      </p:to>
                                    </p:set>
                                    <p:animEffect transition="in" filter="box(in)">
                                      <p:cBhvr>
                                        <p:cTn id="32" dur="500"/>
                                        <p:tgtEl>
                                          <p:spTgt spid="378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sz="4400" dirty="0">
                <a:solidFill>
                  <a:srgbClr val="000000"/>
                </a:solidFill>
                <a:latin typeface="宋体" pitchFamily="2" charset="-122"/>
              </a:rPr>
              <a:t>对任意的</a:t>
            </a:r>
            <a:r>
              <a:rPr lang="en-US" altLang="zh-CN" sz="4400" dirty="0" err="1">
                <a:solidFill>
                  <a:srgbClr val="000000"/>
                </a:solidFill>
                <a:latin typeface="宋体" pitchFamily="2" charset="-122"/>
              </a:rPr>
              <a:t>a</a:t>
            </a:r>
            <a:r>
              <a:rPr lang="en-US" altLang="zh-CN" sz="4400" dirty="0" err="1">
                <a:solidFill>
                  <a:srgbClr val="0000CC"/>
                </a:solidFill>
                <a:latin typeface="宋体" pitchFamily="2" charset="-122"/>
              </a:rPr>
              <a:t>,</a:t>
            </a:r>
            <a:r>
              <a:rPr lang="en-US" altLang="zh-CN" sz="4400" dirty="0" err="1">
                <a:solidFill>
                  <a:srgbClr val="000000"/>
                </a:solidFill>
                <a:latin typeface="宋体" pitchFamily="2" charset="-122"/>
              </a:rPr>
              <a:t>b</a:t>
            </a:r>
            <a:r>
              <a:rPr lang="en-US" altLang="zh-CN" sz="4400" dirty="0">
                <a:solidFill>
                  <a:srgbClr val="000000"/>
                </a:solidFill>
                <a:latin typeface="宋体" pitchFamily="2" charset="-122"/>
              </a:rPr>
              <a:t>∈∑</a:t>
            </a:r>
            <a:r>
              <a:rPr lang="en-US" altLang="zh-CN" sz="6000" baseline="30000" dirty="0">
                <a:solidFill>
                  <a:srgbClr val="FF0000"/>
                </a:solidFill>
                <a:latin typeface="宋体" pitchFamily="2" charset="-122"/>
              </a:rPr>
              <a:t>+</a:t>
            </a:r>
            <a:endParaRPr lang="zh-CN" altLang="zh-CN" sz="6000" baseline="30000" dirty="0">
              <a:solidFill>
                <a:srgbClr val="FF0000"/>
              </a:solidFill>
              <a:latin typeface="宋体" pitchFamily="2" charset="-122"/>
            </a:endParaRPr>
          </a:p>
        </p:txBody>
      </p:sp>
      <p:sp>
        <p:nvSpPr>
          <p:cNvPr id="550915" name="Rectangle 3"/>
          <p:cNvSpPr>
            <a:spLocks noGrp="1" noChangeArrowheads="1"/>
          </p:cNvSpPr>
          <p:nvPr>
            <p:ph type="body" idx="1"/>
          </p:nvPr>
        </p:nvSpPr>
        <p:spPr/>
        <p:txBody>
          <a:bodyPr/>
          <a:lstStyle/>
          <a:p>
            <a:pPr algn="just" eaLnBrk="1" hangingPunct="1"/>
            <a:r>
              <a:rPr lang="zh-CN" altLang="en-US" sz="3600" b="1" dirty="0">
                <a:solidFill>
                  <a:srgbClr val="0000CC"/>
                </a:solidFill>
                <a:latin typeface="宋体" pitchFamily="2" charset="-122"/>
              </a:rPr>
              <a:t> 使用</a:t>
            </a:r>
            <a:r>
              <a:rPr lang="zh-CN" altLang="en-US" sz="3600" b="1" dirty="0">
                <a:solidFill>
                  <a:srgbClr val="000000"/>
                </a:solidFill>
                <a:latin typeface="宋体" pitchFamily="2" charset="-122"/>
              </a:rPr>
              <a:t>    </a:t>
            </a:r>
            <a:r>
              <a:rPr lang="en-US" altLang="zh-CN" sz="3600" b="1" dirty="0" err="1">
                <a:solidFill>
                  <a:srgbClr val="000000"/>
                </a:solidFill>
                <a:latin typeface="宋体" pitchFamily="2" charset="-122"/>
              </a:rPr>
              <a:t>A→aAa|bAb</a:t>
            </a:r>
            <a:endParaRPr lang="en-US" altLang="zh-CN" sz="3600" b="1" dirty="0">
              <a:solidFill>
                <a:srgbClr val="000000"/>
              </a:solidFill>
              <a:latin typeface="宋体" pitchFamily="2" charset="-122"/>
            </a:endParaRPr>
          </a:p>
          <a:p>
            <a:pPr algn="just" eaLnBrk="1" hangingPunct="1">
              <a:buFont typeface="Wingdings" pitchFamily="2" charset="2"/>
              <a:buNone/>
            </a:pPr>
            <a:r>
              <a:rPr lang="zh-CN" altLang="en-US" sz="3600" b="1" dirty="0">
                <a:solidFill>
                  <a:srgbClr val="0000CC"/>
                </a:solidFill>
                <a:latin typeface="宋体" pitchFamily="2" charset="-122"/>
              </a:rPr>
              <a:t>产生</a:t>
            </a:r>
          </a:p>
          <a:p>
            <a:pPr algn="just" eaLnBrk="1" hangingPunct="1">
              <a:buFont typeface="Wingdings" pitchFamily="2" charset="2"/>
              <a:buNone/>
            </a:pPr>
            <a:r>
              <a:rPr lang="zh-CN" altLang="en-US" sz="3600" b="1" dirty="0">
                <a:solidFill>
                  <a:srgbClr val="0000CC"/>
                </a:solidFill>
                <a:latin typeface="宋体" pitchFamily="2" charset="-122"/>
              </a:rPr>
              <a:t>   </a:t>
            </a:r>
            <a:r>
              <a:rPr lang="en-US" altLang="zh-CN" sz="3600" b="1" dirty="0">
                <a:solidFill>
                  <a:srgbClr val="0000CC"/>
                </a:solidFill>
                <a:latin typeface="宋体" pitchFamily="2" charset="-122"/>
              </a:rPr>
              <a:t>{</a:t>
            </a:r>
            <a:r>
              <a:rPr lang="en-US" altLang="zh-CN" sz="3600" b="1" dirty="0" err="1">
                <a:solidFill>
                  <a:srgbClr val="000000"/>
                </a:solidFill>
                <a:latin typeface="宋体" pitchFamily="2" charset="-122"/>
              </a:rPr>
              <a:t>w</a:t>
            </a:r>
            <a:r>
              <a:rPr lang="en-US" altLang="zh-CN" sz="3600" b="1" dirty="0" err="1">
                <a:solidFill>
                  <a:srgbClr val="FF0000"/>
                </a:solidFill>
                <a:latin typeface="宋体" pitchFamily="2" charset="-122"/>
              </a:rPr>
              <a:t>A</a:t>
            </a:r>
            <a:r>
              <a:rPr lang="en-US" altLang="zh-CN" sz="3600" b="1" dirty="0" err="1">
                <a:solidFill>
                  <a:srgbClr val="000000"/>
                </a:solidFill>
                <a:latin typeface="宋体" pitchFamily="2" charset="-122"/>
              </a:rPr>
              <a:t>w</a:t>
            </a:r>
            <a:r>
              <a:rPr lang="en-US" altLang="zh-CN" sz="3600" b="1" baseline="30000" dirty="0" err="1">
                <a:solidFill>
                  <a:srgbClr val="000000"/>
                </a:solidFill>
                <a:latin typeface="宋体" pitchFamily="2" charset="-122"/>
              </a:rPr>
              <a:t>T</a:t>
            </a:r>
            <a:r>
              <a:rPr lang="en-US" altLang="zh-CN" sz="3600" b="1" dirty="0" err="1">
                <a:solidFill>
                  <a:srgbClr val="0000CC"/>
                </a:solidFill>
                <a:latin typeface="宋体" pitchFamily="2" charset="-122"/>
              </a:rPr>
              <a:t>|</a:t>
            </a:r>
            <a:r>
              <a:rPr lang="en-US" altLang="zh-CN" sz="3600" b="1" dirty="0" err="1">
                <a:solidFill>
                  <a:srgbClr val="000000"/>
                </a:solidFill>
                <a:latin typeface="宋体" pitchFamily="2" charset="-122"/>
              </a:rPr>
              <a:t>w</a:t>
            </a:r>
            <a:r>
              <a:rPr lang="en-US" altLang="zh-CN" sz="3600" b="1" dirty="0">
                <a:solidFill>
                  <a:srgbClr val="0000CC"/>
                </a:solidFill>
                <a:latin typeface="宋体" pitchFamily="2" charset="-122"/>
              </a:rPr>
              <a:t>∈{</a:t>
            </a:r>
            <a:r>
              <a:rPr lang="en-US" altLang="zh-CN" sz="3600" b="1" dirty="0" err="1">
                <a:solidFill>
                  <a:srgbClr val="0000CC"/>
                </a:solidFill>
                <a:latin typeface="宋体" pitchFamily="2" charset="-122"/>
              </a:rPr>
              <a:t>a,b</a:t>
            </a:r>
            <a:r>
              <a:rPr lang="en-US" altLang="zh-CN" sz="3600" b="1" dirty="0">
                <a:solidFill>
                  <a:srgbClr val="0000CC"/>
                </a:solidFill>
                <a:latin typeface="宋体" pitchFamily="2" charset="-122"/>
              </a:rPr>
              <a:t>}</a:t>
            </a:r>
            <a:r>
              <a:rPr lang="en-US" altLang="zh-CN" sz="3600" b="1" baseline="30000" dirty="0">
                <a:solidFill>
                  <a:srgbClr val="0000CC"/>
                </a:solidFill>
                <a:latin typeface="宋体" pitchFamily="2" charset="-122"/>
              </a:rPr>
              <a:t>+</a:t>
            </a:r>
            <a:r>
              <a:rPr lang="en-US" altLang="zh-CN" sz="3600" b="1" dirty="0">
                <a:solidFill>
                  <a:srgbClr val="0000CC"/>
                </a:solidFill>
                <a:latin typeface="宋体" pitchFamily="2" charset="-122"/>
              </a:rPr>
              <a:t>}</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0915">
                                            <p:txEl>
                                              <p:pRg st="0" end="0"/>
                                            </p:txEl>
                                          </p:spTgt>
                                        </p:tgtEl>
                                        <p:attrNameLst>
                                          <p:attrName>style.visibility</p:attrName>
                                        </p:attrNameLst>
                                      </p:cBhvr>
                                      <p:to>
                                        <p:strVal val="visible"/>
                                      </p:to>
                                    </p:set>
                                    <p:animEffect transition="in" filter="box(in)">
                                      <p:cBhvr>
                                        <p:cTn id="7" dur="500"/>
                                        <p:tgtEl>
                                          <p:spTgt spid="550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0915">
                                            <p:txEl>
                                              <p:pRg st="1" end="1"/>
                                            </p:txEl>
                                          </p:spTgt>
                                        </p:tgtEl>
                                        <p:attrNameLst>
                                          <p:attrName>style.visibility</p:attrName>
                                        </p:attrNameLst>
                                      </p:cBhvr>
                                      <p:to>
                                        <p:strVal val="visible"/>
                                      </p:to>
                                    </p:set>
                                    <p:animEffect transition="in" filter="box(in)">
                                      <p:cBhvr>
                                        <p:cTn id="12" dur="500"/>
                                        <p:tgtEl>
                                          <p:spTgt spid="550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50915">
                                            <p:txEl>
                                              <p:pRg st="2" end="2"/>
                                            </p:txEl>
                                          </p:spTgt>
                                        </p:tgtEl>
                                        <p:attrNameLst>
                                          <p:attrName>style.visibility</p:attrName>
                                        </p:attrNameLst>
                                      </p:cBhvr>
                                      <p:to>
                                        <p:strVal val="visible"/>
                                      </p:to>
                                    </p:set>
                                    <p:animEffect transition="in" filter="box(in)">
                                      <p:cBhvr>
                                        <p:cTn id="17" dur="500"/>
                                        <p:tgtEl>
                                          <p:spTgt spid="550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zh-CN" altLang="en-US" sz="4400" dirty="0">
                <a:solidFill>
                  <a:srgbClr val="0000CC"/>
                </a:solidFill>
                <a:latin typeface="宋体" pitchFamily="2" charset="-122"/>
              </a:rPr>
              <a:t>注意：</a:t>
            </a:r>
            <a:endParaRPr lang="zh-CN" altLang="en-US" sz="4400" dirty="0">
              <a:solidFill>
                <a:srgbClr val="0000CC"/>
              </a:solidFill>
            </a:endParaRPr>
          </a:p>
        </p:txBody>
      </p:sp>
      <p:sp>
        <p:nvSpPr>
          <p:cNvPr id="551939" name="Rectangle 3"/>
          <p:cNvSpPr>
            <a:spLocks noGrp="1" noChangeArrowheads="1"/>
          </p:cNvSpPr>
          <p:nvPr>
            <p:ph type="body" idx="1"/>
          </p:nvPr>
        </p:nvSpPr>
        <p:spPr/>
        <p:txBody>
          <a:bodyPr/>
          <a:lstStyle/>
          <a:p>
            <a:pPr algn="just" eaLnBrk="1" hangingPunct="1">
              <a:lnSpc>
                <a:spcPct val="90000"/>
              </a:lnSpc>
            </a:pPr>
            <a:r>
              <a:rPr lang="zh-CN" altLang="en-US" sz="3600" b="1">
                <a:solidFill>
                  <a:srgbClr val="0000CC"/>
                </a:solidFill>
                <a:latin typeface="宋体" pitchFamily="2" charset="-122"/>
              </a:rPr>
              <a:t>不能使用</a:t>
            </a:r>
          </a:p>
          <a:p>
            <a:pPr algn="just" eaLnBrk="1" hangingPunct="1">
              <a:lnSpc>
                <a:spcPct val="90000"/>
              </a:lnSpc>
              <a:buFont typeface="Wingdings" pitchFamily="2" charset="2"/>
              <a:buNone/>
            </a:pPr>
            <a:r>
              <a:rPr lang="zh-CN" altLang="en-US" sz="3600" b="1">
                <a:solidFill>
                  <a:srgbClr val="0000CC"/>
                </a:solidFill>
                <a:latin typeface="宋体" pitchFamily="2" charset="-122"/>
              </a:rPr>
              <a:t>       </a:t>
            </a:r>
            <a:r>
              <a:rPr lang="en-US" altLang="zh-CN" sz="3600" b="1">
                <a:solidFill>
                  <a:srgbClr val="000000"/>
                </a:solidFill>
                <a:latin typeface="宋体" pitchFamily="2" charset="-122"/>
              </a:rPr>
              <a:t>A→a</a:t>
            </a:r>
            <a:r>
              <a:rPr lang="en-US" altLang="zh-CN" sz="3600" b="1" baseline="30000">
                <a:solidFill>
                  <a:srgbClr val="000000"/>
                </a:solidFill>
                <a:latin typeface="宋体" pitchFamily="2" charset="-122"/>
              </a:rPr>
              <a:t>2</a:t>
            </a:r>
            <a:endParaRPr lang="en-US" altLang="zh-CN" sz="3600" b="1">
              <a:solidFill>
                <a:srgbClr val="000000"/>
              </a:solidFill>
            </a:endParaRPr>
          </a:p>
          <a:p>
            <a:pPr algn="just" eaLnBrk="1" hangingPunct="1">
              <a:lnSpc>
                <a:spcPct val="90000"/>
              </a:lnSpc>
            </a:pPr>
            <a:r>
              <a:rPr lang="zh-CN" altLang="en-US" sz="3600" b="1">
                <a:solidFill>
                  <a:srgbClr val="0000CC"/>
                </a:solidFill>
                <a:latin typeface="宋体" pitchFamily="2" charset="-122"/>
              </a:rPr>
              <a:t>代表 </a:t>
            </a:r>
          </a:p>
          <a:p>
            <a:pPr algn="just" eaLnBrk="1" hangingPunct="1">
              <a:lnSpc>
                <a:spcPct val="90000"/>
              </a:lnSpc>
              <a:buFont typeface="Wingdings" pitchFamily="2" charset="2"/>
              <a:buNone/>
            </a:pPr>
            <a:r>
              <a:rPr lang="zh-CN" altLang="en-US" sz="3600" b="1">
                <a:solidFill>
                  <a:srgbClr val="000000"/>
                </a:solidFill>
                <a:latin typeface="宋体" pitchFamily="2" charset="-122"/>
              </a:rPr>
              <a:t>       </a:t>
            </a:r>
            <a:r>
              <a:rPr lang="en-US" altLang="zh-CN" sz="3600" b="1">
                <a:solidFill>
                  <a:srgbClr val="000000"/>
                </a:solidFill>
                <a:latin typeface="宋体" pitchFamily="2" charset="-122"/>
              </a:rPr>
              <a:t>A→aa</a:t>
            </a:r>
            <a:endParaRPr lang="en-US" altLang="zh-CN" sz="36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box(in)">
                                      <p:cBhvr>
                                        <p:cTn id="7" dur="500"/>
                                        <p:tgtEl>
                                          <p:spTgt spid="55193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51939">
                                            <p:txEl>
                                              <p:pRg st="1" end="1"/>
                                            </p:txEl>
                                          </p:spTgt>
                                        </p:tgtEl>
                                        <p:attrNameLst>
                                          <p:attrName>style.visibility</p:attrName>
                                        </p:attrNameLst>
                                      </p:cBhvr>
                                      <p:to>
                                        <p:strVal val="visible"/>
                                      </p:to>
                                    </p:set>
                                    <p:animEffect transition="in" filter="box(in)">
                                      <p:cBhvr>
                                        <p:cTn id="10" dur="500"/>
                                        <p:tgtEl>
                                          <p:spTgt spid="5519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551939">
                                            <p:txEl>
                                              <p:pRg st="2" end="2"/>
                                            </p:txEl>
                                          </p:spTgt>
                                        </p:tgtEl>
                                        <p:attrNameLst>
                                          <p:attrName>style.visibility</p:attrName>
                                        </p:attrNameLst>
                                      </p:cBhvr>
                                      <p:to>
                                        <p:strVal val="visible"/>
                                      </p:to>
                                    </p:set>
                                    <p:animEffect transition="in" filter="box(in)">
                                      <p:cBhvr>
                                        <p:cTn id="15" dur="500"/>
                                        <p:tgtEl>
                                          <p:spTgt spid="551939">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51939">
                                            <p:txEl>
                                              <p:pRg st="3" end="3"/>
                                            </p:txEl>
                                          </p:spTgt>
                                        </p:tgtEl>
                                        <p:attrNameLst>
                                          <p:attrName>style.visibility</p:attrName>
                                        </p:attrNameLst>
                                      </p:cBhvr>
                                      <p:to>
                                        <p:strVal val="visible"/>
                                      </p:to>
                                    </p:set>
                                    <p:animEffect transition="in" filter="box(in)">
                                      <p:cBhvr>
                                        <p:cTn id="18" dur="500"/>
                                        <p:tgtEl>
                                          <p:spTgt spid="551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4800">
                <a:solidFill>
                  <a:srgbClr val="000000"/>
                </a:solidFill>
                <a:latin typeface="Times New Roman" pitchFamily="18" charset="0"/>
              </a:rPr>
              <a:t>BNF</a:t>
            </a:r>
            <a:r>
              <a:rPr lang="zh-CN" altLang="en-US" sz="4800">
                <a:solidFill>
                  <a:srgbClr val="000000"/>
                </a:solidFill>
                <a:latin typeface="Times New Roman" pitchFamily="18" charset="0"/>
              </a:rPr>
              <a:t>的描述方式</a:t>
            </a:r>
          </a:p>
        </p:txBody>
      </p:sp>
      <p:sp>
        <p:nvSpPr>
          <p:cNvPr id="883715" name="Rectangle 3"/>
          <p:cNvSpPr>
            <a:spLocks noGrp="1" noChangeArrowheads="1"/>
          </p:cNvSpPr>
          <p:nvPr>
            <p:ph type="body" idx="1"/>
          </p:nvPr>
        </p:nvSpPr>
        <p:spPr>
          <a:xfrm>
            <a:off x="333405" y="2286000"/>
            <a:ext cx="8596313" cy="4114800"/>
          </a:xfrm>
        </p:spPr>
        <p:txBody>
          <a:bodyPr/>
          <a:lstStyle/>
          <a:p>
            <a:pPr algn="just" eaLnBrk="1" hangingPunct="1"/>
            <a:r>
              <a:rPr lang="zh-CN" altLang="en-US" sz="3600" b="1" dirty="0">
                <a:solidFill>
                  <a:srgbClr val="0000CC"/>
                </a:solidFill>
                <a:latin typeface="Times New Roman" pitchFamily="18" charset="0"/>
              </a:rPr>
              <a:t>巴科斯和诺尔采用的</a:t>
            </a:r>
            <a:r>
              <a:rPr lang="zh-CN" altLang="en-US" sz="3600" b="1" dirty="0">
                <a:solidFill>
                  <a:srgbClr val="000000"/>
                </a:solidFill>
                <a:latin typeface="Times New Roman" pitchFamily="18" charset="0"/>
              </a:rPr>
              <a:t>巴科斯</a:t>
            </a:r>
            <a:r>
              <a:rPr lang="en-US" altLang="zh-CN" sz="3600" b="1" dirty="0">
                <a:solidFill>
                  <a:srgbClr val="000000"/>
                </a:solidFill>
                <a:latin typeface="Times New Roman" pitchFamily="18" charset="0"/>
              </a:rPr>
              <a:t>-</a:t>
            </a:r>
            <a:r>
              <a:rPr lang="zh-CN" altLang="en-US" sz="3600" b="1" dirty="0">
                <a:solidFill>
                  <a:srgbClr val="000000"/>
                </a:solidFill>
                <a:latin typeface="Times New Roman" pitchFamily="18" charset="0"/>
              </a:rPr>
              <a:t>诺尔范式</a:t>
            </a:r>
            <a:r>
              <a:rPr lang="en-US" altLang="zh-CN" sz="3600" b="1" dirty="0">
                <a:solidFill>
                  <a:srgbClr val="000000"/>
                </a:solidFill>
                <a:latin typeface="Times New Roman" pitchFamily="18" charset="0"/>
              </a:rPr>
              <a:t>(</a:t>
            </a:r>
            <a:r>
              <a:rPr lang="en-US" altLang="zh-CN" sz="3600" b="1" dirty="0">
                <a:solidFill>
                  <a:srgbClr val="FF0000"/>
                </a:solidFill>
                <a:latin typeface="Times New Roman" pitchFamily="18" charset="0"/>
              </a:rPr>
              <a:t>BNF</a:t>
            </a:r>
            <a:r>
              <a:rPr lang="en-US" altLang="zh-CN" sz="3600" b="1" dirty="0">
                <a:solidFill>
                  <a:srgbClr val="000000"/>
                </a:solidFill>
                <a:latin typeface="Times New Roman" pitchFamily="18" charset="0"/>
              </a:rPr>
              <a:t>--Backus-Naur Form)</a:t>
            </a:r>
            <a:r>
              <a:rPr lang="zh-CN" altLang="en-US" sz="3600" b="1" dirty="0">
                <a:solidFill>
                  <a:srgbClr val="0000CC"/>
                </a:solidFill>
                <a:latin typeface="Times New Roman" pitchFamily="18" charset="0"/>
              </a:rPr>
              <a:t>描述规则</a:t>
            </a:r>
            <a:r>
              <a:rPr lang="zh-CN" altLang="en-US" sz="3600" b="1" dirty="0">
                <a:solidFill>
                  <a:srgbClr val="000000"/>
                </a:solidFill>
                <a:latin typeface="Times New Roman" pitchFamily="18" charset="0"/>
              </a:rPr>
              <a:t>：</a:t>
            </a:r>
          </a:p>
          <a:p>
            <a:pPr algn="just" eaLnBrk="1" hangingPunct="1"/>
            <a:r>
              <a:rPr lang="en-US" altLang="zh-CN" sz="3200" b="1" dirty="0">
                <a:solidFill>
                  <a:srgbClr val="000000"/>
                </a:solidFill>
                <a:latin typeface="Times New Roman" pitchFamily="18" charset="0"/>
              </a:rPr>
              <a:t>&lt;</a:t>
            </a:r>
            <a:r>
              <a:rPr lang="zh-CN" altLang="en-US" sz="3200" b="1" dirty="0">
                <a:solidFill>
                  <a:srgbClr val="0000CC"/>
                </a:solidFill>
                <a:latin typeface="Times New Roman" pitchFamily="18" charset="0"/>
              </a:rPr>
              <a:t>括号匹配串</a:t>
            </a:r>
            <a:r>
              <a:rPr lang="en-US" altLang="zh-CN" sz="3200" b="1" dirty="0">
                <a:solidFill>
                  <a:srgbClr val="000000"/>
                </a:solidFill>
                <a:latin typeface="Times New Roman" pitchFamily="18" charset="0"/>
              </a:rPr>
              <a:t>&gt;::=</a:t>
            </a:r>
            <a:r>
              <a:rPr lang="en-US" altLang="zh-CN" sz="3200" b="1" dirty="0">
                <a:solidFill>
                  <a:srgbClr val="0000CC"/>
                </a:solidFill>
                <a:latin typeface="Times New Roman" pitchFamily="18" charset="0"/>
              </a:rPr>
              <a:t> </a:t>
            </a:r>
            <a:r>
              <a:rPr lang="en-US" altLang="zh-CN" sz="3200" b="1" dirty="0">
                <a:solidFill>
                  <a:srgbClr val="FF0000"/>
                </a:solidFill>
                <a:latin typeface="Times New Roman" pitchFamily="18" charset="0"/>
              </a:rPr>
              <a:t>( )</a:t>
            </a:r>
          </a:p>
          <a:p>
            <a:pPr algn="just" eaLnBrk="1" hangingPunct="1"/>
            <a:r>
              <a:rPr lang="en-US" altLang="zh-CN" sz="3200" b="1" dirty="0">
                <a:solidFill>
                  <a:srgbClr val="000000"/>
                </a:solidFill>
                <a:latin typeface="Times New Roman" pitchFamily="18" charset="0"/>
              </a:rPr>
              <a:t>&lt;</a:t>
            </a:r>
            <a:r>
              <a:rPr lang="zh-CN" altLang="en-US" sz="3200" b="1" dirty="0">
                <a:solidFill>
                  <a:srgbClr val="0000CC"/>
                </a:solidFill>
                <a:latin typeface="Times New Roman" pitchFamily="18" charset="0"/>
              </a:rPr>
              <a:t>括号匹配串</a:t>
            </a:r>
            <a:r>
              <a:rPr lang="en-US" altLang="zh-CN" sz="3200" b="1" dirty="0">
                <a:solidFill>
                  <a:srgbClr val="000000"/>
                </a:solidFill>
                <a:latin typeface="Times New Roman" pitchFamily="18" charset="0"/>
              </a:rPr>
              <a:t>&gt;::=</a:t>
            </a:r>
            <a:r>
              <a:rPr lang="en-US" altLang="zh-CN" sz="3200" b="1" dirty="0">
                <a:solidFill>
                  <a:srgbClr val="FF0000"/>
                </a:solidFill>
                <a:latin typeface="Times New Roman" pitchFamily="18" charset="0"/>
              </a:rPr>
              <a:t>(</a:t>
            </a:r>
            <a:r>
              <a:rPr lang="en-US" altLang="zh-CN" sz="3200" b="1" dirty="0">
                <a:solidFill>
                  <a:srgbClr val="000000"/>
                </a:solidFill>
                <a:latin typeface="Times New Roman" pitchFamily="18" charset="0"/>
              </a:rPr>
              <a:t>&lt;</a:t>
            </a:r>
            <a:r>
              <a:rPr lang="zh-CN" altLang="en-US" sz="3200" b="1" dirty="0">
                <a:solidFill>
                  <a:srgbClr val="0000CC"/>
                </a:solidFill>
                <a:latin typeface="Times New Roman" pitchFamily="18" charset="0"/>
              </a:rPr>
              <a:t>括号匹配串</a:t>
            </a:r>
            <a:r>
              <a:rPr lang="en-US" altLang="zh-CN" sz="3200" b="1" dirty="0">
                <a:solidFill>
                  <a:srgbClr val="000000"/>
                </a:solidFill>
                <a:latin typeface="Times New Roman" pitchFamily="18" charset="0"/>
              </a:rPr>
              <a:t>&gt;</a:t>
            </a:r>
            <a:r>
              <a:rPr lang="en-US" altLang="zh-CN" sz="3200" b="1" dirty="0">
                <a:solidFill>
                  <a:srgbClr val="FF0000"/>
                </a:solidFill>
                <a:latin typeface="Times New Roman" pitchFamily="18" charset="0"/>
              </a:rPr>
              <a:t>)</a:t>
            </a:r>
          </a:p>
          <a:p>
            <a:pPr algn="just" eaLnBrk="1" hangingPunct="1"/>
            <a:r>
              <a:rPr lang="en-US" altLang="zh-CN" sz="3200" b="1" dirty="0">
                <a:solidFill>
                  <a:srgbClr val="000000"/>
                </a:solidFill>
                <a:latin typeface="Times New Roman" pitchFamily="18" charset="0"/>
              </a:rPr>
              <a:t>&lt;</a:t>
            </a:r>
            <a:r>
              <a:rPr lang="zh-CN" altLang="en-US" sz="3200" b="1" dirty="0">
                <a:solidFill>
                  <a:srgbClr val="0000CC"/>
                </a:solidFill>
                <a:latin typeface="Times New Roman" pitchFamily="18" charset="0"/>
              </a:rPr>
              <a:t>括号匹配串</a:t>
            </a:r>
            <a:r>
              <a:rPr lang="en-US" altLang="zh-CN" sz="3200" b="1" dirty="0">
                <a:solidFill>
                  <a:srgbClr val="000000"/>
                </a:solidFill>
                <a:latin typeface="Times New Roman" pitchFamily="18" charset="0"/>
              </a:rPr>
              <a:t>&gt;::=&lt;</a:t>
            </a:r>
            <a:r>
              <a:rPr lang="zh-CN" altLang="en-US" sz="3200" b="1" dirty="0">
                <a:solidFill>
                  <a:srgbClr val="0000CC"/>
                </a:solidFill>
                <a:latin typeface="Times New Roman" pitchFamily="18" charset="0"/>
              </a:rPr>
              <a:t>括号匹配串</a:t>
            </a:r>
            <a:r>
              <a:rPr lang="en-US" altLang="zh-CN" sz="3200" b="1" dirty="0">
                <a:solidFill>
                  <a:srgbClr val="000000"/>
                </a:solidFill>
                <a:latin typeface="Times New Roman" pitchFamily="18" charset="0"/>
              </a:rPr>
              <a:t>&gt;&lt;</a:t>
            </a:r>
            <a:r>
              <a:rPr lang="zh-CN" altLang="en-US" sz="3200" b="1" dirty="0">
                <a:solidFill>
                  <a:srgbClr val="0000CC"/>
                </a:solidFill>
                <a:latin typeface="Times New Roman" pitchFamily="18" charset="0"/>
              </a:rPr>
              <a:t>括号匹配串</a:t>
            </a:r>
            <a:r>
              <a:rPr lang="en-US" altLang="zh-CN" sz="3200" b="1" dirty="0">
                <a:solidFill>
                  <a:srgbClr val="000000"/>
                </a:solidFill>
                <a:latin typeface="Times New Roman" pitchFamily="18" charset="0"/>
              </a:rPr>
              <a:t>&gt;</a:t>
            </a:r>
            <a:r>
              <a:rPr lang="en-US" altLang="zh-CN" sz="3200" b="1" dirty="0">
                <a:solidFill>
                  <a:srgbClr val="0000CC"/>
                </a:solidFill>
                <a:latin typeface="Times New Roman" pitchFamily="18" charset="0"/>
              </a:rPr>
              <a:t> </a:t>
            </a:r>
            <a:endParaRPr lang="en-US" altLang="zh-CN" sz="3200" b="1" dirty="0">
              <a:solidFill>
                <a:srgbClr val="FF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3715">
                                            <p:txEl>
                                              <p:pRg st="0" end="0"/>
                                            </p:txEl>
                                          </p:spTgt>
                                        </p:tgtEl>
                                        <p:attrNameLst>
                                          <p:attrName>style.visibility</p:attrName>
                                        </p:attrNameLst>
                                      </p:cBhvr>
                                      <p:to>
                                        <p:strVal val="visible"/>
                                      </p:to>
                                    </p:set>
                                    <p:anim calcmode="lin" valueType="num">
                                      <p:cBhvr additive="base">
                                        <p:cTn id="7" dur="500" fill="hold"/>
                                        <p:tgtEl>
                                          <p:spTgt spid="8837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3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883715">
                                            <p:txEl>
                                              <p:pRg st="1" end="1"/>
                                            </p:txEl>
                                          </p:spTgt>
                                        </p:tgtEl>
                                        <p:attrNameLst>
                                          <p:attrName>style.visibility</p:attrName>
                                        </p:attrNameLst>
                                      </p:cBhvr>
                                      <p:to>
                                        <p:strVal val="visible"/>
                                      </p:to>
                                    </p:set>
                                    <p:animEffect transition="in" filter="box(in)">
                                      <p:cBhvr>
                                        <p:cTn id="13" dur="500"/>
                                        <p:tgtEl>
                                          <p:spTgt spid="883715">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883715">
                                            <p:txEl>
                                              <p:pRg st="2" end="2"/>
                                            </p:txEl>
                                          </p:spTgt>
                                        </p:tgtEl>
                                        <p:attrNameLst>
                                          <p:attrName>style.visibility</p:attrName>
                                        </p:attrNameLst>
                                      </p:cBhvr>
                                      <p:to>
                                        <p:strVal val="visible"/>
                                      </p:to>
                                    </p:set>
                                    <p:animEffect transition="in" filter="box(in)">
                                      <p:cBhvr>
                                        <p:cTn id="18" dur="500"/>
                                        <p:tgtEl>
                                          <p:spTgt spid="88371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883715">
                                            <p:txEl>
                                              <p:pRg st="3" end="3"/>
                                            </p:txEl>
                                          </p:spTgt>
                                        </p:tgtEl>
                                        <p:attrNameLst>
                                          <p:attrName>style.visibility</p:attrName>
                                        </p:attrNameLst>
                                      </p:cBhvr>
                                      <p:to>
                                        <p:strVal val="visible"/>
                                      </p:to>
                                    </p:set>
                                    <p:animEffect transition="in" filter="box(in)">
                                      <p:cBhvr>
                                        <p:cTn id="23" dur="500"/>
                                        <p:tgtEl>
                                          <p:spTgt spid="883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sz="4400" dirty="0">
                <a:solidFill>
                  <a:srgbClr val="0000CC"/>
                </a:solidFill>
                <a:latin typeface="宋体" pitchFamily="2" charset="-122"/>
              </a:rPr>
              <a:t>注意：</a:t>
            </a:r>
            <a:endParaRPr lang="zh-CN" altLang="zh-CN" dirty="0"/>
          </a:p>
        </p:txBody>
      </p:sp>
      <p:sp>
        <p:nvSpPr>
          <p:cNvPr id="681987" name="Rectangle 3"/>
          <p:cNvSpPr>
            <a:spLocks noGrp="1" noChangeArrowheads="1"/>
          </p:cNvSpPr>
          <p:nvPr>
            <p:ph type="body" idx="1"/>
          </p:nvPr>
        </p:nvSpPr>
        <p:spPr/>
        <p:txBody>
          <a:bodyPr/>
          <a:lstStyle/>
          <a:p>
            <a:pPr algn="just" eaLnBrk="1" hangingPunct="1"/>
            <a:r>
              <a:rPr lang="zh-CN" altLang="en-US" sz="3600" b="1" dirty="0">
                <a:solidFill>
                  <a:srgbClr val="0000CC"/>
                </a:solidFill>
                <a:latin typeface="宋体" pitchFamily="2" charset="-122"/>
              </a:rPr>
              <a:t>不能使用</a:t>
            </a:r>
            <a:endParaRPr lang="zh-CN" altLang="en-US" sz="3600" b="1" dirty="0">
              <a:solidFill>
                <a:srgbClr val="0000CC"/>
              </a:solidFill>
            </a:endParaRPr>
          </a:p>
          <a:p>
            <a:pPr algn="just" eaLnBrk="1" hangingPunct="1">
              <a:buFont typeface="Wingdings" pitchFamily="2" charset="2"/>
              <a:buNone/>
            </a:pPr>
            <a:r>
              <a:rPr lang="zh-CN" altLang="en-US" sz="3600" b="1" dirty="0">
                <a:solidFill>
                  <a:srgbClr val="0000CC"/>
                </a:solidFill>
                <a:latin typeface="宋体" pitchFamily="2" charset="-122"/>
              </a:rPr>
              <a:t>     </a:t>
            </a:r>
            <a:r>
              <a:rPr lang="en-US" altLang="zh-CN" sz="3600" b="1" dirty="0" err="1">
                <a:solidFill>
                  <a:srgbClr val="000000"/>
                </a:solidFill>
                <a:latin typeface="宋体" pitchFamily="2" charset="-122"/>
              </a:rPr>
              <a:t>A→a</a:t>
            </a:r>
            <a:r>
              <a:rPr lang="en-US" altLang="zh-CN" sz="3600" b="1" baseline="30000" dirty="0" err="1">
                <a:solidFill>
                  <a:srgbClr val="000000"/>
                </a:solidFill>
                <a:latin typeface="宋体" pitchFamily="2" charset="-122"/>
              </a:rPr>
              <a:t>n</a:t>
            </a:r>
            <a:r>
              <a:rPr lang="en-US" altLang="zh-CN" sz="3600" b="1" dirty="0">
                <a:solidFill>
                  <a:srgbClr val="000000"/>
                </a:solidFill>
                <a:latin typeface="宋体" pitchFamily="2" charset="-122"/>
              </a:rPr>
              <a:t>(n≥1) </a:t>
            </a:r>
          </a:p>
          <a:p>
            <a:pPr algn="just" eaLnBrk="1" hangingPunct="1">
              <a:buFont typeface="Wingdings" pitchFamily="2" charset="2"/>
              <a:buNone/>
            </a:pPr>
            <a:r>
              <a:rPr lang="en-US" altLang="zh-CN" sz="3600" b="1" dirty="0">
                <a:solidFill>
                  <a:srgbClr val="000000"/>
                </a:solidFill>
                <a:latin typeface="宋体" pitchFamily="2" charset="-122"/>
              </a:rPr>
              <a:t> </a:t>
            </a:r>
            <a:r>
              <a:rPr lang="zh-CN" altLang="en-US" sz="3600" b="1" dirty="0">
                <a:solidFill>
                  <a:srgbClr val="000000"/>
                </a:solidFill>
                <a:latin typeface="宋体" pitchFamily="2" charset="-122"/>
              </a:rPr>
              <a:t>或  </a:t>
            </a:r>
            <a:r>
              <a:rPr lang="en-US" altLang="zh-CN" sz="3600" b="1" dirty="0">
                <a:solidFill>
                  <a:srgbClr val="000000"/>
                </a:solidFill>
                <a:latin typeface="宋体" pitchFamily="2" charset="-122"/>
              </a:rPr>
              <a:t>A→{a}</a:t>
            </a:r>
            <a:r>
              <a:rPr lang="en-US" altLang="zh-CN" sz="3600" b="1" baseline="30000" dirty="0">
                <a:solidFill>
                  <a:srgbClr val="000000"/>
                </a:solidFill>
                <a:latin typeface="宋体" pitchFamily="2" charset="-122"/>
              </a:rPr>
              <a:t>+</a:t>
            </a:r>
            <a:endParaRPr lang="en-US" altLang="zh-CN" sz="3600" b="1" dirty="0">
              <a:solidFill>
                <a:srgbClr val="000000"/>
              </a:solidFill>
            </a:endParaRPr>
          </a:p>
          <a:p>
            <a:pPr algn="just" eaLnBrk="1" hangingPunct="1"/>
            <a:r>
              <a:rPr lang="zh-CN" altLang="en-US" sz="3600" b="1" dirty="0">
                <a:solidFill>
                  <a:srgbClr val="0000CC"/>
                </a:solidFill>
                <a:latin typeface="宋体" pitchFamily="2" charset="-122"/>
              </a:rPr>
              <a:t>代表</a:t>
            </a:r>
            <a:endParaRPr lang="zh-CN" altLang="en-US" sz="3600" b="1" dirty="0">
              <a:solidFill>
                <a:srgbClr val="0000CC"/>
              </a:solidFill>
            </a:endParaRPr>
          </a:p>
          <a:p>
            <a:pPr algn="just" eaLnBrk="1" hangingPunct="1">
              <a:buFont typeface="Wingdings" pitchFamily="2" charset="2"/>
              <a:buNone/>
            </a:pPr>
            <a:r>
              <a:rPr lang="zh-CN" altLang="en-US" sz="3600" b="1" dirty="0">
                <a:solidFill>
                  <a:srgbClr val="0000CC"/>
                </a:solidFill>
                <a:latin typeface="宋体" pitchFamily="2" charset="-122"/>
              </a:rPr>
              <a:t>    </a:t>
            </a:r>
            <a:r>
              <a:rPr lang="en-US" altLang="zh-CN" sz="3600" b="1" dirty="0">
                <a:solidFill>
                  <a:srgbClr val="000000"/>
                </a:solidFill>
                <a:latin typeface="宋体" pitchFamily="2" charset="-122"/>
              </a:rPr>
              <a:t>A</a:t>
            </a:r>
            <a:r>
              <a:rPr lang="zh-CN" altLang="en-US" sz="3600" b="1" dirty="0">
                <a:solidFill>
                  <a:srgbClr val="000000"/>
                </a:solidFill>
                <a:latin typeface="宋体" pitchFamily="2" charset="-122"/>
              </a:rPr>
              <a:t>可以产生多个</a:t>
            </a:r>
            <a:r>
              <a:rPr lang="en-US" altLang="zh-CN" sz="3600" b="1" dirty="0">
                <a:solidFill>
                  <a:srgbClr val="000000"/>
                </a:solidFill>
                <a:latin typeface="宋体" pitchFamily="2" charset="-122"/>
              </a:rPr>
              <a:t>a</a:t>
            </a:r>
            <a:endParaRPr lang="zh-CN" altLang="en-US" sz="3600" b="1" dirty="0">
              <a:solidFill>
                <a:srgbClr val="0000CC"/>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81987">
                                            <p:txEl>
                                              <p:pRg st="0" end="0"/>
                                            </p:txEl>
                                          </p:spTgt>
                                        </p:tgtEl>
                                        <p:attrNameLst>
                                          <p:attrName>style.visibility</p:attrName>
                                        </p:attrNameLst>
                                      </p:cBhvr>
                                      <p:to>
                                        <p:strVal val="visible"/>
                                      </p:to>
                                    </p:set>
                                    <p:animEffect transition="in" filter="box(in)">
                                      <p:cBhvr>
                                        <p:cTn id="7" dur="500"/>
                                        <p:tgtEl>
                                          <p:spTgt spid="68198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81987">
                                            <p:txEl>
                                              <p:pRg st="1" end="1"/>
                                            </p:txEl>
                                          </p:spTgt>
                                        </p:tgtEl>
                                        <p:attrNameLst>
                                          <p:attrName>style.visibility</p:attrName>
                                        </p:attrNameLst>
                                      </p:cBhvr>
                                      <p:to>
                                        <p:strVal val="visible"/>
                                      </p:to>
                                    </p:set>
                                    <p:animEffect transition="in" filter="box(in)">
                                      <p:cBhvr>
                                        <p:cTn id="10" dur="500"/>
                                        <p:tgtEl>
                                          <p:spTgt spid="6819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681987">
                                            <p:txEl>
                                              <p:pRg st="2" end="2"/>
                                            </p:txEl>
                                          </p:spTgt>
                                        </p:tgtEl>
                                        <p:attrNameLst>
                                          <p:attrName>style.visibility</p:attrName>
                                        </p:attrNameLst>
                                      </p:cBhvr>
                                      <p:to>
                                        <p:strVal val="visible"/>
                                      </p:to>
                                    </p:set>
                                    <p:animEffect transition="in" filter="box(in)">
                                      <p:cBhvr>
                                        <p:cTn id="15" dur="500"/>
                                        <p:tgtEl>
                                          <p:spTgt spid="68198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681987">
                                            <p:txEl>
                                              <p:pRg st="3" end="3"/>
                                            </p:txEl>
                                          </p:spTgt>
                                        </p:tgtEl>
                                        <p:attrNameLst>
                                          <p:attrName>style.visibility</p:attrName>
                                        </p:attrNameLst>
                                      </p:cBhvr>
                                      <p:to>
                                        <p:strVal val="visible"/>
                                      </p:to>
                                    </p:set>
                                    <p:animEffect transition="in" filter="box(in)">
                                      <p:cBhvr>
                                        <p:cTn id="20" dur="500"/>
                                        <p:tgtEl>
                                          <p:spTgt spid="681987">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681987">
                                            <p:txEl>
                                              <p:pRg st="4" end="4"/>
                                            </p:txEl>
                                          </p:spTgt>
                                        </p:tgtEl>
                                        <p:attrNameLst>
                                          <p:attrName>style.visibility</p:attrName>
                                        </p:attrNameLst>
                                      </p:cBhvr>
                                      <p:to>
                                        <p:strVal val="visible"/>
                                      </p:to>
                                    </p:set>
                                    <p:animEffect transition="in" filter="box(in)">
                                      <p:cBhvr>
                                        <p:cTn id="23" dur="500"/>
                                        <p:tgtEl>
                                          <p:spTgt spid="68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sz="4800">
                <a:solidFill>
                  <a:srgbClr val="0000CC"/>
                </a:solidFill>
              </a:rPr>
              <a:t>思考：字母表为</a:t>
            </a:r>
            <a:r>
              <a:rPr lang="en-US" altLang="zh-CN" sz="4800">
                <a:solidFill>
                  <a:srgbClr val="0000CC"/>
                </a:solidFill>
              </a:rPr>
              <a:t>{0</a:t>
            </a:r>
            <a:r>
              <a:rPr lang="zh-CN" altLang="en-US" sz="4800">
                <a:solidFill>
                  <a:srgbClr val="0000CC"/>
                </a:solidFill>
              </a:rPr>
              <a:t>，</a:t>
            </a:r>
            <a:r>
              <a:rPr lang="en-US" altLang="zh-CN" sz="4800">
                <a:solidFill>
                  <a:srgbClr val="0000CC"/>
                </a:solidFill>
              </a:rPr>
              <a:t>1}</a:t>
            </a:r>
          </a:p>
        </p:txBody>
      </p:sp>
      <p:sp>
        <p:nvSpPr>
          <p:cNvPr id="611331" name="Rectangle 3"/>
          <p:cNvSpPr>
            <a:spLocks noGrp="1" noChangeArrowheads="1"/>
          </p:cNvSpPr>
          <p:nvPr>
            <p:ph type="body" idx="1"/>
          </p:nvPr>
        </p:nvSpPr>
        <p:spPr/>
        <p:txBody>
          <a:bodyPr/>
          <a:lstStyle/>
          <a:p>
            <a:pPr algn="just" eaLnBrk="1" hangingPunct="1">
              <a:buFont typeface="Wingdings" pitchFamily="2" charset="2"/>
              <a:buNone/>
            </a:pPr>
            <a:r>
              <a:rPr lang="zh-CN" altLang="en-US" sz="3600" b="1" dirty="0">
                <a:solidFill>
                  <a:srgbClr val="0000CC"/>
                </a:solidFill>
              </a:rPr>
              <a:t>语言的特性及产生语言的文法</a:t>
            </a:r>
          </a:p>
          <a:p>
            <a:pPr algn="just" eaLnBrk="1" hangingPunct="1">
              <a:buFont typeface="Wingdings" pitchFamily="2" charset="2"/>
              <a:buNone/>
            </a:pPr>
            <a:r>
              <a:rPr lang="zh-CN" altLang="en-US" sz="3600" b="1" dirty="0">
                <a:solidFill>
                  <a:srgbClr val="0000CC"/>
                </a:solidFill>
              </a:rPr>
              <a:t>    </a:t>
            </a:r>
            <a:r>
              <a:rPr lang="en-US" altLang="zh-CN" sz="3600" b="1" dirty="0">
                <a:solidFill>
                  <a:srgbClr val="0000CC"/>
                </a:solidFill>
              </a:rPr>
              <a:t>(1) </a:t>
            </a:r>
            <a:r>
              <a:rPr lang="en-US" altLang="zh-CN" sz="3600" b="1" dirty="0">
                <a:solidFill>
                  <a:srgbClr val="0000CC"/>
                </a:solidFill>
                <a:latin typeface="Times New Roman" pitchFamily="18" charset="0"/>
              </a:rPr>
              <a:t> </a:t>
            </a:r>
            <a:r>
              <a:rPr lang="en-US" altLang="zh-CN" sz="3600" b="1" dirty="0">
                <a:solidFill>
                  <a:srgbClr val="0000CC"/>
                </a:solidFill>
              </a:rPr>
              <a:t>{x | x=</a:t>
            </a:r>
            <a:r>
              <a:rPr lang="en-US" altLang="zh-CN" sz="3600" b="1" dirty="0" err="1">
                <a:solidFill>
                  <a:srgbClr val="0000CC"/>
                </a:solidFill>
              </a:rPr>
              <a:t>x</a:t>
            </a:r>
            <a:r>
              <a:rPr lang="en-US" altLang="zh-CN" sz="3600" b="1" baseline="30000" dirty="0" err="1">
                <a:solidFill>
                  <a:srgbClr val="0000CC"/>
                </a:solidFill>
              </a:rPr>
              <a:t>T</a:t>
            </a:r>
            <a:r>
              <a:rPr lang="en-US" altLang="zh-CN" sz="3600" b="1" dirty="0">
                <a:solidFill>
                  <a:srgbClr val="0000CC"/>
                </a:solidFill>
              </a:rPr>
              <a:t> , </a:t>
            </a:r>
            <a:r>
              <a:rPr lang="en-US" altLang="zh-CN" sz="3600" b="1" dirty="0">
                <a:solidFill>
                  <a:srgbClr val="000000"/>
                </a:solidFill>
              </a:rPr>
              <a:t>x </a:t>
            </a:r>
            <a:r>
              <a:rPr lang="en-US" altLang="zh-CN" sz="3600" b="1" dirty="0">
                <a:solidFill>
                  <a:srgbClr val="000000"/>
                </a:solidFill>
                <a:latin typeface="宋体" pitchFamily="2" charset="-122"/>
                <a:sym typeface="Symbol" pitchFamily="18" charset="2"/>
              </a:rPr>
              <a:t></a:t>
            </a:r>
            <a:r>
              <a:rPr lang="en-US" altLang="zh-CN" sz="3600" b="1" dirty="0">
                <a:solidFill>
                  <a:srgbClr val="000000"/>
                </a:solidFill>
              </a:rPr>
              <a:t> </a:t>
            </a:r>
            <a:r>
              <a:rPr lang="en-US" altLang="zh-CN" sz="3600" b="1" dirty="0">
                <a:solidFill>
                  <a:srgbClr val="000000"/>
                </a:solidFill>
                <a:latin typeface="宋体" pitchFamily="2" charset="-122"/>
                <a:sym typeface="Symbol" pitchFamily="18" charset="2"/>
              </a:rPr>
              <a:t></a:t>
            </a:r>
            <a:r>
              <a:rPr lang="en-US" altLang="zh-CN" sz="3600" b="1" dirty="0">
                <a:solidFill>
                  <a:srgbClr val="0000CC"/>
                </a:solidFill>
              </a:rPr>
              <a:t>}</a:t>
            </a:r>
          </a:p>
          <a:p>
            <a:pPr algn="just" eaLnBrk="1" hangingPunct="1">
              <a:buFont typeface="Wingdings" pitchFamily="2" charset="2"/>
              <a:buNone/>
            </a:pPr>
            <a:r>
              <a:rPr lang="en-US" altLang="zh-CN" sz="3600" b="1" dirty="0">
                <a:solidFill>
                  <a:srgbClr val="0000CC"/>
                </a:solidFill>
              </a:rPr>
              <a:t>    (2)  {x | x=</a:t>
            </a:r>
            <a:r>
              <a:rPr lang="en-US" altLang="zh-CN" sz="3600" b="1" dirty="0" err="1">
                <a:solidFill>
                  <a:srgbClr val="0000CC"/>
                </a:solidFill>
              </a:rPr>
              <a:t>x</a:t>
            </a:r>
            <a:r>
              <a:rPr lang="en-US" altLang="zh-CN" sz="3600" b="1" baseline="30000" dirty="0" err="1">
                <a:solidFill>
                  <a:srgbClr val="0000CC"/>
                </a:solidFill>
              </a:rPr>
              <a:t>T</a:t>
            </a:r>
            <a:r>
              <a:rPr lang="en-US" altLang="zh-CN" sz="3600" b="1" dirty="0">
                <a:solidFill>
                  <a:srgbClr val="0000CC"/>
                </a:solidFill>
              </a:rPr>
              <a:t> , </a:t>
            </a:r>
            <a:r>
              <a:rPr lang="en-US" altLang="zh-CN" sz="3600" b="1" dirty="0">
                <a:solidFill>
                  <a:srgbClr val="000000"/>
                </a:solidFill>
              </a:rPr>
              <a:t>x </a:t>
            </a:r>
            <a:r>
              <a:rPr lang="en-US" altLang="zh-CN" sz="3600" b="1" dirty="0">
                <a:solidFill>
                  <a:srgbClr val="000000"/>
                </a:solidFill>
                <a:latin typeface="宋体" pitchFamily="2" charset="-122"/>
                <a:sym typeface="Symbol" pitchFamily="18" charset="2"/>
              </a:rPr>
              <a:t></a:t>
            </a:r>
            <a:r>
              <a:rPr lang="en-US" altLang="zh-CN" sz="3600" b="1" dirty="0">
                <a:solidFill>
                  <a:srgbClr val="000000"/>
                </a:solidFill>
              </a:rPr>
              <a:t> </a:t>
            </a:r>
            <a:r>
              <a:rPr lang="en-US" altLang="zh-CN" sz="3600" b="1" dirty="0">
                <a:solidFill>
                  <a:srgbClr val="000000"/>
                </a:solidFill>
                <a:latin typeface="宋体" pitchFamily="2" charset="-122"/>
                <a:sym typeface="Symbol" pitchFamily="18" charset="2"/>
              </a:rPr>
              <a:t></a:t>
            </a:r>
            <a:r>
              <a:rPr lang="en-US" altLang="zh-CN" sz="3600" b="1" baseline="30000" dirty="0">
                <a:solidFill>
                  <a:srgbClr val="FF0000"/>
                </a:solidFill>
              </a:rPr>
              <a:t>+</a:t>
            </a:r>
            <a:r>
              <a:rPr lang="en-US" altLang="zh-CN" sz="3600" b="1" dirty="0">
                <a:solidFill>
                  <a:srgbClr val="0000CC"/>
                </a:solidFill>
              </a:rPr>
              <a:t>}</a:t>
            </a:r>
          </a:p>
          <a:p>
            <a:pPr algn="just" eaLnBrk="1" hangingPunct="1">
              <a:buFont typeface="Wingdings" pitchFamily="2" charset="2"/>
              <a:buNone/>
            </a:pPr>
            <a:r>
              <a:rPr lang="en-US" altLang="zh-CN" sz="3600" b="1" dirty="0">
                <a:solidFill>
                  <a:srgbClr val="0000CC"/>
                </a:solidFill>
                <a:latin typeface="Times New Roman" pitchFamily="18" charset="0"/>
              </a:rPr>
              <a:t>    </a:t>
            </a:r>
            <a:r>
              <a:rPr lang="en-US" altLang="zh-CN" sz="3600" b="1" dirty="0">
                <a:solidFill>
                  <a:srgbClr val="0000CC"/>
                </a:solidFill>
              </a:rPr>
              <a:t>(3)</a:t>
            </a:r>
            <a:r>
              <a:rPr lang="en-US" altLang="zh-CN" sz="3600" b="1" dirty="0">
                <a:solidFill>
                  <a:srgbClr val="0000CC"/>
                </a:solidFill>
                <a:latin typeface="Times New Roman" pitchFamily="18" charset="0"/>
              </a:rPr>
              <a:t>  </a:t>
            </a:r>
            <a:r>
              <a:rPr lang="en-US" altLang="zh-CN" sz="3600" b="1" dirty="0">
                <a:solidFill>
                  <a:srgbClr val="0000CC"/>
                </a:solidFill>
              </a:rPr>
              <a:t>{</a:t>
            </a:r>
            <a:r>
              <a:rPr lang="en-US" altLang="zh-CN" sz="3600" b="1" dirty="0" err="1">
                <a:solidFill>
                  <a:srgbClr val="0000CC"/>
                </a:solidFill>
              </a:rPr>
              <a:t>xx</a:t>
            </a:r>
            <a:r>
              <a:rPr lang="en-US" altLang="zh-CN" sz="3600" b="1" baseline="30000" dirty="0" err="1">
                <a:solidFill>
                  <a:srgbClr val="0000CC"/>
                </a:solidFill>
              </a:rPr>
              <a:t>T</a:t>
            </a:r>
            <a:r>
              <a:rPr lang="en-US" altLang="zh-CN" sz="3600" b="1" dirty="0">
                <a:solidFill>
                  <a:srgbClr val="0000CC"/>
                </a:solidFill>
              </a:rPr>
              <a:t> | </a:t>
            </a:r>
            <a:r>
              <a:rPr lang="en-US" altLang="zh-CN" sz="3600" b="1" dirty="0">
                <a:solidFill>
                  <a:srgbClr val="000000"/>
                </a:solidFill>
              </a:rPr>
              <a:t>x </a:t>
            </a:r>
            <a:r>
              <a:rPr lang="en-US" altLang="zh-CN" sz="3600" b="1" dirty="0">
                <a:solidFill>
                  <a:srgbClr val="000000"/>
                </a:solidFill>
                <a:latin typeface="宋体" pitchFamily="2" charset="-122"/>
                <a:sym typeface="Symbol" pitchFamily="18" charset="2"/>
              </a:rPr>
              <a:t></a:t>
            </a:r>
            <a:r>
              <a:rPr lang="en-US" altLang="zh-CN" sz="3600" b="1" dirty="0">
                <a:solidFill>
                  <a:srgbClr val="000000"/>
                </a:solidFill>
              </a:rPr>
              <a:t> </a:t>
            </a:r>
            <a:r>
              <a:rPr lang="en-US" altLang="zh-CN" sz="3600" b="1" dirty="0">
                <a:solidFill>
                  <a:srgbClr val="000000"/>
                </a:solidFill>
                <a:latin typeface="宋体" pitchFamily="2" charset="-122"/>
                <a:sym typeface="Symbol" pitchFamily="18" charset="2"/>
              </a:rPr>
              <a:t></a:t>
            </a:r>
            <a:r>
              <a:rPr lang="en-US" altLang="zh-CN" sz="3600" b="1" baseline="30000" dirty="0">
                <a:solidFill>
                  <a:srgbClr val="FF0000"/>
                </a:solidFill>
              </a:rPr>
              <a:t>+</a:t>
            </a:r>
            <a:r>
              <a:rPr lang="en-US" altLang="zh-CN" sz="3600" b="1" dirty="0">
                <a:solidFill>
                  <a:srgbClr val="0000CC"/>
                </a:solidFill>
              </a:rPr>
              <a:t>}</a:t>
            </a:r>
          </a:p>
          <a:p>
            <a:pPr algn="just" eaLnBrk="1" hangingPunct="1">
              <a:buFont typeface="Wingdings" pitchFamily="2" charset="2"/>
              <a:buNone/>
            </a:pPr>
            <a:r>
              <a:rPr lang="en-US" altLang="zh-CN" sz="3600" b="1" dirty="0">
                <a:solidFill>
                  <a:srgbClr val="0000CC"/>
                </a:solidFill>
              </a:rPr>
              <a:t>    (4) {</a:t>
            </a:r>
            <a:r>
              <a:rPr lang="en-US" altLang="zh-CN" sz="3600" b="1" dirty="0" err="1">
                <a:solidFill>
                  <a:srgbClr val="0000CC"/>
                </a:solidFill>
              </a:rPr>
              <a:t>xx</a:t>
            </a:r>
            <a:r>
              <a:rPr lang="en-US" altLang="zh-CN" sz="3600" b="1" baseline="30000" dirty="0" err="1">
                <a:solidFill>
                  <a:srgbClr val="0000CC"/>
                </a:solidFill>
              </a:rPr>
              <a:t>T</a:t>
            </a:r>
            <a:r>
              <a:rPr lang="en-US" altLang="zh-CN" sz="3600" b="1" dirty="0">
                <a:solidFill>
                  <a:srgbClr val="0000CC"/>
                </a:solidFill>
              </a:rPr>
              <a:t> | </a:t>
            </a:r>
            <a:r>
              <a:rPr lang="en-US" altLang="zh-CN" sz="3600" b="1" dirty="0">
                <a:solidFill>
                  <a:srgbClr val="000000"/>
                </a:solidFill>
              </a:rPr>
              <a:t>x </a:t>
            </a:r>
            <a:r>
              <a:rPr lang="en-US" altLang="zh-CN" sz="3600" b="1" dirty="0">
                <a:solidFill>
                  <a:srgbClr val="000000"/>
                </a:solidFill>
                <a:latin typeface="宋体" pitchFamily="2" charset="-122"/>
                <a:sym typeface="Symbol" pitchFamily="18" charset="2"/>
              </a:rPr>
              <a:t></a:t>
            </a:r>
            <a:r>
              <a:rPr lang="en-US" altLang="zh-CN" sz="3600" b="1" dirty="0">
                <a:solidFill>
                  <a:srgbClr val="000000"/>
                </a:solidFill>
              </a:rPr>
              <a:t> </a:t>
            </a:r>
            <a:r>
              <a:rPr lang="en-US" altLang="zh-CN" sz="3600" b="1" dirty="0">
                <a:solidFill>
                  <a:srgbClr val="000000"/>
                </a:solidFill>
                <a:latin typeface="宋体" pitchFamily="2" charset="-122"/>
                <a:sym typeface="Symbol" pitchFamily="18" charset="2"/>
              </a:rPr>
              <a:t></a:t>
            </a:r>
            <a:r>
              <a:rPr lang="en-US" altLang="zh-CN" sz="3600" b="1" baseline="30000" dirty="0">
                <a:solidFill>
                  <a:srgbClr val="FF0000"/>
                </a:solidFill>
              </a:rPr>
              <a:t>*</a:t>
            </a:r>
            <a:r>
              <a:rPr lang="en-US" altLang="zh-CN" sz="3600" b="1" dirty="0">
                <a:solidFill>
                  <a:srgbClr val="0000CC"/>
                </a:solidFill>
              </a:rPr>
              <a:t>}</a:t>
            </a:r>
            <a:r>
              <a:rPr lang="en-US" altLang="zh-CN" sz="3600" b="1" dirty="0">
                <a:solidFill>
                  <a:srgbClr val="0000CC"/>
                </a:solidFill>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1331">
                                            <p:txEl>
                                              <p:pRg st="0" end="0"/>
                                            </p:txEl>
                                          </p:spTgt>
                                        </p:tgtEl>
                                        <p:attrNameLst>
                                          <p:attrName>style.visibility</p:attrName>
                                        </p:attrNameLst>
                                      </p:cBhvr>
                                      <p:to>
                                        <p:strVal val="visible"/>
                                      </p:to>
                                    </p:set>
                                    <p:animEffect transition="in" filter="box(in)">
                                      <p:cBhvr>
                                        <p:cTn id="7" dur="500"/>
                                        <p:tgtEl>
                                          <p:spTgt spid="611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1331">
                                            <p:txEl>
                                              <p:pRg st="1" end="1"/>
                                            </p:txEl>
                                          </p:spTgt>
                                        </p:tgtEl>
                                        <p:attrNameLst>
                                          <p:attrName>style.visibility</p:attrName>
                                        </p:attrNameLst>
                                      </p:cBhvr>
                                      <p:to>
                                        <p:strVal val="visible"/>
                                      </p:to>
                                    </p:set>
                                    <p:animEffect transition="in" filter="box(in)">
                                      <p:cBhvr>
                                        <p:cTn id="12" dur="500"/>
                                        <p:tgtEl>
                                          <p:spTgt spid="611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1331">
                                            <p:txEl>
                                              <p:pRg st="2" end="2"/>
                                            </p:txEl>
                                          </p:spTgt>
                                        </p:tgtEl>
                                        <p:attrNameLst>
                                          <p:attrName>style.visibility</p:attrName>
                                        </p:attrNameLst>
                                      </p:cBhvr>
                                      <p:to>
                                        <p:strVal val="visible"/>
                                      </p:to>
                                    </p:set>
                                    <p:animEffect transition="in" filter="box(in)">
                                      <p:cBhvr>
                                        <p:cTn id="17" dur="500"/>
                                        <p:tgtEl>
                                          <p:spTgt spid="611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1331">
                                            <p:txEl>
                                              <p:pRg st="3" end="3"/>
                                            </p:txEl>
                                          </p:spTgt>
                                        </p:tgtEl>
                                        <p:attrNameLst>
                                          <p:attrName>style.visibility</p:attrName>
                                        </p:attrNameLst>
                                      </p:cBhvr>
                                      <p:to>
                                        <p:strVal val="visible"/>
                                      </p:to>
                                    </p:set>
                                    <p:animEffect transition="in" filter="box(in)">
                                      <p:cBhvr>
                                        <p:cTn id="22" dur="500"/>
                                        <p:tgtEl>
                                          <p:spTgt spid="6113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11331">
                                            <p:txEl>
                                              <p:pRg st="4" end="4"/>
                                            </p:txEl>
                                          </p:spTgt>
                                        </p:tgtEl>
                                        <p:attrNameLst>
                                          <p:attrName>style.visibility</p:attrName>
                                        </p:attrNameLst>
                                      </p:cBhvr>
                                      <p:to>
                                        <p:strVal val="visible"/>
                                      </p:to>
                                    </p:set>
                                    <p:animEffect transition="in" filter="box(in)">
                                      <p:cBhvr>
                                        <p:cTn id="27" dur="500"/>
                                        <p:tgtEl>
                                          <p:spTgt spid="611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endParaRPr lang="zh-CN" altLang="zh-CN"/>
          </a:p>
        </p:txBody>
      </p:sp>
      <p:sp>
        <p:nvSpPr>
          <p:cNvPr id="683011" name="Rectangle 3"/>
          <p:cNvSpPr>
            <a:spLocks noGrp="1" noChangeArrowheads="1"/>
          </p:cNvSpPr>
          <p:nvPr>
            <p:ph type="body" idx="1"/>
          </p:nvPr>
        </p:nvSpPr>
        <p:spPr/>
        <p:txBody>
          <a:bodyPr/>
          <a:lstStyle/>
          <a:p>
            <a:pPr algn="just" eaLnBrk="1" hangingPunct="1">
              <a:buFont typeface="Wingdings" pitchFamily="2" charset="2"/>
              <a:buNone/>
            </a:pPr>
            <a:r>
              <a:rPr lang="en-US" altLang="zh-CN" sz="3600" b="1">
                <a:solidFill>
                  <a:srgbClr val="0000CC"/>
                </a:solidFill>
                <a:latin typeface="Times New Roman" pitchFamily="18" charset="0"/>
              </a:rPr>
              <a:t>   (5)  </a:t>
            </a:r>
            <a:r>
              <a:rPr lang="en-US" altLang="zh-CN" sz="3600" b="1">
                <a:solidFill>
                  <a:srgbClr val="0000CC"/>
                </a:solidFill>
              </a:rPr>
              <a:t>{x0x</a:t>
            </a:r>
            <a:r>
              <a:rPr lang="en-US" altLang="zh-CN" sz="3600" b="1" baseline="30000">
                <a:solidFill>
                  <a:srgbClr val="0000CC"/>
                </a:solidFill>
              </a:rPr>
              <a:t>T</a:t>
            </a:r>
            <a:r>
              <a:rPr lang="en-US" altLang="zh-CN" sz="3600" b="1">
                <a:solidFill>
                  <a:srgbClr val="0000CC"/>
                </a:solidFill>
              </a:rPr>
              <a:t> | </a:t>
            </a:r>
            <a:r>
              <a:rPr lang="en-US" altLang="zh-CN" sz="3600" b="1">
                <a:solidFill>
                  <a:srgbClr val="000000"/>
                </a:solidFill>
              </a:rPr>
              <a:t>x </a:t>
            </a:r>
            <a:r>
              <a:rPr lang="en-US" altLang="zh-CN" sz="3600" b="1">
                <a:solidFill>
                  <a:srgbClr val="000000"/>
                </a:solidFill>
                <a:latin typeface="宋体" pitchFamily="2" charset="-122"/>
                <a:sym typeface="Symbol" pitchFamily="18" charset="2"/>
              </a:rPr>
              <a:t></a:t>
            </a:r>
            <a:r>
              <a:rPr lang="en-US" altLang="zh-CN" sz="3600" b="1">
                <a:solidFill>
                  <a:srgbClr val="000000"/>
                </a:solidFill>
              </a:rPr>
              <a:t> </a:t>
            </a:r>
            <a:r>
              <a:rPr lang="en-US" altLang="zh-CN" sz="3600" b="1">
                <a:solidFill>
                  <a:srgbClr val="000000"/>
                </a:solidFill>
                <a:latin typeface="宋体" pitchFamily="2" charset="-122"/>
                <a:sym typeface="Symbol" pitchFamily="18" charset="2"/>
              </a:rPr>
              <a:t></a:t>
            </a:r>
            <a:r>
              <a:rPr lang="en-US" altLang="zh-CN" sz="3600" b="1" baseline="30000">
                <a:solidFill>
                  <a:srgbClr val="000000"/>
                </a:solidFill>
              </a:rPr>
              <a:t>+</a:t>
            </a:r>
            <a:r>
              <a:rPr lang="en-US" altLang="zh-CN" sz="3600" b="1">
                <a:solidFill>
                  <a:srgbClr val="0000CC"/>
                </a:solidFill>
              </a:rPr>
              <a:t>}</a:t>
            </a:r>
          </a:p>
          <a:p>
            <a:pPr algn="just" eaLnBrk="1" hangingPunct="1">
              <a:buFont typeface="Wingdings" pitchFamily="2" charset="2"/>
              <a:buNone/>
            </a:pPr>
            <a:r>
              <a:rPr lang="en-US" altLang="zh-CN" sz="3600" b="1">
                <a:solidFill>
                  <a:srgbClr val="0000CC"/>
                </a:solidFill>
              </a:rPr>
              <a:t>   (6) {xwx</a:t>
            </a:r>
            <a:r>
              <a:rPr lang="en-US" altLang="zh-CN" sz="3600" b="1" baseline="30000">
                <a:solidFill>
                  <a:srgbClr val="0000CC"/>
                </a:solidFill>
              </a:rPr>
              <a:t>T</a:t>
            </a:r>
            <a:r>
              <a:rPr lang="en-US" altLang="zh-CN" sz="3600" b="1">
                <a:solidFill>
                  <a:srgbClr val="0000CC"/>
                </a:solidFill>
              </a:rPr>
              <a:t> | </a:t>
            </a:r>
            <a:r>
              <a:rPr lang="en-US" altLang="zh-CN" sz="3600" b="1">
                <a:solidFill>
                  <a:srgbClr val="000000"/>
                </a:solidFill>
              </a:rPr>
              <a:t>x, w </a:t>
            </a:r>
            <a:r>
              <a:rPr lang="en-US" altLang="zh-CN" sz="3600" b="1">
                <a:solidFill>
                  <a:srgbClr val="000000"/>
                </a:solidFill>
                <a:latin typeface="宋体" pitchFamily="2" charset="-122"/>
                <a:sym typeface="Symbol" pitchFamily="18" charset="2"/>
              </a:rPr>
              <a:t></a:t>
            </a:r>
            <a:r>
              <a:rPr lang="en-US" altLang="zh-CN" sz="3600" b="1">
                <a:solidFill>
                  <a:srgbClr val="000000"/>
                </a:solidFill>
              </a:rPr>
              <a:t> </a:t>
            </a:r>
            <a:r>
              <a:rPr lang="en-US" altLang="zh-CN" sz="3600" b="1">
                <a:solidFill>
                  <a:srgbClr val="000000"/>
                </a:solidFill>
                <a:latin typeface="宋体" pitchFamily="2" charset="-122"/>
                <a:sym typeface="Symbol" pitchFamily="18" charset="2"/>
              </a:rPr>
              <a:t></a:t>
            </a:r>
            <a:r>
              <a:rPr lang="en-US" altLang="zh-CN" sz="3600" b="1" baseline="30000">
                <a:solidFill>
                  <a:srgbClr val="000000"/>
                </a:solidFill>
              </a:rPr>
              <a:t>+</a:t>
            </a:r>
            <a:r>
              <a:rPr lang="en-US" altLang="zh-CN" sz="3600" b="1">
                <a:solidFill>
                  <a:srgbClr val="0000CC"/>
                </a:solidFill>
              </a:rPr>
              <a:t>}</a:t>
            </a:r>
          </a:p>
          <a:p>
            <a:pPr algn="just" eaLnBrk="1" hangingPunct="1">
              <a:buFont typeface="Wingdings" pitchFamily="2" charset="2"/>
              <a:buNone/>
            </a:pPr>
            <a:r>
              <a:rPr lang="en-US" altLang="zh-CN" sz="3600" b="1">
                <a:solidFill>
                  <a:srgbClr val="0000CC"/>
                </a:solidFill>
              </a:rPr>
              <a:t>   (7) {xx</a:t>
            </a:r>
            <a:r>
              <a:rPr lang="en-US" altLang="zh-CN" sz="3600" b="1" baseline="30000">
                <a:solidFill>
                  <a:srgbClr val="0000CC"/>
                </a:solidFill>
              </a:rPr>
              <a:t>T</a:t>
            </a:r>
            <a:r>
              <a:rPr lang="en-US" altLang="zh-CN" sz="3600" b="1">
                <a:solidFill>
                  <a:srgbClr val="0000CC"/>
                </a:solidFill>
              </a:rPr>
              <a:t>w | </a:t>
            </a:r>
            <a:r>
              <a:rPr lang="en-US" altLang="zh-CN" sz="3600" b="1">
                <a:solidFill>
                  <a:srgbClr val="000000"/>
                </a:solidFill>
              </a:rPr>
              <a:t>x, w </a:t>
            </a:r>
            <a:r>
              <a:rPr lang="en-US" altLang="zh-CN" sz="3600" b="1">
                <a:solidFill>
                  <a:srgbClr val="000000"/>
                </a:solidFill>
                <a:latin typeface="宋体" pitchFamily="2" charset="-122"/>
                <a:sym typeface="Symbol" pitchFamily="18" charset="2"/>
              </a:rPr>
              <a:t></a:t>
            </a:r>
            <a:r>
              <a:rPr lang="en-US" altLang="zh-CN" sz="3600" b="1">
                <a:solidFill>
                  <a:srgbClr val="000000"/>
                </a:solidFill>
              </a:rPr>
              <a:t> </a:t>
            </a:r>
            <a:r>
              <a:rPr lang="en-US" altLang="zh-CN" sz="3600" b="1">
                <a:solidFill>
                  <a:srgbClr val="000000"/>
                </a:solidFill>
                <a:latin typeface="宋体" pitchFamily="2" charset="-122"/>
                <a:sym typeface="Symbol" pitchFamily="18" charset="2"/>
              </a:rPr>
              <a:t></a:t>
            </a:r>
            <a:r>
              <a:rPr lang="en-US" altLang="zh-CN" sz="3600" b="1" baseline="30000">
                <a:solidFill>
                  <a:srgbClr val="000000"/>
                </a:solidFill>
              </a:rPr>
              <a:t>+</a:t>
            </a:r>
            <a:r>
              <a:rPr lang="en-US" altLang="zh-CN" sz="3600" b="1">
                <a:solidFill>
                  <a:srgbClr val="0000CC"/>
                </a:solidFill>
              </a:rPr>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3011">
                                            <p:txEl>
                                              <p:pRg st="0" end="0"/>
                                            </p:txEl>
                                          </p:spTgt>
                                        </p:tgtEl>
                                        <p:attrNameLst>
                                          <p:attrName>style.visibility</p:attrName>
                                        </p:attrNameLst>
                                      </p:cBhvr>
                                      <p:to>
                                        <p:strVal val="visible"/>
                                      </p:to>
                                    </p:set>
                                    <p:animEffect transition="in" filter="box(in)">
                                      <p:cBhvr>
                                        <p:cTn id="7" dur="500"/>
                                        <p:tgtEl>
                                          <p:spTgt spid="68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3011">
                                            <p:txEl>
                                              <p:pRg st="1" end="1"/>
                                            </p:txEl>
                                          </p:spTgt>
                                        </p:tgtEl>
                                        <p:attrNameLst>
                                          <p:attrName>style.visibility</p:attrName>
                                        </p:attrNameLst>
                                      </p:cBhvr>
                                      <p:to>
                                        <p:strVal val="visible"/>
                                      </p:to>
                                    </p:set>
                                    <p:animEffect transition="in" filter="box(in)">
                                      <p:cBhvr>
                                        <p:cTn id="12" dur="500"/>
                                        <p:tgtEl>
                                          <p:spTgt spid="683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83011">
                                            <p:txEl>
                                              <p:pRg st="2" end="2"/>
                                            </p:txEl>
                                          </p:spTgt>
                                        </p:tgtEl>
                                        <p:attrNameLst>
                                          <p:attrName>style.visibility</p:attrName>
                                        </p:attrNameLst>
                                      </p:cBhvr>
                                      <p:to>
                                        <p:strVal val="visible"/>
                                      </p:to>
                                    </p:set>
                                    <p:animEffect transition="in" filter="box(in)">
                                      <p:cBhvr>
                                        <p:cTn id="17" dur="500"/>
                                        <p:tgtEl>
                                          <p:spTgt spid="683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altLang="zh-CN" sz="4800" dirty="0">
                <a:solidFill>
                  <a:srgbClr val="000000"/>
                </a:solidFill>
              </a:rPr>
              <a:t>   </a:t>
            </a:r>
            <a:r>
              <a:rPr lang="zh-CN" altLang="en-US" sz="4800" dirty="0">
                <a:solidFill>
                  <a:srgbClr val="000000"/>
                </a:solidFill>
                <a:latin typeface="宋体" pitchFamily="2" charset="-122"/>
              </a:rPr>
              <a:t>构造文法</a:t>
            </a:r>
          </a:p>
        </p:txBody>
      </p:sp>
      <p:sp>
        <p:nvSpPr>
          <p:cNvPr id="941059" name="Rectangle 3"/>
          <p:cNvSpPr>
            <a:spLocks noGrp="1" noChangeArrowheads="1"/>
          </p:cNvSpPr>
          <p:nvPr>
            <p:ph type="body" idx="1"/>
          </p:nvPr>
        </p:nvSpPr>
        <p:spPr/>
        <p:txBody>
          <a:bodyPr/>
          <a:lstStyle/>
          <a:p>
            <a:pPr marL="0" indent="0" eaLnBrk="1" hangingPunct="1">
              <a:buFont typeface="Wingdings" pitchFamily="2" charset="2"/>
              <a:buNone/>
              <a:defRPr/>
            </a:pPr>
            <a:r>
              <a:rPr lang="zh-CN" altLang="en-US" sz="4000" b="1" dirty="0">
                <a:solidFill>
                  <a:srgbClr val="0000CC"/>
                </a:solidFill>
                <a:latin typeface="+mn-ea"/>
              </a:rPr>
              <a:t>产生所有的</a:t>
            </a:r>
            <a:r>
              <a:rPr lang="zh-CN" altLang="en-US" sz="4000" b="1" dirty="0">
                <a:solidFill>
                  <a:srgbClr val="000000"/>
                </a:solidFill>
                <a:latin typeface="+mn-ea"/>
              </a:rPr>
              <a:t>无符号整数</a:t>
            </a:r>
            <a:r>
              <a:rPr lang="zh-CN" altLang="en-US" sz="4000" b="1" dirty="0">
                <a:solidFill>
                  <a:srgbClr val="0000CC"/>
                </a:solidFill>
                <a:latin typeface="+mn-ea"/>
              </a:rPr>
              <a:t>。</a:t>
            </a:r>
          </a:p>
          <a:p>
            <a:pPr marL="0" indent="0" eaLnBrk="1" hangingPunct="1">
              <a:buFont typeface="Wingdings" pitchFamily="2" charset="2"/>
              <a:buNone/>
              <a:defRPr/>
            </a:pPr>
            <a:r>
              <a:rPr lang="zh-CN" altLang="en-US" sz="4000" b="1" dirty="0">
                <a:solidFill>
                  <a:srgbClr val="0000CC"/>
                </a:solidFill>
                <a:latin typeface="+mn-ea"/>
              </a:rPr>
              <a:t>由</a:t>
            </a:r>
            <a:r>
              <a:rPr lang="en-US" altLang="zh-CN" sz="4000" b="1" dirty="0">
                <a:solidFill>
                  <a:srgbClr val="0000CC"/>
                </a:solidFill>
                <a:latin typeface="+mn-ea"/>
              </a:rPr>
              <a:t>{0</a:t>
            </a:r>
            <a:r>
              <a:rPr lang="zh-CN" altLang="en-US" sz="4000" b="1" dirty="0">
                <a:solidFill>
                  <a:srgbClr val="0000CC"/>
                </a:solidFill>
                <a:latin typeface="+mn-ea"/>
              </a:rPr>
              <a:t>，</a:t>
            </a:r>
            <a:r>
              <a:rPr lang="en-US" altLang="zh-CN" sz="4000" b="1" dirty="0">
                <a:solidFill>
                  <a:srgbClr val="0000CC"/>
                </a:solidFill>
                <a:latin typeface="+mn-ea"/>
              </a:rPr>
              <a:t>1,…9}</a:t>
            </a:r>
            <a:r>
              <a:rPr lang="zh-CN" altLang="en-US" sz="4000" b="1" dirty="0">
                <a:solidFill>
                  <a:srgbClr val="0000CC"/>
                </a:solidFill>
                <a:latin typeface="+mn-ea"/>
              </a:rPr>
              <a:t>的</a:t>
            </a:r>
            <a:r>
              <a:rPr lang="en-US" altLang="zh-CN" sz="4000" b="1" dirty="0">
                <a:solidFill>
                  <a:srgbClr val="0000CC"/>
                </a:solidFill>
                <a:latin typeface="+mn-ea"/>
              </a:rPr>
              <a:t>10</a:t>
            </a:r>
            <a:r>
              <a:rPr lang="zh-CN" altLang="en-US" sz="4000" b="1" dirty="0">
                <a:solidFill>
                  <a:srgbClr val="0000CC"/>
                </a:solidFill>
                <a:latin typeface="+mn-ea"/>
              </a:rPr>
              <a:t>个数字符号组成</a:t>
            </a:r>
            <a:endParaRPr lang="en-US" altLang="zh-CN" sz="4000" b="1" dirty="0">
              <a:solidFill>
                <a:srgbClr val="0000CC"/>
              </a:solidFill>
              <a:latin typeface="+mn-ea"/>
            </a:endParaRPr>
          </a:p>
          <a:p>
            <a:pPr marL="0" indent="0" eaLnBrk="1" hangingPunct="1">
              <a:buFont typeface="Wingdings" pitchFamily="2" charset="2"/>
              <a:buNone/>
              <a:defRPr/>
            </a:pPr>
            <a:r>
              <a:rPr lang="zh-CN" altLang="en-US" sz="4000" b="1" dirty="0">
                <a:solidFill>
                  <a:srgbClr val="0000CC"/>
                </a:solidFill>
                <a:latin typeface="+mn-ea"/>
              </a:rPr>
              <a:t>不允许以</a:t>
            </a:r>
            <a:r>
              <a:rPr lang="en-US" altLang="zh-CN" sz="4000" b="1" dirty="0">
                <a:solidFill>
                  <a:srgbClr val="0000CC"/>
                </a:solidFill>
                <a:latin typeface="+mn-ea"/>
              </a:rPr>
              <a:t>0</a:t>
            </a:r>
            <a:r>
              <a:rPr lang="zh-CN" altLang="en-US" sz="4000" b="1" dirty="0">
                <a:solidFill>
                  <a:srgbClr val="0000CC"/>
                </a:solidFill>
                <a:latin typeface="+mn-ea"/>
              </a:rPr>
              <a:t>开始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1059">
                                            <p:txEl>
                                              <p:pRg st="0" end="0"/>
                                            </p:txEl>
                                          </p:spTgt>
                                        </p:tgtEl>
                                        <p:attrNameLst>
                                          <p:attrName>style.visibility</p:attrName>
                                        </p:attrNameLst>
                                      </p:cBhvr>
                                      <p:to>
                                        <p:strVal val="visible"/>
                                      </p:to>
                                    </p:set>
                                    <p:animEffect transition="in" filter="box(in)">
                                      <p:cBhvr>
                                        <p:cTn id="7" dur="500"/>
                                        <p:tgtEl>
                                          <p:spTgt spid="941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1059">
                                            <p:txEl>
                                              <p:pRg st="1" end="1"/>
                                            </p:txEl>
                                          </p:spTgt>
                                        </p:tgtEl>
                                        <p:attrNameLst>
                                          <p:attrName>style.visibility</p:attrName>
                                        </p:attrNameLst>
                                      </p:cBhvr>
                                      <p:to>
                                        <p:strVal val="visible"/>
                                      </p:to>
                                    </p:set>
                                    <p:animEffect transition="in" filter="box(in)">
                                      <p:cBhvr>
                                        <p:cTn id="12" dur="500"/>
                                        <p:tgtEl>
                                          <p:spTgt spid="941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1059">
                                            <p:txEl>
                                              <p:pRg st="2" end="2"/>
                                            </p:txEl>
                                          </p:spTgt>
                                        </p:tgtEl>
                                        <p:attrNameLst>
                                          <p:attrName>style.visibility</p:attrName>
                                        </p:attrNameLst>
                                      </p:cBhvr>
                                      <p:to>
                                        <p:strVal val="visible"/>
                                      </p:to>
                                    </p:set>
                                    <p:animEffect transition="in" filter="box(in)">
                                      <p:cBhvr>
                                        <p:cTn id="17" dur="500"/>
                                        <p:tgtEl>
                                          <p:spTgt spid="941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59"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endParaRPr lang="zh-CN" altLang="zh-CN"/>
          </a:p>
        </p:txBody>
      </p:sp>
      <p:sp>
        <p:nvSpPr>
          <p:cNvPr id="940035" name="Rectangle 3"/>
          <p:cNvSpPr>
            <a:spLocks noGrp="1" noChangeArrowheads="1"/>
          </p:cNvSpPr>
          <p:nvPr>
            <p:ph type="body" idx="1"/>
          </p:nvPr>
        </p:nvSpPr>
        <p:spPr/>
        <p:txBody>
          <a:bodyPr/>
          <a:lstStyle/>
          <a:p>
            <a:pPr algn="just" eaLnBrk="1" hangingPunct="1">
              <a:buFont typeface="Wingdings" pitchFamily="2" charset="2"/>
              <a:buNone/>
            </a:pPr>
            <a:r>
              <a:rPr lang="en-US" altLang="zh-CN" sz="3600" b="1" dirty="0">
                <a:solidFill>
                  <a:srgbClr val="0000CC"/>
                </a:solidFill>
                <a:latin typeface="宋体" pitchFamily="2" charset="-122"/>
              </a:rPr>
              <a:t> N→AM|</a:t>
            </a:r>
            <a:r>
              <a:rPr lang="en-US" altLang="zh-CN" sz="3600" b="1" dirty="0">
                <a:solidFill>
                  <a:srgbClr val="000000"/>
                </a:solidFill>
                <a:latin typeface="宋体" pitchFamily="2" charset="-122"/>
              </a:rPr>
              <a:t>0</a:t>
            </a:r>
            <a:endParaRPr lang="en-US" altLang="zh-CN" sz="3600" b="1" dirty="0">
              <a:solidFill>
                <a:srgbClr val="000000"/>
              </a:solidFill>
            </a:endParaRPr>
          </a:p>
          <a:p>
            <a:pPr algn="just" eaLnBrk="1" hangingPunct="1">
              <a:buFont typeface="Wingdings" pitchFamily="2" charset="2"/>
              <a:buNone/>
            </a:pPr>
            <a:r>
              <a:rPr lang="en-US" altLang="zh-CN" sz="3600" b="1" dirty="0">
                <a:solidFill>
                  <a:srgbClr val="0000CC"/>
                </a:solidFill>
                <a:latin typeface="宋体" pitchFamily="2" charset="-122"/>
              </a:rPr>
              <a:t> A→1|2|3|4|5|6|7|8|9</a:t>
            </a:r>
            <a:endParaRPr lang="en-US" altLang="zh-CN" sz="3600" b="1" dirty="0">
              <a:solidFill>
                <a:srgbClr val="0000CC"/>
              </a:solidFill>
            </a:endParaRPr>
          </a:p>
          <a:p>
            <a:pPr algn="just" eaLnBrk="1" hangingPunct="1">
              <a:buFont typeface="Wingdings" pitchFamily="2" charset="2"/>
              <a:buNone/>
            </a:pPr>
            <a:r>
              <a:rPr lang="en-US" altLang="zh-CN" sz="3200" b="1" dirty="0">
                <a:solidFill>
                  <a:srgbClr val="0000CC"/>
                </a:solidFill>
                <a:latin typeface="宋体" pitchFamily="2" charset="-122"/>
              </a:rPr>
              <a:t> M→</a:t>
            </a:r>
            <a:r>
              <a:rPr lang="en-US" altLang="zh-CN" sz="4000" b="1" dirty="0">
                <a:solidFill>
                  <a:srgbClr val="FF0000"/>
                </a:solidFill>
                <a:latin typeface="宋体" pitchFamily="2" charset="-122"/>
              </a:rPr>
              <a:t>ε</a:t>
            </a:r>
            <a:r>
              <a:rPr lang="en-US" altLang="zh-CN" sz="3200" b="1" dirty="0">
                <a:solidFill>
                  <a:srgbClr val="0000CC"/>
                </a:solidFill>
                <a:latin typeface="宋体" pitchFamily="2" charset="-122"/>
              </a:rPr>
              <a:t>|0M|1M|2M|3M|4M|5M|6M|7M|8M|9M</a:t>
            </a:r>
            <a:endParaRPr lang="en-US" altLang="zh-CN" sz="3200" b="1" dirty="0">
              <a:solidFill>
                <a:srgbClr val="0000CC"/>
              </a:solidFill>
            </a:endParaRPr>
          </a:p>
          <a:p>
            <a:pPr eaLnBrk="1" hangingPunct="1"/>
            <a:endParaRPr lang="en-US" altLang="zh-CN"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0035">
                                            <p:txEl>
                                              <p:pRg st="0" end="0"/>
                                            </p:txEl>
                                          </p:spTgt>
                                        </p:tgtEl>
                                        <p:attrNameLst>
                                          <p:attrName>style.visibility</p:attrName>
                                        </p:attrNameLst>
                                      </p:cBhvr>
                                      <p:to>
                                        <p:strVal val="visible"/>
                                      </p:to>
                                    </p:set>
                                    <p:animEffect transition="in" filter="box(in)">
                                      <p:cBhvr>
                                        <p:cTn id="7" dur="500"/>
                                        <p:tgtEl>
                                          <p:spTgt spid="94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0035">
                                            <p:txEl>
                                              <p:pRg st="1" end="1"/>
                                            </p:txEl>
                                          </p:spTgt>
                                        </p:tgtEl>
                                        <p:attrNameLst>
                                          <p:attrName>style.visibility</p:attrName>
                                        </p:attrNameLst>
                                      </p:cBhvr>
                                      <p:to>
                                        <p:strVal val="visible"/>
                                      </p:to>
                                    </p:set>
                                    <p:animEffect transition="in" filter="box(in)">
                                      <p:cBhvr>
                                        <p:cTn id="12" dur="500"/>
                                        <p:tgtEl>
                                          <p:spTgt spid="94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0035">
                                            <p:txEl>
                                              <p:pRg st="2" end="2"/>
                                            </p:txEl>
                                          </p:spTgt>
                                        </p:tgtEl>
                                        <p:attrNameLst>
                                          <p:attrName>style.visibility</p:attrName>
                                        </p:attrNameLst>
                                      </p:cBhvr>
                                      <p:to>
                                        <p:strVal val="visible"/>
                                      </p:to>
                                    </p:set>
                                    <p:animEffect transition="in" filter="box(in)">
                                      <p:cBhvr>
                                        <p:cTn id="17" dur="500"/>
                                        <p:tgtEl>
                                          <p:spTgt spid="940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5"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sz="4400" dirty="0">
                <a:solidFill>
                  <a:srgbClr val="000000"/>
                </a:solidFill>
              </a:rPr>
              <a:t>例</a:t>
            </a:r>
          </a:p>
        </p:txBody>
      </p:sp>
      <p:sp>
        <p:nvSpPr>
          <p:cNvPr id="687107"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产生语言 </a:t>
            </a:r>
            <a:r>
              <a:rPr lang="en-US" altLang="zh-CN" sz="4000" b="1" dirty="0">
                <a:solidFill>
                  <a:srgbClr val="0000CC"/>
                </a:solidFill>
              </a:rPr>
              <a:t>{</a:t>
            </a:r>
            <a:r>
              <a:rPr lang="en-US" altLang="zh-CN" sz="4000" b="1" dirty="0" err="1">
                <a:solidFill>
                  <a:srgbClr val="0000CC"/>
                </a:solidFill>
              </a:rPr>
              <a:t>ω|ω</a:t>
            </a:r>
            <a:r>
              <a:rPr lang="en-US" altLang="zh-CN" sz="4000" b="1" dirty="0">
                <a:solidFill>
                  <a:srgbClr val="0000CC"/>
                </a:solidFill>
              </a:rPr>
              <a:t>∈{0</a:t>
            </a:r>
            <a:r>
              <a:rPr lang="zh-CN" altLang="en-US" sz="4000" b="1" dirty="0">
                <a:solidFill>
                  <a:srgbClr val="0000CC"/>
                </a:solidFill>
              </a:rPr>
              <a:t>，</a:t>
            </a:r>
            <a:r>
              <a:rPr lang="en-US" altLang="zh-CN" sz="4000" b="1" dirty="0">
                <a:solidFill>
                  <a:srgbClr val="0000CC"/>
                </a:solidFill>
              </a:rPr>
              <a:t>1}</a:t>
            </a:r>
            <a:r>
              <a:rPr lang="en-US" altLang="zh-CN" sz="4000" b="1" dirty="0">
                <a:solidFill>
                  <a:srgbClr val="FF0000"/>
                </a:solidFill>
              </a:rPr>
              <a:t>*</a:t>
            </a:r>
            <a:r>
              <a:rPr lang="zh-CN" altLang="en-US" sz="4000" b="1" dirty="0">
                <a:solidFill>
                  <a:srgbClr val="0000CC"/>
                </a:solidFill>
              </a:rPr>
              <a:t>，且</a:t>
            </a:r>
            <a:r>
              <a:rPr lang="en-US" altLang="zh-CN" sz="4000" b="1" dirty="0">
                <a:solidFill>
                  <a:srgbClr val="0000CC"/>
                </a:solidFill>
              </a:rPr>
              <a:t>ω</a:t>
            </a:r>
            <a:r>
              <a:rPr lang="zh-CN" altLang="en-US" sz="4000" b="1" dirty="0">
                <a:solidFill>
                  <a:srgbClr val="0000CC"/>
                </a:solidFill>
              </a:rPr>
              <a:t>中有相同多的</a:t>
            </a:r>
            <a:r>
              <a:rPr lang="en-US" altLang="zh-CN" sz="4000" b="1" dirty="0">
                <a:solidFill>
                  <a:srgbClr val="0000CC"/>
                </a:solidFill>
              </a:rPr>
              <a:t>0</a:t>
            </a:r>
            <a:r>
              <a:rPr lang="zh-CN" altLang="en-US" sz="4000" b="1" dirty="0">
                <a:solidFill>
                  <a:srgbClr val="0000CC"/>
                </a:solidFill>
              </a:rPr>
              <a:t>和</a:t>
            </a:r>
            <a:r>
              <a:rPr lang="en-US" altLang="zh-CN" sz="4000" b="1" dirty="0">
                <a:solidFill>
                  <a:srgbClr val="0000CC"/>
                </a:solidFill>
              </a:rPr>
              <a:t>1}</a:t>
            </a:r>
            <a:r>
              <a:rPr lang="zh-CN" altLang="en-US" sz="4000" b="1" dirty="0">
                <a:solidFill>
                  <a:srgbClr val="0000CC"/>
                </a:solidFill>
              </a:rPr>
              <a:t>的文法为：</a:t>
            </a:r>
          </a:p>
          <a:p>
            <a:pPr eaLnBrk="1" hangingPunct="1">
              <a:buNone/>
            </a:pPr>
            <a:r>
              <a:rPr lang="zh-CN" altLang="en-US" sz="4000" b="1" dirty="0">
                <a:solidFill>
                  <a:srgbClr val="000000"/>
                </a:solidFill>
              </a:rPr>
              <a:t>   </a:t>
            </a:r>
            <a:r>
              <a:rPr lang="en-US" altLang="zh-CN" sz="4000" b="1" dirty="0">
                <a:solidFill>
                  <a:srgbClr val="000000"/>
                </a:solidFill>
              </a:rPr>
              <a:t>S→S</a:t>
            </a:r>
            <a:r>
              <a:rPr lang="en-US" altLang="zh-CN" sz="4000" b="1" dirty="0">
                <a:solidFill>
                  <a:srgbClr val="FF0000"/>
                </a:solidFill>
              </a:rPr>
              <a:t>0</a:t>
            </a:r>
            <a:r>
              <a:rPr lang="en-US" altLang="zh-CN" sz="4000" b="1" dirty="0">
                <a:solidFill>
                  <a:srgbClr val="000000"/>
                </a:solidFill>
              </a:rPr>
              <a:t>S</a:t>
            </a:r>
            <a:r>
              <a:rPr lang="en-US" altLang="zh-CN" sz="4000" b="1" dirty="0">
                <a:solidFill>
                  <a:srgbClr val="FF0000"/>
                </a:solidFill>
              </a:rPr>
              <a:t>1</a:t>
            </a:r>
            <a:r>
              <a:rPr lang="en-US" altLang="zh-CN" sz="4000" b="1" dirty="0">
                <a:solidFill>
                  <a:srgbClr val="000000"/>
                </a:solidFill>
              </a:rPr>
              <a:t>S|S</a:t>
            </a:r>
            <a:r>
              <a:rPr lang="en-US" altLang="zh-CN" sz="4000" b="1" dirty="0">
                <a:solidFill>
                  <a:srgbClr val="FF0000"/>
                </a:solidFill>
              </a:rPr>
              <a:t>1</a:t>
            </a:r>
            <a:r>
              <a:rPr lang="en-US" altLang="zh-CN" sz="4000" b="1" dirty="0">
                <a:solidFill>
                  <a:srgbClr val="000000"/>
                </a:solidFill>
              </a:rPr>
              <a:t>S</a:t>
            </a:r>
            <a:r>
              <a:rPr lang="en-US" altLang="zh-CN" sz="4000" b="1" dirty="0">
                <a:solidFill>
                  <a:srgbClr val="FF0000"/>
                </a:solidFill>
              </a:rPr>
              <a:t>0</a:t>
            </a:r>
            <a:r>
              <a:rPr lang="en-US" altLang="zh-CN" sz="4000" b="1" dirty="0">
                <a:solidFill>
                  <a:srgbClr val="000000"/>
                </a:solidFill>
              </a:rPr>
              <a:t>S|ε</a:t>
            </a:r>
            <a:endParaRPr lang="en-US" altLang="zh-CN" sz="4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7107">
                                            <p:txEl>
                                              <p:pRg st="0" end="0"/>
                                            </p:txEl>
                                          </p:spTgt>
                                        </p:tgtEl>
                                        <p:attrNameLst>
                                          <p:attrName>style.visibility</p:attrName>
                                        </p:attrNameLst>
                                      </p:cBhvr>
                                      <p:to>
                                        <p:strVal val="visible"/>
                                      </p:to>
                                    </p:set>
                                    <p:animEffect transition="in" filter="box(in)">
                                      <p:cBhvr>
                                        <p:cTn id="7" dur="500"/>
                                        <p:tgtEl>
                                          <p:spTgt spid="68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7107">
                                            <p:txEl>
                                              <p:pRg st="1" end="1"/>
                                            </p:txEl>
                                          </p:spTgt>
                                        </p:tgtEl>
                                        <p:attrNameLst>
                                          <p:attrName>style.visibility</p:attrName>
                                        </p:attrNameLst>
                                      </p:cBhvr>
                                      <p:to>
                                        <p:strVal val="visible"/>
                                      </p:to>
                                    </p:set>
                                    <p:animEffect transition="in" filter="box(in)">
                                      <p:cBhvr>
                                        <p:cTn id="12" dur="500"/>
                                        <p:tgtEl>
                                          <p:spTgt spid="68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sz="4800" dirty="0">
                <a:solidFill>
                  <a:srgbClr val="000000"/>
                </a:solidFill>
              </a:rPr>
              <a:t>或</a:t>
            </a:r>
          </a:p>
        </p:txBody>
      </p:sp>
      <p:sp>
        <p:nvSpPr>
          <p:cNvPr id="688131" name="Rectangle 3"/>
          <p:cNvSpPr>
            <a:spLocks noGrp="1" noChangeArrowheads="1"/>
          </p:cNvSpPr>
          <p:nvPr>
            <p:ph type="body" idx="1"/>
          </p:nvPr>
        </p:nvSpPr>
        <p:spPr/>
        <p:txBody>
          <a:bodyPr/>
          <a:lstStyle/>
          <a:p>
            <a:pPr eaLnBrk="1" hangingPunct="1">
              <a:buNone/>
            </a:pPr>
            <a:r>
              <a:rPr lang="en-US" altLang="zh-CN" sz="4000" b="1" dirty="0"/>
              <a:t>   </a:t>
            </a:r>
            <a:r>
              <a:rPr lang="en-US" altLang="zh-CN" sz="4000" b="1" dirty="0">
                <a:solidFill>
                  <a:srgbClr val="000000"/>
                </a:solidFill>
              </a:rPr>
              <a:t>S→0AS|1BS|ε</a:t>
            </a:r>
          </a:p>
          <a:p>
            <a:pPr eaLnBrk="1" hangingPunct="1">
              <a:buNone/>
            </a:pPr>
            <a:r>
              <a:rPr lang="en-US" altLang="zh-CN" sz="4000" b="1" dirty="0">
                <a:solidFill>
                  <a:srgbClr val="000000"/>
                </a:solidFill>
              </a:rPr>
              <a:t>   A→1|0AA</a:t>
            </a:r>
          </a:p>
          <a:p>
            <a:pPr eaLnBrk="1" hangingPunct="1">
              <a:buNone/>
            </a:pPr>
            <a:r>
              <a:rPr lang="en-US" altLang="zh-CN" sz="4000" b="1" dirty="0">
                <a:solidFill>
                  <a:srgbClr val="000000"/>
                </a:solidFill>
              </a:rPr>
              <a:t>   B→0|1BB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8131">
                                            <p:txEl>
                                              <p:pRg st="0" end="0"/>
                                            </p:txEl>
                                          </p:spTgt>
                                        </p:tgtEl>
                                        <p:attrNameLst>
                                          <p:attrName>style.visibility</p:attrName>
                                        </p:attrNameLst>
                                      </p:cBhvr>
                                      <p:to>
                                        <p:strVal val="visible"/>
                                      </p:to>
                                    </p:set>
                                    <p:animEffect transition="in" filter="box(in)">
                                      <p:cBhvr>
                                        <p:cTn id="7" dur="500"/>
                                        <p:tgtEl>
                                          <p:spTgt spid="68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8131">
                                            <p:txEl>
                                              <p:pRg st="1" end="1"/>
                                            </p:txEl>
                                          </p:spTgt>
                                        </p:tgtEl>
                                        <p:attrNameLst>
                                          <p:attrName>style.visibility</p:attrName>
                                        </p:attrNameLst>
                                      </p:cBhvr>
                                      <p:to>
                                        <p:strVal val="visible"/>
                                      </p:to>
                                    </p:set>
                                    <p:animEffect transition="in" filter="box(in)">
                                      <p:cBhvr>
                                        <p:cTn id="12" dur="500"/>
                                        <p:tgtEl>
                                          <p:spTgt spid="68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88131">
                                            <p:txEl>
                                              <p:pRg st="2" end="2"/>
                                            </p:txEl>
                                          </p:spTgt>
                                        </p:tgtEl>
                                        <p:attrNameLst>
                                          <p:attrName>style.visibility</p:attrName>
                                        </p:attrNameLst>
                                      </p:cBhvr>
                                      <p:to>
                                        <p:strVal val="visible"/>
                                      </p:to>
                                    </p:set>
                                    <p:animEffect transition="in" filter="box(in)">
                                      <p:cBhvr>
                                        <p:cTn id="17" dur="500"/>
                                        <p:tgtEl>
                                          <p:spTgt spid="68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zh-CN" altLang="en-US" dirty="0">
                <a:solidFill>
                  <a:srgbClr val="000000"/>
                </a:solidFill>
                <a:latin typeface="宋体" pitchFamily="2" charset="-122"/>
              </a:rPr>
              <a:t>例</a:t>
            </a:r>
            <a:r>
              <a:rPr lang="en-US" altLang="zh-CN" dirty="0">
                <a:solidFill>
                  <a:srgbClr val="000000"/>
                </a:solidFill>
                <a:latin typeface="宋体" pitchFamily="2" charset="-122"/>
              </a:rPr>
              <a:t>2-13</a:t>
            </a:r>
            <a:r>
              <a:rPr lang="zh-CN" altLang="en-US" dirty="0">
                <a:solidFill>
                  <a:srgbClr val="000000"/>
                </a:solidFill>
                <a:latin typeface="宋体" pitchFamily="2" charset="-122"/>
              </a:rPr>
              <a:t>产生语言</a:t>
            </a:r>
            <a:r>
              <a:rPr lang="en-US" altLang="zh-CN" dirty="0">
                <a:solidFill>
                  <a:srgbClr val="000000"/>
                </a:solidFill>
                <a:latin typeface="宋体" pitchFamily="2" charset="-122"/>
              </a:rPr>
              <a:t>L(G)={</a:t>
            </a:r>
            <a:r>
              <a:rPr lang="en-US" altLang="zh-CN" dirty="0" err="1">
                <a:solidFill>
                  <a:srgbClr val="000000"/>
                </a:solidFill>
                <a:latin typeface="宋体" pitchFamily="2" charset="-122"/>
              </a:rPr>
              <a:t>a</a:t>
            </a:r>
            <a:r>
              <a:rPr lang="en-US" altLang="zh-CN" baseline="30000" dirty="0" err="1">
                <a:solidFill>
                  <a:srgbClr val="000000"/>
                </a:solidFill>
                <a:latin typeface="宋体" pitchFamily="2" charset="-122"/>
              </a:rPr>
              <a:t>n</a:t>
            </a:r>
            <a:r>
              <a:rPr lang="en-US" altLang="zh-CN" dirty="0" err="1">
                <a:solidFill>
                  <a:srgbClr val="000000"/>
                </a:solidFill>
                <a:latin typeface="宋体" pitchFamily="2" charset="-122"/>
              </a:rPr>
              <a:t>b</a:t>
            </a:r>
            <a:r>
              <a:rPr lang="en-US" altLang="zh-CN" baseline="30000" dirty="0" err="1">
                <a:solidFill>
                  <a:srgbClr val="000000"/>
                </a:solidFill>
                <a:latin typeface="宋体" pitchFamily="2" charset="-122"/>
              </a:rPr>
              <a:t>n</a:t>
            </a:r>
            <a:r>
              <a:rPr lang="en-US" altLang="zh-CN" dirty="0" err="1">
                <a:solidFill>
                  <a:srgbClr val="000000"/>
                </a:solidFill>
                <a:latin typeface="宋体" pitchFamily="2" charset="-122"/>
              </a:rPr>
              <a:t>c</a:t>
            </a:r>
            <a:r>
              <a:rPr lang="en-US" altLang="zh-CN" baseline="30000" dirty="0" err="1">
                <a:solidFill>
                  <a:srgbClr val="000000"/>
                </a:solidFill>
                <a:latin typeface="宋体" pitchFamily="2" charset="-122"/>
              </a:rPr>
              <a:t>n</a:t>
            </a:r>
            <a:r>
              <a:rPr lang="en-US" altLang="zh-CN" dirty="0" err="1">
                <a:solidFill>
                  <a:srgbClr val="000000"/>
                </a:solidFill>
                <a:latin typeface="宋体" pitchFamily="2" charset="-122"/>
              </a:rPr>
              <a:t>|n</a:t>
            </a:r>
            <a:r>
              <a:rPr lang="en-US" altLang="zh-CN" dirty="0">
                <a:solidFill>
                  <a:srgbClr val="000000"/>
                </a:solidFill>
                <a:latin typeface="宋体" pitchFamily="2" charset="-122"/>
              </a:rPr>
              <a:t>&gt;0}</a:t>
            </a:r>
            <a:r>
              <a:rPr lang="zh-CN" altLang="en-US" dirty="0">
                <a:solidFill>
                  <a:srgbClr val="000000"/>
                </a:solidFill>
                <a:latin typeface="宋体" pitchFamily="2" charset="-122"/>
              </a:rPr>
              <a:t>文法</a:t>
            </a:r>
            <a:endParaRPr lang="zh-CN" altLang="en-US" dirty="0">
              <a:solidFill>
                <a:srgbClr val="000000"/>
              </a:solidFill>
            </a:endParaRPr>
          </a:p>
        </p:txBody>
      </p:sp>
      <p:sp>
        <p:nvSpPr>
          <p:cNvPr id="562179"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3600" b="1" dirty="0" err="1">
                <a:solidFill>
                  <a:srgbClr val="0000CC"/>
                </a:solidFill>
                <a:latin typeface="宋体" pitchFamily="2" charset="-122"/>
              </a:rPr>
              <a:t>S→aSBC</a:t>
            </a:r>
            <a:r>
              <a:rPr lang="en-US" altLang="zh-CN" sz="3600" b="1" dirty="0">
                <a:solidFill>
                  <a:srgbClr val="0000CC"/>
                </a:solidFill>
                <a:latin typeface="宋体" pitchFamily="2" charset="-122"/>
              </a:rPr>
              <a:t>         ①</a:t>
            </a:r>
            <a:endParaRPr lang="en-US" altLang="zh-CN" sz="3600" b="1" dirty="0">
              <a:solidFill>
                <a:srgbClr val="0000CC"/>
              </a:solidFill>
            </a:endParaRPr>
          </a:p>
          <a:p>
            <a:pPr algn="just" eaLnBrk="1" hangingPunct="1">
              <a:lnSpc>
                <a:spcPct val="90000"/>
              </a:lnSpc>
              <a:buFont typeface="Wingdings" pitchFamily="2" charset="2"/>
              <a:buNone/>
            </a:pPr>
            <a:r>
              <a:rPr lang="en-US" altLang="zh-CN" sz="3600" b="1" dirty="0" err="1">
                <a:solidFill>
                  <a:srgbClr val="0000CC"/>
                </a:solidFill>
                <a:latin typeface="宋体" pitchFamily="2" charset="-122"/>
              </a:rPr>
              <a:t>S→aBC</a:t>
            </a:r>
            <a:r>
              <a:rPr lang="en-US" altLang="zh-CN" sz="3600" b="1" dirty="0">
                <a:solidFill>
                  <a:srgbClr val="0000CC"/>
                </a:solidFill>
                <a:latin typeface="宋体" pitchFamily="2" charset="-122"/>
              </a:rPr>
              <a:t>          ②</a:t>
            </a:r>
            <a:endParaRPr lang="en-US" altLang="zh-CN" sz="3600" b="1" dirty="0">
              <a:solidFill>
                <a:srgbClr val="0000CC"/>
              </a:solidFill>
            </a:endParaRPr>
          </a:p>
          <a:p>
            <a:pPr algn="just" eaLnBrk="1" hangingPunct="1">
              <a:lnSpc>
                <a:spcPct val="90000"/>
              </a:lnSpc>
              <a:buFont typeface="Wingdings" pitchFamily="2" charset="2"/>
              <a:buNone/>
            </a:pPr>
            <a:r>
              <a:rPr lang="en-US" altLang="zh-CN" sz="3600" b="1" dirty="0">
                <a:solidFill>
                  <a:srgbClr val="FF0000"/>
                </a:solidFill>
                <a:latin typeface="宋体" pitchFamily="2" charset="-122"/>
              </a:rPr>
              <a:t>CB→BC          </a:t>
            </a:r>
            <a:r>
              <a:rPr lang="en-US" altLang="zh-CN" sz="3600" b="1" dirty="0">
                <a:solidFill>
                  <a:srgbClr val="000000"/>
                </a:solidFill>
                <a:latin typeface="宋体" pitchFamily="2" charset="-122"/>
              </a:rPr>
              <a:t>③</a:t>
            </a:r>
            <a:endParaRPr lang="en-US" altLang="zh-CN" sz="3600" b="1" dirty="0">
              <a:solidFill>
                <a:srgbClr val="000000"/>
              </a:solidFill>
            </a:endParaRPr>
          </a:p>
          <a:p>
            <a:pPr algn="just" eaLnBrk="1" hangingPunct="1">
              <a:lnSpc>
                <a:spcPct val="90000"/>
              </a:lnSpc>
              <a:buFont typeface="Wingdings" pitchFamily="2" charset="2"/>
              <a:buNone/>
            </a:pPr>
            <a:r>
              <a:rPr lang="en-US" altLang="zh-CN" sz="3600" b="1" dirty="0" err="1">
                <a:solidFill>
                  <a:srgbClr val="0000CC"/>
                </a:solidFill>
                <a:latin typeface="宋体" pitchFamily="2" charset="-122"/>
              </a:rPr>
              <a:t>aB→ab</a:t>
            </a:r>
            <a:r>
              <a:rPr lang="en-US" altLang="zh-CN" sz="3600" b="1" dirty="0">
                <a:solidFill>
                  <a:srgbClr val="0000CC"/>
                </a:solidFill>
                <a:latin typeface="宋体" pitchFamily="2" charset="-122"/>
              </a:rPr>
              <a:t>          ④</a:t>
            </a:r>
            <a:endParaRPr lang="en-US" altLang="zh-CN" sz="3600" b="1" dirty="0">
              <a:solidFill>
                <a:srgbClr val="0000CC"/>
              </a:solidFill>
            </a:endParaRPr>
          </a:p>
          <a:p>
            <a:pPr algn="just" eaLnBrk="1" hangingPunct="1">
              <a:lnSpc>
                <a:spcPct val="90000"/>
              </a:lnSpc>
              <a:buFont typeface="Wingdings" pitchFamily="2" charset="2"/>
              <a:buNone/>
            </a:pPr>
            <a:r>
              <a:rPr lang="en-US" altLang="zh-CN" sz="3600" b="1" dirty="0" err="1">
                <a:solidFill>
                  <a:srgbClr val="0000CC"/>
                </a:solidFill>
                <a:latin typeface="宋体" pitchFamily="2" charset="-122"/>
              </a:rPr>
              <a:t>bB→bb</a:t>
            </a:r>
            <a:r>
              <a:rPr lang="en-US" altLang="zh-CN" sz="3600" b="1" dirty="0">
                <a:solidFill>
                  <a:srgbClr val="0000CC"/>
                </a:solidFill>
                <a:latin typeface="宋体" pitchFamily="2" charset="-122"/>
              </a:rPr>
              <a:t>          ⑤</a:t>
            </a:r>
            <a:endParaRPr lang="en-US" altLang="zh-CN" sz="3600" b="1" dirty="0">
              <a:solidFill>
                <a:srgbClr val="0000CC"/>
              </a:solidFill>
            </a:endParaRPr>
          </a:p>
          <a:p>
            <a:pPr algn="just" eaLnBrk="1" hangingPunct="1">
              <a:lnSpc>
                <a:spcPct val="90000"/>
              </a:lnSpc>
              <a:buFont typeface="Wingdings" pitchFamily="2" charset="2"/>
              <a:buNone/>
            </a:pPr>
            <a:r>
              <a:rPr lang="en-US" altLang="zh-CN" sz="3600" b="1" dirty="0" err="1">
                <a:solidFill>
                  <a:srgbClr val="0000CC"/>
                </a:solidFill>
                <a:latin typeface="宋体" pitchFamily="2" charset="-122"/>
              </a:rPr>
              <a:t>bC→bc</a:t>
            </a:r>
            <a:r>
              <a:rPr lang="en-US" altLang="zh-CN" sz="3600" b="1" dirty="0">
                <a:solidFill>
                  <a:srgbClr val="0000CC"/>
                </a:solidFill>
                <a:latin typeface="宋体" pitchFamily="2" charset="-122"/>
              </a:rPr>
              <a:t>          ⑥</a:t>
            </a:r>
            <a:endParaRPr lang="en-US" altLang="zh-CN" sz="3600" b="1" dirty="0">
              <a:solidFill>
                <a:srgbClr val="0000CC"/>
              </a:solidFill>
            </a:endParaRPr>
          </a:p>
          <a:p>
            <a:pPr algn="just" eaLnBrk="1" hangingPunct="1">
              <a:lnSpc>
                <a:spcPct val="90000"/>
              </a:lnSpc>
              <a:buFont typeface="Wingdings" pitchFamily="2" charset="2"/>
              <a:buNone/>
            </a:pPr>
            <a:r>
              <a:rPr lang="en-US" altLang="zh-CN" sz="3600" b="1" dirty="0" err="1">
                <a:solidFill>
                  <a:srgbClr val="0000CC"/>
                </a:solidFill>
                <a:latin typeface="宋体" pitchFamily="2" charset="-122"/>
              </a:rPr>
              <a:t>cC→cc</a:t>
            </a:r>
            <a:r>
              <a:rPr lang="en-US" altLang="zh-CN" sz="3600" b="1" dirty="0">
                <a:solidFill>
                  <a:srgbClr val="0000CC"/>
                </a:solidFill>
                <a:latin typeface="宋体" pitchFamily="2" charset="-122"/>
              </a:rPr>
              <a:t>          ⑦</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ox(in)">
                                      <p:cBhvr>
                                        <p:cTn id="7" dur="500"/>
                                        <p:tgtEl>
                                          <p:spTgt spid="56217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62179">
                                            <p:txEl>
                                              <p:pRg st="1" end="1"/>
                                            </p:txEl>
                                          </p:spTgt>
                                        </p:tgtEl>
                                        <p:attrNameLst>
                                          <p:attrName>style.visibility</p:attrName>
                                        </p:attrNameLst>
                                      </p:cBhvr>
                                      <p:to>
                                        <p:strVal val="visible"/>
                                      </p:to>
                                    </p:set>
                                    <p:animEffect transition="in" filter="box(in)">
                                      <p:cBhvr>
                                        <p:cTn id="10" dur="500"/>
                                        <p:tgtEl>
                                          <p:spTgt spid="5621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562179">
                                            <p:txEl>
                                              <p:pRg st="2" end="2"/>
                                            </p:txEl>
                                          </p:spTgt>
                                        </p:tgtEl>
                                        <p:attrNameLst>
                                          <p:attrName>style.visibility</p:attrName>
                                        </p:attrNameLst>
                                      </p:cBhvr>
                                      <p:to>
                                        <p:strVal val="visible"/>
                                      </p:to>
                                    </p:set>
                                    <p:animEffect transition="in" filter="box(in)">
                                      <p:cBhvr>
                                        <p:cTn id="15" dur="500"/>
                                        <p:tgtEl>
                                          <p:spTgt spid="56217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62179">
                                            <p:txEl>
                                              <p:pRg st="3" end="3"/>
                                            </p:txEl>
                                          </p:spTgt>
                                        </p:tgtEl>
                                        <p:attrNameLst>
                                          <p:attrName>style.visibility</p:attrName>
                                        </p:attrNameLst>
                                      </p:cBhvr>
                                      <p:to>
                                        <p:strVal val="visible"/>
                                      </p:to>
                                    </p:set>
                                    <p:animEffect transition="in" filter="box(in)">
                                      <p:cBhvr>
                                        <p:cTn id="20" dur="500"/>
                                        <p:tgtEl>
                                          <p:spTgt spid="56217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562179">
                                            <p:txEl>
                                              <p:pRg st="4" end="4"/>
                                            </p:txEl>
                                          </p:spTgt>
                                        </p:tgtEl>
                                        <p:attrNameLst>
                                          <p:attrName>style.visibility</p:attrName>
                                        </p:attrNameLst>
                                      </p:cBhvr>
                                      <p:to>
                                        <p:strVal val="visible"/>
                                      </p:to>
                                    </p:set>
                                    <p:animEffect transition="in" filter="box(in)">
                                      <p:cBhvr>
                                        <p:cTn id="23" dur="500"/>
                                        <p:tgtEl>
                                          <p:spTgt spid="56217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562179">
                                            <p:txEl>
                                              <p:pRg st="5" end="5"/>
                                            </p:txEl>
                                          </p:spTgt>
                                        </p:tgtEl>
                                        <p:attrNameLst>
                                          <p:attrName>style.visibility</p:attrName>
                                        </p:attrNameLst>
                                      </p:cBhvr>
                                      <p:to>
                                        <p:strVal val="visible"/>
                                      </p:to>
                                    </p:set>
                                    <p:animEffect transition="in" filter="box(in)">
                                      <p:cBhvr>
                                        <p:cTn id="28" dur="500"/>
                                        <p:tgtEl>
                                          <p:spTgt spid="562179">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62179">
                                            <p:txEl>
                                              <p:pRg st="6" end="6"/>
                                            </p:txEl>
                                          </p:spTgt>
                                        </p:tgtEl>
                                        <p:attrNameLst>
                                          <p:attrName>style.visibility</p:attrName>
                                        </p:attrNameLst>
                                      </p:cBhvr>
                                      <p:to>
                                        <p:strVal val="visible"/>
                                      </p:to>
                                    </p:set>
                                    <p:animEffect transition="in" filter="box(in)">
                                      <p:cBhvr>
                                        <p:cTn id="31" dur="500"/>
                                        <p:tgtEl>
                                          <p:spTgt spid="562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zh-CN" altLang="en-US" sz="4800" dirty="0">
                <a:solidFill>
                  <a:srgbClr val="000000"/>
                </a:solidFill>
                <a:latin typeface="宋体" pitchFamily="2" charset="-122"/>
              </a:rPr>
              <a:t>思考：</a:t>
            </a:r>
            <a:endParaRPr lang="zh-CN" altLang="en-US" dirty="0">
              <a:solidFill>
                <a:srgbClr val="000000"/>
              </a:solidFill>
            </a:endParaRPr>
          </a:p>
        </p:txBody>
      </p:sp>
      <p:sp>
        <p:nvSpPr>
          <p:cNvPr id="575491"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3600" b="1" dirty="0">
                <a:solidFill>
                  <a:srgbClr val="0000CC"/>
                </a:solidFill>
                <a:latin typeface="宋体" pitchFamily="2" charset="-122"/>
              </a:rPr>
              <a:t>上述文法的后</a:t>
            </a:r>
            <a:r>
              <a:rPr lang="en-US" altLang="zh-CN" sz="3600" b="1" dirty="0">
                <a:solidFill>
                  <a:srgbClr val="0000CC"/>
                </a:solidFill>
                <a:latin typeface="宋体" pitchFamily="2" charset="-122"/>
              </a:rPr>
              <a:t>3</a:t>
            </a:r>
            <a:r>
              <a:rPr lang="zh-CN" altLang="en-US" sz="3600" b="1" dirty="0">
                <a:solidFill>
                  <a:srgbClr val="0000CC"/>
                </a:solidFill>
                <a:latin typeface="宋体" pitchFamily="2" charset="-122"/>
              </a:rPr>
              <a:t>个产生式</a:t>
            </a:r>
            <a:endParaRPr lang="zh-CN" altLang="en-US" sz="3600" b="1" dirty="0">
              <a:solidFill>
                <a:srgbClr val="0000CC"/>
              </a:solidFill>
            </a:endParaRPr>
          </a:p>
          <a:p>
            <a:pPr algn="just" eaLnBrk="1" hangingPunct="1">
              <a:lnSpc>
                <a:spcPct val="90000"/>
              </a:lnSpc>
              <a:buFont typeface="Wingdings" pitchFamily="2" charset="2"/>
              <a:buNone/>
            </a:pPr>
            <a:r>
              <a:rPr lang="zh-CN" altLang="en-US" sz="3600" b="1" dirty="0">
                <a:solidFill>
                  <a:srgbClr val="0000CC"/>
                </a:solidFill>
                <a:latin typeface="宋体" pitchFamily="2" charset="-122"/>
              </a:rPr>
              <a:t>   </a:t>
            </a:r>
            <a:r>
              <a:rPr lang="en-US" altLang="zh-CN" sz="3600" b="1" dirty="0" err="1">
                <a:solidFill>
                  <a:srgbClr val="0000CC"/>
                </a:solidFill>
                <a:latin typeface="宋体" pitchFamily="2" charset="-122"/>
              </a:rPr>
              <a:t>bB→bb</a:t>
            </a:r>
            <a:endParaRPr lang="en-US" altLang="zh-CN" sz="3600" b="1" dirty="0">
              <a:solidFill>
                <a:srgbClr val="0000CC"/>
              </a:solidFill>
            </a:endParaRPr>
          </a:p>
          <a:p>
            <a:pPr algn="just" eaLnBrk="1" hangingPunct="1">
              <a:lnSpc>
                <a:spcPct val="90000"/>
              </a:lnSpc>
              <a:buFont typeface="Wingdings" pitchFamily="2" charset="2"/>
              <a:buNone/>
            </a:pPr>
            <a:r>
              <a:rPr lang="en-US" altLang="zh-CN" sz="3600" b="1" dirty="0">
                <a:solidFill>
                  <a:srgbClr val="0000CC"/>
                </a:solidFill>
                <a:latin typeface="宋体" pitchFamily="2" charset="-122"/>
              </a:rPr>
              <a:t>   </a:t>
            </a:r>
            <a:r>
              <a:rPr lang="en-US" altLang="zh-CN" sz="3600" b="1" dirty="0" err="1">
                <a:solidFill>
                  <a:srgbClr val="0000CC"/>
                </a:solidFill>
                <a:latin typeface="宋体" pitchFamily="2" charset="-122"/>
              </a:rPr>
              <a:t>bC→bc</a:t>
            </a:r>
            <a:endParaRPr lang="en-US" altLang="zh-CN" sz="3600" b="1" dirty="0">
              <a:solidFill>
                <a:srgbClr val="0000CC"/>
              </a:solidFill>
            </a:endParaRPr>
          </a:p>
          <a:p>
            <a:pPr algn="just" eaLnBrk="1" hangingPunct="1">
              <a:lnSpc>
                <a:spcPct val="90000"/>
              </a:lnSpc>
              <a:buFont typeface="Wingdings" pitchFamily="2" charset="2"/>
              <a:buNone/>
            </a:pPr>
            <a:r>
              <a:rPr lang="en-US" altLang="zh-CN" sz="3600" b="1" dirty="0">
                <a:solidFill>
                  <a:srgbClr val="0000CC"/>
                </a:solidFill>
                <a:latin typeface="宋体" pitchFamily="2" charset="-122"/>
              </a:rPr>
              <a:t>   </a:t>
            </a:r>
            <a:r>
              <a:rPr lang="en-US" altLang="zh-CN" sz="3600" b="1" dirty="0" err="1">
                <a:solidFill>
                  <a:srgbClr val="0000CC"/>
                </a:solidFill>
                <a:latin typeface="宋体" pitchFamily="2" charset="-122"/>
              </a:rPr>
              <a:t>cC→cc</a:t>
            </a:r>
            <a:endParaRPr lang="en-US" altLang="zh-CN" sz="3600" b="1" dirty="0">
              <a:solidFill>
                <a:srgbClr val="0000CC"/>
              </a:solidFill>
            </a:endParaRPr>
          </a:p>
          <a:p>
            <a:pPr algn="just" eaLnBrk="1" hangingPunct="1">
              <a:lnSpc>
                <a:spcPct val="90000"/>
              </a:lnSpc>
              <a:buFont typeface="Wingdings" pitchFamily="2" charset="2"/>
              <a:buNone/>
            </a:pPr>
            <a:r>
              <a:rPr lang="zh-CN" altLang="en-US" sz="3600" b="1" dirty="0">
                <a:solidFill>
                  <a:srgbClr val="0000CC"/>
                </a:solidFill>
                <a:latin typeface="宋体" pitchFamily="2" charset="-122"/>
              </a:rPr>
              <a:t>是否可以改为</a:t>
            </a:r>
            <a:endParaRPr lang="zh-CN" altLang="en-US" sz="3600" b="1" dirty="0">
              <a:solidFill>
                <a:srgbClr val="0000CC"/>
              </a:solidFill>
            </a:endParaRPr>
          </a:p>
          <a:p>
            <a:pPr algn="just" eaLnBrk="1" hangingPunct="1">
              <a:lnSpc>
                <a:spcPct val="90000"/>
              </a:lnSpc>
              <a:buFont typeface="Wingdings" pitchFamily="2" charset="2"/>
              <a:buNone/>
            </a:pPr>
            <a:r>
              <a:rPr lang="zh-CN" altLang="en-US" sz="3600" b="1" dirty="0">
                <a:solidFill>
                  <a:srgbClr val="000000"/>
                </a:solidFill>
                <a:latin typeface="宋体" pitchFamily="2" charset="-122"/>
              </a:rPr>
              <a:t>  </a:t>
            </a:r>
            <a:r>
              <a:rPr lang="en-US" altLang="zh-CN" sz="3600" b="1" dirty="0" err="1">
                <a:solidFill>
                  <a:srgbClr val="000000"/>
                </a:solidFill>
                <a:latin typeface="宋体" pitchFamily="2" charset="-122"/>
              </a:rPr>
              <a:t>B→b</a:t>
            </a:r>
            <a:r>
              <a:rPr lang="en-US" altLang="zh-CN" sz="3600" b="1" dirty="0">
                <a:solidFill>
                  <a:srgbClr val="000000"/>
                </a:solidFill>
                <a:latin typeface="宋体" pitchFamily="2" charset="-122"/>
              </a:rPr>
              <a:t>  </a:t>
            </a:r>
            <a:r>
              <a:rPr lang="en-US" altLang="zh-CN" sz="3600" b="1" dirty="0" err="1">
                <a:solidFill>
                  <a:srgbClr val="000000"/>
                </a:solidFill>
                <a:latin typeface="宋体" pitchFamily="2" charset="-122"/>
              </a:rPr>
              <a:t>C→c</a:t>
            </a:r>
            <a:r>
              <a:rPr lang="en-US" altLang="zh-CN" sz="3600" b="1" dirty="0">
                <a:solidFill>
                  <a:srgbClr val="000000"/>
                </a:solidFill>
                <a:latin typeface="Times New Roman" pitchFamily="18" charset="0"/>
              </a:rPr>
              <a:t> </a:t>
            </a:r>
            <a:endParaRPr lang="en-US" altLang="zh-CN" sz="36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animEffect transition="in" filter="box(in)">
                                      <p:cBhvr>
                                        <p:cTn id="7" dur="500"/>
                                        <p:tgtEl>
                                          <p:spTgt spid="57549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75491">
                                            <p:txEl>
                                              <p:pRg st="1" end="1"/>
                                            </p:txEl>
                                          </p:spTgt>
                                        </p:tgtEl>
                                        <p:attrNameLst>
                                          <p:attrName>style.visibility</p:attrName>
                                        </p:attrNameLst>
                                      </p:cBhvr>
                                      <p:to>
                                        <p:strVal val="visible"/>
                                      </p:to>
                                    </p:set>
                                    <p:animEffect transition="in" filter="box(in)">
                                      <p:cBhvr>
                                        <p:cTn id="10" dur="500"/>
                                        <p:tgtEl>
                                          <p:spTgt spid="575491">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75491">
                                            <p:txEl>
                                              <p:pRg st="2" end="2"/>
                                            </p:txEl>
                                          </p:spTgt>
                                        </p:tgtEl>
                                        <p:attrNameLst>
                                          <p:attrName>style.visibility</p:attrName>
                                        </p:attrNameLst>
                                      </p:cBhvr>
                                      <p:to>
                                        <p:strVal val="visible"/>
                                      </p:to>
                                    </p:set>
                                    <p:animEffect transition="in" filter="box(in)">
                                      <p:cBhvr>
                                        <p:cTn id="13" dur="500"/>
                                        <p:tgtEl>
                                          <p:spTgt spid="575491">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75491">
                                            <p:txEl>
                                              <p:pRg st="3" end="3"/>
                                            </p:txEl>
                                          </p:spTgt>
                                        </p:tgtEl>
                                        <p:attrNameLst>
                                          <p:attrName>style.visibility</p:attrName>
                                        </p:attrNameLst>
                                      </p:cBhvr>
                                      <p:to>
                                        <p:strVal val="visible"/>
                                      </p:to>
                                    </p:set>
                                    <p:animEffect transition="in" filter="box(in)">
                                      <p:cBhvr>
                                        <p:cTn id="16" dur="500"/>
                                        <p:tgtEl>
                                          <p:spTgt spid="5754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575491">
                                            <p:txEl>
                                              <p:pRg st="4" end="4"/>
                                            </p:txEl>
                                          </p:spTgt>
                                        </p:tgtEl>
                                        <p:attrNameLst>
                                          <p:attrName>style.visibility</p:attrName>
                                        </p:attrNameLst>
                                      </p:cBhvr>
                                      <p:to>
                                        <p:strVal val="visible"/>
                                      </p:to>
                                    </p:set>
                                    <p:animEffect transition="in" filter="box(in)">
                                      <p:cBhvr>
                                        <p:cTn id="21" dur="500"/>
                                        <p:tgtEl>
                                          <p:spTgt spid="57549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575491">
                                            <p:txEl>
                                              <p:pRg st="5" end="5"/>
                                            </p:txEl>
                                          </p:spTgt>
                                        </p:tgtEl>
                                        <p:attrNameLst>
                                          <p:attrName>style.visibility</p:attrName>
                                        </p:attrNameLst>
                                      </p:cBhvr>
                                      <p:to>
                                        <p:strVal val="visible"/>
                                      </p:to>
                                    </p:set>
                                    <p:animEffect transition="in" filter="box(in)">
                                      <p:cBhvr>
                                        <p:cTn id="26" dur="500"/>
                                        <p:tgtEl>
                                          <p:spTgt spid="575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zh-CN" altLang="en-US" sz="4000" dirty="0">
                <a:solidFill>
                  <a:srgbClr val="0000CC"/>
                </a:solidFill>
                <a:latin typeface="宋体" pitchFamily="2" charset="-122"/>
              </a:rPr>
              <a:t>上例还可以简化为：</a:t>
            </a:r>
            <a:endParaRPr lang="zh-CN" altLang="zh-CN" sz="4000" dirty="0">
              <a:solidFill>
                <a:srgbClr val="0000CC"/>
              </a:solidFill>
            </a:endParaRPr>
          </a:p>
        </p:txBody>
      </p:sp>
      <p:sp>
        <p:nvSpPr>
          <p:cNvPr id="576515" name="Rectangle 3"/>
          <p:cNvSpPr>
            <a:spLocks noGrp="1" noChangeArrowheads="1"/>
          </p:cNvSpPr>
          <p:nvPr>
            <p:ph type="body" idx="1"/>
          </p:nvPr>
        </p:nvSpPr>
        <p:spPr/>
        <p:txBody>
          <a:bodyPr/>
          <a:lstStyle/>
          <a:p>
            <a:pPr algn="just" eaLnBrk="1" hangingPunct="1">
              <a:buFont typeface="Wingdings" pitchFamily="2" charset="2"/>
              <a:buNone/>
            </a:pPr>
            <a:r>
              <a:rPr lang="en-US" altLang="zh-CN" sz="3600" b="1">
                <a:solidFill>
                  <a:srgbClr val="0000CC"/>
                </a:solidFill>
                <a:latin typeface="宋体" pitchFamily="2" charset="-122"/>
              </a:rPr>
              <a:t>S→abc|aSB</a:t>
            </a:r>
            <a:r>
              <a:rPr lang="en-US" altLang="zh-CN" sz="3600" b="1">
                <a:solidFill>
                  <a:srgbClr val="FF0000"/>
                </a:solidFill>
                <a:latin typeface="宋体" pitchFamily="2" charset="-122"/>
              </a:rPr>
              <a:t>c</a:t>
            </a:r>
            <a:r>
              <a:rPr lang="en-US" altLang="zh-CN" sz="3600" b="1">
                <a:solidFill>
                  <a:srgbClr val="0000CC"/>
                </a:solidFill>
                <a:latin typeface="宋体" pitchFamily="2" charset="-122"/>
              </a:rPr>
              <a:t>         </a:t>
            </a:r>
            <a:endParaRPr lang="en-US" altLang="zh-CN" sz="3600" b="1">
              <a:solidFill>
                <a:srgbClr val="0000CC"/>
              </a:solidFill>
            </a:endParaRPr>
          </a:p>
          <a:p>
            <a:pPr algn="just" eaLnBrk="1" hangingPunct="1">
              <a:buFont typeface="Wingdings" pitchFamily="2" charset="2"/>
              <a:buNone/>
            </a:pPr>
            <a:r>
              <a:rPr lang="en-US" altLang="zh-CN" sz="3600" b="1">
                <a:solidFill>
                  <a:srgbClr val="000000"/>
                </a:solidFill>
                <a:latin typeface="宋体" pitchFamily="2" charset="-122"/>
              </a:rPr>
              <a:t>  cB→Bc</a:t>
            </a:r>
          </a:p>
          <a:p>
            <a:pPr algn="just" eaLnBrk="1" hangingPunct="1">
              <a:buFont typeface="Wingdings" pitchFamily="2" charset="2"/>
              <a:buNone/>
            </a:pPr>
            <a:r>
              <a:rPr lang="en-US" altLang="zh-CN" sz="3600" b="1">
                <a:solidFill>
                  <a:srgbClr val="000000"/>
                </a:solidFill>
                <a:latin typeface="宋体" pitchFamily="2" charset="-122"/>
              </a:rPr>
              <a:t>  aB→ab</a:t>
            </a:r>
            <a:endParaRPr lang="en-US" altLang="zh-CN" sz="3600" b="1">
              <a:solidFill>
                <a:srgbClr val="000000"/>
              </a:solidFill>
            </a:endParaRPr>
          </a:p>
          <a:p>
            <a:pPr eaLnBrk="1" hangingPunct="1">
              <a:buFont typeface="Wingdings" pitchFamily="2" charset="2"/>
              <a:buNone/>
            </a:pPr>
            <a:r>
              <a:rPr lang="en-US" altLang="zh-CN" sz="3600" b="1">
                <a:solidFill>
                  <a:srgbClr val="000000"/>
                </a:solidFill>
                <a:latin typeface="宋体" pitchFamily="2" charset="-122"/>
              </a:rPr>
              <a:t>  bB→bb</a:t>
            </a:r>
            <a:r>
              <a:rPr lang="en-US" altLang="zh-CN" sz="3600" b="1">
                <a:solidFill>
                  <a:srgbClr val="0000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box(in)">
                                      <p:cBhvr>
                                        <p:cTn id="7" dur="500"/>
                                        <p:tgtEl>
                                          <p:spTgt spid="576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76515">
                                            <p:txEl>
                                              <p:pRg st="1" end="1"/>
                                            </p:txEl>
                                          </p:spTgt>
                                        </p:tgtEl>
                                        <p:attrNameLst>
                                          <p:attrName>style.visibility</p:attrName>
                                        </p:attrNameLst>
                                      </p:cBhvr>
                                      <p:to>
                                        <p:strVal val="visible"/>
                                      </p:to>
                                    </p:set>
                                    <p:animEffect transition="in" filter="box(in)">
                                      <p:cBhvr>
                                        <p:cTn id="12" dur="500"/>
                                        <p:tgtEl>
                                          <p:spTgt spid="576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76515">
                                            <p:txEl>
                                              <p:pRg st="2" end="2"/>
                                            </p:txEl>
                                          </p:spTgt>
                                        </p:tgtEl>
                                        <p:attrNameLst>
                                          <p:attrName>style.visibility</p:attrName>
                                        </p:attrNameLst>
                                      </p:cBhvr>
                                      <p:to>
                                        <p:strVal val="visible"/>
                                      </p:to>
                                    </p:set>
                                    <p:animEffect transition="in" filter="box(in)">
                                      <p:cBhvr>
                                        <p:cTn id="17" dur="500"/>
                                        <p:tgtEl>
                                          <p:spTgt spid="576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76515">
                                            <p:txEl>
                                              <p:pRg st="3" end="3"/>
                                            </p:txEl>
                                          </p:spTgt>
                                        </p:tgtEl>
                                        <p:attrNameLst>
                                          <p:attrName>style.visibility</p:attrName>
                                        </p:attrNameLst>
                                      </p:cBhvr>
                                      <p:to>
                                        <p:strVal val="visible"/>
                                      </p:to>
                                    </p:set>
                                    <p:animEffect transition="in" filter="box(in)">
                                      <p:cBhvr>
                                        <p:cTn id="22" dur="500"/>
                                        <p:tgtEl>
                                          <p:spTgt spid="576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p:txBody>
          <a:bodyPr/>
          <a:lstStyle/>
          <a:p>
            <a:pPr eaLnBrk="1" hangingPunct="1"/>
            <a:endParaRPr lang="zh-CN" altLang="zh-CN">
              <a:solidFill>
                <a:srgbClr val="0000CC"/>
              </a:solidFill>
            </a:endParaRPr>
          </a:p>
        </p:txBody>
      </p:sp>
      <p:sp>
        <p:nvSpPr>
          <p:cNvPr id="460803" name="Rectangle 2051"/>
          <p:cNvSpPr>
            <a:spLocks noGrp="1" noChangeArrowheads="1"/>
          </p:cNvSpPr>
          <p:nvPr>
            <p:ph type="body" idx="1"/>
          </p:nvPr>
        </p:nvSpPr>
        <p:spPr>
          <a:xfrm>
            <a:off x="569913" y="2362200"/>
            <a:ext cx="8574087" cy="4114800"/>
          </a:xfrm>
        </p:spPr>
        <p:txBody>
          <a:bodyPr/>
          <a:lstStyle/>
          <a:p>
            <a:pPr algn="just" eaLnBrk="1" hangingPunct="1"/>
            <a:r>
              <a:rPr lang="zh-CN" altLang="en-US" sz="3200" b="1">
                <a:solidFill>
                  <a:srgbClr val="0000CC"/>
                </a:solidFill>
              </a:rPr>
              <a:t>使用尖括号</a:t>
            </a:r>
            <a:r>
              <a:rPr lang="zh-CN" altLang="en-US" sz="3200" b="1">
                <a:solidFill>
                  <a:srgbClr val="0000CC"/>
                </a:solidFill>
                <a:latin typeface="Times New Roman" pitchFamily="18" charset="0"/>
              </a:rPr>
              <a:t>“</a:t>
            </a:r>
            <a:r>
              <a:rPr lang="en-US" altLang="zh-CN" sz="3200" b="1">
                <a:solidFill>
                  <a:srgbClr val="FF0000"/>
                </a:solidFill>
              </a:rPr>
              <a:t>&lt;</a:t>
            </a:r>
            <a:r>
              <a:rPr lang="en-US" altLang="zh-CN" sz="3200" b="1">
                <a:solidFill>
                  <a:srgbClr val="0000CC"/>
                </a:solidFill>
                <a:latin typeface="Times New Roman" pitchFamily="18" charset="0"/>
              </a:rPr>
              <a:t>”</a:t>
            </a:r>
            <a:r>
              <a:rPr lang="zh-CN" altLang="en-US" sz="3200" b="1">
                <a:solidFill>
                  <a:srgbClr val="0000CC"/>
                </a:solidFill>
              </a:rPr>
              <a:t>和</a:t>
            </a:r>
            <a:r>
              <a:rPr lang="zh-CN" altLang="en-US" sz="3200" b="1">
                <a:solidFill>
                  <a:srgbClr val="0000CC"/>
                </a:solidFill>
                <a:latin typeface="Times New Roman" pitchFamily="18" charset="0"/>
              </a:rPr>
              <a:t>“</a:t>
            </a:r>
            <a:r>
              <a:rPr lang="en-US" altLang="zh-CN" sz="3200" b="1">
                <a:solidFill>
                  <a:srgbClr val="FF0000"/>
                </a:solidFill>
              </a:rPr>
              <a:t>&gt;</a:t>
            </a:r>
            <a:r>
              <a:rPr lang="en-US" altLang="zh-CN" sz="3200" b="1">
                <a:solidFill>
                  <a:srgbClr val="0000CC"/>
                </a:solidFill>
                <a:latin typeface="Times New Roman" pitchFamily="18" charset="0"/>
              </a:rPr>
              <a:t>”</a:t>
            </a:r>
            <a:r>
              <a:rPr lang="zh-CN" altLang="en-US" sz="3200" b="1">
                <a:solidFill>
                  <a:srgbClr val="0000CC"/>
                </a:solidFill>
              </a:rPr>
              <a:t>包括起来的部分，作为一个整体来看待，表示某个语法成分</a:t>
            </a:r>
          </a:p>
          <a:p>
            <a:pPr algn="just" eaLnBrk="1" hangingPunct="1">
              <a:buFont typeface="Wingdings" pitchFamily="2" charset="2"/>
              <a:buNone/>
            </a:pPr>
            <a:r>
              <a:rPr lang="zh-CN" altLang="en-US" sz="3200" b="1">
                <a:solidFill>
                  <a:srgbClr val="0000CC"/>
                </a:solidFill>
              </a:rPr>
              <a:t>   </a:t>
            </a:r>
            <a:r>
              <a:rPr lang="zh-CN" altLang="en-US" sz="3200" b="1">
                <a:solidFill>
                  <a:srgbClr val="000000"/>
                </a:solidFill>
              </a:rPr>
              <a:t>需要使用字母表中的字母来表示其构成</a:t>
            </a:r>
          </a:p>
          <a:p>
            <a:pPr algn="just" eaLnBrk="1" hangingPunct="1"/>
            <a:r>
              <a:rPr lang="zh-CN" altLang="en-US" sz="3200" b="1">
                <a:solidFill>
                  <a:srgbClr val="0000CC"/>
                </a:solidFill>
              </a:rPr>
              <a:t>符号</a:t>
            </a:r>
            <a:r>
              <a:rPr lang="zh-CN" altLang="en-US" sz="3200" b="1">
                <a:solidFill>
                  <a:srgbClr val="0000CC"/>
                </a:solidFill>
                <a:latin typeface="Times New Roman" pitchFamily="18" charset="0"/>
              </a:rPr>
              <a:t>“</a:t>
            </a:r>
            <a:r>
              <a:rPr lang="en-US" altLang="zh-CN" sz="3200" b="1">
                <a:solidFill>
                  <a:srgbClr val="FF0000"/>
                </a:solidFill>
              </a:rPr>
              <a:t>::=</a:t>
            </a:r>
            <a:r>
              <a:rPr lang="en-US" altLang="zh-CN" sz="3200" b="1">
                <a:solidFill>
                  <a:srgbClr val="0000CC"/>
                </a:solidFill>
                <a:latin typeface="Times New Roman" pitchFamily="18" charset="0"/>
              </a:rPr>
              <a:t>”</a:t>
            </a:r>
            <a:r>
              <a:rPr lang="zh-CN" altLang="en-US" sz="3200" b="1">
                <a:solidFill>
                  <a:srgbClr val="0000CC"/>
                </a:solidFill>
              </a:rPr>
              <a:t>是</a:t>
            </a:r>
            <a:r>
              <a:rPr lang="en-US" altLang="zh-CN" sz="3200" b="1">
                <a:solidFill>
                  <a:srgbClr val="0000CC"/>
                </a:solidFill>
              </a:rPr>
              <a:t>BNF</a:t>
            </a:r>
            <a:r>
              <a:rPr lang="zh-CN" altLang="en-US" sz="3200" b="1">
                <a:solidFill>
                  <a:srgbClr val="0000CC"/>
                </a:solidFill>
              </a:rPr>
              <a:t>本身的符号（</a:t>
            </a:r>
            <a:r>
              <a:rPr lang="zh-CN" altLang="en-US" sz="3200" b="1">
                <a:solidFill>
                  <a:srgbClr val="000000"/>
                </a:solidFill>
              </a:rPr>
              <a:t>元符号</a:t>
            </a:r>
            <a:r>
              <a:rPr lang="zh-CN" altLang="en-US" sz="3200" b="1">
                <a:solidFill>
                  <a:srgbClr val="0000CC"/>
                </a:solidFill>
              </a:rPr>
              <a:t>），代表</a:t>
            </a:r>
            <a:r>
              <a:rPr lang="zh-CN" altLang="en-US" sz="3200" b="1">
                <a:solidFill>
                  <a:srgbClr val="0000CC"/>
                </a:solidFill>
                <a:latin typeface="Times New Roman" pitchFamily="18" charset="0"/>
              </a:rPr>
              <a:t>“</a:t>
            </a:r>
            <a:r>
              <a:rPr lang="zh-CN" altLang="en-US" sz="3200" b="1">
                <a:solidFill>
                  <a:srgbClr val="000000"/>
                </a:solidFill>
              </a:rPr>
              <a:t>定义为</a:t>
            </a:r>
            <a:r>
              <a:rPr lang="zh-CN" altLang="en-US" sz="3200" b="1">
                <a:solidFill>
                  <a:srgbClr val="0000CC"/>
                </a:solidFill>
                <a:latin typeface="Times New Roman" pitchFamily="18" charset="0"/>
              </a:rPr>
              <a:t>”</a:t>
            </a:r>
            <a:r>
              <a:rPr lang="zh-CN" altLang="en-US" sz="3200" b="1">
                <a:solidFill>
                  <a:srgbClr val="0000CC"/>
                </a:solidFill>
              </a:rPr>
              <a:t>或</a:t>
            </a:r>
            <a:r>
              <a:rPr lang="zh-CN" altLang="en-US" sz="3200" b="1">
                <a:solidFill>
                  <a:srgbClr val="0000CC"/>
                </a:solidFill>
                <a:latin typeface="Times New Roman" pitchFamily="18" charset="0"/>
              </a:rPr>
              <a:t>“</a:t>
            </a:r>
            <a:r>
              <a:rPr lang="zh-CN" altLang="en-US" sz="3200" b="1">
                <a:solidFill>
                  <a:srgbClr val="000000"/>
                </a:solidFill>
              </a:rPr>
              <a:t>是</a:t>
            </a:r>
            <a:r>
              <a:rPr lang="zh-CN" altLang="en-US" sz="3200" b="1">
                <a:solidFill>
                  <a:srgbClr val="0000CC"/>
                </a:solidFill>
                <a:latin typeface="Times New Roman" pitchFamily="18" charset="0"/>
              </a:rPr>
              <a:t>”</a:t>
            </a:r>
            <a:r>
              <a:rPr lang="zh-CN" altLang="en-US" sz="3200" b="1">
                <a:solidFill>
                  <a:srgbClr val="0000CC"/>
                </a:solidFill>
              </a:rPr>
              <a:t>。</a:t>
            </a:r>
          </a:p>
          <a:p>
            <a:pPr algn="just" eaLnBrk="1" hangingPunct="1"/>
            <a:r>
              <a:rPr lang="zh-CN" altLang="en-US" sz="3200" b="1">
                <a:solidFill>
                  <a:srgbClr val="0000CC"/>
                </a:solidFill>
              </a:rPr>
              <a:t>符号</a:t>
            </a:r>
            <a:r>
              <a:rPr lang="zh-CN" altLang="en-US" sz="3200" b="1">
                <a:solidFill>
                  <a:srgbClr val="0000CC"/>
                </a:solidFill>
                <a:latin typeface="Times New Roman" pitchFamily="18" charset="0"/>
              </a:rPr>
              <a:t>“</a:t>
            </a:r>
            <a:r>
              <a:rPr lang="en-US" altLang="zh-CN" sz="3200" b="1">
                <a:solidFill>
                  <a:srgbClr val="FF0000"/>
                </a:solidFill>
              </a:rPr>
              <a:t>( </a:t>
            </a:r>
            <a:r>
              <a:rPr lang="en-US" altLang="zh-CN" sz="3200" b="1">
                <a:solidFill>
                  <a:srgbClr val="0000CC"/>
                </a:solidFill>
                <a:latin typeface="Times New Roman" pitchFamily="18" charset="0"/>
              </a:rPr>
              <a:t>”</a:t>
            </a:r>
            <a:r>
              <a:rPr lang="zh-CN" altLang="en-US" sz="3200" b="1">
                <a:solidFill>
                  <a:srgbClr val="0000CC"/>
                </a:solidFill>
              </a:rPr>
              <a:t>和</a:t>
            </a:r>
            <a:r>
              <a:rPr lang="zh-CN" altLang="en-US" sz="3200" b="1">
                <a:solidFill>
                  <a:srgbClr val="0000CC"/>
                </a:solidFill>
                <a:latin typeface="Times New Roman" pitchFamily="18" charset="0"/>
              </a:rPr>
              <a:t>“</a:t>
            </a:r>
            <a:r>
              <a:rPr lang="zh-CN" altLang="en-US" sz="3200" b="1">
                <a:solidFill>
                  <a:srgbClr val="0000CC"/>
                </a:solidFill>
              </a:rPr>
              <a:t> </a:t>
            </a:r>
            <a:r>
              <a:rPr lang="en-US" altLang="zh-CN" sz="3200" b="1">
                <a:solidFill>
                  <a:srgbClr val="FF0000"/>
                </a:solidFill>
              </a:rPr>
              <a:t>)</a:t>
            </a:r>
            <a:r>
              <a:rPr lang="en-US" altLang="zh-CN" sz="3200" b="1">
                <a:solidFill>
                  <a:srgbClr val="0000CC"/>
                </a:solidFill>
                <a:latin typeface="Times New Roman" pitchFamily="18" charset="0"/>
              </a:rPr>
              <a:t>”</a:t>
            </a:r>
            <a:r>
              <a:rPr lang="zh-CN" altLang="en-US" sz="3200" b="1">
                <a:solidFill>
                  <a:srgbClr val="0000CC"/>
                </a:solidFill>
              </a:rPr>
              <a:t>是字母表的元素。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anim calcmode="lin" valueType="num">
                                      <p:cBhvr additive="base">
                                        <p:cTn id="7" dur="1000" fill="hold"/>
                                        <p:tgtEl>
                                          <p:spTgt spid="46080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60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0803">
                                            <p:txEl>
                                              <p:pRg st="1" end="1"/>
                                            </p:txEl>
                                          </p:spTgt>
                                        </p:tgtEl>
                                        <p:attrNameLst>
                                          <p:attrName>style.visibility</p:attrName>
                                        </p:attrNameLst>
                                      </p:cBhvr>
                                      <p:to>
                                        <p:strVal val="visible"/>
                                      </p:to>
                                    </p:set>
                                    <p:anim calcmode="lin" valueType="num">
                                      <p:cBhvr additive="base">
                                        <p:cTn id="13" dur="1000" fill="hold"/>
                                        <p:tgtEl>
                                          <p:spTgt spid="46080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460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0803">
                                            <p:txEl>
                                              <p:pRg st="2" end="2"/>
                                            </p:txEl>
                                          </p:spTgt>
                                        </p:tgtEl>
                                        <p:attrNameLst>
                                          <p:attrName>style.visibility</p:attrName>
                                        </p:attrNameLst>
                                      </p:cBhvr>
                                      <p:to>
                                        <p:strVal val="visible"/>
                                      </p:to>
                                    </p:set>
                                    <p:anim calcmode="lin" valueType="num">
                                      <p:cBhvr additive="base">
                                        <p:cTn id="19" dur="1000" fill="hold"/>
                                        <p:tgtEl>
                                          <p:spTgt spid="46080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460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0803">
                                            <p:txEl>
                                              <p:pRg st="3" end="3"/>
                                            </p:txEl>
                                          </p:spTgt>
                                        </p:tgtEl>
                                        <p:attrNameLst>
                                          <p:attrName>style.visibility</p:attrName>
                                        </p:attrNameLst>
                                      </p:cBhvr>
                                      <p:to>
                                        <p:strVal val="visible"/>
                                      </p:to>
                                    </p:set>
                                    <p:anim calcmode="lin" valueType="num">
                                      <p:cBhvr additive="base">
                                        <p:cTn id="25" dur="500" fill="hold"/>
                                        <p:tgtEl>
                                          <p:spTgt spid="4608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endParaRPr lang="zh-CN" altLang="zh-CN"/>
          </a:p>
        </p:txBody>
      </p:sp>
      <p:sp>
        <p:nvSpPr>
          <p:cNvPr id="163843"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latin typeface="宋体" pitchFamily="2" charset="-122"/>
              </a:rPr>
              <a:t>文法产生式的左边可以有多个符号</a:t>
            </a:r>
          </a:p>
          <a:p>
            <a:pPr eaLnBrk="1" hangingPunct="1"/>
            <a:endParaRPr lang="en-US" altLang="zh-CN"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zh-CN" altLang="en-US" sz="4000" dirty="0">
                <a:solidFill>
                  <a:srgbClr val="000000"/>
                </a:solidFill>
              </a:rPr>
              <a:t>思考：补充文法</a:t>
            </a:r>
            <a:r>
              <a:rPr lang="en-US" altLang="zh-CN" sz="4000" dirty="0">
                <a:solidFill>
                  <a:srgbClr val="000000"/>
                </a:solidFill>
              </a:rPr>
              <a:t>G</a:t>
            </a:r>
          </a:p>
        </p:txBody>
      </p:sp>
      <p:sp>
        <p:nvSpPr>
          <p:cNvPr id="608259" name="Rectangle 3"/>
          <p:cNvSpPr>
            <a:spLocks noGrp="1" noChangeArrowheads="1"/>
          </p:cNvSpPr>
          <p:nvPr>
            <p:ph type="body" idx="1"/>
          </p:nvPr>
        </p:nvSpPr>
        <p:spPr/>
        <p:txBody>
          <a:bodyPr/>
          <a:lstStyle/>
          <a:p>
            <a:pPr eaLnBrk="1" hangingPunct="1">
              <a:buFont typeface="Wingdings" pitchFamily="2" charset="2"/>
              <a:buNone/>
            </a:pPr>
            <a:r>
              <a:rPr lang="zh-CN" altLang="en-US" sz="3600" b="1" dirty="0">
                <a:solidFill>
                  <a:srgbClr val="0000CC"/>
                </a:solidFill>
              </a:rPr>
              <a:t>使得   </a:t>
            </a:r>
            <a:r>
              <a:rPr lang="en-US" altLang="zh-CN" sz="3600" b="1" dirty="0">
                <a:solidFill>
                  <a:srgbClr val="0000CC"/>
                </a:solidFill>
              </a:rPr>
              <a:t>L(G)= </a:t>
            </a:r>
            <a:r>
              <a:rPr lang="en-US" altLang="zh-CN" sz="3600" b="1" dirty="0">
                <a:solidFill>
                  <a:srgbClr val="0000CC"/>
                </a:solidFill>
                <a:latin typeface="宋体" pitchFamily="2" charset="-122"/>
              </a:rPr>
              <a:t>{</a:t>
            </a:r>
            <a:r>
              <a:rPr lang="en-US" altLang="zh-CN" sz="3600" b="1" dirty="0" err="1">
                <a:solidFill>
                  <a:srgbClr val="0000CC"/>
                </a:solidFill>
                <a:latin typeface="宋体" pitchFamily="2" charset="-122"/>
              </a:rPr>
              <a:t>a</a:t>
            </a:r>
            <a:r>
              <a:rPr lang="en-US" altLang="zh-CN" sz="3600" b="1" baseline="30000" dirty="0" err="1">
                <a:solidFill>
                  <a:srgbClr val="0000CC"/>
                </a:solidFill>
                <a:latin typeface="宋体" pitchFamily="2" charset="-122"/>
              </a:rPr>
              <a:t>n</a:t>
            </a:r>
            <a:r>
              <a:rPr lang="en-US" altLang="zh-CN" sz="3600" b="1" dirty="0" err="1">
                <a:solidFill>
                  <a:srgbClr val="0000CC"/>
                </a:solidFill>
                <a:latin typeface="宋体" pitchFamily="2" charset="-122"/>
              </a:rPr>
              <a:t>b</a:t>
            </a:r>
            <a:r>
              <a:rPr lang="en-US" altLang="zh-CN" sz="3600" b="1" baseline="30000" dirty="0" err="1">
                <a:solidFill>
                  <a:srgbClr val="0000CC"/>
                </a:solidFill>
                <a:latin typeface="宋体" pitchFamily="2" charset="-122"/>
              </a:rPr>
              <a:t>n</a:t>
            </a:r>
            <a:r>
              <a:rPr lang="en-US" altLang="zh-CN" sz="3600" b="1" dirty="0" err="1">
                <a:solidFill>
                  <a:srgbClr val="0000CC"/>
                </a:solidFill>
                <a:latin typeface="宋体" pitchFamily="2" charset="-122"/>
              </a:rPr>
              <a:t>c</a:t>
            </a:r>
            <a:r>
              <a:rPr lang="en-US" altLang="zh-CN" sz="3600" b="1" baseline="30000" dirty="0" err="1">
                <a:solidFill>
                  <a:srgbClr val="0000CC"/>
                </a:solidFill>
                <a:latin typeface="宋体" pitchFamily="2" charset="-122"/>
              </a:rPr>
              <a:t>n</a:t>
            </a:r>
            <a:r>
              <a:rPr lang="en-US" altLang="zh-CN" sz="3600" b="1" dirty="0" err="1">
                <a:solidFill>
                  <a:srgbClr val="0000CC"/>
                </a:solidFill>
                <a:latin typeface="宋体" pitchFamily="2" charset="-122"/>
              </a:rPr>
              <a:t>|n</a:t>
            </a:r>
            <a:r>
              <a:rPr lang="en-US" altLang="zh-CN" sz="3600" b="1" dirty="0">
                <a:solidFill>
                  <a:srgbClr val="0000CC"/>
                </a:solidFill>
                <a:latin typeface="宋体" pitchFamily="2" charset="-122"/>
              </a:rPr>
              <a:t>&gt;0}</a:t>
            </a:r>
          </a:p>
          <a:p>
            <a:pPr algn="just" eaLnBrk="1" hangingPunct="1">
              <a:buFont typeface="Wingdings" pitchFamily="2" charset="2"/>
              <a:buNone/>
            </a:pPr>
            <a:r>
              <a:rPr lang="en-US" altLang="zh-CN" sz="3600" b="1" dirty="0">
                <a:solidFill>
                  <a:srgbClr val="0000CC"/>
                </a:solidFill>
                <a:latin typeface="宋体" pitchFamily="2" charset="-122"/>
              </a:rPr>
              <a:t> </a:t>
            </a:r>
            <a:r>
              <a:rPr lang="en-US" altLang="zh-CN" sz="3600" b="1" dirty="0" err="1">
                <a:solidFill>
                  <a:srgbClr val="0000CC"/>
                </a:solidFill>
                <a:latin typeface="宋体" pitchFamily="2" charset="-122"/>
              </a:rPr>
              <a:t>S→aB</a:t>
            </a:r>
            <a:r>
              <a:rPr lang="en-US" altLang="zh-CN" sz="3600" b="1" dirty="0" err="1">
                <a:solidFill>
                  <a:srgbClr val="FF0000"/>
                </a:solidFill>
                <a:latin typeface="宋体" pitchFamily="2" charset="-122"/>
              </a:rPr>
              <a:t>S</a:t>
            </a:r>
            <a:r>
              <a:rPr lang="en-US" altLang="zh-CN" sz="3600" b="1" dirty="0" err="1">
                <a:solidFill>
                  <a:srgbClr val="0000CC"/>
                </a:solidFill>
                <a:latin typeface="宋体" pitchFamily="2" charset="-122"/>
              </a:rPr>
              <a:t>c</a:t>
            </a:r>
            <a:endParaRPr lang="en-US" altLang="zh-CN" sz="3600" b="1" dirty="0">
              <a:solidFill>
                <a:srgbClr val="0000CC"/>
              </a:solidFill>
            </a:endParaRPr>
          </a:p>
          <a:p>
            <a:pPr algn="just" eaLnBrk="1" hangingPunct="1">
              <a:buFont typeface="Wingdings" pitchFamily="2" charset="2"/>
              <a:buNone/>
            </a:pPr>
            <a:r>
              <a:rPr lang="en-US" altLang="zh-CN" sz="3600" b="1" dirty="0">
                <a:solidFill>
                  <a:srgbClr val="0000CC"/>
                </a:solidFill>
                <a:latin typeface="宋体" pitchFamily="2" charset="-122"/>
              </a:rPr>
              <a:t> </a:t>
            </a:r>
            <a:r>
              <a:rPr lang="en-US" altLang="zh-CN" sz="3600" b="1" dirty="0" err="1">
                <a:solidFill>
                  <a:srgbClr val="0000CC"/>
                </a:solidFill>
                <a:latin typeface="宋体" pitchFamily="2" charset="-122"/>
              </a:rPr>
              <a:t>S→aBc</a:t>
            </a:r>
            <a:endParaRPr lang="en-US" altLang="zh-CN" sz="3600" b="1" dirty="0">
              <a:solidFill>
                <a:srgbClr val="0000CC"/>
              </a:solidFill>
            </a:endParaRPr>
          </a:p>
          <a:p>
            <a:pPr algn="just" eaLnBrk="1" hangingPunct="1">
              <a:buFont typeface="Wingdings" pitchFamily="2" charset="2"/>
              <a:buNone/>
            </a:pPr>
            <a:r>
              <a:rPr lang="en-US" altLang="zh-CN" sz="3600" b="1" dirty="0">
                <a:solidFill>
                  <a:srgbClr val="0000CC"/>
                </a:solidFill>
                <a:latin typeface="宋体" pitchFamily="2" charset="-122"/>
              </a:rPr>
              <a:t> </a:t>
            </a:r>
            <a:r>
              <a:rPr lang="en-US" altLang="zh-CN" sz="3600" b="1" dirty="0" err="1">
                <a:solidFill>
                  <a:srgbClr val="0000CC"/>
                </a:solidFill>
                <a:latin typeface="宋体" pitchFamily="2" charset="-122"/>
              </a:rPr>
              <a:t>Ba</a:t>
            </a:r>
            <a:r>
              <a:rPr lang="en-US" altLang="zh-CN" sz="3600" b="1" dirty="0">
                <a:solidFill>
                  <a:srgbClr val="0000CC"/>
                </a:solidFill>
                <a:latin typeface="宋体" pitchFamily="2" charset="-122"/>
              </a:rPr>
              <a:t>→?</a:t>
            </a:r>
          </a:p>
          <a:p>
            <a:pPr algn="just" eaLnBrk="1" hangingPunct="1">
              <a:buFont typeface="Wingdings" pitchFamily="2" charset="2"/>
              <a:buNone/>
            </a:pPr>
            <a:r>
              <a:rPr lang="en-US" altLang="zh-CN" sz="3600" b="1" dirty="0">
                <a:solidFill>
                  <a:srgbClr val="0000CC"/>
                </a:solidFill>
                <a:latin typeface="宋体" pitchFamily="2" charset="-122"/>
              </a:rPr>
              <a:t> </a:t>
            </a:r>
            <a:r>
              <a:rPr lang="en-US" altLang="zh-CN" sz="3600" b="1" dirty="0">
                <a:solidFill>
                  <a:srgbClr val="0000CC"/>
                </a:solidFill>
                <a:latin typeface="Times New Roman" pitchFamily="18" charset="0"/>
              </a:rPr>
              <a:t>…</a:t>
            </a:r>
            <a:endParaRPr lang="en-US" altLang="zh-CN" sz="3600" b="1" dirty="0">
              <a:solidFill>
                <a:srgbClr val="0000CC"/>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08259">
                                            <p:txEl>
                                              <p:pRg st="0" end="0"/>
                                            </p:txEl>
                                          </p:spTgt>
                                        </p:tgtEl>
                                        <p:attrNameLst>
                                          <p:attrName>style.visibility</p:attrName>
                                        </p:attrNameLst>
                                      </p:cBhvr>
                                      <p:to>
                                        <p:strVal val="visible"/>
                                      </p:to>
                                    </p:set>
                                    <p:animEffect transition="in" filter="box(in)">
                                      <p:cBhvr>
                                        <p:cTn id="7" dur="500"/>
                                        <p:tgtEl>
                                          <p:spTgt spid="608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08259">
                                            <p:txEl>
                                              <p:pRg st="1" end="1"/>
                                            </p:txEl>
                                          </p:spTgt>
                                        </p:tgtEl>
                                        <p:attrNameLst>
                                          <p:attrName>style.visibility</p:attrName>
                                        </p:attrNameLst>
                                      </p:cBhvr>
                                      <p:to>
                                        <p:strVal val="visible"/>
                                      </p:to>
                                    </p:set>
                                    <p:animEffect transition="in" filter="box(in)">
                                      <p:cBhvr>
                                        <p:cTn id="12" dur="500"/>
                                        <p:tgtEl>
                                          <p:spTgt spid="60825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608259">
                                            <p:txEl>
                                              <p:pRg st="2" end="2"/>
                                            </p:txEl>
                                          </p:spTgt>
                                        </p:tgtEl>
                                        <p:attrNameLst>
                                          <p:attrName>style.visibility</p:attrName>
                                        </p:attrNameLst>
                                      </p:cBhvr>
                                      <p:to>
                                        <p:strVal val="visible"/>
                                      </p:to>
                                    </p:set>
                                    <p:animEffect transition="in" filter="box(in)">
                                      <p:cBhvr>
                                        <p:cTn id="15" dur="500"/>
                                        <p:tgtEl>
                                          <p:spTgt spid="60825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608259">
                                            <p:txEl>
                                              <p:pRg st="3" end="3"/>
                                            </p:txEl>
                                          </p:spTgt>
                                        </p:tgtEl>
                                        <p:attrNameLst>
                                          <p:attrName>style.visibility</p:attrName>
                                        </p:attrNameLst>
                                      </p:cBhvr>
                                      <p:to>
                                        <p:strVal val="visible"/>
                                      </p:to>
                                    </p:set>
                                    <p:animEffect transition="in" filter="box(in)">
                                      <p:cBhvr>
                                        <p:cTn id="20" dur="500"/>
                                        <p:tgtEl>
                                          <p:spTgt spid="60825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608259">
                                            <p:txEl>
                                              <p:pRg st="4" end="4"/>
                                            </p:txEl>
                                          </p:spTgt>
                                        </p:tgtEl>
                                        <p:attrNameLst>
                                          <p:attrName>style.visibility</p:attrName>
                                        </p:attrNameLst>
                                      </p:cBhvr>
                                      <p:to>
                                        <p:strVal val="visible"/>
                                      </p:to>
                                    </p:set>
                                    <p:animEffect transition="in" filter="box(in)">
                                      <p:cBhvr>
                                        <p:cTn id="25" dur="500"/>
                                        <p:tgtEl>
                                          <p:spTgt spid="608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sz="4000">
                <a:solidFill>
                  <a:srgbClr val="0000CC"/>
                </a:solidFill>
              </a:rPr>
              <a:t>练习：</a:t>
            </a:r>
            <a:r>
              <a:rPr lang="zh-CN" altLang="en-US" sz="4400">
                <a:solidFill>
                  <a:srgbClr val="0000CC"/>
                </a:solidFill>
              </a:rPr>
              <a:t>构造文法</a:t>
            </a:r>
            <a:r>
              <a:rPr lang="en-US" altLang="zh-CN" sz="4400">
                <a:solidFill>
                  <a:srgbClr val="0000CC"/>
                </a:solidFill>
              </a:rPr>
              <a:t>G</a:t>
            </a:r>
            <a:r>
              <a:rPr lang="zh-CN" altLang="en-US" sz="4400">
                <a:solidFill>
                  <a:srgbClr val="0000CC"/>
                </a:solidFill>
              </a:rPr>
              <a:t>，使得</a:t>
            </a:r>
          </a:p>
        </p:txBody>
      </p:sp>
      <p:sp>
        <p:nvSpPr>
          <p:cNvPr id="129027" name="Rectangle 3"/>
          <p:cNvSpPr>
            <a:spLocks noGrp="1" noChangeArrowheads="1"/>
          </p:cNvSpPr>
          <p:nvPr>
            <p:ph type="body" idx="1"/>
          </p:nvPr>
        </p:nvSpPr>
        <p:spPr>
          <a:xfrm>
            <a:off x="493713" y="2209800"/>
            <a:ext cx="8650287" cy="4114800"/>
          </a:xfrm>
        </p:spPr>
        <p:txBody>
          <a:bodyPr/>
          <a:lstStyle/>
          <a:p>
            <a:pPr eaLnBrk="1" hangingPunct="1">
              <a:buFont typeface="Wingdings" pitchFamily="2" charset="2"/>
              <a:buNone/>
            </a:pPr>
            <a:r>
              <a:rPr lang="en-US" altLang="zh-CN" sz="3600" b="1" dirty="0">
                <a:solidFill>
                  <a:srgbClr val="0000CC"/>
                </a:solidFill>
              </a:rPr>
              <a:t>  </a:t>
            </a:r>
            <a:r>
              <a:rPr lang="en-US" altLang="zh-CN" sz="4000" b="1" dirty="0">
                <a:solidFill>
                  <a:srgbClr val="0000CC"/>
                </a:solidFill>
              </a:rPr>
              <a:t>L(G)=</a:t>
            </a:r>
            <a:r>
              <a:rPr lang="en-US" altLang="zh-CN" sz="4000" b="1" dirty="0">
                <a:solidFill>
                  <a:srgbClr val="000000"/>
                </a:solidFill>
              </a:rPr>
              <a:t>{a</a:t>
            </a:r>
            <a:r>
              <a:rPr lang="en-US" altLang="zh-CN" sz="4000" b="1" baseline="30000" dirty="0">
                <a:solidFill>
                  <a:srgbClr val="000000"/>
                </a:solidFill>
              </a:rPr>
              <a:t>n</a:t>
            </a:r>
            <a:r>
              <a:rPr lang="en-US" altLang="zh-CN" sz="4000" b="1" dirty="0">
                <a:solidFill>
                  <a:srgbClr val="000000"/>
                </a:solidFill>
              </a:rPr>
              <a:t>b</a:t>
            </a:r>
            <a:r>
              <a:rPr lang="en-US" altLang="zh-CN" sz="4000" b="1" baseline="30000" dirty="0">
                <a:solidFill>
                  <a:srgbClr val="000000"/>
                </a:solidFill>
              </a:rPr>
              <a:t>2n</a:t>
            </a:r>
            <a:r>
              <a:rPr lang="en-US" altLang="zh-CN" sz="4000" b="1" dirty="0">
                <a:solidFill>
                  <a:srgbClr val="000000"/>
                </a:solidFill>
              </a:rPr>
              <a:t>|n&gt;=1}</a:t>
            </a:r>
            <a:endParaRPr lang="en-US" altLang="zh-CN" sz="4000" b="1" dirty="0">
              <a:solidFill>
                <a:srgbClr val="0000CC"/>
              </a:solidFill>
            </a:endParaRPr>
          </a:p>
          <a:p>
            <a:pPr eaLnBrk="1" hangingPunct="1">
              <a:buFont typeface="Wingdings" pitchFamily="2" charset="2"/>
              <a:buNone/>
            </a:pPr>
            <a:r>
              <a:rPr lang="en-US" altLang="zh-CN" sz="4000" b="1" dirty="0">
                <a:solidFill>
                  <a:srgbClr val="0000CC"/>
                </a:solidFill>
              </a:rPr>
              <a:t>  L(G)=</a:t>
            </a:r>
            <a:r>
              <a:rPr lang="en-US" altLang="zh-CN" sz="4000" b="1" dirty="0">
                <a:solidFill>
                  <a:srgbClr val="000000"/>
                </a:solidFill>
              </a:rPr>
              <a:t>{a</a:t>
            </a:r>
            <a:r>
              <a:rPr lang="en-US" altLang="zh-CN" sz="4000" b="1" baseline="30000" dirty="0">
                <a:solidFill>
                  <a:srgbClr val="000000"/>
                </a:solidFill>
              </a:rPr>
              <a:t>m+1</a:t>
            </a:r>
            <a:r>
              <a:rPr lang="en-US" altLang="zh-CN" sz="4000" b="1" dirty="0">
                <a:solidFill>
                  <a:srgbClr val="000000"/>
                </a:solidFill>
              </a:rPr>
              <a:t>b</a:t>
            </a:r>
            <a:r>
              <a:rPr lang="en-US" altLang="zh-CN" sz="4000" b="1" baseline="30000" dirty="0">
                <a:solidFill>
                  <a:srgbClr val="000000"/>
                </a:solidFill>
              </a:rPr>
              <a:t>2m+1</a:t>
            </a:r>
            <a:r>
              <a:rPr lang="en-US" altLang="zh-CN" sz="4000" b="1" dirty="0">
                <a:solidFill>
                  <a:srgbClr val="000000"/>
                </a:solidFill>
              </a:rPr>
              <a:t>|m&gt;=0}</a:t>
            </a:r>
          </a:p>
          <a:p>
            <a:pPr eaLnBrk="1" hangingPunct="1">
              <a:buFont typeface="Wingdings" pitchFamily="2" charset="2"/>
              <a:buNone/>
            </a:pPr>
            <a:r>
              <a:rPr lang="en-US" altLang="zh-CN" sz="4000" b="1" dirty="0">
                <a:solidFill>
                  <a:srgbClr val="0000CC"/>
                </a:solidFill>
              </a:rPr>
              <a:t>  L(G</a:t>
            </a:r>
            <a:r>
              <a:rPr lang="en-US" altLang="zh-CN" sz="4000" b="1" dirty="0">
                <a:solidFill>
                  <a:srgbClr val="000000"/>
                </a:solidFill>
              </a:rPr>
              <a:t>)={a</a:t>
            </a:r>
            <a:r>
              <a:rPr lang="en-US" altLang="zh-CN" sz="4000" b="1" baseline="30000" dirty="0">
                <a:solidFill>
                  <a:srgbClr val="000000"/>
                </a:solidFill>
              </a:rPr>
              <a:t>n</a:t>
            </a:r>
            <a:r>
              <a:rPr lang="en-US" altLang="zh-CN" sz="4000" b="1" dirty="0">
                <a:solidFill>
                  <a:srgbClr val="000000"/>
                </a:solidFill>
              </a:rPr>
              <a:t>b</a:t>
            </a:r>
            <a:r>
              <a:rPr lang="en-US" altLang="zh-CN" sz="4000" b="1" baseline="30000" dirty="0">
                <a:solidFill>
                  <a:srgbClr val="000000"/>
                </a:solidFill>
              </a:rPr>
              <a:t>2n-1</a:t>
            </a:r>
            <a:r>
              <a:rPr lang="en-US" altLang="zh-CN" sz="4000" b="1" dirty="0">
                <a:solidFill>
                  <a:srgbClr val="000000"/>
                </a:solidFill>
              </a:rPr>
              <a:t>|n&gt;=1}</a:t>
            </a:r>
            <a:endParaRPr lang="en-US" altLang="zh-CN" sz="4000" b="1" dirty="0">
              <a:solidFill>
                <a:srgbClr val="0000CC"/>
              </a:solidFill>
            </a:endParaRPr>
          </a:p>
          <a:p>
            <a:pPr eaLnBrk="1" hangingPunct="1"/>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p:cTn id="7" dur="500" fill="hold"/>
                                        <p:tgtEl>
                                          <p:spTgt spid="1290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902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p:cTn id="13" dur="500" fill="hold"/>
                                        <p:tgtEl>
                                          <p:spTgt spid="12902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2902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p:cTn id="19" dur="500" fill="hold"/>
                                        <p:tgtEl>
                                          <p:spTgt spid="12902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29027">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en-US" altLang="zh-CN" sz="4000" dirty="0">
                <a:solidFill>
                  <a:srgbClr val="000000"/>
                </a:solidFill>
              </a:rPr>
              <a:t>2.5</a:t>
            </a:r>
            <a:r>
              <a:rPr lang="zh-CN" altLang="en-US" sz="4000" dirty="0">
                <a:solidFill>
                  <a:srgbClr val="000000"/>
                </a:solidFill>
              </a:rPr>
              <a:t>无用非终结符</a:t>
            </a:r>
            <a:r>
              <a:rPr lang="en-US" altLang="zh-CN" sz="4000" dirty="0">
                <a:solidFill>
                  <a:srgbClr val="000000"/>
                </a:solidFill>
              </a:rPr>
              <a:t>(</a:t>
            </a:r>
            <a:r>
              <a:rPr lang="zh-CN" altLang="en-US" sz="4000" dirty="0">
                <a:solidFill>
                  <a:srgbClr val="000000"/>
                </a:solidFill>
              </a:rPr>
              <a:t>自学</a:t>
            </a:r>
            <a:r>
              <a:rPr lang="en-US" altLang="zh-CN" sz="4000" dirty="0">
                <a:solidFill>
                  <a:srgbClr val="000000"/>
                </a:solidFill>
              </a:rPr>
              <a:t>)</a:t>
            </a:r>
            <a:endParaRPr lang="zh-CN" altLang="en-US" sz="4000" dirty="0">
              <a:solidFill>
                <a:srgbClr val="000000"/>
              </a:solidFill>
            </a:endParaRPr>
          </a:p>
        </p:txBody>
      </p:sp>
      <p:sp>
        <p:nvSpPr>
          <p:cNvPr id="1005571" name="Rectangle 3"/>
          <p:cNvSpPr>
            <a:spLocks noGrp="1" noChangeArrowheads="1"/>
          </p:cNvSpPr>
          <p:nvPr>
            <p:ph type="body" idx="1"/>
          </p:nvPr>
        </p:nvSpPr>
        <p:spPr/>
        <p:txBody>
          <a:bodyPr/>
          <a:lstStyle/>
          <a:p>
            <a:pPr marL="0" indent="0" algn="just" eaLnBrk="1" hangingPunct="1">
              <a:buFont typeface="Wingdings" pitchFamily="2" charset="2"/>
              <a:buNone/>
            </a:pPr>
            <a:r>
              <a:rPr lang="zh-CN" altLang="en-US" sz="4000" b="1" dirty="0">
                <a:solidFill>
                  <a:srgbClr val="0000CC"/>
                </a:solidFill>
              </a:rPr>
              <a:t>一个无关文法</a:t>
            </a:r>
            <a:r>
              <a:rPr lang="en-US" altLang="zh-CN" sz="4000" b="1" dirty="0">
                <a:solidFill>
                  <a:srgbClr val="0000CC"/>
                </a:solidFill>
              </a:rPr>
              <a:t>G,A∈V</a:t>
            </a:r>
          </a:p>
          <a:p>
            <a:pPr marL="0" indent="0" algn="just"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如果</a:t>
            </a:r>
            <a:r>
              <a:rPr lang="en-US" altLang="zh-CN" sz="4000" b="1" dirty="0">
                <a:solidFill>
                  <a:srgbClr val="0000CC"/>
                </a:solidFill>
              </a:rPr>
              <a:t>A</a:t>
            </a:r>
            <a:r>
              <a:rPr lang="zh-CN" altLang="en-US" sz="4000" b="1" dirty="0">
                <a:solidFill>
                  <a:srgbClr val="0000CC"/>
                </a:solidFill>
              </a:rPr>
              <a:t>不出现在任何形如</a:t>
            </a:r>
          </a:p>
          <a:p>
            <a:pPr marL="0" indent="0" algn="just" eaLnBrk="1" hangingPunct="1">
              <a:buFont typeface="Wingdings" pitchFamily="2" charset="2"/>
              <a:buNone/>
            </a:pPr>
            <a:r>
              <a:rPr lang="zh-CN" altLang="en-US" sz="4000" b="1" dirty="0">
                <a:solidFill>
                  <a:srgbClr val="000000"/>
                </a:solidFill>
              </a:rPr>
              <a:t>        </a:t>
            </a:r>
            <a:r>
              <a:rPr lang="en-US" altLang="zh-CN" sz="4000" b="1" dirty="0">
                <a:solidFill>
                  <a:srgbClr val="000000"/>
                </a:solidFill>
              </a:rPr>
              <a:t>S=&gt;</a:t>
            </a:r>
            <a:r>
              <a:rPr lang="en-US" altLang="zh-CN" sz="4000" b="1" baseline="30000" dirty="0">
                <a:solidFill>
                  <a:srgbClr val="FF0000"/>
                </a:solidFill>
              </a:rPr>
              <a:t>*</a:t>
            </a:r>
            <a:r>
              <a:rPr lang="en-US" altLang="zh-CN" sz="4000" b="1" dirty="0" err="1">
                <a:solidFill>
                  <a:srgbClr val="000000"/>
                </a:solidFill>
              </a:rPr>
              <a:t>uAv</a:t>
            </a:r>
            <a:r>
              <a:rPr lang="en-US" altLang="zh-CN" sz="4000" b="1" dirty="0">
                <a:solidFill>
                  <a:srgbClr val="000000"/>
                </a:solidFill>
              </a:rPr>
              <a:t>=&gt;</a:t>
            </a:r>
            <a:r>
              <a:rPr lang="en-US" altLang="zh-CN" sz="4000" b="1" baseline="54000" dirty="0">
                <a:solidFill>
                  <a:srgbClr val="FF0000"/>
                </a:solidFill>
              </a:rPr>
              <a:t>+</a:t>
            </a:r>
            <a:r>
              <a:rPr lang="en-US" altLang="zh-CN" sz="4000" b="1" dirty="0" err="1">
                <a:solidFill>
                  <a:srgbClr val="000000"/>
                </a:solidFill>
              </a:rPr>
              <a:t>uwv</a:t>
            </a:r>
            <a:endParaRPr lang="en-US" altLang="zh-CN" sz="4000" b="1" dirty="0">
              <a:solidFill>
                <a:srgbClr val="000000"/>
              </a:solidFill>
            </a:endParaRPr>
          </a:p>
          <a:p>
            <a:pPr marL="0" indent="0" algn="just" eaLnBrk="1" hangingPunct="1">
              <a:buFont typeface="Wingdings" pitchFamily="2" charset="2"/>
              <a:buNone/>
            </a:pPr>
            <a:r>
              <a:rPr lang="zh-CN" altLang="en-US" sz="4000" b="1" dirty="0">
                <a:solidFill>
                  <a:srgbClr val="0000CC"/>
                </a:solidFill>
              </a:rPr>
              <a:t>的推导之中</a:t>
            </a:r>
            <a:r>
              <a:rPr lang="en-US" altLang="zh-CN" sz="4000" b="1" dirty="0">
                <a:solidFill>
                  <a:srgbClr val="0000CC"/>
                </a:solidFill>
              </a:rPr>
              <a:t>----A</a:t>
            </a:r>
            <a:r>
              <a:rPr lang="zh-CN" altLang="en-US" sz="4000" b="1" dirty="0">
                <a:solidFill>
                  <a:srgbClr val="0000CC"/>
                </a:solidFill>
              </a:rPr>
              <a:t>为</a:t>
            </a:r>
            <a:r>
              <a:rPr lang="zh-CN" altLang="en-US" sz="4000" b="1" dirty="0">
                <a:solidFill>
                  <a:srgbClr val="000000"/>
                </a:solidFill>
              </a:rPr>
              <a:t>无用非终结符</a:t>
            </a:r>
            <a:endParaRPr lang="zh-CN" altLang="en-US" sz="4000" b="1" dirty="0">
              <a:solidFill>
                <a:srgbClr val="0000CC"/>
              </a:solidFill>
            </a:endParaRPr>
          </a:p>
          <a:p>
            <a:pPr marL="0" indent="0" algn="just" eaLnBrk="1" hangingPunct="1">
              <a:buFont typeface="Wingdings" pitchFamily="2" charset="2"/>
              <a:buNone/>
            </a:pPr>
            <a:r>
              <a:rPr lang="zh-CN" altLang="en-US" sz="4000" b="1" dirty="0">
                <a:solidFill>
                  <a:srgbClr val="0000CC"/>
                </a:solidFill>
              </a:rPr>
              <a:t>其中：</a:t>
            </a:r>
            <a:r>
              <a:rPr lang="en-US" altLang="zh-CN" sz="4000" b="1" dirty="0">
                <a:solidFill>
                  <a:srgbClr val="0000CC"/>
                </a:solidFill>
              </a:rPr>
              <a:t>u </a:t>
            </a:r>
            <a:r>
              <a:rPr lang="zh-CN" altLang="en-US" sz="4000" b="1" dirty="0">
                <a:solidFill>
                  <a:srgbClr val="0000CC"/>
                </a:solidFill>
              </a:rPr>
              <a:t>，</a:t>
            </a:r>
            <a:r>
              <a:rPr lang="en-US" altLang="zh-CN" sz="4000" b="1" dirty="0">
                <a:solidFill>
                  <a:srgbClr val="0000CC"/>
                </a:solidFill>
              </a:rPr>
              <a:t>w </a:t>
            </a:r>
            <a:r>
              <a:rPr lang="zh-CN" altLang="en-US" sz="4000" b="1" dirty="0">
                <a:solidFill>
                  <a:srgbClr val="0000CC"/>
                </a:solidFill>
              </a:rPr>
              <a:t>，</a:t>
            </a:r>
            <a:r>
              <a:rPr lang="en-US" altLang="zh-CN" sz="4000" b="1" dirty="0">
                <a:solidFill>
                  <a:srgbClr val="0000CC"/>
                </a:solidFill>
              </a:rPr>
              <a:t>v ∈∑</a:t>
            </a:r>
            <a:r>
              <a:rPr lang="en-US" altLang="zh-CN" sz="4000" b="1" baseline="30000" dirty="0">
                <a:solidFill>
                  <a:srgbClr val="0000CC"/>
                </a:solidFill>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anim calcmode="lin" valueType="num">
                                      <p:cBhvr additive="base">
                                        <p:cTn id="7" dur="500" fill="hold"/>
                                        <p:tgtEl>
                                          <p:spTgt spid="1005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5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05571">
                                            <p:txEl>
                                              <p:pRg st="1" end="1"/>
                                            </p:txEl>
                                          </p:spTgt>
                                        </p:tgtEl>
                                        <p:attrNameLst>
                                          <p:attrName>style.visibility</p:attrName>
                                        </p:attrNameLst>
                                      </p:cBhvr>
                                      <p:to>
                                        <p:strVal val="visible"/>
                                      </p:to>
                                    </p:set>
                                    <p:anim calcmode="lin" valueType="num">
                                      <p:cBhvr additive="base">
                                        <p:cTn id="13" dur="500" fill="hold"/>
                                        <p:tgtEl>
                                          <p:spTgt spid="1005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5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05571">
                                            <p:txEl>
                                              <p:pRg st="2" end="2"/>
                                            </p:txEl>
                                          </p:spTgt>
                                        </p:tgtEl>
                                        <p:attrNameLst>
                                          <p:attrName>style.visibility</p:attrName>
                                        </p:attrNameLst>
                                      </p:cBhvr>
                                      <p:to>
                                        <p:strVal val="visible"/>
                                      </p:to>
                                    </p:set>
                                    <p:anim calcmode="lin" valueType="num">
                                      <p:cBhvr additive="base">
                                        <p:cTn id="19" dur="500" fill="hold"/>
                                        <p:tgtEl>
                                          <p:spTgt spid="10055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5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05571">
                                            <p:txEl>
                                              <p:pRg st="3" end="3"/>
                                            </p:txEl>
                                          </p:spTgt>
                                        </p:tgtEl>
                                        <p:attrNameLst>
                                          <p:attrName>style.visibility</p:attrName>
                                        </p:attrNameLst>
                                      </p:cBhvr>
                                      <p:to>
                                        <p:strVal val="visible"/>
                                      </p:to>
                                    </p:set>
                                    <p:anim calcmode="lin" valueType="num">
                                      <p:cBhvr additive="base">
                                        <p:cTn id="25" dur="500" fill="hold"/>
                                        <p:tgtEl>
                                          <p:spTgt spid="10055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5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005571">
                                            <p:txEl>
                                              <p:pRg st="4" end="4"/>
                                            </p:txEl>
                                          </p:spTgt>
                                        </p:tgtEl>
                                        <p:attrNameLst>
                                          <p:attrName>style.visibility</p:attrName>
                                        </p:attrNameLst>
                                      </p:cBhvr>
                                      <p:to>
                                        <p:strVal val="visible"/>
                                      </p:to>
                                    </p:set>
                                    <p:animEffect transition="in" filter="box(in)">
                                      <p:cBhvr>
                                        <p:cTn id="31" dur="500"/>
                                        <p:tgtEl>
                                          <p:spTgt spid="100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endParaRPr lang="zh-CN" altLang="zh-CN"/>
          </a:p>
        </p:txBody>
      </p:sp>
      <p:sp>
        <p:nvSpPr>
          <p:cNvPr id="1006595" name="Rectangle 3"/>
          <p:cNvSpPr>
            <a:spLocks noGrp="1" noChangeArrowheads="1"/>
          </p:cNvSpPr>
          <p:nvPr>
            <p:ph type="body" idx="1"/>
          </p:nvPr>
        </p:nvSpPr>
        <p:spPr/>
        <p:txBody>
          <a:bodyPr/>
          <a:lstStyle/>
          <a:p>
            <a:pPr algn="just" eaLnBrk="1" hangingPunct="1">
              <a:buFont typeface="Wingdings" pitchFamily="2" charset="2"/>
              <a:buNone/>
            </a:pPr>
            <a:r>
              <a:rPr lang="zh-CN" altLang="en-US" sz="4000" b="1">
                <a:solidFill>
                  <a:srgbClr val="0000CC"/>
                </a:solidFill>
              </a:rPr>
              <a:t>有用非终结符</a:t>
            </a:r>
            <a:r>
              <a:rPr lang="en-US" altLang="zh-CN" sz="4000" b="1">
                <a:solidFill>
                  <a:srgbClr val="000000"/>
                </a:solidFill>
              </a:rPr>
              <a:t>A</a:t>
            </a:r>
            <a:r>
              <a:rPr lang="zh-CN" altLang="en-US" sz="4000" b="1">
                <a:solidFill>
                  <a:srgbClr val="0000CC"/>
                </a:solidFill>
              </a:rPr>
              <a:t>，必须同时满足</a:t>
            </a:r>
            <a:r>
              <a:rPr lang="en-US" altLang="zh-CN" sz="4000" b="1">
                <a:solidFill>
                  <a:srgbClr val="0000CC"/>
                </a:solidFill>
              </a:rPr>
              <a:t>:</a:t>
            </a:r>
          </a:p>
          <a:p>
            <a:pPr algn="just" eaLnBrk="1" hangingPunct="1">
              <a:buFont typeface="Wingdings" pitchFamily="2" charset="2"/>
              <a:buNone/>
            </a:pPr>
            <a:r>
              <a:rPr lang="en-US" altLang="zh-CN" sz="4000" b="1">
                <a:solidFill>
                  <a:srgbClr val="0000CC"/>
                </a:solidFill>
              </a:rPr>
              <a:t>(1) A</a:t>
            </a:r>
            <a:r>
              <a:rPr lang="zh-CN" altLang="en-US" sz="4000" b="1">
                <a:solidFill>
                  <a:srgbClr val="0000CC"/>
                </a:solidFill>
              </a:rPr>
              <a:t>必须出现在某个句型中</a:t>
            </a:r>
          </a:p>
          <a:p>
            <a:pPr algn="just" eaLnBrk="1" hangingPunct="1">
              <a:buFont typeface="Wingdings" pitchFamily="2" charset="2"/>
              <a:buNone/>
            </a:pPr>
            <a:r>
              <a:rPr lang="en-US" altLang="zh-CN" sz="4000" b="1">
                <a:solidFill>
                  <a:srgbClr val="0000CC"/>
                </a:solidFill>
              </a:rPr>
              <a:t>(2)</a:t>
            </a:r>
            <a:r>
              <a:rPr lang="zh-CN" altLang="en-US" sz="4000" b="1">
                <a:solidFill>
                  <a:srgbClr val="0000CC"/>
                </a:solidFill>
              </a:rPr>
              <a:t>从</a:t>
            </a:r>
            <a:r>
              <a:rPr lang="en-US" altLang="zh-CN" sz="4000" b="1">
                <a:solidFill>
                  <a:srgbClr val="0000CC"/>
                </a:solidFill>
              </a:rPr>
              <a:t>A</a:t>
            </a:r>
            <a:r>
              <a:rPr lang="zh-CN" altLang="en-US" sz="4000" b="1">
                <a:solidFill>
                  <a:srgbClr val="0000CC"/>
                </a:solidFill>
              </a:rPr>
              <a:t>开始，能够产生终结符串（包括</a:t>
            </a:r>
            <a:r>
              <a:rPr lang="en-US" altLang="zh-CN" sz="4000" b="1">
                <a:solidFill>
                  <a:srgbClr val="000000"/>
                </a:solidFill>
              </a:rPr>
              <a:t>ε</a:t>
            </a:r>
            <a:r>
              <a:rPr lang="zh-CN" altLang="en-US" sz="40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06595">
                                            <p:txEl>
                                              <p:pRg st="1" end="1"/>
                                            </p:txEl>
                                          </p:spTgt>
                                        </p:tgtEl>
                                        <p:attrNameLst>
                                          <p:attrName>style.visibility</p:attrName>
                                        </p:attrNameLst>
                                      </p:cBhvr>
                                      <p:to>
                                        <p:strVal val="visible"/>
                                      </p:to>
                                    </p:set>
                                    <p:anim calcmode="lin" valueType="num">
                                      <p:cBhvr additive="base">
                                        <p:cTn id="7" dur="500" fill="hold"/>
                                        <p:tgtEl>
                                          <p:spTgt spid="10065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6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006595">
                                            <p:txEl>
                                              <p:pRg st="2" end="2"/>
                                            </p:txEl>
                                          </p:spTgt>
                                        </p:tgtEl>
                                        <p:attrNameLst>
                                          <p:attrName>style.visibility</p:attrName>
                                        </p:attrNameLst>
                                      </p:cBhvr>
                                      <p:to>
                                        <p:strVal val="visible"/>
                                      </p:to>
                                    </p:set>
                                    <p:animEffect transition="in" filter="box(in)">
                                      <p:cBhvr>
                                        <p:cTn id="13" dur="500"/>
                                        <p:tgtEl>
                                          <p:spTgt spid="1006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sz="4000">
                <a:solidFill>
                  <a:srgbClr val="000000"/>
                </a:solidFill>
                <a:latin typeface="宋体" pitchFamily="2" charset="-122"/>
              </a:rPr>
              <a:t>无用的产生式</a:t>
            </a:r>
            <a:endParaRPr lang="zh-CN" altLang="en-US" sz="4000">
              <a:solidFill>
                <a:srgbClr val="000000"/>
              </a:solidFill>
            </a:endParaRPr>
          </a:p>
        </p:txBody>
      </p:sp>
      <p:sp>
        <p:nvSpPr>
          <p:cNvPr id="1007619" name="Rectangle 3"/>
          <p:cNvSpPr>
            <a:spLocks noGrp="1" noChangeArrowheads="1"/>
          </p:cNvSpPr>
          <p:nvPr>
            <p:ph type="body" idx="1"/>
          </p:nvPr>
        </p:nvSpPr>
        <p:spPr/>
        <p:txBody>
          <a:bodyPr/>
          <a:lstStyle/>
          <a:p>
            <a:pPr marL="0" indent="0" algn="just" eaLnBrk="1" hangingPunct="1">
              <a:buFont typeface="Wingdings" pitchFamily="2" charset="2"/>
              <a:buNone/>
            </a:pPr>
            <a:r>
              <a:rPr lang="zh-CN" altLang="en-US" sz="4000" b="1" dirty="0">
                <a:solidFill>
                  <a:srgbClr val="0000CC"/>
                </a:solidFill>
                <a:latin typeface="宋体" pitchFamily="2" charset="-122"/>
              </a:rPr>
              <a:t>    如果一个产生式</a:t>
            </a:r>
            <a:r>
              <a:rPr lang="en-US" altLang="zh-CN" sz="4000" b="1" dirty="0">
                <a:solidFill>
                  <a:srgbClr val="0000CC"/>
                </a:solidFill>
                <a:latin typeface="宋体" pitchFamily="2" charset="-122"/>
              </a:rPr>
              <a:t>(</a:t>
            </a:r>
            <a:r>
              <a:rPr lang="zh-CN" altLang="en-US" sz="4000" b="1" dirty="0">
                <a:solidFill>
                  <a:srgbClr val="0000CC"/>
                </a:solidFill>
                <a:latin typeface="宋体" pitchFamily="2" charset="-122"/>
              </a:rPr>
              <a:t>左边或右边</a:t>
            </a:r>
            <a:r>
              <a:rPr lang="en-US" altLang="zh-CN" sz="4000" b="1" dirty="0">
                <a:solidFill>
                  <a:srgbClr val="0000CC"/>
                </a:solidFill>
                <a:latin typeface="宋体" pitchFamily="2" charset="-122"/>
              </a:rPr>
              <a:t>)</a:t>
            </a:r>
          </a:p>
          <a:p>
            <a:pPr marL="0" indent="0" algn="just" eaLnBrk="1" hangingPunct="1">
              <a:buFont typeface="Wingdings" pitchFamily="2" charset="2"/>
              <a:buNone/>
            </a:pPr>
            <a:r>
              <a:rPr lang="zh-CN" altLang="en-US" sz="4000" b="1" dirty="0">
                <a:solidFill>
                  <a:srgbClr val="0000CC"/>
                </a:solidFill>
                <a:latin typeface="宋体" pitchFamily="2" charset="-122"/>
              </a:rPr>
              <a:t>包含无用的非终结符，则该产生式</a:t>
            </a:r>
            <a:endParaRPr lang="en-US" altLang="zh-CN" sz="4000" b="1" dirty="0">
              <a:solidFill>
                <a:srgbClr val="0000CC"/>
              </a:solidFill>
              <a:latin typeface="宋体" pitchFamily="2" charset="-122"/>
            </a:endParaRPr>
          </a:p>
          <a:p>
            <a:pPr marL="0" indent="0" algn="just" eaLnBrk="1" hangingPunct="1">
              <a:buFont typeface="Wingdings" pitchFamily="2" charset="2"/>
              <a:buNone/>
            </a:pPr>
            <a:r>
              <a:rPr lang="zh-CN" altLang="en-US" sz="4000" b="1" dirty="0">
                <a:solidFill>
                  <a:srgbClr val="0000CC"/>
                </a:solidFill>
                <a:latin typeface="宋体" pitchFamily="2" charset="-122"/>
              </a:rPr>
              <a:t>就是</a:t>
            </a:r>
            <a:r>
              <a:rPr lang="zh-CN" altLang="en-US" sz="4000" b="1" dirty="0">
                <a:solidFill>
                  <a:srgbClr val="000000"/>
                </a:solidFill>
                <a:latin typeface="宋体" pitchFamily="2" charset="-122"/>
              </a:rPr>
              <a:t>无用的产生式</a:t>
            </a:r>
            <a:r>
              <a:rPr lang="zh-CN" altLang="en-US" sz="4000" b="1" dirty="0">
                <a:solidFill>
                  <a:srgbClr val="0000CC"/>
                </a:solidFill>
                <a:latin typeface="宋体" pitchFamily="2" charset="-122"/>
              </a:rPr>
              <a:t>。</a:t>
            </a:r>
          </a:p>
          <a:p>
            <a:pPr marL="0" indent="0" algn="just" eaLnBrk="1" hangingPunct="1">
              <a:buFont typeface="Wingdings" pitchFamily="2" charset="2"/>
              <a:buNone/>
            </a:pPr>
            <a:r>
              <a:rPr lang="zh-CN" altLang="en-US" sz="4000" b="1" dirty="0">
                <a:solidFill>
                  <a:srgbClr val="0000CC"/>
                </a:solidFill>
                <a:latin typeface="宋体" pitchFamily="2" charset="-122"/>
              </a:rPr>
              <a:t>  应该将无用的产生式</a:t>
            </a:r>
            <a:r>
              <a:rPr lang="zh-CN" altLang="en-US" sz="4000" b="1" dirty="0">
                <a:solidFill>
                  <a:srgbClr val="000000"/>
                </a:solidFill>
                <a:latin typeface="宋体" pitchFamily="2" charset="-122"/>
              </a:rPr>
              <a:t>删除</a:t>
            </a:r>
            <a:r>
              <a:rPr lang="zh-CN" altLang="en-US" sz="4000" b="1" dirty="0">
                <a:solidFill>
                  <a:srgbClr val="0000CC"/>
                </a:solidFill>
                <a:latin typeface="宋体" pitchFamily="2" charset="-122"/>
              </a:rPr>
              <a:t>。</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7619">
                                            <p:txEl>
                                              <p:pRg st="0" end="0"/>
                                            </p:txEl>
                                          </p:spTgt>
                                        </p:tgtEl>
                                        <p:attrNameLst>
                                          <p:attrName>style.visibility</p:attrName>
                                        </p:attrNameLst>
                                      </p:cBhvr>
                                      <p:to>
                                        <p:strVal val="visible"/>
                                      </p:to>
                                    </p:set>
                                    <p:animEffect transition="in" filter="box(in)">
                                      <p:cBhvr>
                                        <p:cTn id="7" dur="500"/>
                                        <p:tgtEl>
                                          <p:spTgt spid="1007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07619">
                                            <p:txEl>
                                              <p:pRg st="1" end="1"/>
                                            </p:txEl>
                                          </p:spTgt>
                                        </p:tgtEl>
                                        <p:attrNameLst>
                                          <p:attrName>style.visibility</p:attrName>
                                        </p:attrNameLst>
                                      </p:cBhvr>
                                      <p:to>
                                        <p:strVal val="visible"/>
                                      </p:to>
                                    </p:set>
                                    <p:animEffect transition="in" filter="box(in)">
                                      <p:cBhvr>
                                        <p:cTn id="12" dur="500"/>
                                        <p:tgtEl>
                                          <p:spTgt spid="1007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07619">
                                            <p:txEl>
                                              <p:pRg st="2" end="2"/>
                                            </p:txEl>
                                          </p:spTgt>
                                        </p:tgtEl>
                                        <p:attrNameLst>
                                          <p:attrName>style.visibility</p:attrName>
                                        </p:attrNameLst>
                                      </p:cBhvr>
                                      <p:to>
                                        <p:strVal val="visible"/>
                                      </p:to>
                                    </p:set>
                                    <p:animEffect transition="in" filter="box(in)">
                                      <p:cBhvr>
                                        <p:cTn id="17" dur="500"/>
                                        <p:tgtEl>
                                          <p:spTgt spid="1007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07619">
                                            <p:txEl>
                                              <p:pRg st="3" end="3"/>
                                            </p:txEl>
                                          </p:spTgt>
                                        </p:tgtEl>
                                        <p:attrNameLst>
                                          <p:attrName>style.visibility</p:attrName>
                                        </p:attrNameLst>
                                      </p:cBhvr>
                                      <p:to>
                                        <p:strVal val="visible"/>
                                      </p:to>
                                    </p:set>
                                    <p:animEffect transition="in" filter="box(in)">
                                      <p:cBhvr>
                                        <p:cTn id="22" dur="500"/>
                                        <p:tgtEl>
                                          <p:spTgt spid="1007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19"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sz="4800" dirty="0">
                <a:solidFill>
                  <a:srgbClr val="000000"/>
                </a:solidFill>
              </a:rPr>
              <a:t>思考</a:t>
            </a:r>
          </a:p>
        </p:txBody>
      </p:sp>
      <p:sp>
        <p:nvSpPr>
          <p:cNvPr id="1008643"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   如果文法</a:t>
            </a:r>
            <a:r>
              <a:rPr lang="en-US" altLang="zh-CN" sz="4000" b="1" dirty="0">
                <a:solidFill>
                  <a:srgbClr val="0000CC"/>
                </a:solidFill>
              </a:rPr>
              <a:t>G</a:t>
            </a:r>
            <a:r>
              <a:rPr lang="zh-CN" altLang="en-US" sz="4000" b="1" dirty="0">
                <a:solidFill>
                  <a:srgbClr val="0000CC"/>
                </a:solidFill>
              </a:rPr>
              <a:t>的开始符号</a:t>
            </a:r>
            <a:r>
              <a:rPr lang="en-US" altLang="zh-CN" sz="4000" b="1" dirty="0">
                <a:solidFill>
                  <a:srgbClr val="0000CC"/>
                </a:solidFill>
              </a:rPr>
              <a:t>S</a:t>
            </a:r>
            <a:r>
              <a:rPr lang="zh-CN" altLang="en-US" sz="4000" b="1" dirty="0">
                <a:solidFill>
                  <a:srgbClr val="0000CC"/>
                </a:solidFill>
              </a:rPr>
              <a:t>是无用的</a:t>
            </a:r>
            <a:endParaRPr lang="en-US" altLang="zh-CN" sz="4000" b="1" dirty="0">
              <a:solidFill>
                <a:srgbClr val="0000CC"/>
              </a:solidFill>
            </a:endParaRPr>
          </a:p>
          <a:p>
            <a:pPr eaLnBrk="1" hangingPunct="1">
              <a:buFont typeface="Wingdings" pitchFamily="2" charset="2"/>
              <a:buNone/>
            </a:pPr>
            <a:r>
              <a:rPr lang="zh-CN" altLang="en-US" sz="4000" b="1" dirty="0">
                <a:solidFill>
                  <a:srgbClr val="0000CC"/>
                </a:solidFill>
              </a:rPr>
              <a:t>非终结符号，则</a:t>
            </a:r>
          </a:p>
          <a:p>
            <a:pPr eaLnBrk="1" hangingPunct="1">
              <a:buFont typeface="Wingdings" pitchFamily="2" charset="2"/>
              <a:buNone/>
            </a:pPr>
            <a:r>
              <a:rPr lang="en-US" altLang="zh-CN" sz="4000" b="1" dirty="0">
                <a:solidFill>
                  <a:srgbClr val="000000"/>
                </a:solidFill>
              </a:rPr>
              <a:t>L</a:t>
            </a:r>
            <a:r>
              <a:rPr lang="en-GB" altLang="zh-CN" sz="4000" b="1" dirty="0">
                <a:solidFill>
                  <a:srgbClr val="000000"/>
                </a:solidFill>
              </a:rPr>
              <a:t>(G)=?</a:t>
            </a:r>
            <a:endParaRPr lang="en-US" altLang="zh-CN"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8643">
                                            <p:txEl>
                                              <p:pRg st="0" end="0"/>
                                            </p:txEl>
                                          </p:spTgt>
                                        </p:tgtEl>
                                        <p:attrNameLst>
                                          <p:attrName>style.visibility</p:attrName>
                                        </p:attrNameLst>
                                      </p:cBhvr>
                                      <p:to>
                                        <p:strVal val="visible"/>
                                      </p:to>
                                    </p:set>
                                    <p:animEffect transition="in" filter="box(in)">
                                      <p:cBhvr>
                                        <p:cTn id="7" dur="500"/>
                                        <p:tgtEl>
                                          <p:spTgt spid="1008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08643">
                                            <p:txEl>
                                              <p:pRg st="1" end="1"/>
                                            </p:txEl>
                                          </p:spTgt>
                                        </p:tgtEl>
                                        <p:attrNameLst>
                                          <p:attrName>style.visibility</p:attrName>
                                        </p:attrNameLst>
                                      </p:cBhvr>
                                      <p:to>
                                        <p:strVal val="visible"/>
                                      </p:to>
                                    </p:set>
                                    <p:animEffect transition="in" filter="box(in)">
                                      <p:cBhvr>
                                        <p:cTn id="12" dur="500"/>
                                        <p:tgtEl>
                                          <p:spTgt spid="1008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08643">
                                            <p:txEl>
                                              <p:pRg st="2" end="2"/>
                                            </p:txEl>
                                          </p:spTgt>
                                        </p:tgtEl>
                                        <p:attrNameLst>
                                          <p:attrName>style.visibility</p:attrName>
                                        </p:attrNameLst>
                                      </p:cBhvr>
                                      <p:to>
                                        <p:strVal val="visible"/>
                                      </p:to>
                                    </p:set>
                                    <p:animEffect transition="in" filter="box(in)">
                                      <p:cBhvr>
                                        <p:cTn id="17" dur="500"/>
                                        <p:tgtEl>
                                          <p:spTgt spid="1008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3"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sz="4400" dirty="0">
                <a:solidFill>
                  <a:srgbClr val="0000CC"/>
                </a:solidFill>
              </a:rPr>
              <a:t>思考</a:t>
            </a:r>
          </a:p>
        </p:txBody>
      </p:sp>
      <p:sp>
        <p:nvSpPr>
          <p:cNvPr id="1009667" name="Rectangle 3"/>
          <p:cNvSpPr>
            <a:spLocks noGrp="1" noChangeArrowheads="1"/>
          </p:cNvSpPr>
          <p:nvPr>
            <p:ph type="body" idx="1"/>
          </p:nvPr>
        </p:nvSpPr>
        <p:spPr/>
        <p:txBody>
          <a:bodyPr/>
          <a:lstStyle/>
          <a:p>
            <a:pPr eaLnBrk="1" hangingPunct="1">
              <a:buFont typeface="Wingdings" pitchFamily="2" charset="2"/>
              <a:buNone/>
            </a:pPr>
            <a:r>
              <a:rPr lang="zh-CN" altLang="en-US" sz="3600" b="1">
                <a:solidFill>
                  <a:srgbClr val="0000CC"/>
                </a:solidFill>
              </a:rPr>
              <a:t>判断</a:t>
            </a:r>
            <a:r>
              <a:rPr lang="en-US" altLang="zh-CN" sz="3600" b="1">
                <a:solidFill>
                  <a:srgbClr val="0000CC"/>
                </a:solidFill>
              </a:rPr>
              <a:t>A</a:t>
            </a:r>
            <a:r>
              <a:rPr lang="zh-CN" altLang="en-US" sz="3600" b="1">
                <a:solidFill>
                  <a:srgbClr val="0000CC"/>
                </a:solidFill>
              </a:rPr>
              <a:t>是有用的非终结符号的算法。</a:t>
            </a:r>
          </a:p>
          <a:p>
            <a:pPr eaLnBrk="1" hangingPunct="1">
              <a:buFont typeface="Wingdings" pitchFamily="2" charset="2"/>
              <a:buNone/>
            </a:pPr>
            <a:r>
              <a:rPr lang="zh-CN" altLang="en-US" sz="3600" b="1">
                <a:solidFill>
                  <a:srgbClr val="0000CC"/>
                </a:solidFill>
              </a:rPr>
              <a:t> 请参见参考文献</a:t>
            </a:r>
          </a:p>
          <a:p>
            <a:pPr eaLnBrk="1" hangingPunct="1">
              <a:buFont typeface="Wingdings" pitchFamily="2" charset="2"/>
              <a:buNone/>
            </a:pPr>
            <a:r>
              <a:rPr lang="zh-CN" altLang="en-US" sz="3600" b="1">
                <a:solidFill>
                  <a:srgbClr val="0000CC"/>
                </a:solidFill>
              </a:rPr>
              <a:t>     形式语言与自动机理论 </a:t>
            </a:r>
          </a:p>
          <a:p>
            <a:pPr eaLnBrk="1" hangingPunct="1">
              <a:buFont typeface="Wingdings" pitchFamily="2" charset="2"/>
              <a:buNone/>
            </a:pPr>
            <a:r>
              <a:rPr lang="zh-CN" altLang="en-US" sz="3600" b="1">
                <a:solidFill>
                  <a:srgbClr val="0000CC"/>
                </a:solidFill>
              </a:rPr>
              <a:t>  （</a:t>
            </a:r>
            <a:r>
              <a:rPr lang="zh-CN" altLang="en-US" sz="3600" b="1">
                <a:solidFill>
                  <a:srgbClr val="000000"/>
                </a:solidFill>
              </a:rPr>
              <a:t>蒋宗礼</a:t>
            </a:r>
            <a:r>
              <a:rPr lang="zh-CN" altLang="en-US" sz="3600" b="1">
                <a:solidFill>
                  <a:srgbClr val="0000CC"/>
                </a:solidFill>
              </a:rPr>
              <a:t> 姜守旭 清华大学出版社）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animEffect transition="in" filter="box(in)">
                                      <p:cBhvr>
                                        <p:cTn id="7" dur="500"/>
                                        <p:tgtEl>
                                          <p:spTgt spid="1009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09667">
                                            <p:txEl>
                                              <p:pRg st="1" end="1"/>
                                            </p:txEl>
                                          </p:spTgt>
                                        </p:tgtEl>
                                        <p:attrNameLst>
                                          <p:attrName>style.visibility</p:attrName>
                                        </p:attrNameLst>
                                      </p:cBhvr>
                                      <p:to>
                                        <p:strVal val="visible"/>
                                      </p:to>
                                    </p:set>
                                    <p:animEffect transition="in" filter="box(in)">
                                      <p:cBhvr>
                                        <p:cTn id="12" dur="500"/>
                                        <p:tgtEl>
                                          <p:spTgt spid="1009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09667">
                                            <p:txEl>
                                              <p:pRg st="2" end="2"/>
                                            </p:txEl>
                                          </p:spTgt>
                                        </p:tgtEl>
                                        <p:attrNameLst>
                                          <p:attrName>style.visibility</p:attrName>
                                        </p:attrNameLst>
                                      </p:cBhvr>
                                      <p:to>
                                        <p:strVal val="visible"/>
                                      </p:to>
                                    </p:set>
                                    <p:animEffect transition="in" filter="box(in)">
                                      <p:cBhvr>
                                        <p:cTn id="17" dur="500"/>
                                        <p:tgtEl>
                                          <p:spTgt spid="1009667">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009667">
                                            <p:txEl>
                                              <p:pRg st="3" end="3"/>
                                            </p:txEl>
                                          </p:spTgt>
                                        </p:tgtEl>
                                        <p:attrNameLst>
                                          <p:attrName>style.visibility</p:attrName>
                                        </p:attrNameLst>
                                      </p:cBhvr>
                                      <p:to>
                                        <p:strVal val="visible"/>
                                      </p:to>
                                    </p:set>
                                    <p:animEffect transition="in" filter="box(in)">
                                      <p:cBhvr>
                                        <p:cTn id="20" dur="500"/>
                                        <p:tgtEl>
                                          <p:spTgt spid="1009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en-US" altLang="zh-CN" sz="4800" dirty="0">
                <a:solidFill>
                  <a:srgbClr val="000000"/>
                </a:solidFill>
              </a:rPr>
              <a:t>2.6  </a:t>
            </a:r>
            <a:r>
              <a:rPr lang="zh-CN" altLang="en-US" sz="4800" dirty="0">
                <a:solidFill>
                  <a:srgbClr val="000000"/>
                </a:solidFill>
              </a:rPr>
              <a:t>推导树（自学）</a:t>
            </a:r>
          </a:p>
        </p:txBody>
      </p:sp>
      <p:sp>
        <p:nvSpPr>
          <p:cNvPr id="693251" name="Rectangle 3"/>
          <p:cNvSpPr>
            <a:spLocks noGrp="1" noChangeArrowheads="1"/>
          </p:cNvSpPr>
          <p:nvPr>
            <p:ph type="body" idx="1"/>
          </p:nvPr>
        </p:nvSpPr>
        <p:spPr/>
        <p:txBody>
          <a:bodyPr/>
          <a:lstStyle/>
          <a:p>
            <a:pPr algn="just" eaLnBrk="1" hangingPunct="1">
              <a:buFont typeface="Wingdings" pitchFamily="2" charset="2"/>
              <a:buNone/>
            </a:pPr>
            <a:r>
              <a:rPr lang="zh-CN" altLang="en-US" sz="4000" b="1">
                <a:solidFill>
                  <a:srgbClr val="0000CC"/>
                </a:solidFill>
                <a:latin typeface="宋体" pitchFamily="2" charset="-122"/>
              </a:rPr>
              <a:t>对于上下文无关文法，</a:t>
            </a:r>
            <a:endParaRPr lang="zh-CN" altLang="en-US" sz="4000" b="1">
              <a:solidFill>
                <a:srgbClr val="0000CC"/>
              </a:solidFill>
            </a:endParaRPr>
          </a:p>
          <a:p>
            <a:pPr algn="just" eaLnBrk="1" hangingPunct="1">
              <a:buFont typeface="Wingdings" pitchFamily="2" charset="2"/>
              <a:buNone/>
            </a:pPr>
            <a:r>
              <a:rPr lang="zh-CN" altLang="en-US" sz="4000" b="1">
                <a:solidFill>
                  <a:srgbClr val="0000CC"/>
                </a:solidFill>
                <a:latin typeface="宋体" pitchFamily="2" charset="-122"/>
              </a:rPr>
              <a:t> 利用推导树也可以表示句子（或 句型）的产生过程。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ox(in)">
                                      <p:cBhvr>
                                        <p:cTn id="7" dur="500"/>
                                        <p:tgtEl>
                                          <p:spTgt spid="69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93251">
                                            <p:txEl>
                                              <p:pRg st="1" end="1"/>
                                            </p:txEl>
                                          </p:spTgt>
                                        </p:tgtEl>
                                        <p:attrNameLst>
                                          <p:attrName>style.visibility</p:attrName>
                                        </p:attrNameLst>
                                      </p:cBhvr>
                                      <p:to>
                                        <p:strVal val="visible"/>
                                      </p:to>
                                    </p:set>
                                    <p:animEffect transition="in" filter="box(in)">
                                      <p:cBhvr>
                                        <p:cTn id="12" dur="500"/>
                                        <p:tgtEl>
                                          <p:spTgt spid="69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sz="4800" b="0">
                <a:solidFill>
                  <a:srgbClr val="0000CC"/>
                </a:solidFill>
              </a:rPr>
              <a:t>例２</a:t>
            </a:r>
            <a:r>
              <a:rPr lang="en-US" altLang="zh-CN" sz="4800" b="0">
                <a:solidFill>
                  <a:srgbClr val="0000CC"/>
                </a:solidFill>
              </a:rPr>
              <a:t>-16 </a:t>
            </a:r>
          </a:p>
        </p:txBody>
      </p:sp>
      <p:sp>
        <p:nvSpPr>
          <p:cNvPr id="18739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4000" b="1">
                <a:solidFill>
                  <a:srgbClr val="000000"/>
                </a:solidFill>
              </a:rPr>
              <a:t>  S→0B|1A</a:t>
            </a:r>
          </a:p>
          <a:p>
            <a:pPr eaLnBrk="1" hangingPunct="1">
              <a:lnSpc>
                <a:spcPct val="80000"/>
              </a:lnSpc>
              <a:buFont typeface="Wingdings" pitchFamily="2" charset="2"/>
              <a:buNone/>
            </a:pPr>
            <a:r>
              <a:rPr lang="en-US" altLang="zh-CN" sz="4000" b="1">
                <a:solidFill>
                  <a:srgbClr val="000000"/>
                </a:solidFill>
              </a:rPr>
              <a:t>  A→0|0S|1AA</a:t>
            </a:r>
          </a:p>
          <a:p>
            <a:pPr eaLnBrk="1" hangingPunct="1">
              <a:lnSpc>
                <a:spcPct val="80000"/>
              </a:lnSpc>
              <a:buFont typeface="Wingdings" pitchFamily="2" charset="2"/>
              <a:buNone/>
            </a:pPr>
            <a:r>
              <a:rPr lang="en-US" altLang="zh-CN" sz="4000" b="1">
                <a:solidFill>
                  <a:srgbClr val="000000"/>
                </a:solidFill>
              </a:rPr>
              <a:t>  B→1|1S|0BB</a:t>
            </a:r>
          </a:p>
          <a:p>
            <a:pPr eaLnBrk="1" hangingPunct="1">
              <a:lnSpc>
                <a:spcPct val="80000"/>
              </a:lnSpc>
              <a:buFont typeface="Wingdings" pitchFamily="2" charset="2"/>
              <a:buNone/>
            </a:pPr>
            <a:r>
              <a:rPr lang="zh-CN" altLang="en-US" sz="4000" b="1">
                <a:solidFill>
                  <a:srgbClr val="0000CC"/>
                </a:solidFill>
              </a:rPr>
              <a:t>对于串</a:t>
            </a:r>
            <a:r>
              <a:rPr lang="en-US" altLang="zh-CN" sz="4000" b="1">
                <a:solidFill>
                  <a:srgbClr val="000000"/>
                </a:solidFill>
              </a:rPr>
              <a:t>0011</a:t>
            </a:r>
            <a:r>
              <a:rPr lang="zh-CN" altLang="en-US" sz="4000" b="1">
                <a:solidFill>
                  <a:srgbClr val="0000CC"/>
                </a:solidFill>
              </a:rPr>
              <a:t>的产生过程：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7395">
                                            <p:txEl>
                                              <p:pRg st="3" end="3"/>
                                            </p:txEl>
                                          </p:spTgt>
                                        </p:tgtEl>
                                        <p:attrNameLst>
                                          <p:attrName>style.visibility</p:attrName>
                                        </p:attrNameLst>
                                      </p:cBhvr>
                                      <p:to>
                                        <p:strVal val="visible"/>
                                      </p:to>
                                    </p:set>
                                    <p:animEffect transition="in" filter="box(in)">
                                      <p:cBhvr>
                                        <p:cTn id="7" dur="500"/>
                                        <p:tgtEl>
                                          <p:spTgt spid="187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57347" name="Rectangle 3"/>
          <p:cNvSpPr>
            <a:spLocks noGrp="1" noChangeArrowheads="1"/>
          </p:cNvSpPr>
          <p:nvPr>
            <p:ph type="body" idx="1"/>
          </p:nvPr>
        </p:nvSpPr>
        <p:spPr>
          <a:xfrm>
            <a:off x="417513" y="2209800"/>
            <a:ext cx="8726487" cy="4114800"/>
          </a:xfrm>
        </p:spPr>
        <p:txBody>
          <a:bodyPr/>
          <a:lstStyle/>
          <a:p>
            <a:pPr algn="just" eaLnBrk="1" hangingPunct="1"/>
            <a:r>
              <a:rPr lang="en-US" altLang="zh-CN" sz="3600" b="1">
                <a:solidFill>
                  <a:srgbClr val="000000"/>
                </a:solidFill>
              </a:rPr>
              <a:t>Chomsky</a:t>
            </a:r>
            <a:r>
              <a:rPr lang="zh-CN" altLang="en-US" sz="3600" b="1">
                <a:solidFill>
                  <a:srgbClr val="0000CC"/>
                </a:solidFill>
              </a:rPr>
              <a:t>采用的符号化</a:t>
            </a:r>
            <a:r>
              <a:rPr lang="en-US" altLang="zh-CN" sz="3600" b="1">
                <a:solidFill>
                  <a:srgbClr val="0000CC"/>
                </a:solidFill>
              </a:rPr>
              <a:t>(</a:t>
            </a:r>
            <a:r>
              <a:rPr lang="zh-CN" altLang="en-US" sz="3600" b="1">
                <a:solidFill>
                  <a:srgbClr val="0000CC"/>
                </a:solidFill>
              </a:rPr>
              <a:t>形式化</a:t>
            </a:r>
            <a:r>
              <a:rPr lang="en-US" altLang="zh-CN" sz="3600" b="1">
                <a:solidFill>
                  <a:srgbClr val="0000CC"/>
                </a:solidFill>
              </a:rPr>
              <a:t>)</a:t>
            </a:r>
            <a:r>
              <a:rPr lang="zh-CN" altLang="en-US" sz="3600" b="1">
                <a:solidFill>
                  <a:srgbClr val="0000CC"/>
                </a:solidFill>
              </a:rPr>
              <a:t>的描述方式，运用规则（称为</a:t>
            </a:r>
            <a:r>
              <a:rPr lang="zh-CN" altLang="en-US" sz="3600" b="1">
                <a:solidFill>
                  <a:srgbClr val="000000"/>
                </a:solidFill>
              </a:rPr>
              <a:t>产生式</a:t>
            </a:r>
            <a:r>
              <a:rPr lang="zh-CN" altLang="en-US" sz="3600" b="1">
                <a:solidFill>
                  <a:srgbClr val="0000CC"/>
                </a:solidFill>
              </a:rPr>
              <a:t>）：　</a:t>
            </a:r>
          </a:p>
          <a:p>
            <a:pPr algn="just" eaLnBrk="1" hangingPunct="1">
              <a:buFont typeface="Wingdings" pitchFamily="2" charset="2"/>
              <a:buNone/>
            </a:pPr>
            <a:r>
              <a:rPr lang="zh-CN" altLang="en-US" sz="3600" b="1">
                <a:solidFill>
                  <a:srgbClr val="0000CC"/>
                </a:solidFill>
              </a:rPr>
              <a:t>  ① </a:t>
            </a:r>
            <a:r>
              <a:rPr lang="en-US" altLang="zh-CN" sz="3600" b="1">
                <a:solidFill>
                  <a:srgbClr val="0000CC"/>
                </a:solidFill>
              </a:rPr>
              <a:t>S→( )</a:t>
            </a:r>
          </a:p>
          <a:p>
            <a:pPr algn="just" eaLnBrk="1" hangingPunct="1">
              <a:buFont typeface="Wingdings" pitchFamily="2" charset="2"/>
              <a:buNone/>
            </a:pPr>
            <a:r>
              <a:rPr lang="en-US" altLang="zh-CN" sz="3600" b="1">
                <a:solidFill>
                  <a:srgbClr val="0000CC"/>
                </a:solidFill>
              </a:rPr>
              <a:t>  ② S→(S)</a:t>
            </a:r>
          </a:p>
          <a:p>
            <a:pPr eaLnBrk="1" hangingPunct="1">
              <a:buFont typeface="Wingdings" pitchFamily="2" charset="2"/>
              <a:buNone/>
            </a:pPr>
            <a:r>
              <a:rPr lang="en-US" altLang="zh-CN" sz="3600" b="1">
                <a:solidFill>
                  <a:srgbClr val="0000CC"/>
                </a:solidFill>
              </a:rPr>
              <a:t>  ③ S→SS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p:cTn id="7" dur="500" fill="hold"/>
                                        <p:tgtEl>
                                          <p:spTgt spid="573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734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p:cTn id="13" dur="500" fill="hold"/>
                                        <p:tgtEl>
                                          <p:spTgt spid="5734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734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p:cTn id="19" dur="500" fill="hold"/>
                                        <p:tgtEl>
                                          <p:spTgt spid="5734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734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p:cTn id="25" dur="500" fill="hold"/>
                                        <p:tgtEl>
                                          <p:spTgt spid="5734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734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zh-CN" altLang="en-US" sz="4000">
                <a:solidFill>
                  <a:srgbClr val="0000CC"/>
                </a:solidFill>
              </a:rPr>
              <a:t>推导过程</a:t>
            </a:r>
          </a:p>
        </p:txBody>
      </p:sp>
      <p:sp>
        <p:nvSpPr>
          <p:cNvPr id="731139"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最左推导：</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S=&gt;0</a:t>
            </a:r>
            <a:r>
              <a:rPr lang="en-US" altLang="zh-CN" sz="4000" b="1" u="sng">
                <a:solidFill>
                  <a:srgbClr val="000000"/>
                </a:solidFill>
              </a:rPr>
              <a:t>B</a:t>
            </a:r>
            <a:r>
              <a:rPr lang="en-US" altLang="zh-CN" sz="4000" b="1">
                <a:solidFill>
                  <a:srgbClr val="0000CC"/>
                </a:solidFill>
              </a:rPr>
              <a:t>=&gt;00</a:t>
            </a:r>
            <a:r>
              <a:rPr lang="en-US" altLang="zh-CN" sz="4000" b="1" u="sng">
                <a:solidFill>
                  <a:srgbClr val="000000"/>
                </a:solidFill>
              </a:rPr>
              <a:t>B</a:t>
            </a:r>
            <a:r>
              <a:rPr lang="en-US" altLang="zh-CN" sz="4000" b="1">
                <a:solidFill>
                  <a:srgbClr val="0000CC"/>
                </a:solidFill>
              </a:rPr>
              <a:t>B=&gt;001</a:t>
            </a:r>
            <a:r>
              <a:rPr lang="en-US" altLang="zh-CN" sz="4000" b="1" u="sng">
                <a:solidFill>
                  <a:srgbClr val="000000"/>
                </a:solidFill>
              </a:rPr>
              <a:t>B</a:t>
            </a:r>
            <a:r>
              <a:rPr lang="en-US" altLang="zh-CN" sz="4000" b="1">
                <a:solidFill>
                  <a:srgbClr val="0000CC"/>
                </a:solidFill>
              </a:rPr>
              <a:t>=&gt;0011            </a:t>
            </a:r>
          </a:p>
          <a:p>
            <a:pPr eaLnBrk="1" hangingPunct="1">
              <a:buFont typeface="Wingdings" pitchFamily="2" charset="2"/>
              <a:buNone/>
            </a:pPr>
            <a:r>
              <a:rPr lang="zh-CN" altLang="en-US" sz="4000" b="1">
                <a:solidFill>
                  <a:srgbClr val="0000CC"/>
                </a:solidFill>
              </a:rPr>
              <a:t>最右推导：  </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S=&gt;0</a:t>
            </a:r>
            <a:r>
              <a:rPr lang="en-US" altLang="zh-CN" sz="4000" b="1" u="sng">
                <a:solidFill>
                  <a:srgbClr val="000000"/>
                </a:solidFill>
              </a:rPr>
              <a:t>B</a:t>
            </a:r>
            <a:r>
              <a:rPr lang="en-US" altLang="zh-CN" sz="4000" b="1">
                <a:solidFill>
                  <a:srgbClr val="0000CC"/>
                </a:solidFill>
              </a:rPr>
              <a:t>=&gt;00B</a:t>
            </a:r>
            <a:r>
              <a:rPr lang="en-US" altLang="zh-CN" sz="4000" b="1" u="sng">
                <a:solidFill>
                  <a:srgbClr val="000000"/>
                </a:solidFill>
              </a:rPr>
              <a:t>B</a:t>
            </a:r>
            <a:r>
              <a:rPr lang="en-US" altLang="zh-CN" sz="4000" b="1">
                <a:solidFill>
                  <a:srgbClr val="0000CC"/>
                </a:solidFill>
              </a:rPr>
              <a:t>=&gt;00</a:t>
            </a:r>
            <a:r>
              <a:rPr lang="en-US" altLang="zh-CN" sz="4000" b="1" u="sng">
                <a:solidFill>
                  <a:srgbClr val="000000"/>
                </a:solidFill>
              </a:rPr>
              <a:t>B</a:t>
            </a:r>
            <a:r>
              <a:rPr lang="en-US" altLang="zh-CN" sz="4000" b="1">
                <a:solidFill>
                  <a:srgbClr val="0000CC"/>
                </a:solidFill>
              </a:rPr>
              <a:t>1=&gt;0011</a:t>
            </a: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1139">
                                            <p:txEl>
                                              <p:pRg st="0" end="0"/>
                                            </p:txEl>
                                          </p:spTgt>
                                        </p:tgtEl>
                                        <p:attrNameLst>
                                          <p:attrName>style.visibility</p:attrName>
                                        </p:attrNameLst>
                                      </p:cBhvr>
                                      <p:to>
                                        <p:strVal val="visible"/>
                                      </p:to>
                                    </p:set>
                                    <p:anim calcmode="lin" valueType="num">
                                      <p:cBhvr additive="base">
                                        <p:cTn id="7" dur="500" fill="hold"/>
                                        <p:tgtEl>
                                          <p:spTgt spid="731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1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31139">
                                            <p:txEl>
                                              <p:pRg st="1" end="1"/>
                                            </p:txEl>
                                          </p:spTgt>
                                        </p:tgtEl>
                                        <p:attrNameLst>
                                          <p:attrName>style.visibility</p:attrName>
                                        </p:attrNameLst>
                                      </p:cBhvr>
                                      <p:to>
                                        <p:strVal val="visible"/>
                                      </p:to>
                                    </p:set>
                                    <p:animEffect transition="in" filter="box(in)">
                                      <p:cBhvr>
                                        <p:cTn id="13" dur="500"/>
                                        <p:tgtEl>
                                          <p:spTgt spid="731139">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731139">
                                            <p:txEl>
                                              <p:pRg st="2" end="2"/>
                                            </p:txEl>
                                          </p:spTgt>
                                        </p:tgtEl>
                                        <p:attrNameLst>
                                          <p:attrName>style.visibility</p:attrName>
                                        </p:attrNameLst>
                                      </p:cBhvr>
                                      <p:to>
                                        <p:strVal val="visible"/>
                                      </p:to>
                                    </p:set>
                                    <p:anim calcmode="lin" valueType="num">
                                      <p:cBhvr additive="base">
                                        <p:cTn id="18" dur="500" fill="hold"/>
                                        <p:tgtEl>
                                          <p:spTgt spid="73113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3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731139">
                                            <p:txEl>
                                              <p:pRg st="3" end="3"/>
                                            </p:txEl>
                                          </p:spTgt>
                                        </p:tgtEl>
                                        <p:attrNameLst>
                                          <p:attrName>style.visibility</p:attrName>
                                        </p:attrNameLst>
                                      </p:cBhvr>
                                      <p:to>
                                        <p:strVal val="visible"/>
                                      </p:to>
                                    </p:set>
                                    <p:animEffect transition="in" filter="box(in)">
                                      <p:cBhvr>
                                        <p:cTn id="24" dur="500"/>
                                        <p:tgtEl>
                                          <p:spTgt spid="73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sz="4000">
                <a:solidFill>
                  <a:srgbClr val="0000CC"/>
                </a:solidFill>
                <a:latin typeface="宋体" pitchFamily="2" charset="-122"/>
              </a:rPr>
              <a:t>推导树表示推导</a:t>
            </a:r>
          </a:p>
        </p:txBody>
      </p:sp>
      <p:sp>
        <p:nvSpPr>
          <p:cNvPr id="732163" name="Rectangle 3"/>
          <p:cNvSpPr>
            <a:spLocks noGrp="1" noChangeArrowheads="1"/>
          </p:cNvSpPr>
          <p:nvPr>
            <p:ph type="body" idx="1"/>
          </p:nvPr>
        </p:nvSpPr>
        <p:spPr>
          <a:xfrm>
            <a:off x="914400" y="2590800"/>
            <a:ext cx="8001000" cy="3733800"/>
          </a:xfrm>
        </p:spPr>
        <p:txBody>
          <a:bodyPr/>
          <a:lstStyle/>
          <a:p>
            <a:pPr algn="just" eaLnBrk="1" hangingPunct="1">
              <a:lnSpc>
                <a:spcPct val="90000"/>
              </a:lnSpc>
              <a:buFont typeface="Wingdings" pitchFamily="2" charset="2"/>
              <a:buNone/>
            </a:pPr>
            <a:endParaRPr lang="en-US" altLang="zh-CN" sz="2400" b="1">
              <a:solidFill>
                <a:srgbClr val="0000CC"/>
              </a:solidFill>
            </a:endParaRPr>
          </a:p>
          <a:p>
            <a:pPr algn="just" eaLnBrk="1" hangingPunct="1">
              <a:lnSpc>
                <a:spcPct val="90000"/>
              </a:lnSpc>
              <a:buFont typeface="Wingdings" pitchFamily="2" charset="2"/>
              <a:buNone/>
            </a:pPr>
            <a:r>
              <a:rPr lang="en-US" altLang="zh-CN" sz="2400" b="1">
                <a:solidFill>
                  <a:srgbClr val="6600CC"/>
                </a:solidFill>
                <a:latin typeface="宋体" pitchFamily="2" charset="-122"/>
              </a:rPr>
              <a:t>            </a:t>
            </a:r>
            <a:r>
              <a:rPr lang="en-US" altLang="zh-CN" b="1">
                <a:solidFill>
                  <a:srgbClr val="0000CC"/>
                </a:solidFill>
                <a:latin typeface="宋体" pitchFamily="2" charset="-122"/>
              </a:rPr>
              <a:t>S</a:t>
            </a:r>
          </a:p>
          <a:p>
            <a:pPr algn="just" eaLnBrk="1" hangingPunct="1">
              <a:lnSpc>
                <a:spcPct val="90000"/>
              </a:lnSpc>
              <a:buFont typeface="Wingdings" pitchFamily="2" charset="2"/>
              <a:buNone/>
            </a:pPr>
            <a:r>
              <a:rPr lang="en-US" altLang="zh-CN" b="1">
                <a:solidFill>
                  <a:srgbClr val="0000CC"/>
                </a:solidFill>
                <a:latin typeface="宋体" pitchFamily="2" charset="-122"/>
              </a:rPr>
              <a:t>      </a:t>
            </a:r>
          </a:p>
          <a:p>
            <a:pPr algn="just" eaLnBrk="1" hangingPunct="1">
              <a:lnSpc>
                <a:spcPct val="90000"/>
              </a:lnSpc>
              <a:buFont typeface="Wingdings" pitchFamily="2" charset="2"/>
              <a:buNone/>
            </a:pPr>
            <a:r>
              <a:rPr lang="en-US" altLang="zh-CN" b="1">
                <a:solidFill>
                  <a:srgbClr val="0000CC"/>
                </a:solidFill>
                <a:latin typeface="宋体" pitchFamily="2" charset="-122"/>
              </a:rPr>
              <a:t>       0       B</a:t>
            </a:r>
          </a:p>
          <a:p>
            <a:pPr algn="just" eaLnBrk="1" hangingPunct="1">
              <a:lnSpc>
                <a:spcPct val="90000"/>
              </a:lnSpc>
              <a:buFont typeface="Wingdings" pitchFamily="2" charset="2"/>
              <a:buNone/>
            </a:pPr>
            <a:endParaRPr lang="en-US" altLang="zh-CN" b="1">
              <a:solidFill>
                <a:srgbClr val="0000CC"/>
              </a:solidFill>
              <a:latin typeface="宋体" pitchFamily="2" charset="-122"/>
            </a:endParaRPr>
          </a:p>
          <a:p>
            <a:pPr algn="just" eaLnBrk="1" hangingPunct="1">
              <a:lnSpc>
                <a:spcPct val="90000"/>
              </a:lnSpc>
              <a:buFont typeface="Wingdings" pitchFamily="2" charset="2"/>
              <a:buNone/>
            </a:pPr>
            <a:r>
              <a:rPr lang="en-US" altLang="zh-CN" b="1">
                <a:solidFill>
                  <a:srgbClr val="0000CC"/>
                </a:solidFill>
                <a:latin typeface="宋体" pitchFamily="2" charset="-122"/>
              </a:rPr>
              <a:t>           0   B   B     </a:t>
            </a:r>
          </a:p>
          <a:p>
            <a:pPr algn="just" eaLnBrk="1" hangingPunct="1">
              <a:lnSpc>
                <a:spcPct val="90000"/>
              </a:lnSpc>
              <a:buFont typeface="Wingdings" pitchFamily="2" charset="2"/>
              <a:buNone/>
            </a:pPr>
            <a:endParaRPr lang="en-US" altLang="zh-CN" b="1">
              <a:solidFill>
                <a:srgbClr val="0000CC"/>
              </a:solidFill>
              <a:latin typeface="宋体" pitchFamily="2" charset="-122"/>
            </a:endParaRPr>
          </a:p>
          <a:p>
            <a:pPr algn="just" eaLnBrk="1" hangingPunct="1">
              <a:lnSpc>
                <a:spcPct val="90000"/>
              </a:lnSpc>
              <a:buFont typeface="Wingdings" pitchFamily="2" charset="2"/>
              <a:buNone/>
            </a:pPr>
            <a:r>
              <a:rPr lang="en-US" altLang="zh-CN" b="1">
                <a:solidFill>
                  <a:srgbClr val="0000CC"/>
                </a:solidFill>
                <a:latin typeface="宋体" pitchFamily="2" charset="-122"/>
              </a:rPr>
              <a:t>               1   1	</a:t>
            </a:r>
            <a:r>
              <a:rPr lang="en-US" altLang="zh-CN" b="1">
                <a:solidFill>
                  <a:srgbClr val="6600CC"/>
                </a:solidFill>
                <a:latin typeface="宋体" pitchFamily="2" charset="-122"/>
              </a:rPr>
              <a:t>		</a:t>
            </a:r>
            <a:endParaRPr lang="en-US" altLang="zh-CN" b="1">
              <a:solidFill>
                <a:srgbClr val="6600CC"/>
              </a:solidFill>
            </a:endParaRPr>
          </a:p>
        </p:txBody>
      </p:sp>
      <p:sp>
        <p:nvSpPr>
          <p:cNvPr id="732164" name="Line 4"/>
          <p:cNvSpPr>
            <a:spLocks noChangeShapeType="1"/>
          </p:cNvSpPr>
          <p:nvPr/>
        </p:nvSpPr>
        <p:spPr bwMode="auto">
          <a:xfrm flipH="1">
            <a:off x="3124200" y="4495800"/>
            <a:ext cx="533400" cy="533400"/>
          </a:xfrm>
          <a:prstGeom prst="line">
            <a:avLst/>
          </a:prstGeom>
          <a:noFill/>
          <a:ln w="38100">
            <a:solidFill>
              <a:srgbClr val="000000"/>
            </a:solidFill>
            <a:miter lim="800000"/>
            <a:headEnd/>
            <a:tailEnd/>
          </a:ln>
        </p:spPr>
        <p:txBody>
          <a:bodyPr wrap="none"/>
          <a:lstStyle/>
          <a:p>
            <a:endParaRPr lang="zh-CN" altLang="en-US"/>
          </a:p>
        </p:txBody>
      </p:sp>
      <p:sp>
        <p:nvSpPr>
          <p:cNvPr id="732165" name="Line 5"/>
          <p:cNvSpPr>
            <a:spLocks noChangeShapeType="1"/>
          </p:cNvSpPr>
          <p:nvPr/>
        </p:nvSpPr>
        <p:spPr bwMode="auto">
          <a:xfrm>
            <a:off x="3779838" y="4437063"/>
            <a:ext cx="0" cy="457200"/>
          </a:xfrm>
          <a:prstGeom prst="line">
            <a:avLst/>
          </a:prstGeom>
          <a:noFill/>
          <a:ln w="38100">
            <a:solidFill>
              <a:srgbClr val="000000"/>
            </a:solidFill>
            <a:miter lim="800000"/>
            <a:headEnd/>
            <a:tailEnd/>
          </a:ln>
        </p:spPr>
        <p:txBody>
          <a:bodyPr wrap="none"/>
          <a:lstStyle/>
          <a:p>
            <a:endParaRPr lang="zh-CN" altLang="en-US"/>
          </a:p>
        </p:txBody>
      </p:sp>
      <p:sp>
        <p:nvSpPr>
          <p:cNvPr id="732166" name="Line 6"/>
          <p:cNvSpPr>
            <a:spLocks noChangeShapeType="1"/>
          </p:cNvSpPr>
          <p:nvPr/>
        </p:nvSpPr>
        <p:spPr bwMode="auto">
          <a:xfrm>
            <a:off x="3962400" y="4495800"/>
            <a:ext cx="457200" cy="457200"/>
          </a:xfrm>
          <a:prstGeom prst="line">
            <a:avLst/>
          </a:prstGeom>
          <a:noFill/>
          <a:ln w="38100">
            <a:solidFill>
              <a:srgbClr val="000000"/>
            </a:solidFill>
            <a:miter lim="800000"/>
            <a:headEnd/>
            <a:tailEnd/>
          </a:ln>
        </p:spPr>
        <p:txBody>
          <a:bodyPr wrap="none"/>
          <a:lstStyle/>
          <a:p>
            <a:endParaRPr lang="zh-CN" altLang="en-US"/>
          </a:p>
        </p:txBody>
      </p:sp>
      <p:sp>
        <p:nvSpPr>
          <p:cNvPr id="732167" name="Line 7"/>
          <p:cNvSpPr>
            <a:spLocks noChangeShapeType="1"/>
          </p:cNvSpPr>
          <p:nvPr/>
        </p:nvSpPr>
        <p:spPr bwMode="auto">
          <a:xfrm>
            <a:off x="3779838" y="5410200"/>
            <a:ext cx="0" cy="457200"/>
          </a:xfrm>
          <a:prstGeom prst="line">
            <a:avLst/>
          </a:prstGeom>
          <a:noFill/>
          <a:ln w="38100">
            <a:solidFill>
              <a:srgbClr val="000000"/>
            </a:solidFill>
            <a:miter lim="800000"/>
            <a:headEnd/>
            <a:tailEnd/>
          </a:ln>
        </p:spPr>
        <p:txBody>
          <a:bodyPr wrap="none"/>
          <a:lstStyle/>
          <a:p>
            <a:endParaRPr lang="zh-CN" altLang="en-US"/>
          </a:p>
        </p:txBody>
      </p:sp>
      <p:sp>
        <p:nvSpPr>
          <p:cNvPr id="732168" name="Line 8"/>
          <p:cNvSpPr>
            <a:spLocks noChangeShapeType="1"/>
          </p:cNvSpPr>
          <p:nvPr/>
        </p:nvSpPr>
        <p:spPr bwMode="auto">
          <a:xfrm>
            <a:off x="4495800" y="5410200"/>
            <a:ext cx="0" cy="457200"/>
          </a:xfrm>
          <a:prstGeom prst="line">
            <a:avLst/>
          </a:prstGeom>
          <a:noFill/>
          <a:ln w="38100">
            <a:solidFill>
              <a:srgbClr val="000000"/>
            </a:solidFill>
            <a:miter lim="800000"/>
            <a:headEnd/>
            <a:tailEnd/>
          </a:ln>
        </p:spPr>
        <p:txBody>
          <a:bodyPr wrap="none"/>
          <a:lstStyle/>
          <a:p>
            <a:endParaRPr lang="zh-CN" altLang="en-US"/>
          </a:p>
        </p:txBody>
      </p:sp>
      <p:sp>
        <p:nvSpPr>
          <p:cNvPr id="732169" name="Line 9"/>
          <p:cNvSpPr>
            <a:spLocks noChangeShapeType="1"/>
          </p:cNvSpPr>
          <p:nvPr/>
        </p:nvSpPr>
        <p:spPr bwMode="auto">
          <a:xfrm flipH="1">
            <a:off x="2438400" y="3429000"/>
            <a:ext cx="457200" cy="685800"/>
          </a:xfrm>
          <a:prstGeom prst="line">
            <a:avLst/>
          </a:prstGeom>
          <a:noFill/>
          <a:ln w="38100">
            <a:solidFill>
              <a:srgbClr val="000000"/>
            </a:solidFill>
            <a:miter lim="800000"/>
            <a:headEnd/>
            <a:tailEnd/>
          </a:ln>
        </p:spPr>
        <p:txBody>
          <a:bodyPr wrap="none"/>
          <a:lstStyle/>
          <a:p>
            <a:endParaRPr lang="zh-CN" altLang="en-US"/>
          </a:p>
        </p:txBody>
      </p:sp>
      <p:sp>
        <p:nvSpPr>
          <p:cNvPr id="732170" name="Line 10"/>
          <p:cNvSpPr>
            <a:spLocks noChangeShapeType="1"/>
          </p:cNvSpPr>
          <p:nvPr/>
        </p:nvSpPr>
        <p:spPr bwMode="auto">
          <a:xfrm>
            <a:off x="3048000" y="3429000"/>
            <a:ext cx="609600" cy="609600"/>
          </a:xfrm>
          <a:prstGeom prst="line">
            <a:avLst/>
          </a:prstGeom>
          <a:noFill/>
          <a:ln w="38100">
            <a:solidFill>
              <a:srgbClr val="000000"/>
            </a:solidFill>
            <a:miter lim="800000"/>
            <a:headEnd/>
            <a:tailEn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32163">
                                            <p:txEl>
                                              <p:pRg st="1" end="1"/>
                                            </p:txEl>
                                          </p:spTgt>
                                        </p:tgtEl>
                                        <p:attrNameLst>
                                          <p:attrName>style.visibility</p:attrName>
                                        </p:attrNameLst>
                                      </p:cBhvr>
                                      <p:to>
                                        <p:strVal val="visible"/>
                                      </p:to>
                                    </p:set>
                                    <p:animEffect transition="in" filter="box(in)">
                                      <p:cBhvr>
                                        <p:cTn id="7" dur="500"/>
                                        <p:tgtEl>
                                          <p:spTgt spid="7321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32169"/>
                                        </p:tgtEl>
                                        <p:attrNameLst>
                                          <p:attrName>style.visibility</p:attrName>
                                        </p:attrNameLst>
                                      </p:cBhvr>
                                      <p:to>
                                        <p:strVal val="visible"/>
                                      </p:to>
                                    </p:set>
                                    <p:animEffect transition="in" filter="box(in)">
                                      <p:cBhvr>
                                        <p:cTn id="12" dur="500"/>
                                        <p:tgtEl>
                                          <p:spTgt spid="73216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32170"/>
                                        </p:tgtEl>
                                        <p:attrNameLst>
                                          <p:attrName>style.visibility</p:attrName>
                                        </p:attrNameLst>
                                      </p:cBhvr>
                                      <p:to>
                                        <p:strVal val="visible"/>
                                      </p:to>
                                    </p:set>
                                    <p:animEffect transition="in" filter="box(in)">
                                      <p:cBhvr>
                                        <p:cTn id="15" dur="500"/>
                                        <p:tgtEl>
                                          <p:spTgt spid="7321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732163">
                                            <p:txEl>
                                              <p:pRg st="3" end="3"/>
                                            </p:txEl>
                                          </p:spTgt>
                                        </p:tgtEl>
                                        <p:attrNameLst>
                                          <p:attrName>style.visibility</p:attrName>
                                        </p:attrNameLst>
                                      </p:cBhvr>
                                      <p:to>
                                        <p:strVal val="visible"/>
                                      </p:to>
                                    </p:set>
                                    <p:animEffect transition="in" filter="box(out)">
                                      <p:cBhvr>
                                        <p:cTn id="20" dur="500"/>
                                        <p:tgtEl>
                                          <p:spTgt spid="73216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32164"/>
                                        </p:tgtEl>
                                        <p:attrNameLst>
                                          <p:attrName>style.visibility</p:attrName>
                                        </p:attrNameLst>
                                      </p:cBhvr>
                                      <p:to>
                                        <p:strVal val="visible"/>
                                      </p:to>
                                    </p:set>
                                    <p:animEffect transition="in" filter="box(in)">
                                      <p:cBhvr>
                                        <p:cTn id="25" dur="500"/>
                                        <p:tgtEl>
                                          <p:spTgt spid="732164"/>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32165"/>
                                        </p:tgtEl>
                                        <p:attrNameLst>
                                          <p:attrName>style.visibility</p:attrName>
                                        </p:attrNameLst>
                                      </p:cBhvr>
                                      <p:to>
                                        <p:strVal val="visible"/>
                                      </p:to>
                                    </p:set>
                                    <p:animEffect transition="in" filter="box(in)">
                                      <p:cBhvr>
                                        <p:cTn id="28" dur="500"/>
                                        <p:tgtEl>
                                          <p:spTgt spid="732165"/>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32166"/>
                                        </p:tgtEl>
                                        <p:attrNameLst>
                                          <p:attrName>style.visibility</p:attrName>
                                        </p:attrNameLst>
                                      </p:cBhvr>
                                      <p:to>
                                        <p:strVal val="visible"/>
                                      </p:to>
                                    </p:set>
                                    <p:animEffect transition="in" filter="box(in)">
                                      <p:cBhvr>
                                        <p:cTn id="31" dur="500"/>
                                        <p:tgtEl>
                                          <p:spTgt spid="73216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nodeType="clickEffect">
                                  <p:stCondLst>
                                    <p:cond delay="0"/>
                                  </p:stCondLst>
                                  <p:childTnLst>
                                    <p:set>
                                      <p:cBhvr>
                                        <p:cTn id="35" dur="1" fill="hold">
                                          <p:stCondLst>
                                            <p:cond delay="0"/>
                                          </p:stCondLst>
                                        </p:cTn>
                                        <p:tgtEl>
                                          <p:spTgt spid="732163">
                                            <p:txEl>
                                              <p:pRg st="5" end="5"/>
                                            </p:txEl>
                                          </p:spTgt>
                                        </p:tgtEl>
                                        <p:attrNameLst>
                                          <p:attrName>style.visibility</p:attrName>
                                        </p:attrNameLst>
                                      </p:cBhvr>
                                      <p:to>
                                        <p:strVal val="visible"/>
                                      </p:to>
                                    </p:set>
                                    <p:animEffect transition="in" filter="box(out)">
                                      <p:cBhvr>
                                        <p:cTn id="36" dur="500"/>
                                        <p:tgtEl>
                                          <p:spTgt spid="732163">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732167"/>
                                        </p:tgtEl>
                                        <p:attrNameLst>
                                          <p:attrName>style.visibility</p:attrName>
                                        </p:attrNameLst>
                                      </p:cBhvr>
                                      <p:to>
                                        <p:strVal val="visible"/>
                                      </p:to>
                                    </p:set>
                                    <p:animEffect transition="in" filter="box(in)">
                                      <p:cBhvr>
                                        <p:cTn id="41" dur="500"/>
                                        <p:tgtEl>
                                          <p:spTgt spid="732167"/>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732168"/>
                                        </p:tgtEl>
                                        <p:attrNameLst>
                                          <p:attrName>style.visibility</p:attrName>
                                        </p:attrNameLst>
                                      </p:cBhvr>
                                      <p:to>
                                        <p:strVal val="visible"/>
                                      </p:to>
                                    </p:set>
                                    <p:animEffect transition="in" filter="box(in)">
                                      <p:cBhvr>
                                        <p:cTn id="44" dur="500"/>
                                        <p:tgtEl>
                                          <p:spTgt spid="73216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732163">
                                            <p:txEl>
                                              <p:pRg st="7" end="7"/>
                                            </p:txEl>
                                          </p:spTgt>
                                        </p:tgtEl>
                                        <p:attrNameLst>
                                          <p:attrName>style.visibility</p:attrName>
                                        </p:attrNameLst>
                                      </p:cBhvr>
                                      <p:to>
                                        <p:strVal val="visible"/>
                                      </p:to>
                                    </p:set>
                                    <p:animEffect transition="in" filter="box(in)">
                                      <p:cBhvr>
                                        <p:cTn id="49" dur="500"/>
                                        <p:tgtEl>
                                          <p:spTgt spid="732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4" grpId="0" animBg="1"/>
      <p:bldP spid="732165" grpId="0" animBg="1"/>
      <p:bldP spid="732166" grpId="0" animBg="1"/>
      <p:bldP spid="732167" grpId="0" animBg="1"/>
      <p:bldP spid="732168" grpId="0" animBg="1"/>
      <p:bldP spid="732169" grpId="0" animBg="1"/>
      <p:bldP spid="732170"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altLang="zh-CN" sz="4800">
                <a:solidFill>
                  <a:srgbClr val="0000CC"/>
                </a:solidFill>
              </a:rPr>
              <a:t>2.7  </a:t>
            </a:r>
            <a:r>
              <a:rPr lang="zh-CN" altLang="en-US" sz="4800">
                <a:solidFill>
                  <a:srgbClr val="0000CC"/>
                </a:solidFill>
              </a:rPr>
              <a:t>空串定理（</a:t>
            </a:r>
            <a:r>
              <a:rPr lang="zh-CN" altLang="en-US" sz="4800">
                <a:solidFill>
                  <a:srgbClr val="FF0000"/>
                </a:solidFill>
              </a:rPr>
              <a:t>自学</a:t>
            </a:r>
            <a:r>
              <a:rPr lang="zh-CN" altLang="en-US" sz="4800">
                <a:solidFill>
                  <a:srgbClr val="0000CC"/>
                </a:solidFill>
              </a:rPr>
              <a:t>）</a:t>
            </a:r>
          </a:p>
        </p:txBody>
      </p:sp>
      <p:sp>
        <p:nvSpPr>
          <p:cNvPr id="715779" name="Rectangle 3"/>
          <p:cNvSpPr>
            <a:spLocks noGrp="1" noChangeArrowheads="1"/>
          </p:cNvSpPr>
          <p:nvPr>
            <p:ph type="body" idx="1"/>
          </p:nvPr>
        </p:nvSpPr>
        <p:spPr/>
        <p:txBody>
          <a:bodyPr/>
          <a:lstStyle/>
          <a:p>
            <a:pPr marL="0" indent="0" eaLnBrk="1" hangingPunct="1">
              <a:buFont typeface="Wingdings" pitchFamily="2" charset="2"/>
              <a:buNone/>
            </a:pPr>
            <a:r>
              <a:rPr lang="en-US" altLang="zh-CN" sz="3600" b="1">
                <a:solidFill>
                  <a:srgbClr val="0000CC"/>
                </a:solidFill>
              </a:rPr>
              <a:t>    </a:t>
            </a:r>
            <a:r>
              <a:rPr lang="zh-CN" altLang="en-US" sz="3600" b="1">
                <a:solidFill>
                  <a:srgbClr val="0000CC"/>
                </a:solidFill>
              </a:rPr>
              <a:t>上下文无关文法</a:t>
            </a:r>
            <a:r>
              <a:rPr lang="en-US" altLang="zh-CN" sz="3600" b="1">
                <a:solidFill>
                  <a:srgbClr val="0000CC"/>
                </a:solidFill>
              </a:rPr>
              <a:t>G </a:t>
            </a:r>
            <a:r>
              <a:rPr lang="zh-CN" altLang="en-US" sz="3600" b="1">
                <a:solidFill>
                  <a:srgbClr val="0000CC"/>
                </a:solidFill>
              </a:rPr>
              <a:t>，存在一般的空串产生式</a:t>
            </a:r>
            <a:r>
              <a:rPr lang="en-US" altLang="zh-CN" sz="3600" b="1">
                <a:solidFill>
                  <a:srgbClr val="0000CC"/>
                </a:solidFill>
              </a:rPr>
              <a:t>A→ε</a:t>
            </a:r>
            <a:r>
              <a:rPr lang="zh-CN" altLang="en-US" sz="3600" b="1">
                <a:solidFill>
                  <a:srgbClr val="0000CC"/>
                </a:solidFill>
              </a:rPr>
              <a:t>，则存在另一个上下文无关文法</a:t>
            </a:r>
            <a:r>
              <a:rPr lang="en-US" altLang="zh-CN" sz="3600" b="1">
                <a:solidFill>
                  <a:srgbClr val="0000CC"/>
                </a:solidFill>
              </a:rPr>
              <a:t>G</a:t>
            </a:r>
            <a:r>
              <a:rPr lang="en-US" altLang="zh-CN" sz="3600" b="1" baseline="-25000">
                <a:solidFill>
                  <a:srgbClr val="0000CC"/>
                </a:solidFill>
              </a:rPr>
              <a:t>1</a:t>
            </a:r>
            <a:r>
              <a:rPr lang="zh-CN" altLang="en-US" sz="3600" b="1">
                <a:solidFill>
                  <a:srgbClr val="0000CC"/>
                </a:solidFill>
              </a:rPr>
              <a:t>，使得：</a:t>
            </a:r>
          </a:p>
          <a:p>
            <a:pPr marL="0" indent="0" eaLnBrk="1" hangingPunct="1">
              <a:buFont typeface="Wingdings" pitchFamily="2" charset="2"/>
              <a:buNone/>
            </a:pPr>
            <a:r>
              <a:rPr lang="zh-CN" altLang="en-US" sz="3600" b="1">
                <a:solidFill>
                  <a:srgbClr val="0000CC"/>
                </a:solidFill>
              </a:rPr>
              <a:t>⑴</a:t>
            </a:r>
            <a:r>
              <a:rPr lang="en-US" altLang="zh-CN" sz="3600" b="1">
                <a:solidFill>
                  <a:srgbClr val="0000CC"/>
                </a:solidFill>
              </a:rPr>
              <a:t>L(G)=L(G</a:t>
            </a:r>
            <a:r>
              <a:rPr lang="en-US" altLang="zh-CN" sz="3600" b="1" baseline="-25000">
                <a:solidFill>
                  <a:srgbClr val="0000CC"/>
                </a:solidFill>
              </a:rPr>
              <a:t>1</a:t>
            </a:r>
            <a:r>
              <a:rPr lang="en-US" altLang="zh-CN" sz="3600" b="1">
                <a:solidFill>
                  <a:srgbClr val="0000CC"/>
                </a:solidFill>
              </a:rPr>
              <a:t>)</a:t>
            </a:r>
            <a:r>
              <a:rPr lang="zh-CN" altLang="en-US" sz="3600" b="1">
                <a:solidFill>
                  <a:srgbClr val="0000CC"/>
                </a:solidFill>
              </a:rPr>
              <a:t>；</a:t>
            </a:r>
          </a:p>
          <a:p>
            <a:pPr marL="0" indent="0" eaLnBrk="1" hangingPunct="1"/>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box(in)">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 calcmode="lin" valueType="num">
                                      <p:cBhvr additive="base">
                                        <p:cTn id="12" dur="500" fill="hold"/>
                                        <p:tgtEl>
                                          <p:spTgt spid="7157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57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endParaRPr lang="zh-CN" altLang="zh-CN"/>
          </a:p>
        </p:txBody>
      </p:sp>
      <p:sp>
        <p:nvSpPr>
          <p:cNvPr id="944131" name="Rectangle 3"/>
          <p:cNvSpPr>
            <a:spLocks noGrp="1" noChangeArrowheads="1"/>
          </p:cNvSpPr>
          <p:nvPr>
            <p:ph type="body" idx="1"/>
          </p:nvPr>
        </p:nvSpPr>
        <p:spPr/>
        <p:txBody>
          <a:bodyPr/>
          <a:lstStyle/>
          <a:p>
            <a:pPr marL="0" indent="0" eaLnBrk="1" hangingPunct="1">
              <a:buFont typeface="Wingdings" pitchFamily="2" charset="2"/>
              <a:buNone/>
            </a:pPr>
            <a:r>
              <a:rPr lang="en-US" altLang="zh-CN" sz="3600" b="1">
                <a:solidFill>
                  <a:srgbClr val="0000CC"/>
                </a:solidFill>
              </a:rPr>
              <a:t>⑵</a:t>
            </a:r>
            <a:r>
              <a:rPr lang="zh-CN" altLang="en-US" sz="3600" b="1">
                <a:solidFill>
                  <a:srgbClr val="0000CC"/>
                </a:solidFill>
              </a:rPr>
              <a:t>若</a:t>
            </a:r>
            <a:r>
              <a:rPr lang="en-US" altLang="zh-CN" sz="3600" b="1">
                <a:solidFill>
                  <a:srgbClr val="0000CC"/>
                </a:solidFill>
              </a:rPr>
              <a:t>ε</a:t>
            </a:r>
            <a:r>
              <a:rPr lang="en-US" altLang="zh-CN" sz="3600" b="1">
                <a:solidFill>
                  <a:srgbClr val="0000CC"/>
                </a:solidFill>
                <a:sym typeface="Symbol" pitchFamily="18" charset="2"/>
              </a:rPr>
              <a:t></a:t>
            </a:r>
            <a:r>
              <a:rPr lang="en-US" altLang="zh-CN" sz="3600" b="1">
                <a:solidFill>
                  <a:srgbClr val="0000CC"/>
                </a:solidFill>
              </a:rPr>
              <a:t>L(G) </a:t>
            </a:r>
            <a:r>
              <a:rPr lang="zh-CN" altLang="en-US" sz="3600" b="1">
                <a:solidFill>
                  <a:srgbClr val="0000CC"/>
                </a:solidFill>
              </a:rPr>
              <a:t>，则</a:t>
            </a:r>
            <a:r>
              <a:rPr lang="en-US" altLang="zh-CN" sz="3600" b="1">
                <a:solidFill>
                  <a:srgbClr val="0000CC"/>
                </a:solidFill>
              </a:rPr>
              <a:t>G</a:t>
            </a:r>
            <a:r>
              <a:rPr lang="en-US" altLang="zh-CN" sz="3600" b="1" baseline="-25000">
                <a:solidFill>
                  <a:srgbClr val="0000CC"/>
                </a:solidFill>
              </a:rPr>
              <a:t>1</a:t>
            </a:r>
            <a:r>
              <a:rPr lang="zh-CN" altLang="en-US" sz="3600" b="1">
                <a:solidFill>
                  <a:srgbClr val="0000CC"/>
                </a:solidFill>
              </a:rPr>
              <a:t>中没有任何</a:t>
            </a:r>
            <a:r>
              <a:rPr lang="zh-CN" altLang="en-US" sz="3600" b="1">
                <a:solidFill>
                  <a:srgbClr val="000000"/>
                </a:solidFill>
              </a:rPr>
              <a:t>空串产生式</a:t>
            </a:r>
            <a:r>
              <a:rPr lang="zh-CN" altLang="en-US" sz="3600" b="1">
                <a:solidFill>
                  <a:srgbClr val="0000CC"/>
                </a:solidFill>
              </a:rPr>
              <a:t>（</a:t>
            </a:r>
            <a:r>
              <a:rPr lang="en-US" altLang="zh-CN" sz="3600" b="1">
                <a:solidFill>
                  <a:srgbClr val="0000CC"/>
                </a:solidFill>
              </a:rPr>
              <a:t>S</a:t>
            </a:r>
            <a:r>
              <a:rPr lang="en-US" altLang="zh-CN" sz="3600" b="1" baseline="-25000">
                <a:solidFill>
                  <a:srgbClr val="0000CC"/>
                </a:solidFill>
              </a:rPr>
              <a:t>1</a:t>
            </a:r>
            <a:r>
              <a:rPr lang="zh-CN" altLang="en-US" sz="3600" b="1">
                <a:solidFill>
                  <a:srgbClr val="0000CC"/>
                </a:solidFill>
              </a:rPr>
              <a:t>就是</a:t>
            </a:r>
            <a:r>
              <a:rPr lang="en-US" altLang="zh-CN" sz="3600" b="1">
                <a:solidFill>
                  <a:srgbClr val="0000CC"/>
                </a:solidFill>
              </a:rPr>
              <a:t>S</a:t>
            </a:r>
            <a:r>
              <a:rPr lang="zh-CN" altLang="en-US" sz="3600" b="1">
                <a:solidFill>
                  <a:srgbClr val="0000CC"/>
                </a:solidFill>
              </a:rPr>
              <a:t>）；</a:t>
            </a:r>
            <a:r>
              <a:rPr lang="zh-CN" altLang="en-US" sz="4000" b="1">
                <a:solidFill>
                  <a:srgbClr val="0000CC"/>
                </a:solidFill>
              </a:rPr>
              <a:t> </a:t>
            </a:r>
          </a:p>
          <a:p>
            <a:pPr marL="0" indent="0" eaLnBrk="1" hangingPunct="1">
              <a:buFont typeface="Wingdings" pitchFamily="2" charset="2"/>
              <a:buNone/>
            </a:pPr>
            <a:r>
              <a:rPr lang="zh-CN" altLang="en-US" sz="3600" b="1">
                <a:solidFill>
                  <a:srgbClr val="0000CC"/>
                </a:solidFill>
              </a:rPr>
              <a:t>⑶ 若</a:t>
            </a:r>
            <a:r>
              <a:rPr lang="en-US" altLang="zh-CN" sz="3600" b="1">
                <a:solidFill>
                  <a:srgbClr val="0000CC"/>
                </a:solidFill>
              </a:rPr>
              <a:t>ε∈L(G)</a:t>
            </a:r>
            <a:r>
              <a:rPr lang="zh-CN" altLang="en-US" sz="3600" b="1">
                <a:solidFill>
                  <a:srgbClr val="0000CC"/>
                </a:solidFill>
              </a:rPr>
              <a:t>，则</a:t>
            </a:r>
            <a:r>
              <a:rPr lang="en-US" altLang="zh-CN" sz="3600" b="1">
                <a:solidFill>
                  <a:srgbClr val="0000CC"/>
                </a:solidFill>
              </a:rPr>
              <a:t>G</a:t>
            </a:r>
            <a:r>
              <a:rPr lang="en-US" altLang="zh-CN" sz="3600" b="1" baseline="-25000">
                <a:solidFill>
                  <a:srgbClr val="0000CC"/>
                </a:solidFill>
              </a:rPr>
              <a:t>1</a:t>
            </a:r>
            <a:r>
              <a:rPr lang="zh-CN" altLang="en-US" sz="3600" b="1">
                <a:solidFill>
                  <a:srgbClr val="0000CC"/>
                </a:solidFill>
              </a:rPr>
              <a:t>中仅有一个空串产生式</a:t>
            </a:r>
            <a:r>
              <a:rPr lang="en-US" altLang="zh-CN" sz="3600" b="1">
                <a:solidFill>
                  <a:srgbClr val="0000CC"/>
                </a:solidFill>
              </a:rPr>
              <a:t>S</a:t>
            </a:r>
            <a:r>
              <a:rPr lang="en-US" altLang="zh-CN" sz="3600" b="1" baseline="-25000">
                <a:solidFill>
                  <a:srgbClr val="0000CC"/>
                </a:solidFill>
              </a:rPr>
              <a:t>1</a:t>
            </a:r>
            <a:r>
              <a:rPr lang="en-US" altLang="zh-CN" sz="3600" b="1">
                <a:solidFill>
                  <a:srgbClr val="0000CC"/>
                </a:solidFill>
              </a:rPr>
              <a:t>→ε</a:t>
            </a:r>
            <a:r>
              <a:rPr lang="zh-CN" altLang="en-US" sz="3600" b="1">
                <a:solidFill>
                  <a:srgbClr val="0000CC"/>
                </a:solidFill>
              </a:rPr>
              <a:t>，且</a:t>
            </a:r>
            <a:r>
              <a:rPr lang="en-US" altLang="zh-CN" sz="3600" b="1">
                <a:solidFill>
                  <a:srgbClr val="0000CC"/>
                </a:solidFill>
              </a:rPr>
              <a:t>S</a:t>
            </a:r>
            <a:r>
              <a:rPr lang="en-US" altLang="zh-CN" sz="3600" b="1" baseline="-25000">
                <a:solidFill>
                  <a:srgbClr val="0000CC"/>
                </a:solidFill>
              </a:rPr>
              <a:t>1</a:t>
            </a:r>
            <a:r>
              <a:rPr lang="zh-CN" altLang="en-US" sz="3600" b="1">
                <a:solidFill>
                  <a:srgbClr val="0000CC"/>
                </a:solidFill>
              </a:rPr>
              <a:t>不出现在</a:t>
            </a:r>
            <a:r>
              <a:rPr lang="en-US" altLang="zh-CN" sz="3600" b="1">
                <a:solidFill>
                  <a:srgbClr val="0000CC"/>
                </a:solidFill>
              </a:rPr>
              <a:t>G</a:t>
            </a:r>
            <a:r>
              <a:rPr lang="en-US" altLang="zh-CN" sz="3600" b="1" baseline="-25000">
                <a:solidFill>
                  <a:srgbClr val="0000CC"/>
                </a:solidFill>
              </a:rPr>
              <a:t>1</a:t>
            </a:r>
            <a:r>
              <a:rPr lang="zh-CN" altLang="en-US" sz="3600" b="1">
                <a:solidFill>
                  <a:srgbClr val="0000CC"/>
                </a:solidFill>
              </a:rPr>
              <a:t>的产生式的右边。</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44131">
                                            <p:txEl>
                                              <p:pRg st="0" end="0"/>
                                            </p:txEl>
                                          </p:spTgt>
                                        </p:tgtEl>
                                        <p:attrNameLst>
                                          <p:attrName>style.visibility</p:attrName>
                                        </p:attrNameLst>
                                      </p:cBhvr>
                                      <p:to>
                                        <p:strVal val="visible"/>
                                      </p:to>
                                    </p:set>
                                    <p:animEffect transition="in" filter="box(in)">
                                      <p:cBhvr>
                                        <p:cTn id="7" dur="500"/>
                                        <p:tgtEl>
                                          <p:spTgt spid="94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44131">
                                            <p:txEl>
                                              <p:pRg st="1" end="1"/>
                                            </p:txEl>
                                          </p:spTgt>
                                        </p:tgtEl>
                                        <p:attrNameLst>
                                          <p:attrName>style.visibility</p:attrName>
                                        </p:attrNameLst>
                                      </p:cBhvr>
                                      <p:to>
                                        <p:strVal val="visible"/>
                                      </p:to>
                                    </p:set>
                                    <p:animEffect transition="in" filter="box(in)">
                                      <p:cBhvr>
                                        <p:cTn id="12" dur="500"/>
                                        <p:tgtEl>
                                          <p:spTgt spid="944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sz="4800" dirty="0">
                <a:solidFill>
                  <a:srgbClr val="0000CC"/>
                </a:solidFill>
              </a:rPr>
              <a:t>证明</a:t>
            </a:r>
            <a:r>
              <a:rPr lang="en-US" altLang="zh-CN" sz="4800" dirty="0">
                <a:solidFill>
                  <a:srgbClr val="0000CC"/>
                </a:solidFill>
              </a:rPr>
              <a:t>:</a:t>
            </a:r>
            <a:r>
              <a:rPr lang="zh-CN" altLang="en-US" sz="4800" b="0" dirty="0">
                <a:solidFill>
                  <a:srgbClr val="0000CC"/>
                </a:solidFill>
              </a:rPr>
              <a:t>（</a:t>
            </a:r>
            <a:r>
              <a:rPr lang="en-US" altLang="zh-CN" sz="4800" b="0" dirty="0">
                <a:solidFill>
                  <a:srgbClr val="0000CC"/>
                </a:solidFill>
              </a:rPr>
              <a:t>2</a:t>
            </a:r>
            <a:r>
              <a:rPr lang="zh-CN" altLang="en-US" sz="4800" b="0" dirty="0">
                <a:solidFill>
                  <a:srgbClr val="0000CC"/>
                </a:solidFill>
              </a:rPr>
              <a:t>）</a:t>
            </a:r>
          </a:p>
        </p:txBody>
      </p:sp>
      <p:sp>
        <p:nvSpPr>
          <p:cNvPr id="716803" name="Rectangle 3"/>
          <p:cNvSpPr>
            <a:spLocks noGrp="1" noChangeArrowheads="1"/>
          </p:cNvSpPr>
          <p:nvPr>
            <p:ph type="body" idx="1"/>
          </p:nvPr>
        </p:nvSpPr>
        <p:spPr/>
        <p:txBody>
          <a:bodyPr/>
          <a:lstStyle/>
          <a:p>
            <a:pPr marL="0" indent="0" eaLnBrk="1" hangingPunct="1">
              <a:lnSpc>
                <a:spcPct val="80000"/>
              </a:lnSpc>
              <a:buFont typeface="Wingdings" pitchFamily="2" charset="2"/>
              <a:buNone/>
            </a:pPr>
            <a:r>
              <a:rPr lang="en-US" altLang="zh-CN" sz="4000" b="1">
                <a:solidFill>
                  <a:srgbClr val="0000CC"/>
                </a:solidFill>
              </a:rPr>
              <a:t>   </a:t>
            </a:r>
            <a:r>
              <a:rPr lang="zh-CN" altLang="en-US" sz="4000" b="1">
                <a:solidFill>
                  <a:srgbClr val="0000CC"/>
                </a:solidFill>
              </a:rPr>
              <a:t>因为</a:t>
            </a:r>
            <a:r>
              <a:rPr lang="en-US" altLang="zh-CN" sz="4000" b="1">
                <a:solidFill>
                  <a:srgbClr val="0000CC"/>
                </a:solidFill>
              </a:rPr>
              <a:t>ε</a:t>
            </a:r>
            <a:r>
              <a:rPr lang="en-US" altLang="zh-CN" sz="4000" b="1">
                <a:solidFill>
                  <a:srgbClr val="0000CC"/>
                </a:solidFill>
                <a:sym typeface="Symbol" pitchFamily="18" charset="2"/>
              </a:rPr>
              <a:t></a:t>
            </a:r>
            <a:r>
              <a:rPr lang="en-US" altLang="zh-CN" sz="4000" b="1">
                <a:solidFill>
                  <a:srgbClr val="0000CC"/>
                </a:solidFill>
              </a:rPr>
              <a:t>L(G)</a:t>
            </a:r>
            <a:r>
              <a:rPr lang="zh-CN" altLang="en-US" sz="4000" b="1">
                <a:solidFill>
                  <a:srgbClr val="0000CC"/>
                </a:solidFill>
              </a:rPr>
              <a:t>，对于任意</a:t>
            </a:r>
            <a:r>
              <a:rPr lang="en-US" altLang="zh-CN" sz="4000" b="1">
                <a:solidFill>
                  <a:srgbClr val="0000CC"/>
                </a:solidFill>
              </a:rPr>
              <a:t>C∈V</a:t>
            </a:r>
            <a:r>
              <a:rPr lang="zh-CN" altLang="en-US" sz="4000" b="1">
                <a:solidFill>
                  <a:srgbClr val="0000CC"/>
                </a:solidFill>
              </a:rPr>
              <a:t>，考虑它的任意产生式</a:t>
            </a:r>
            <a:r>
              <a:rPr lang="en-US" altLang="zh-CN" sz="4000" b="1">
                <a:solidFill>
                  <a:srgbClr val="000000"/>
                </a:solidFill>
              </a:rPr>
              <a:t>C→w</a:t>
            </a:r>
            <a:r>
              <a:rPr lang="zh-CN" altLang="en-US" sz="4000" b="1">
                <a:solidFill>
                  <a:srgbClr val="0000CC"/>
                </a:solidFill>
              </a:rPr>
              <a:t>（</a:t>
            </a:r>
            <a:r>
              <a:rPr lang="en-US" altLang="zh-CN" sz="4000" b="1">
                <a:solidFill>
                  <a:srgbClr val="0000CC"/>
                </a:solidFill>
              </a:rPr>
              <a:t>w</a:t>
            </a:r>
            <a:r>
              <a:rPr lang="zh-CN" altLang="en-US" sz="4000" b="1">
                <a:solidFill>
                  <a:srgbClr val="0000CC"/>
                </a:solidFill>
              </a:rPr>
              <a:t>不为空串</a:t>
            </a:r>
            <a:r>
              <a:rPr lang="en-US" altLang="zh-CN" sz="4000" b="1">
                <a:solidFill>
                  <a:srgbClr val="0000CC"/>
                </a:solidFill>
              </a:rPr>
              <a:t>ε</a:t>
            </a:r>
            <a:r>
              <a:rPr lang="zh-CN" altLang="en-US" sz="4000" b="1">
                <a:solidFill>
                  <a:srgbClr val="0000CC"/>
                </a:solidFill>
              </a:rPr>
              <a:t>），</a:t>
            </a:r>
            <a:r>
              <a:rPr lang="en-US" altLang="zh-CN" sz="4000" b="1">
                <a:solidFill>
                  <a:srgbClr val="0000CC"/>
                </a:solidFill>
              </a:rPr>
              <a:t>w</a:t>
            </a:r>
            <a:r>
              <a:rPr lang="zh-CN" altLang="en-US" sz="4000" b="1">
                <a:solidFill>
                  <a:srgbClr val="0000CC"/>
                </a:solidFill>
              </a:rPr>
              <a:t>中非终结符分为</a:t>
            </a:r>
            <a:r>
              <a:rPr lang="en-US" altLang="zh-CN" sz="3600" b="1">
                <a:solidFill>
                  <a:srgbClr val="0000CC"/>
                </a:solidFill>
              </a:rPr>
              <a:t>A</a:t>
            </a:r>
            <a:r>
              <a:rPr lang="en-US" altLang="zh-CN" sz="3600" b="1" baseline="-25000">
                <a:solidFill>
                  <a:srgbClr val="0000CC"/>
                </a:solidFill>
              </a:rPr>
              <a:t>1</a:t>
            </a:r>
            <a:r>
              <a:rPr lang="zh-CN" altLang="en-US" sz="3600" b="1">
                <a:solidFill>
                  <a:srgbClr val="0000CC"/>
                </a:solidFill>
              </a:rPr>
              <a:t>，</a:t>
            </a:r>
            <a:r>
              <a:rPr lang="en-US" altLang="zh-CN" sz="3600" b="1">
                <a:solidFill>
                  <a:srgbClr val="0000CC"/>
                </a:solidFill>
              </a:rPr>
              <a:t>A</a:t>
            </a:r>
            <a:r>
              <a:rPr lang="en-US" altLang="zh-CN" sz="3600" b="1" baseline="-25000">
                <a:solidFill>
                  <a:srgbClr val="0000CC"/>
                </a:solidFill>
              </a:rPr>
              <a:t>2</a:t>
            </a:r>
            <a:r>
              <a:rPr lang="zh-CN" altLang="en-US" sz="3600" b="1">
                <a:solidFill>
                  <a:srgbClr val="0000CC"/>
                </a:solidFill>
              </a:rPr>
              <a:t>，</a:t>
            </a:r>
            <a:r>
              <a:rPr lang="en-US" altLang="zh-CN" sz="3600" b="1">
                <a:solidFill>
                  <a:srgbClr val="0000CC"/>
                </a:solidFill>
                <a:latin typeface="Times New Roman" pitchFamily="18" charset="0"/>
              </a:rPr>
              <a:t>…</a:t>
            </a:r>
            <a:r>
              <a:rPr lang="en-US" altLang="zh-CN" sz="3600" b="1">
                <a:solidFill>
                  <a:srgbClr val="0000CC"/>
                </a:solidFill>
              </a:rPr>
              <a:t>A</a:t>
            </a:r>
            <a:r>
              <a:rPr lang="en-US" altLang="zh-CN" sz="3600" b="1" baseline="-25000">
                <a:solidFill>
                  <a:srgbClr val="0000CC"/>
                </a:solidFill>
              </a:rPr>
              <a:t>k</a:t>
            </a:r>
            <a:r>
              <a:rPr lang="zh-CN" altLang="en-US" sz="3600" b="1">
                <a:solidFill>
                  <a:srgbClr val="0000CC"/>
                </a:solidFill>
              </a:rPr>
              <a:t>，</a:t>
            </a:r>
            <a:r>
              <a:rPr lang="en-US" altLang="zh-CN" sz="3600" b="1">
                <a:solidFill>
                  <a:srgbClr val="0000CC"/>
                </a:solidFill>
              </a:rPr>
              <a:t>B</a:t>
            </a:r>
            <a:r>
              <a:rPr lang="en-US" altLang="zh-CN" sz="3600" b="1" baseline="-25000">
                <a:solidFill>
                  <a:srgbClr val="0000CC"/>
                </a:solidFill>
              </a:rPr>
              <a:t>1</a:t>
            </a:r>
            <a:r>
              <a:rPr lang="zh-CN" altLang="en-US" sz="3600" b="1">
                <a:solidFill>
                  <a:srgbClr val="0000CC"/>
                </a:solidFill>
              </a:rPr>
              <a:t>，</a:t>
            </a:r>
            <a:r>
              <a:rPr lang="en-US" altLang="zh-CN" sz="3600" b="1">
                <a:solidFill>
                  <a:srgbClr val="0000CC"/>
                </a:solidFill>
              </a:rPr>
              <a:t>B</a:t>
            </a:r>
            <a:r>
              <a:rPr lang="en-US" altLang="zh-CN" sz="3600" b="1" baseline="-25000">
                <a:solidFill>
                  <a:srgbClr val="0000CC"/>
                </a:solidFill>
              </a:rPr>
              <a:t>2</a:t>
            </a:r>
            <a:r>
              <a:rPr lang="zh-CN" altLang="en-US" sz="3600" b="1">
                <a:solidFill>
                  <a:srgbClr val="0000CC"/>
                </a:solidFill>
              </a:rPr>
              <a:t>，</a:t>
            </a:r>
            <a:r>
              <a:rPr lang="en-US" altLang="zh-CN" sz="3600" b="1">
                <a:solidFill>
                  <a:srgbClr val="0000CC"/>
                </a:solidFill>
                <a:latin typeface="Times New Roman" pitchFamily="18" charset="0"/>
              </a:rPr>
              <a:t>…</a:t>
            </a:r>
            <a:r>
              <a:rPr lang="en-US" altLang="zh-CN" sz="3600" b="1">
                <a:solidFill>
                  <a:srgbClr val="0000CC"/>
                </a:solidFill>
              </a:rPr>
              <a:t>B</a:t>
            </a:r>
            <a:r>
              <a:rPr lang="en-US" altLang="zh-CN" sz="3600" b="1" baseline="-25000">
                <a:solidFill>
                  <a:srgbClr val="0000CC"/>
                </a:solidFill>
              </a:rPr>
              <a:t>j</a:t>
            </a:r>
            <a:r>
              <a:rPr lang="zh-CN" altLang="en-US" sz="4000" b="1">
                <a:solidFill>
                  <a:srgbClr val="0000CC"/>
                </a:solidFill>
              </a:rPr>
              <a:t>，</a:t>
            </a:r>
          </a:p>
          <a:p>
            <a:pPr marL="0" indent="0" eaLnBrk="1" hangingPunct="1">
              <a:lnSpc>
                <a:spcPct val="80000"/>
              </a:lnSpc>
              <a:buFont typeface="Wingdings" pitchFamily="2" charset="2"/>
              <a:buNone/>
            </a:pPr>
            <a:r>
              <a:rPr lang="zh-CN" altLang="en-US" sz="4000" b="1">
                <a:solidFill>
                  <a:srgbClr val="0000CC"/>
                </a:solidFill>
              </a:rPr>
              <a:t> 对于</a:t>
            </a:r>
            <a:r>
              <a:rPr lang="en-US" altLang="zh-CN" sz="4000" b="1">
                <a:solidFill>
                  <a:srgbClr val="0000CC"/>
                </a:solidFill>
              </a:rPr>
              <a:t>A</a:t>
            </a:r>
            <a:r>
              <a:rPr lang="en-US" altLang="zh-CN" sz="4000" b="1" baseline="-25000">
                <a:solidFill>
                  <a:srgbClr val="0000CC"/>
                </a:solidFill>
              </a:rPr>
              <a:t>i</a:t>
            </a:r>
            <a:r>
              <a:rPr lang="zh-CN" altLang="en-US" sz="4000" b="1">
                <a:solidFill>
                  <a:srgbClr val="0000CC"/>
                </a:solidFill>
              </a:rPr>
              <a:t>，</a:t>
            </a:r>
          </a:p>
          <a:p>
            <a:pPr marL="0" indent="0" eaLnBrk="1" hangingPunct="1">
              <a:lnSpc>
                <a:spcPct val="80000"/>
              </a:lnSpc>
              <a:buFont typeface="Wingdings" pitchFamily="2" charset="2"/>
              <a:buNone/>
            </a:pPr>
            <a:r>
              <a:rPr lang="zh-CN" altLang="en-US" sz="4000" b="1">
                <a:solidFill>
                  <a:srgbClr val="0000CC"/>
                </a:solidFill>
              </a:rPr>
              <a:t> 有   </a:t>
            </a:r>
            <a:r>
              <a:rPr lang="en-US" altLang="zh-CN" sz="4000" b="1">
                <a:solidFill>
                  <a:srgbClr val="000000"/>
                </a:solidFill>
              </a:rPr>
              <a:t>A</a:t>
            </a:r>
            <a:r>
              <a:rPr lang="en-US" altLang="zh-CN" sz="4000" b="1" baseline="-25000">
                <a:solidFill>
                  <a:srgbClr val="0000CC"/>
                </a:solidFill>
              </a:rPr>
              <a:t>i</a:t>
            </a:r>
            <a:r>
              <a:rPr lang="en-US" altLang="zh-CN" sz="4000" b="1">
                <a:solidFill>
                  <a:srgbClr val="000000"/>
                </a:solidFill>
              </a:rPr>
              <a:t> → ε</a:t>
            </a:r>
            <a:r>
              <a:rPr lang="en-US" altLang="zh-CN" sz="4000" b="1">
                <a:solidFill>
                  <a:srgbClr val="0000CC"/>
                </a:solidFill>
              </a:rPr>
              <a:t>           1≤i≤k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6803">
                                            <p:txEl>
                                              <p:pRg st="0" end="0"/>
                                            </p:txEl>
                                          </p:spTgt>
                                        </p:tgtEl>
                                        <p:attrNameLst>
                                          <p:attrName>style.visibility</p:attrName>
                                        </p:attrNameLst>
                                      </p:cBhvr>
                                      <p:to>
                                        <p:strVal val="visible"/>
                                      </p:to>
                                    </p:set>
                                    <p:animEffect transition="in" filter="box(in)">
                                      <p:cBhvr>
                                        <p:cTn id="7" dur="500"/>
                                        <p:tgtEl>
                                          <p:spTgt spid="716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16803">
                                            <p:txEl>
                                              <p:pRg st="1" end="1"/>
                                            </p:txEl>
                                          </p:spTgt>
                                        </p:tgtEl>
                                        <p:attrNameLst>
                                          <p:attrName>style.visibility</p:attrName>
                                        </p:attrNameLst>
                                      </p:cBhvr>
                                      <p:to>
                                        <p:strVal val="visible"/>
                                      </p:to>
                                    </p:set>
                                    <p:anim calcmode="lin" valueType="num">
                                      <p:cBhvr additive="base">
                                        <p:cTn id="12" dur="500" fill="hold"/>
                                        <p:tgtEl>
                                          <p:spTgt spid="7168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716803">
                                            <p:txEl>
                                              <p:pRg st="2" end="2"/>
                                            </p:txEl>
                                          </p:spTgt>
                                        </p:tgtEl>
                                        <p:attrNameLst>
                                          <p:attrName>style.visibility</p:attrName>
                                        </p:attrNameLst>
                                      </p:cBhvr>
                                      <p:to>
                                        <p:strVal val="visible"/>
                                      </p:to>
                                    </p:set>
                                    <p:animEffect transition="in" filter="box(in)">
                                      <p:cBhvr>
                                        <p:cTn id="18" dur="500"/>
                                        <p:tgtEl>
                                          <p:spTgt spid="71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717827" name="Rectangle 3"/>
          <p:cNvSpPr>
            <a:spLocks noGrp="1" noChangeArrowheads="1"/>
          </p:cNvSpPr>
          <p:nvPr>
            <p:ph type="body" idx="1"/>
          </p:nvPr>
        </p:nvSpPr>
        <p:spPr/>
        <p:txBody>
          <a:bodyPr/>
          <a:lstStyle/>
          <a:p>
            <a:pPr marL="0" indent="0" eaLnBrk="1" hangingPunct="1">
              <a:lnSpc>
                <a:spcPct val="80000"/>
              </a:lnSpc>
              <a:buFont typeface="Wingdings" pitchFamily="2" charset="2"/>
              <a:buNone/>
            </a:pPr>
            <a:r>
              <a:rPr lang="en-US" altLang="zh-CN" sz="4000" b="1">
                <a:solidFill>
                  <a:srgbClr val="0000CC"/>
                </a:solidFill>
              </a:rPr>
              <a:t>   </a:t>
            </a:r>
            <a:r>
              <a:rPr lang="zh-CN" altLang="en-US" sz="4000" b="1">
                <a:solidFill>
                  <a:srgbClr val="0000CC"/>
                </a:solidFill>
              </a:rPr>
              <a:t>将</a:t>
            </a:r>
            <a:r>
              <a:rPr lang="en-US" altLang="zh-CN" sz="4000" b="1">
                <a:solidFill>
                  <a:srgbClr val="0000CC"/>
                </a:solidFill>
              </a:rPr>
              <a:t>C→w</a:t>
            </a:r>
            <a:r>
              <a:rPr lang="zh-CN" altLang="en-US" sz="4000" b="1">
                <a:solidFill>
                  <a:srgbClr val="0000CC"/>
                </a:solidFill>
              </a:rPr>
              <a:t>改造为</a:t>
            </a:r>
            <a:r>
              <a:rPr lang="en-US" altLang="zh-CN" sz="4000" b="1">
                <a:solidFill>
                  <a:srgbClr val="0000CC"/>
                </a:solidFill>
              </a:rPr>
              <a:t>C→w</a:t>
            </a:r>
            <a:r>
              <a:rPr lang="en-US" altLang="zh-CN" sz="4000" b="1">
                <a:solidFill>
                  <a:srgbClr val="0000CC"/>
                </a:solidFill>
                <a:latin typeface="Times New Roman" pitchFamily="18" charset="0"/>
              </a:rPr>
              <a:t>’</a:t>
            </a:r>
            <a:endParaRPr lang="en-US" altLang="zh-CN" sz="4000" b="1">
              <a:solidFill>
                <a:srgbClr val="0000CC"/>
              </a:solidFill>
            </a:endParaRPr>
          </a:p>
          <a:p>
            <a:pPr marL="0" indent="0" eaLnBrk="1" hangingPunct="1">
              <a:lnSpc>
                <a:spcPct val="80000"/>
              </a:lnSpc>
              <a:buFont typeface="Wingdings" pitchFamily="2" charset="2"/>
              <a:buNone/>
            </a:pPr>
            <a:r>
              <a:rPr lang="en-US" altLang="zh-CN" sz="4000" b="1">
                <a:solidFill>
                  <a:srgbClr val="0000CC"/>
                </a:solidFill>
              </a:rPr>
              <a:t>   w</a:t>
            </a:r>
            <a:r>
              <a:rPr lang="en-US" altLang="zh-CN" sz="4000" b="1">
                <a:solidFill>
                  <a:srgbClr val="0000CC"/>
                </a:solidFill>
                <a:latin typeface="Times New Roman" pitchFamily="18" charset="0"/>
              </a:rPr>
              <a:t>’</a:t>
            </a:r>
            <a:r>
              <a:rPr lang="zh-CN" altLang="en-US" sz="4000" b="1">
                <a:solidFill>
                  <a:srgbClr val="0000CC"/>
                </a:solidFill>
              </a:rPr>
              <a:t>是通过</a:t>
            </a:r>
            <a:r>
              <a:rPr lang="en-US" altLang="zh-CN" sz="4000" b="1">
                <a:solidFill>
                  <a:srgbClr val="0000CC"/>
                </a:solidFill>
              </a:rPr>
              <a:t>0</a:t>
            </a:r>
            <a:r>
              <a:rPr lang="zh-CN" altLang="en-US" sz="4000" b="1">
                <a:solidFill>
                  <a:srgbClr val="0000CC"/>
                </a:solidFill>
              </a:rPr>
              <a:t>步，</a:t>
            </a:r>
            <a:r>
              <a:rPr lang="en-US" altLang="zh-CN" sz="4000" b="1">
                <a:solidFill>
                  <a:srgbClr val="0000CC"/>
                </a:solidFill>
              </a:rPr>
              <a:t>1</a:t>
            </a:r>
            <a:r>
              <a:rPr lang="zh-CN" altLang="en-US" sz="4000" b="1">
                <a:solidFill>
                  <a:srgbClr val="0000CC"/>
                </a:solidFill>
              </a:rPr>
              <a:t>步，</a:t>
            </a:r>
            <a:r>
              <a:rPr lang="en-US" altLang="zh-CN" sz="4000" b="1">
                <a:solidFill>
                  <a:srgbClr val="0000CC"/>
                </a:solidFill>
                <a:latin typeface="Times New Roman" pitchFamily="18" charset="0"/>
              </a:rPr>
              <a:t>…</a:t>
            </a:r>
            <a:r>
              <a:rPr lang="en-US" altLang="zh-CN" sz="4000" b="1">
                <a:solidFill>
                  <a:srgbClr val="0000CC"/>
                </a:solidFill>
              </a:rPr>
              <a:t>k</a:t>
            </a:r>
            <a:r>
              <a:rPr lang="zh-CN" altLang="en-US" sz="4000" b="1">
                <a:solidFill>
                  <a:srgbClr val="0000CC"/>
                </a:solidFill>
              </a:rPr>
              <a:t>步</a:t>
            </a:r>
            <a:r>
              <a:rPr lang="zh-CN" altLang="en-US" sz="4000" b="1">
                <a:solidFill>
                  <a:srgbClr val="000000"/>
                </a:solidFill>
              </a:rPr>
              <a:t>删除</a:t>
            </a:r>
            <a:r>
              <a:rPr lang="en-US" altLang="zh-CN" sz="4000" b="1">
                <a:solidFill>
                  <a:srgbClr val="0000CC"/>
                </a:solidFill>
              </a:rPr>
              <a:t>w</a:t>
            </a:r>
            <a:r>
              <a:rPr lang="zh-CN" altLang="en-US" sz="4000" b="1">
                <a:solidFill>
                  <a:srgbClr val="0000CC"/>
                </a:solidFill>
              </a:rPr>
              <a:t>中的</a:t>
            </a:r>
            <a:r>
              <a:rPr lang="en-US" altLang="zh-CN" sz="4000" b="1">
                <a:solidFill>
                  <a:srgbClr val="0000CC"/>
                </a:solidFill>
              </a:rPr>
              <a:t>A</a:t>
            </a:r>
            <a:r>
              <a:rPr lang="en-US" altLang="zh-CN" sz="4000" b="1" baseline="-25000">
                <a:solidFill>
                  <a:srgbClr val="0000CC"/>
                </a:solidFill>
              </a:rPr>
              <a:t>i</a:t>
            </a:r>
            <a:r>
              <a:rPr lang="zh-CN" altLang="en-US" sz="4000" b="1">
                <a:solidFill>
                  <a:srgbClr val="0000CC"/>
                </a:solidFill>
              </a:rPr>
              <a:t>而得到的，</a:t>
            </a:r>
            <a:r>
              <a:rPr lang="en-US" altLang="zh-CN" sz="4000" b="1">
                <a:solidFill>
                  <a:srgbClr val="0000CC"/>
                </a:solidFill>
              </a:rPr>
              <a:t>w</a:t>
            </a:r>
            <a:r>
              <a:rPr lang="en-US" altLang="zh-CN" sz="4000" b="1">
                <a:solidFill>
                  <a:srgbClr val="0000CC"/>
                </a:solidFill>
                <a:latin typeface="Times New Roman" pitchFamily="18" charset="0"/>
              </a:rPr>
              <a:t>’</a:t>
            </a:r>
            <a:r>
              <a:rPr lang="zh-CN" altLang="en-US" sz="4000" b="1">
                <a:solidFill>
                  <a:srgbClr val="0000CC"/>
                </a:solidFill>
              </a:rPr>
              <a:t>共有</a:t>
            </a:r>
            <a:r>
              <a:rPr lang="en-US" altLang="zh-CN" sz="4000" b="1">
                <a:solidFill>
                  <a:srgbClr val="000000"/>
                </a:solidFill>
              </a:rPr>
              <a:t>2</a:t>
            </a:r>
            <a:r>
              <a:rPr lang="en-US" altLang="zh-CN" sz="4000" b="1" baseline="30000">
                <a:solidFill>
                  <a:srgbClr val="000000"/>
                </a:solidFill>
              </a:rPr>
              <a:t>k</a:t>
            </a:r>
            <a:r>
              <a:rPr lang="zh-CN" altLang="en-US" sz="4000" b="1">
                <a:solidFill>
                  <a:srgbClr val="0000CC"/>
                </a:solidFill>
              </a:rPr>
              <a:t>个。</a:t>
            </a:r>
          </a:p>
          <a:p>
            <a:pPr marL="0" indent="0" eaLnBrk="1" hangingPunct="1">
              <a:lnSpc>
                <a:spcPct val="80000"/>
              </a:lnSpc>
              <a:buFont typeface="Wingdings" pitchFamily="2" charset="2"/>
              <a:buNone/>
            </a:pPr>
            <a:r>
              <a:rPr lang="zh-CN" altLang="en-US" sz="4000" b="1">
                <a:solidFill>
                  <a:srgbClr val="0000CC"/>
                </a:solidFill>
              </a:rPr>
              <a:t>   最后，去掉所有的空串产生式和</a:t>
            </a:r>
            <a:r>
              <a:rPr lang="zh-CN" altLang="en-US" sz="4000" b="1">
                <a:solidFill>
                  <a:srgbClr val="000000"/>
                </a:solidFill>
              </a:rPr>
              <a:t>无用的产生式</a:t>
            </a:r>
            <a:r>
              <a:rPr lang="zh-CN" altLang="en-US" sz="4000" b="1">
                <a:solidFill>
                  <a:srgbClr val="0000CC"/>
                </a:solidFill>
              </a:rPr>
              <a:t>就得到</a:t>
            </a:r>
            <a:r>
              <a:rPr lang="en-US" altLang="zh-CN" sz="4000" b="1">
                <a:solidFill>
                  <a:srgbClr val="0000CC"/>
                </a:solidFill>
              </a:rPr>
              <a:t>G</a:t>
            </a:r>
            <a:r>
              <a:rPr lang="en-US" altLang="zh-CN" sz="3600" b="1" baseline="-25000">
                <a:solidFill>
                  <a:srgbClr val="0000CC"/>
                </a:solidFill>
              </a:rPr>
              <a:t>1</a:t>
            </a:r>
            <a:r>
              <a:rPr lang="zh-CN" altLang="en-US" sz="40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827">
                                            <p:txEl>
                                              <p:pRg st="0" end="0"/>
                                            </p:txEl>
                                          </p:spTgt>
                                        </p:tgtEl>
                                        <p:attrNameLst>
                                          <p:attrName>style.visibility</p:attrName>
                                        </p:attrNameLst>
                                      </p:cBhvr>
                                      <p:to>
                                        <p:strVal val="visible"/>
                                      </p:to>
                                    </p:set>
                                    <p:animEffect transition="in" filter="box(in)">
                                      <p:cBhvr>
                                        <p:cTn id="7" dur="500"/>
                                        <p:tgtEl>
                                          <p:spTgt spid="717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827">
                                            <p:txEl>
                                              <p:pRg st="1" end="1"/>
                                            </p:txEl>
                                          </p:spTgt>
                                        </p:tgtEl>
                                        <p:attrNameLst>
                                          <p:attrName>style.visibility</p:attrName>
                                        </p:attrNameLst>
                                      </p:cBhvr>
                                      <p:to>
                                        <p:strVal val="visible"/>
                                      </p:to>
                                    </p:set>
                                    <p:animEffect transition="in" filter="box(in)">
                                      <p:cBhvr>
                                        <p:cTn id="12" dur="500"/>
                                        <p:tgtEl>
                                          <p:spTgt spid="717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7827">
                                            <p:txEl>
                                              <p:pRg st="2" end="2"/>
                                            </p:txEl>
                                          </p:spTgt>
                                        </p:tgtEl>
                                        <p:attrNameLst>
                                          <p:attrName>style.visibility</p:attrName>
                                        </p:attrNameLst>
                                      </p:cBhvr>
                                      <p:to>
                                        <p:strVal val="visible"/>
                                      </p:to>
                                    </p:set>
                                    <p:animEffect transition="in" filter="box(in)">
                                      <p:cBhvr>
                                        <p:cTn id="17" dur="500"/>
                                        <p:tgtEl>
                                          <p:spTgt spid="717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718851" name="Rectangle 3"/>
          <p:cNvSpPr>
            <a:spLocks noGrp="1" noChangeArrowheads="1"/>
          </p:cNvSpPr>
          <p:nvPr>
            <p:ph type="body" idx="1"/>
          </p:nvPr>
        </p:nvSpPr>
        <p:spPr/>
        <p:txBody>
          <a:bodyPr/>
          <a:lstStyle/>
          <a:p>
            <a:pPr marL="0" indent="0" eaLnBrk="1" hangingPunct="1">
              <a:buFont typeface="Wingdings" pitchFamily="2" charset="2"/>
              <a:buNone/>
            </a:pPr>
            <a:r>
              <a:rPr lang="en-US" altLang="zh-CN" sz="3600" b="1">
                <a:solidFill>
                  <a:srgbClr val="0000CC"/>
                </a:solidFill>
              </a:rPr>
              <a:t>   </a:t>
            </a:r>
            <a:r>
              <a:rPr lang="zh-CN" altLang="en-US" sz="3600" b="1">
                <a:solidFill>
                  <a:srgbClr val="0000CC"/>
                </a:solidFill>
              </a:rPr>
              <a:t>考虑</a:t>
            </a:r>
            <a:r>
              <a:rPr lang="en-US" altLang="zh-CN" sz="3600" b="1">
                <a:solidFill>
                  <a:srgbClr val="0000CC"/>
                </a:solidFill>
              </a:rPr>
              <a:t>G</a:t>
            </a:r>
            <a:r>
              <a:rPr lang="zh-CN" altLang="en-US" sz="3600" b="1">
                <a:solidFill>
                  <a:srgbClr val="0000CC"/>
                </a:solidFill>
              </a:rPr>
              <a:t>产生句型</a:t>
            </a:r>
            <a:r>
              <a:rPr lang="en-US" altLang="zh-CN" sz="3600" b="1">
                <a:solidFill>
                  <a:srgbClr val="0000CC"/>
                </a:solidFill>
              </a:rPr>
              <a:t>β</a:t>
            </a:r>
            <a:r>
              <a:rPr lang="zh-CN" altLang="en-US" sz="3600" b="1">
                <a:solidFill>
                  <a:srgbClr val="0000CC"/>
                </a:solidFill>
              </a:rPr>
              <a:t>的推导树</a:t>
            </a:r>
            <a:r>
              <a:rPr lang="en-US" altLang="zh-CN" sz="3600" b="1">
                <a:solidFill>
                  <a:srgbClr val="0000CC"/>
                </a:solidFill>
              </a:rPr>
              <a:t>T:</a:t>
            </a:r>
          </a:p>
          <a:p>
            <a:pPr marL="0" indent="0" eaLnBrk="1" hangingPunct="1">
              <a:buFont typeface="Wingdings" pitchFamily="2" charset="2"/>
              <a:buNone/>
            </a:pPr>
            <a:r>
              <a:rPr lang="en-US" altLang="zh-CN" sz="3600" b="1">
                <a:solidFill>
                  <a:srgbClr val="0000CC"/>
                </a:solidFill>
              </a:rPr>
              <a:t>   </a:t>
            </a:r>
            <a:r>
              <a:rPr lang="zh-CN" altLang="en-US" sz="3600" b="1">
                <a:solidFill>
                  <a:srgbClr val="0000CC"/>
                </a:solidFill>
              </a:rPr>
              <a:t>若</a:t>
            </a:r>
            <a:r>
              <a:rPr lang="en-US" altLang="zh-CN" sz="3600" b="1">
                <a:solidFill>
                  <a:srgbClr val="0000CC"/>
                </a:solidFill>
              </a:rPr>
              <a:t>β</a:t>
            </a:r>
            <a:r>
              <a:rPr lang="zh-CN" altLang="en-US" sz="3600" b="1">
                <a:solidFill>
                  <a:srgbClr val="0000CC"/>
                </a:solidFill>
              </a:rPr>
              <a:t>的推导中使用了空串产生式，则树</a:t>
            </a:r>
            <a:r>
              <a:rPr lang="en-US" altLang="zh-CN" sz="3600" b="1">
                <a:solidFill>
                  <a:srgbClr val="0000CC"/>
                </a:solidFill>
              </a:rPr>
              <a:t>T</a:t>
            </a:r>
            <a:r>
              <a:rPr lang="zh-CN" altLang="en-US" sz="3600" b="1">
                <a:solidFill>
                  <a:srgbClr val="0000CC"/>
                </a:solidFill>
              </a:rPr>
              <a:t>中有以</a:t>
            </a:r>
            <a:r>
              <a:rPr lang="en-US" altLang="zh-CN" sz="3600" b="1">
                <a:solidFill>
                  <a:srgbClr val="0000CC"/>
                </a:solidFill>
              </a:rPr>
              <a:t>ε</a:t>
            </a:r>
            <a:r>
              <a:rPr lang="zh-CN" altLang="en-US" sz="3600" b="1">
                <a:solidFill>
                  <a:srgbClr val="0000CC"/>
                </a:solidFill>
              </a:rPr>
              <a:t>为标志的叶节点，</a:t>
            </a:r>
          </a:p>
          <a:p>
            <a:pPr marL="0" indent="0" eaLnBrk="1" hangingPunct="1">
              <a:buFont typeface="Wingdings" pitchFamily="2" charset="2"/>
              <a:buNone/>
            </a:pPr>
            <a:r>
              <a:rPr lang="zh-CN" altLang="en-US" sz="3600" b="1">
                <a:solidFill>
                  <a:srgbClr val="000000"/>
                </a:solidFill>
              </a:rPr>
              <a:t>   删除</a:t>
            </a:r>
            <a:r>
              <a:rPr lang="zh-CN" altLang="en-US" sz="3600" b="1">
                <a:solidFill>
                  <a:srgbClr val="0000CC"/>
                </a:solidFill>
              </a:rPr>
              <a:t>树</a:t>
            </a:r>
            <a:r>
              <a:rPr lang="en-US" altLang="zh-CN" sz="3600" b="1">
                <a:solidFill>
                  <a:srgbClr val="0000CC"/>
                </a:solidFill>
              </a:rPr>
              <a:t>T</a:t>
            </a:r>
            <a:r>
              <a:rPr lang="zh-CN" altLang="en-US" sz="3600" b="1">
                <a:solidFill>
                  <a:srgbClr val="0000CC"/>
                </a:solidFill>
              </a:rPr>
              <a:t>中的所有产生</a:t>
            </a:r>
            <a:r>
              <a:rPr lang="en-US" altLang="zh-CN" sz="3600" b="1">
                <a:solidFill>
                  <a:srgbClr val="000000"/>
                </a:solidFill>
              </a:rPr>
              <a:t>ε</a:t>
            </a:r>
            <a:r>
              <a:rPr lang="zh-CN" altLang="en-US" sz="3600" b="1">
                <a:solidFill>
                  <a:srgbClr val="0000CC"/>
                </a:solidFill>
              </a:rPr>
              <a:t>的</a:t>
            </a:r>
            <a:r>
              <a:rPr lang="zh-CN" altLang="en-US" sz="3600" b="1">
                <a:solidFill>
                  <a:srgbClr val="000000"/>
                </a:solidFill>
              </a:rPr>
              <a:t>子树</a:t>
            </a:r>
            <a:r>
              <a:rPr lang="zh-CN" altLang="en-US" sz="3600" b="1">
                <a:solidFill>
                  <a:srgbClr val="0000CC"/>
                </a:solidFill>
              </a:rPr>
              <a:t>，得到树</a:t>
            </a:r>
            <a:r>
              <a:rPr lang="en-US" altLang="zh-CN" sz="3600" b="1">
                <a:solidFill>
                  <a:srgbClr val="0000CC"/>
                </a:solidFill>
              </a:rPr>
              <a:t>T</a:t>
            </a:r>
            <a:r>
              <a:rPr lang="en-US" altLang="zh-CN" sz="4000" b="1" baseline="-25000">
                <a:solidFill>
                  <a:srgbClr val="0000CC"/>
                </a:solidFill>
              </a:rPr>
              <a:t>1</a:t>
            </a:r>
            <a:r>
              <a:rPr lang="zh-CN" altLang="en-US" sz="3600" b="1">
                <a:solidFill>
                  <a:srgbClr val="0000CC"/>
                </a:solidFill>
              </a:rPr>
              <a:t>，而它刚好是文法</a:t>
            </a:r>
            <a:r>
              <a:rPr lang="en-US" altLang="zh-CN" sz="3600" b="1">
                <a:solidFill>
                  <a:srgbClr val="0000CC"/>
                </a:solidFill>
              </a:rPr>
              <a:t>G</a:t>
            </a:r>
            <a:r>
              <a:rPr lang="en-US" altLang="zh-CN" sz="4000" b="1" baseline="-25000">
                <a:solidFill>
                  <a:srgbClr val="0000CC"/>
                </a:solidFill>
              </a:rPr>
              <a:t>1</a:t>
            </a:r>
            <a:r>
              <a:rPr lang="zh-CN" altLang="en-US" sz="3600" b="1">
                <a:solidFill>
                  <a:srgbClr val="0000CC"/>
                </a:solidFill>
              </a:rPr>
              <a:t>产生串</a:t>
            </a:r>
            <a:r>
              <a:rPr lang="en-US" altLang="zh-CN" sz="3600" b="1">
                <a:solidFill>
                  <a:srgbClr val="0000CC"/>
                </a:solidFill>
              </a:rPr>
              <a:t>β</a:t>
            </a:r>
            <a:r>
              <a:rPr lang="zh-CN" altLang="en-US" sz="3600" b="1">
                <a:solidFill>
                  <a:srgbClr val="0000CC"/>
                </a:solidFill>
              </a:rPr>
              <a:t>的推导树，所以，</a:t>
            </a:r>
            <a:r>
              <a:rPr lang="en-US" altLang="zh-CN" sz="3600" b="1">
                <a:solidFill>
                  <a:srgbClr val="0000CC"/>
                </a:solidFill>
              </a:rPr>
              <a:t>L(G)=L(G</a:t>
            </a:r>
            <a:r>
              <a:rPr lang="en-US" altLang="zh-CN" sz="4000" b="1" baseline="-25000">
                <a:solidFill>
                  <a:srgbClr val="0000CC"/>
                </a:solidFill>
              </a:rPr>
              <a:t>1</a:t>
            </a:r>
            <a:r>
              <a:rPr lang="en-US" altLang="zh-CN" sz="3600" b="1">
                <a:solidFill>
                  <a:srgbClr val="0000CC"/>
                </a:solidFill>
              </a:rPr>
              <a:t>)</a:t>
            </a:r>
            <a:r>
              <a:rPr lang="zh-CN" altLang="en-US" sz="36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8851">
                                            <p:txEl>
                                              <p:pRg st="0" end="0"/>
                                            </p:txEl>
                                          </p:spTgt>
                                        </p:tgtEl>
                                        <p:attrNameLst>
                                          <p:attrName>style.visibility</p:attrName>
                                        </p:attrNameLst>
                                      </p:cBhvr>
                                      <p:to>
                                        <p:strVal val="visible"/>
                                      </p:to>
                                    </p:set>
                                    <p:animEffect transition="in" filter="box(in)">
                                      <p:cBhvr>
                                        <p:cTn id="7" dur="500"/>
                                        <p:tgtEl>
                                          <p:spTgt spid="718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8851">
                                            <p:txEl>
                                              <p:pRg st="1" end="1"/>
                                            </p:txEl>
                                          </p:spTgt>
                                        </p:tgtEl>
                                        <p:attrNameLst>
                                          <p:attrName>style.visibility</p:attrName>
                                        </p:attrNameLst>
                                      </p:cBhvr>
                                      <p:to>
                                        <p:strVal val="visible"/>
                                      </p:to>
                                    </p:set>
                                    <p:animEffect transition="in" filter="box(in)">
                                      <p:cBhvr>
                                        <p:cTn id="12" dur="500"/>
                                        <p:tgtEl>
                                          <p:spTgt spid="718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8851">
                                            <p:txEl>
                                              <p:pRg st="2" end="2"/>
                                            </p:txEl>
                                          </p:spTgt>
                                        </p:tgtEl>
                                        <p:attrNameLst>
                                          <p:attrName>style.visibility</p:attrName>
                                        </p:attrNameLst>
                                      </p:cBhvr>
                                      <p:to>
                                        <p:strVal val="visible"/>
                                      </p:to>
                                    </p:set>
                                    <p:animEffect transition="in" filter="box(in)">
                                      <p:cBhvr>
                                        <p:cTn id="17" dur="500"/>
                                        <p:tgtEl>
                                          <p:spTgt spid="71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r>
              <a:rPr lang="zh-CN" altLang="en-US" sz="4800" dirty="0">
                <a:solidFill>
                  <a:srgbClr val="0000CC"/>
                </a:solidFill>
              </a:rPr>
              <a:t>例</a:t>
            </a:r>
          </a:p>
        </p:txBody>
      </p:sp>
      <p:sp>
        <p:nvSpPr>
          <p:cNvPr id="181251" name="Rectangle 3"/>
          <p:cNvSpPr>
            <a:spLocks noGrp="1" noChangeArrowheads="1"/>
          </p:cNvSpPr>
          <p:nvPr>
            <p:ph type="body" idx="1"/>
          </p:nvPr>
        </p:nvSpPr>
        <p:spPr/>
        <p:txBody>
          <a:bodyPr/>
          <a:lstStyle/>
          <a:p>
            <a:pPr eaLnBrk="1" hangingPunct="1">
              <a:lnSpc>
                <a:spcPct val="80000"/>
              </a:lnSpc>
              <a:buFont typeface="Wingdings" pitchFamily="2" charset="2"/>
              <a:buNone/>
            </a:pPr>
            <a:r>
              <a:rPr lang="zh-CN" altLang="en-US" sz="3200" b="1">
                <a:solidFill>
                  <a:srgbClr val="0000CC"/>
                </a:solidFill>
              </a:rPr>
              <a:t>文法： 	               改造成等价的</a:t>
            </a:r>
            <a:r>
              <a:rPr lang="en-US" altLang="zh-CN" sz="3200" b="1">
                <a:solidFill>
                  <a:srgbClr val="0000CC"/>
                </a:solidFill>
              </a:rPr>
              <a:t>G</a:t>
            </a:r>
            <a:r>
              <a:rPr lang="en-US" altLang="zh-CN" sz="3200" b="1">
                <a:solidFill>
                  <a:srgbClr val="0000CC"/>
                </a:solidFill>
                <a:latin typeface="Times New Roman" pitchFamily="18" charset="0"/>
              </a:rPr>
              <a:t>’</a:t>
            </a:r>
            <a:r>
              <a:rPr lang="zh-CN" altLang="en-US" sz="3200" b="1">
                <a:solidFill>
                  <a:srgbClr val="0000CC"/>
                </a:solidFill>
              </a:rPr>
              <a:t>：</a:t>
            </a:r>
          </a:p>
          <a:p>
            <a:pPr eaLnBrk="1" hangingPunct="1">
              <a:lnSpc>
                <a:spcPct val="80000"/>
              </a:lnSpc>
              <a:buFont typeface="Wingdings" pitchFamily="2" charset="2"/>
              <a:buNone/>
            </a:pPr>
            <a:r>
              <a:rPr lang="en-US" altLang="zh-CN" sz="3200" b="1">
                <a:solidFill>
                  <a:srgbClr val="0000CC"/>
                </a:solidFill>
              </a:rPr>
              <a:t>S→ABCD 		       S→ACD</a:t>
            </a:r>
          </a:p>
          <a:p>
            <a:pPr eaLnBrk="1" hangingPunct="1">
              <a:lnSpc>
                <a:spcPct val="80000"/>
              </a:lnSpc>
              <a:buFont typeface="Wingdings" pitchFamily="2" charset="2"/>
              <a:buNone/>
            </a:pPr>
            <a:r>
              <a:rPr lang="en-US" altLang="zh-CN" sz="3200" b="1">
                <a:solidFill>
                  <a:srgbClr val="0000CC"/>
                </a:solidFill>
              </a:rPr>
              <a:t>C→RS                            C→RS</a:t>
            </a:r>
          </a:p>
          <a:p>
            <a:pPr eaLnBrk="1" hangingPunct="1">
              <a:lnSpc>
                <a:spcPct val="80000"/>
              </a:lnSpc>
              <a:buFont typeface="Wingdings" pitchFamily="2" charset="2"/>
              <a:buNone/>
            </a:pPr>
            <a:r>
              <a:rPr lang="en-US" altLang="zh-CN" sz="3200" b="1">
                <a:solidFill>
                  <a:srgbClr val="0000CC"/>
                </a:solidFill>
              </a:rPr>
              <a:t>B→ε                               C→S</a:t>
            </a:r>
          </a:p>
          <a:p>
            <a:pPr eaLnBrk="1" hangingPunct="1">
              <a:lnSpc>
                <a:spcPct val="80000"/>
              </a:lnSpc>
              <a:buFont typeface="Wingdings" pitchFamily="2" charset="2"/>
              <a:buNone/>
            </a:pPr>
            <a:r>
              <a:rPr lang="en-US" altLang="zh-CN" sz="3200" b="1">
                <a:solidFill>
                  <a:srgbClr val="0000CC"/>
                </a:solidFill>
              </a:rPr>
              <a:t>A→a                               A→a</a:t>
            </a:r>
          </a:p>
          <a:p>
            <a:pPr eaLnBrk="1" hangingPunct="1">
              <a:lnSpc>
                <a:spcPct val="80000"/>
              </a:lnSpc>
              <a:buFont typeface="Wingdings" pitchFamily="2" charset="2"/>
              <a:buNone/>
            </a:pPr>
            <a:r>
              <a:rPr lang="en-US" altLang="zh-CN" sz="3200" b="1">
                <a:solidFill>
                  <a:srgbClr val="0000CC"/>
                </a:solidFill>
              </a:rPr>
              <a:t>D→d                               D→d</a:t>
            </a:r>
          </a:p>
          <a:p>
            <a:pPr eaLnBrk="1" hangingPunct="1">
              <a:lnSpc>
                <a:spcPct val="80000"/>
              </a:lnSpc>
              <a:buFont typeface="Wingdings" pitchFamily="2" charset="2"/>
              <a:buNone/>
            </a:pPr>
            <a:r>
              <a:rPr lang="en-US" altLang="zh-CN" sz="3200" b="1">
                <a:solidFill>
                  <a:srgbClr val="0000CC"/>
                </a:solidFill>
              </a:rPr>
              <a:t>R→ε|r                             S→d</a:t>
            </a:r>
          </a:p>
          <a:p>
            <a:pPr eaLnBrk="1" hangingPunct="1">
              <a:lnSpc>
                <a:spcPct val="80000"/>
              </a:lnSpc>
              <a:buFont typeface="Wingdings" pitchFamily="2" charset="2"/>
              <a:buNone/>
            </a:pPr>
            <a:r>
              <a:rPr lang="en-US" altLang="zh-CN" sz="3200" b="1">
                <a:solidFill>
                  <a:srgbClr val="0000CC"/>
                </a:solidFill>
              </a:rPr>
              <a:t>S→d 					</a:t>
            </a:r>
          </a:p>
          <a:p>
            <a:pPr eaLnBrk="1" hangingPunct="1">
              <a:lnSpc>
                <a:spcPct val="80000"/>
              </a:lnSpc>
            </a:pPr>
            <a:endParaRPr lang="en-US" altLang="zh-CN" sz="3200" b="1">
              <a:solidFill>
                <a:srgbClr val="0000CC"/>
              </a:solidFil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sz="4800" dirty="0">
                <a:solidFill>
                  <a:srgbClr val="0000CC"/>
                </a:solidFill>
              </a:rPr>
              <a:t>证明</a:t>
            </a:r>
            <a:r>
              <a:rPr lang="en-US" altLang="zh-CN" sz="4800" dirty="0">
                <a:solidFill>
                  <a:srgbClr val="0000CC"/>
                </a:solidFill>
              </a:rPr>
              <a:t>:</a:t>
            </a:r>
            <a:r>
              <a:rPr lang="zh-CN" altLang="en-US" sz="4800" b="0" dirty="0">
                <a:solidFill>
                  <a:srgbClr val="0000CC"/>
                </a:solidFill>
              </a:rPr>
              <a:t>（</a:t>
            </a:r>
            <a:r>
              <a:rPr lang="en-US" altLang="zh-CN" sz="4800" b="0" dirty="0">
                <a:solidFill>
                  <a:srgbClr val="0000CC"/>
                </a:solidFill>
              </a:rPr>
              <a:t>3</a:t>
            </a:r>
            <a:r>
              <a:rPr lang="zh-CN" altLang="en-US" sz="4800" b="0" dirty="0">
                <a:solidFill>
                  <a:srgbClr val="0000CC"/>
                </a:solidFill>
              </a:rPr>
              <a:t>）</a:t>
            </a:r>
          </a:p>
        </p:txBody>
      </p:sp>
      <p:sp>
        <p:nvSpPr>
          <p:cNvPr id="721923" name="Rectangle 3"/>
          <p:cNvSpPr>
            <a:spLocks noGrp="1" noChangeArrowheads="1"/>
          </p:cNvSpPr>
          <p:nvPr>
            <p:ph type="body" idx="1"/>
          </p:nvPr>
        </p:nvSpPr>
        <p:spPr/>
        <p:txBody>
          <a:bodyPr/>
          <a:lstStyle/>
          <a:p>
            <a:pPr marL="0" indent="0" eaLnBrk="1" hangingPunct="1">
              <a:lnSpc>
                <a:spcPct val="80000"/>
              </a:lnSpc>
              <a:buFont typeface="Wingdings" pitchFamily="2" charset="2"/>
              <a:buNone/>
            </a:pPr>
            <a:r>
              <a:rPr lang="en-US" altLang="zh-CN" sz="4000" b="1">
                <a:solidFill>
                  <a:srgbClr val="0000CC"/>
                </a:solidFill>
              </a:rPr>
              <a:t>  </a:t>
            </a:r>
            <a:r>
              <a:rPr lang="zh-CN" altLang="en-US" sz="4000" b="1">
                <a:solidFill>
                  <a:srgbClr val="0000CC"/>
                </a:solidFill>
              </a:rPr>
              <a:t>假设</a:t>
            </a:r>
            <a:r>
              <a:rPr lang="en-US" altLang="zh-CN" sz="4000" b="1">
                <a:solidFill>
                  <a:srgbClr val="0000CC"/>
                </a:solidFill>
              </a:rPr>
              <a:t>ε∈L(G)</a:t>
            </a:r>
            <a:r>
              <a:rPr lang="zh-CN" altLang="en-US" sz="4000" b="1">
                <a:solidFill>
                  <a:srgbClr val="0000CC"/>
                </a:solidFill>
              </a:rPr>
              <a:t>，则要增加新的开始符号</a:t>
            </a:r>
            <a:r>
              <a:rPr lang="en-US" altLang="zh-CN" sz="4000" b="1">
                <a:solidFill>
                  <a:srgbClr val="0000CC"/>
                </a:solidFill>
              </a:rPr>
              <a:t>S</a:t>
            </a:r>
            <a:r>
              <a:rPr lang="en-US" altLang="zh-CN" sz="3600" b="1" baseline="-25000">
                <a:solidFill>
                  <a:srgbClr val="0000CC"/>
                </a:solidFill>
              </a:rPr>
              <a:t>1</a:t>
            </a:r>
            <a:r>
              <a:rPr lang="zh-CN" altLang="en-US" sz="4000" b="1">
                <a:solidFill>
                  <a:srgbClr val="0000CC"/>
                </a:solidFill>
              </a:rPr>
              <a:t>和两个产生式</a:t>
            </a:r>
          </a:p>
          <a:p>
            <a:pPr marL="0" indent="0" eaLnBrk="1" hangingPunct="1">
              <a:lnSpc>
                <a:spcPct val="80000"/>
              </a:lnSpc>
              <a:buFont typeface="Wingdings" pitchFamily="2" charset="2"/>
              <a:buNone/>
            </a:pPr>
            <a:r>
              <a:rPr lang="zh-CN" altLang="en-US" sz="4000" b="1">
                <a:solidFill>
                  <a:srgbClr val="0000CC"/>
                </a:solidFill>
              </a:rPr>
              <a:t>  </a:t>
            </a:r>
            <a:r>
              <a:rPr lang="en-US" altLang="zh-CN" sz="4000" b="1">
                <a:solidFill>
                  <a:srgbClr val="000000"/>
                </a:solidFill>
              </a:rPr>
              <a:t>S</a:t>
            </a:r>
            <a:r>
              <a:rPr lang="en-US" altLang="zh-CN" sz="3600" b="1" baseline="-25000">
                <a:solidFill>
                  <a:srgbClr val="0000CC"/>
                </a:solidFill>
              </a:rPr>
              <a:t>1</a:t>
            </a:r>
            <a:r>
              <a:rPr lang="en-US" altLang="zh-CN" sz="4000" b="1">
                <a:solidFill>
                  <a:srgbClr val="000000"/>
                </a:solidFill>
              </a:rPr>
              <a:t>→S</a:t>
            </a:r>
            <a:r>
              <a:rPr lang="zh-CN" altLang="en-US" sz="4000" b="1">
                <a:solidFill>
                  <a:srgbClr val="0000CC"/>
                </a:solidFill>
              </a:rPr>
              <a:t>， </a:t>
            </a:r>
            <a:r>
              <a:rPr lang="en-US" altLang="zh-CN" sz="4000" b="1">
                <a:solidFill>
                  <a:srgbClr val="0000CC"/>
                </a:solidFill>
              </a:rPr>
              <a:t>S</a:t>
            </a:r>
            <a:r>
              <a:rPr lang="en-US" altLang="zh-CN" sz="3600" b="1" baseline="-25000">
                <a:solidFill>
                  <a:srgbClr val="0000CC"/>
                </a:solidFill>
              </a:rPr>
              <a:t>1</a:t>
            </a:r>
            <a:r>
              <a:rPr lang="en-US" altLang="zh-CN" sz="4000" b="1">
                <a:solidFill>
                  <a:srgbClr val="0000CC"/>
                </a:solidFill>
              </a:rPr>
              <a:t>→ε</a:t>
            </a:r>
            <a:r>
              <a:rPr lang="zh-CN" altLang="en-US" sz="4000" b="1">
                <a:solidFill>
                  <a:srgbClr val="0000CC"/>
                </a:solidFill>
              </a:rPr>
              <a:t>；再消除其余的空串产生式，即可。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21923">
                                            <p:txEl>
                                              <p:pRg st="0" end="0"/>
                                            </p:txEl>
                                          </p:spTgt>
                                        </p:tgtEl>
                                        <p:attrNameLst>
                                          <p:attrName>style.visibility</p:attrName>
                                        </p:attrNameLst>
                                      </p:cBhvr>
                                      <p:to>
                                        <p:strVal val="visible"/>
                                      </p:to>
                                    </p:set>
                                    <p:anim calcmode="lin" valueType="num">
                                      <p:cBhvr additive="base">
                                        <p:cTn id="7" dur="500" fill="hold"/>
                                        <p:tgtEl>
                                          <p:spTgt spid="721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1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21923">
                                            <p:txEl>
                                              <p:pRg st="1" end="1"/>
                                            </p:txEl>
                                          </p:spTgt>
                                        </p:tgtEl>
                                        <p:attrNameLst>
                                          <p:attrName>style.visibility</p:attrName>
                                        </p:attrNameLst>
                                      </p:cBhvr>
                                      <p:to>
                                        <p:strVal val="visible"/>
                                      </p:to>
                                    </p:set>
                                    <p:anim calcmode="lin" valueType="num">
                                      <p:cBhvr additive="base">
                                        <p:cTn id="13" dur="500" fill="hold"/>
                                        <p:tgtEl>
                                          <p:spTgt spid="7219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19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en-US" altLang="zh-CN" sz="4400" dirty="0">
                <a:solidFill>
                  <a:srgbClr val="000000"/>
                </a:solidFill>
              </a:rPr>
              <a:t>2.8  </a:t>
            </a:r>
            <a:r>
              <a:rPr lang="zh-CN" altLang="en-US" sz="4400" dirty="0">
                <a:solidFill>
                  <a:srgbClr val="000000"/>
                </a:solidFill>
              </a:rPr>
              <a:t>消除左递归（自学）</a:t>
            </a:r>
          </a:p>
        </p:txBody>
      </p:sp>
      <p:sp>
        <p:nvSpPr>
          <p:cNvPr id="197635" name="Rectangle 3"/>
          <p:cNvSpPr>
            <a:spLocks noGrp="1" noChangeArrowheads="1"/>
          </p:cNvSpPr>
          <p:nvPr>
            <p:ph type="body" idx="1"/>
          </p:nvPr>
        </p:nvSpPr>
        <p:spPr/>
        <p:txBody>
          <a:bodyPr/>
          <a:lstStyle/>
          <a:p>
            <a:r>
              <a:rPr lang="zh-CN" altLang="zh-CN" sz="3600" b="1">
                <a:solidFill>
                  <a:srgbClr val="0000CC"/>
                </a:solidFill>
              </a:rPr>
              <a:t>上下文无关文法</a:t>
            </a:r>
            <a:r>
              <a:rPr lang="en-US" altLang="zh-CN" sz="3600" b="1">
                <a:solidFill>
                  <a:srgbClr val="0000CC"/>
                </a:solidFill>
              </a:rPr>
              <a:t>G</a:t>
            </a:r>
            <a:r>
              <a:rPr lang="zh-CN" altLang="zh-CN" sz="3600" b="1">
                <a:solidFill>
                  <a:srgbClr val="0000CC"/>
                </a:solidFill>
              </a:rPr>
              <a:t>，如果存在</a:t>
            </a:r>
            <a:endParaRPr lang="en-US" altLang="zh-CN" sz="3600" b="1">
              <a:solidFill>
                <a:srgbClr val="0000CC"/>
              </a:solidFill>
            </a:endParaRPr>
          </a:p>
          <a:p>
            <a:pPr>
              <a:buFont typeface="Wingdings" pitchFamily="2" charset="2"/>
              <a:buNone/>
            </a:pPr>
            <a:r>
              <a:rPr lang="en-US" altLang="zh-CN" sz="3600" b="1">
                <a:solidFill>
                  <a:srgbClr val="FF0000"/>
                </a:solidFill>
              </a:rPr>
              <a:t>       A =&gt;</a:t>
            </a:r>
            <a:r>
              <a:rPr lang="en-US" altLang="zh-CN" sz="3600" b="1" baseline="30000">
                <a:solidFill>
                  <a:srgbClr val="FF0000"/>
                </a:solidFill>
              </a:rPr>
              <a:t>+</a:t>
            </a:r>
            <a:r>
              <a:rPr lang="en-US" altLang="zh-CN" sz="3600" b="1">
                <a:solidFill>
                  <a:srgbClr val="FF0000"/>
                </a:solidFill>
              </a:rPr>
              <a:t>Aβ</a:t>
            </a:r>
            <a:endParaRPr lang="zh-CN" altLang="zh-CN" sz="3600" b="1">
              <a:solidFill>
                <a:srgbClr val="FF0000"/>
              </a:solidFill>
            </a:endParaRPr>
          </a:p>
          <a:p>
            <a:r>
              <a:rPr lang="zh-CN" altLang="zh-CN" sz="3600" b="1">
                <a:solidFill>
                  <a:srgbClr val="0000CC"/>
                </a:solidFill>
              </a:rPr>
              <a:t>则</a:t>
            </a:r>
            <a:r>
              <a:rPr lang="en-US" altLang="zh-CN" sz="3600" b="1">
                <a:solidFill>
                  <a:srgbClr val="0000CC"/>
                </a:solidFill>
              </a:rPr>
              <a:t>A</a:t>
            </a:r>
            <a:r>
              <a:rPr lang="zh-CN" altLang="zh-CN" sz="3600" b="1">
                <a:solidFill>
                  <a:srgbClr val="0000CC"/>
                </a:solidFill>
              </a:rPr>
              <a:t>称为左递归的非终结符。 </a:t>
            </a:r>
          </a:p>
          <a:p>
            <a:r>
              <a:rPr lang="zh-CN" altLang="zh-CN" sz="3600" b="1">
                <a:solidFill>
                  <a:srgbClr val="0000CC"/>
                </a:solidFill>
              </a:rPr>
              <a:t>如果有</a:t>
            </a:r>
          </a:p>
          <a:p>
            <a:pPr>
              <a:buFont typeface="Wingdings" pitchFamily="2" charset="2"/>
              <a:buNone/>
            </a:pPr>
            <a:r>
              <a:rPr lang="en-US" altLang="zh-CN" sz="3600" b="1">
                <a:solidFill>
                  <a:srgbClr val="FF0000"/>
                </a:solidFill>
              </a:rPr>
              <a:t>      A =&gt;Aβ</a:t>
            </a:r>
            <a:endParaRPr lang="zh-CN" altLang="zh-CN" sz="3600" b="1">
              <a:solidFill>
                <a:srgbClr val="FF0000"/>
              </a:solidFill>
            </a:endParaRPr>
          </a:p>
          <a:p>
            <a:r>
              <a:rPr lang="zh-CN" altLang="zh-CN" sz="3600" b="1">
                <a:solidFill>
                  <a:srgbClr val="0000CC"/>
                </a:solidFill>
              </a:rPr>
              <a:t>则</a:t>
            </a:r>
            <a:r>
              <a:rPr lang="en-US" altLang="zh-CN" sz="3600" b="1">
                <a:solidFill>
                  <a:srgbClr val="0000CC"/>
                </a:solidFill>
              </a:rPr>
              <a:t>A</a:t>
            </a:r>
            <a:r>
              <a:rPr lang="zh-CN" altLang="zh-CN" sz="3600" b="1">
                <a:solidFill>
                  <a:srgbClr val="0000CC"/>
                </a:solidFill>
              </a:rPr>
              <a:t>称为直接左递归的非终结符。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box(in)">
                                      <p:cBhvr>
                                        <p:cTn id="7" dur="500"/>
                                        <p:tgtEl>
                                          <p:spTgt spid="197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7635">
                                            <p:txEl>
                                              <p:pRg st="1" end="1"/>
                                            </p:txEl>
                                          </p:spTgt>
                                        </p:tgtEl>
                                        <p:attrNameLst>
                                          <p:attrName>style.visibility</p:attrName>
                                        </p:attrNameLst>
                                      </p:cBhvr>
                                      <p:to>
                                        <p:strVal val="visible"/>
                                      </p:to>
                                    </p:set>
                                    <p:animEffect transition="in" filter="box(in)">
                                      <p:cBhvr>
                                        <p:cTn id="12" dur="500"/>
                                        <p:tgtEl>
                                          <p:spTgt spid="197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7635">
                                            <p:txEl>
                                              <p:pRg st="2" end="2"/>
                                            </p:txEl>
                                          </p:spTgt>
                                        </p:tgtEl>
                                        <p:attrNameLst>
                                          <p:attrName>style.visibility</p:attrName>
                                        </p:attrNameLst>
                                      </p:cBhvr>
                                      <p:to>
                                        <p:strVal val="visible"/>
                                      </p:to>
                                    </p:set>
                                    <p:animEffect transition="in" filter="box(in)">
                                      <p:cBhvr>
                                        <p:cTn id="17" dur="500"/>
                                        <p:tgtEl>
                                          <p:spTgt spid="197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7635">
                                            <p:txEl>
                                              <p:pRg st="3" end="3"/>
                                            </p:txEl>
                                          </p:spTgt>
                                        </p:tgtEl>
                                        <p:attrNameLst>
                                          <p:attrName>style.visibility</p:attrName>
                                        </p:attrNameLst>
                                      </p:cBhvr>
                                      <p:to>
                                        <p:strVal val="visible"/>
                                      </p:to>
                                    </p:set>
                                    <p:animEffect transition="in" filter="box(in)">
                                      <p:cBhvr>
                                        <p:cTn id="22" dur="500"/>
                                        <p:tgtEl>
                                          <p:spTgt spid="197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7635">
                                            <p:txEl>
                                              <p:pRg st="4" end="4"/>
                                            </p:txEl>
                                          </p:spTgt>
                                        </p:tgtEl>
                                        <p:attrNameLst>
                                          <p:attrName>style.visibility</p:attrName>
                                        </p:attrNameLst>
                                      </p:cBhvr>
                                      <p:to>
                                        <p:strVal val="visible"/>
                                      </p:to>
                                    </p:set>
                                    <p:animEffect transition="in" filter="box(in)">
                                      <p:cBhvr>
                                        <p:cTn id="27" dur="500"/>
                                        <p:tgtEl>
                                          <p:spTgt spid="1976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7635">
                                            <p:txEl>
                                              <p:pRg st="5" end="5"/>
                                            </p:txEl>
                                          </p:spTgt>
                                        </p:tgtEl>
                                        <p:attrNameLst>
                                          <p:attrName>style.visibility</p:attrName>
                                        </p:attrNameLst>
                                      </p:cBhvr>
                                      <p:to>
                                        <p:strVal val="visible"/>
                                      </p:to>
                                    </p:set>
                                    <p:animEffect transition="in" filter="box(in)">
                                      <p:cBhvr>
                                        <p:cTn id="32" dur="500"/>
                                        <p:tgtEl>
                                          <p:spTgt spid="197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0"/>
          <p:cNvSpPr>
            <a:spLocks noGrp="1" noChangeArrowheads="1"/>
          </p:cNvSpPr>
          <p:nvPr>
            <p:ph type="title"/>
          </p:nvPr>
        </p:nvSpPr>
        <p:spPr/>
        <p:txBody>
          <a:bodyPr/>
          <a:lstStyle/>
          <a:p>
            <a:pPr eaLnBrk="1" hangingPunct="1"/>
            <a:endParaRPr lang="zh-CN" altLang="zh-CN">
              <a:solidFill>
                <a:srgbClr val="0000CC"/>
              </a:solidFill>
            </a:endParaRPr>
          </a:p>
        </p:txBody>
      </p:sp>
      <p:sp>
        <p:nvSpPr>
          <p:cNvPr id="474115" name="Rectangle 2051"/>
          <p:cNvSpPr>
            <a:spLocks noGrp="1" noChangeArrowheads="1"/>
          </p:cNvSpPr>
          <p:nvPr>
            <p:ph type="body" idx="1"/>
          </p:nvPr>
        </p:nvSpPr>
        <p:spPr/>
        <p:txBody>
          <a:bodyPr/>
          <a:lstStyle/>
          <a:p>
            <a:pPr marL="0" indent="0" eaLnBrk="1" hangingPunct="1">
              <a:buFont typeface="Wingdings" pitchFamily="2" charset="2"/>
              <a:buNone/>
            </a:pPr>
            <a:r>
              <a:rPr lang="en-US" altLang="zh-CN" sz="3600" b="1">
                <a:solidFill>
                  <a:srgbClr val="0000FF"/>
                </a:solidFill>
                <a:latin typeface="宋体" pitchFamily="2" charset="-122"/>
              </a:rPr>
              <a:t>   </a:t>
            </a:r>
            <a:r>
              <a:rPr lang="en-US" altLang="zh-CN" sz="3600" b="1">
                <a:solidFill>
                  <a:srgbClr val="0000FF"/>
                </a:solidFill>
                <a:latin typeface="Times New Roman" pitchFamily="18" charset="0"/>
              </a:rPr>
              <a:t>“</a:t>
            </a:r>
            <a:r>
              <a:rPr lang="en-US" altLang="zh-CN" sz="3600" b="1">
                <a:solidFill>
                  <a:srgbClr val="FF0000"/>
                </a:solidFill>
                <a:latin typeface="宋体" pitchFamily="2" charset="-122"/>
              </a:rPr>
              <a:t>→</a:t>
            </a:r>
            <a:r>
              <a:rPr lang="en-US" altLang="zh-CN" sz="3600" b="1">
                <a:solidFill>
                  <a:srgbClr val="0000CC"/>
                </a:solidFill>
                <a:latin typeface="Times New Roman" pitchFamily="18" charset="0"/>
              </a:rPr>
              <a:t>”</a:t>
            </a:r>
            <a:r>
              <a:rPr lang="zh-CN" altLang="en-US" sz="3600" b="1">
                <a:solidFill>
                  <a:srgbClr val="0000CC"/>
                </a:solidFill>
                <a:latin typeface="宋体" pitchFamily="2" charset="-122"/>
              </a:rPr>
              <a:t>代表</a:t>
            </a:r>
            <a:r>
              <a:rPr lang="zh-CN" altLang="en-US" sz="3600" b="1">
                <a:solidFill>
                  <a:srgbClr val="0000CC"/>
                </a:solidFill>
                <a:latin typeface="Times New Roman" pitchFamily="18" charset="0"/>
              </a:rPr>
              <a:t>“</a:t>
            </a:r>
            <a:r>
              <a:rPr lang="zh-CN" altLang="en-US" sz="3600" b="1">
                <a:solidFill>
                  <a:srgbClr val="0000CC"/>
                </a:solidFill>
                <a:latin typeface="宋体" pitchFamily="2" charset="-122"/>
              </a:rPr>
              <a:t>定义为</a:t>
            </a:r>
            <a:r>
              <a:rPr lang="zh-CN" altLang="en-US" sz="3600" b="1">
                <a:solidFill>
                  <a:srgbClr val="0000CC"/>
                </a:solidFill>
                <a:latin typeface="Times New Roman" pitchFamily="18" charset="0"/>
              </a:rPr>
              <a:t>”</a:t>
            </a:r>
            <a:r>
              <a:rPr lang="zh-CN" altLang="en-US" sz="3600" b="1">
                <a:solidFill>
                  <a:srgbClr val="0000CC"/>
                </a:solidFill>
                <a:latin typeface="宋体" pitchFamily="2" charset="-122"/>
              </a:rPr>
              <a:t>或者</a:t>
            </a:r>
            <a:r>
              <a:rPr lang="zh-CN" altLang="en-US" sz="3600" b="1">
                <a:solidFill>
                  <a:srgbClr val="0000CC"/>
                </a:solidFill>
                <a:latin typeface="Times New Roman" pitchFamily="18" charset="0"/>
              </a:rPr>
              <a:t>“</a:t>
            </a:r>
            <a:r>
              <a:rPr lang="zh-CN" altLang="en-US" sz="3600" b="1">
                <a:solidFill>
                  <a:srgbClr val="0000CC"/>
                </a:solidFill>
                <a:latin typeface="宋体" pitchFamily="2" charset="-122"/>
              </a:rPr>
              <a:t>是</a:t>
            </a:r>
            <a:r>
              <a:rPr lang="zh-CN" altLang="en-US" sz="3600" b="1">
                <a:solidFill>
                  <a:srgbClr val="0000CC"/>
                </a:solidFill>
                <a:latin typeface="Times New Roman" pitchFamily="18" charset="0"/>
              </a:rPr>
              <a:t>”</a:t>
            </a:r>
            <a:r>
              <a:rPr lang="zh-CN" altLang="en-US" sz="3600" b="1">
                <a:solidFill>
                  <a:srgbClr val="0000CC"/>
                </a:solidFill>
                <a:latin typeface="宋体" pitchFamily="2" charset="-122"/>
              </a:rPr>
              <a:t> ，</a:t>
            </a:r>
          </a:p>
          <a:p>
            <a:pPr marL="0" indent="0" eaLnBrk="1" hangingPunct="1">
              <a:buFont typeface="Wingdings" pitchFamily="2" charset="2"/>
              <a:buNone/>
            </a:pPr>
            <a:r>
              <a:rPr lang="zh-CN" altLang="en-US" sz="3600" b="1">
                <a:solidFill>
                  <a:srgbClr val="0000CC"/>
                </a:solidFill>
                <a:latin typeface="宋体" pitchFamily="2" charset="-122"/>
              </a:rPr>
              <a:t>  它的左边和右边分别称为该产生式的</a:t>
            </a:r>
            <a:r>
              <a:rPr lang="zh-CN" altLang="en-US" sz="3600" b="1">
                <a:solidFill>
                  <a:srgbClr val="000000"/>
                </a:solidFill>
                <a:latin typeface="宋体" pitchFamily="2" charset="-122"/>
              </a:rPr>
              <a:t>左边</a:t>
            </a:r>
            <a:r>
              <a:rPr lang="zh-CN" altLang="en-US" sz="3600" b="1">
                <a:solidFill>
                  <a:srgbClr val="0000CC"/>
                </a:solidFill>
                <a:latin typeface="宋体" pitchFamily="2" charset="-122"/>
              </a:rPr>
              <a:t>和</a:t>
            </a:r>
            <a:r>
              <a:rPr lang="zh-CN" altLang="en-US" sz="3600" b="1">
                <a:solidFill>
                  <a:srgbClr val="000000"/>
                </a:solidFill>
                <a:latin typeface="宋体" pitchFamily="2" charset="-122"/>
              </a:rPr>
              <a:t>右边</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Effect transition="in" filter="box(in)">
                                      <p:cBhvr>
                                        <p:cTn id="7" dur="500"/>
                                        <p:tgtEl>
                                          <p:spTgt spid="474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4115">
                                            <p:txEl>
                                              <p:pRg st="1" end="1"/>
                                            </p:txEl>
                                          </p:spTgt>
                                        </p:tgtEl>
                                        <p:attrNameLst>
                                          <p:attrName>style.visibility</p:attrName>
                                        </p:attrNameLst>
                                      </p:cBhvr>
                                      <p:to>
                                        <p:strVal val="visible"/>
                                      </p:to>
                                    </p:set>
                                    <p:animEffect transition="in" filter="box(in)">
                                      <p:cBhvr>
                                        <p:cTn id="12" dur="500"/>
                                        <p:tgtEl>
                                          <p:spTgt spid="474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80000"/>
              </a:lnSpc>
              <a:buClr>
                <a:srgbClr val="003366"/>
              </a:buClr>
            </a:pPr>
            <a:r>
              <a:rPr lang="zh-CN" altLang="en-US" sz="4000" b="1" dirty="0">
                <a:solidFill>
                  <a:srgbClr val="0000CC"/>
                </a:solidFill>
              </a:rPr>
              <a:t>在</a:t>
            </a:r>
            <a:r>
              <a:rPr lang="zh-CN" altLang="en-US" sz="4000" b="1" dirty="0">
                <a:solidFill>
                  <a:srgbClr val="000000"/>
                </a:solidFill>
              </a:rPr>
              <a:t>某些情况</a:t>
            </a:r>
            <a:r>
              <a:rPr lang="zh-CN" altLang="en-US" sz="4000" b="1" dirty="0">
                <a:solidFill>
                  <a:srgbClr val="0000CC"/>
                </a:solidFill>
              </a:rPr>
              <a:t>下</a:t>
            </a:r>
            <a:r>
              <a:rPr lang="en-US" altLang="zh-CN" sz="4000" b="1" dirty="0">
                <a:solidFill>
                  <a:srgbClr val="0000CC"/>
                </a:solidFill>
              </a:rPr>
              <a:t>,</a:t>
            </a:r>
            <a:r>
              <a:rPr lang="zh-CN" altLang="en-US" sz="4000" b="1" dirty="0">
                <a:solidFill>
                  <a:srgbClr val="0000CC"/>
                </a:solidFill>
              </a:rPr>
              <a:t>需要消除一个无关文法中的</a:t>
            </a:r>
            <a:r>
              <a:rPr lang="zh-CN" altLang="en-US" sz="4000" b="1" dirty="0">
                <a:solidFill>
                  <a:srgbClr val="000000"/>
                </a:solidFill>
              </a:rPr>
              <a:t>左递归</a:t>
            </a:r>
            <a:r>
              <a:rPr lang="zh-CN" altLang="en-US" sz="4000" b="1" dirty="0">
                <a:solidFill>
                  <a:srgbClr val="0000CC"/>
                </a:solidFill>
              </a:rPr>
              <a:t>。</a:t>
            </a:r>
          </a:p>
          <a:p>
            <a:pPr eaLnBrk="1" hangingPunct="1">
              <a:lnSpc>
                <a:spcPct val="80000"/>
              </a:lnSpc>
              <a:buClr>
                <a:srgbClr val="003366"/>
              </a:buClr>
            </a:pPr>
            <a:r>
              <a:rPr lang="zh-CN" altLang="en-US" sz="4000" b="1" dirty="0">
                <a:solidFill>
                  <a:srgbClr val="0000CC"/>
                </a:solidFill>
              </a:rPr>
              <a:t>递归的作用是产生无穷的语言，消除左递归，只是将</a:t>
            </a:r>
            <a:r>
              <a:rPr lang="zh-CN" altLang="en-US" sz="4000" b="1" dirty="0">
                <a:solidFill>
                  <a:srgbClr val="000000"/>
                </a:solidFill>
              </a:rPr>
              <a:t>左递归</a:t>
            </a:r>
            <a:r>
              <a:rPr lang="zh-CN" altLang="en-US" sz="4000" b="1" dirty="0">
                <a:solidFill>
                  <a:srgbClr val="0000CC"/>
                </a:solidFill>
              </a:rPr>
              <a:t>改造为</a:t>
            </a:r>
            <a:r>
              <a:rPr lang="zh-CN" altLang="en-US" sz="4000" b="1" dirty="0">
                <a:solidFill>
                  <a:srgbClr val="000000"/>
                </a:solidFill>
              </a:rPr>
              <a:t>右递归</a:t>
            </a:r>
            <a:r>
              <a:rPr lang="zh-CN" altLang="en-US" sz="4000" b="1" dirty="0">
                <a:solidFill>
                  <a:srgbClr val="0000CC"/>
                </a:solidFill>
              </a:rPr>
              <a:t>。</a:t>
            </a:r>
          </a:p>
          <a:p>
            <a:pPr eaLnBrk="1" hangingPunct="1">
              <a:lnSpc>
                <a:spcPct val="80000"/>
              </a:lnSpc>
              <a:buClr>
                <a:srgbClr val="003366"/>
              </a:buClr>
            </a:pPr>
            <a:r>
              <a:rPr lang="zh-CN" altLang="en-US" sz="4000" b="1" dirty="0">
                <a:solidFill>
                  <a:srgbClr val="0000CC"/>
                </a:solidFill>
              </a:rPr>
              <a:t>左递归包括</a:t>
            </a:r>
            <a:r>
              <a:rPr lang="zh-CN" altLang="en-US" sz="4000" b="1" dirty="0">
                <a:solidFill>
                  <a:srgbClr val="000000"/>
                </a:solidFill>
              </a:rPr>
              <a:t>直接</a:t>
            </a:r>
            <a:r>
              <a:rPr lang="zh-CN" altLang="en-US" sz="4000" b="1" dirty="0">
                <a:solidFill>
                  <a:srgbClr val="0000CC"/>
                </a:solidFill>
              </a:rPr>
              <a:t>的和</a:t>
            </a:r>
            <a:r>
              <a:rPr lang="zh-CN" altLang="en-US" sz="4000" b="1" dirty="0">
                <a:solidFill>
                  <a:srgbClr val="000000"/>
                </a:solidFill>
              </a:rPr>
              <a:t>间接</a:t>
            </a:r>
            <a:r>
              <a:rPr lang="zh-CN" altLang="en-US" sz="4000" b="1" dirty="0">
                <a:solidFill>
                  <a:srgbClr val="0000CC"/>
                </a:solidFill>
              </a:rPr>
              <a:t>的左递归。</a:t>
            </a:r>
          </a:p>
          <a:p>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altLang="zh-CN" sz="4400">
                <a:solidFill>
                  <a:srgbClr val="0000CC"/>
                </a:solidFill>
              </a:rPr>
              <a:t>2.8.1 </a:t>
            </a:r>
            <a:r>
              <a:rPr lang="zh-CN" altLang="en-US" sz="4400">
                <a:solidFill>
                  <a:srgbClr val="0000CC"/>
                </a:solidFill>
              </a:rPr>
              <a:t>消除直接左递归</a:t>
            </a:r>
          </a:p>
        </p:txBody>
      </p:sp>
      <p:sp>
        <p:nvSpPr>
          <p:cNvPr id="742403" name="Rectangle 3"/>
          <p:cNvSpPr>
            <a:spLocks noGrp="1" noChangeArrowheads="1"/>
          </p:cNvSpPr>
          <p:nvPr>
            <p:ph type="body" idx="1"/>
          </p:nvPr>
        </p:nvSpPr>
        <p:spPr/>
        <p:txBody>
          <a:bodyPr/>
          <a:lstStyle/>
          <a:p>
            <a:pPr eaLnBrk="1" hangingPunct="1">
              <a:lnSpc>
                <a:spcPct val="80000"/>
              </a:lnSpc>
            </a:pPr>
            <a:r>
              <a:rPr lang="zh-CN" altLang="en-US" sz="4000" b="1" dirty="0">
                <a:solidFill>
                  <a:srgbClr val="0000CC"/>
                </a:solidFill>
              </a:rPr>
              <a:t>直接左递归的产生式形式为</a:t>
            </a:r>
          </a:p>
          <a:p>
            <a:pPr eaLnBrk="1" hangingPunct="1">
              <a:lnSpc>
                <a:spcPct val="80000"/>
              </a:lnSpc>
              <a:buFont typeface="Wingdings" pitchFamily="2" charset="2"/>
              <a:buNone/>
            </a:pPr>
            <a:r>
              <a:rPr lang="zh-CN" altLang="en-US" sz="4000" b="1" dirty="0">
                <a:solidFill>
                  <a:srgbClr val="0000CC"/>
                </a:solidFill>
              </a:rPr>
              <a:t>       </a:t>
            </a:r>
            <a:r>
              <a:rPr lang="en-US" altLang="zh-CN" sz="4000" b="1" dirty="0" err="1">
                <a:solidFill>
                  <a:srgbClr val="000000"/>
                </a:solidFill>
              </a:rPr>
              <a:t>A→Av</a:t>
            </a:r>
            <a:r>
              <a:rPr lang="en-US" altLang="zh-CN" sz="4000" b="1" dirty="0">
                <a:solidFill>
                  <a:srgbClr val="0000CC"/>
                </a:solidFill>
              </a:rPr>
              <a:t> </a:t>
            </a:r>
          </a:p>
          <a:p>
            <a:pPr eaLnBrk="1" hangingPunct="1">
              <a:lnSpc>
                <a:spcPct val="80000"/>
              </a:lnSpc>
              <a:buFont typeface="Wingdings" pitchFamily="2" charset="2"/>
              <a:buNone/>
            </a:pPr>
            <a:r>
              <a:rPr lang="en-US" altLang="zh-CN" sz="4000" b="1" dirty="0">
                <a:solidFill>
                  <a:srgbClr val="0000CC"/>
                </a:solidFill>
              </a:rPr>
              <a:t>  </a:t>
            </a:r>
            <a:r>
              <a:rPr lang="zh-CN" altLang="en-US" sz="4000" b="1" dirty="0">
                <a:solidFill>
                  <a:srgbClr val="0000CC"/>
                </a:solidFill>
              </a:rPr>
              <a:t>其中：</a:t>
            </a:r>
            <a:r>
              <a:rPr lang="en-US" altLang="zh-CN" sz="4000" b="1" dirty="0">
                <a:solidFill>
                  <a:srgbClr val="0000CC"/>
                </a:solidFill>
              </a:rPr>
              <a:t>A∈V</a:t>
            </a:r>
            <a:r>
              <a:rPr lang="zh-CN" altLang="en-US" sz="4000" b="1" dirty="0">
                <a:solidFill>
                  <a:srgbClr val="0000CC"/>
                </a:solidFill>
              </a:rPr>
              <a:t>，</a:t>
            </a:r>
            <a:r>
              <a:rPr lang="en-US" altLang="zh-CN" sz="4000" b="1" dirty="0">
                <a:solidFill>
                  <a:srgbClr val="0000CC"/>
                </a:solidFill>
              </a:rPr>
              <a:t>v∈(∑UV)</a:t>
            </a:r>
            <a:r>
              <a:rPr lang="en-US" altLang="zh-CN" sz="4000" b="1" baseline="30000" dirty="0">
                <a:solidFill>
                  <a:srgbClr val="0000CC"/>
                </a:solidFill>
              </a:rPr>
              <a:t>+</a:t>
            </a:r>
            <a:endParaRPr lang="zh-CN" altLang="en-US" sz="4000" b="1" dirty="0">
              <a:solidFill>
                <a:srgbClr val="0000CC"/>
              </a:solidFill>
            </a:endParaRPr>
          </a:p>
          <a:p>
            <a:pPr eaLnBrk="1" hangingPunct="1">
              <a:lnSpc>
                <a:spcPct val="80000"/>
              </a:lnSpc>
            </a:pPr>
            <a:r>
              <a:rPr lang="zh-CN" altLang="en-US" sz="4000" b="1" dirty="0">
                <a:solidFill>
                  <a:srgbClr val="0000CC"/>
                </a:solidFill>
              </a:rPr>
              <a:t>递归的产生式可以产生串</a:t>
            </a:r>
            <a:r>
              <a:rPr lang="en-US" altLang="zh-CN" sz="4000" b="1" dirty="0">
                <a:solidFill>
                  <a:srgbClr val="0000CC"/>
                </a:solidFill>
              </a:rPr>
              <a:t>v</a:t>
            </a:r>
            <a:r>
              <a:rPr lang="zh-CN" altLang="en-US" sz="4000" b="1" dirty="0">
                <a:solidFill>
                  <a:srgbClr val="0000CC"/>
                </a:solidFill>
              </a:rPr>
              <a:t>的任意次连接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2403">
                                            <p:txEl>
                                              <p:pRg st="0" end="0"/>
                                            </p:txEl>
                                          </p:spTgt>
                                        </p:tgtEl>
                                        <p:attrNameLst>
                                          <p:attrName>style.visibility</p:attrName>
                                        </p:attrNameLst>
                                      </p:cBhvr>
                                      <p:to>
                                        <p:strVal val="visible"/>
                                      </p:to>
                                    </p:set>
                                    <p:animEffect transition="in" filter="box(in)">
                                      <p:cBhvr>
                                        <p:cTn id="7" dur="500"/>
                                        <p:tgtEl>
                                          <p:spTgt spid="74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42403">
                                            <p:txEl>
                                              <p:pRg st="1" end="1"/>
                                            </p:txEl>
                                          </p:spTgt>
                                        </p:tgtEl>
                                        <p:attrNameLst>
                                          <p:attrName>style.visibility</p:attrName>
                                        </p:attrNameLst>
                                      </p:cBhvr>
                                      <p:to>
                                        <p:strVal val="visible"/>
                                      </p:to>
                                    </p:set>
                                    <p:animEffect transition="in" filter="box(in)">
                                      <p:cBhvr>
                                        <p:cTn id="12" dur="500"/>
                                        <p:tgtEl>
                                          <p:spTgt spid="742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42403">
                                            <p:txEl>
                                              <p:pRg st="2" end="2"/>
                                            </p:txEl>
                                          </p:spTgt>
                                        </p:tgtEl>
                                        <p:attrNameLst>
                                          <p:attrName>style.visibility</p:attrName>
                                        </p:attrNameLst>
                                      </p:cBhvr>
                                      <p:to>
                                        <p:strVal val="visible"/>
                                      </p:to>
                                    </p:set>
                                    <p:animEffect transition="in" filter="box(in)">
                                      <p:cBhvr>
                                        <p:cTn id="17" dur="500"/>
                                        <p:tgtEl>
                                          <p:spTgt spid="7424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42403">
                                            <p:txEl>
                                              <p:pRg st="3" end="3"/>
                                            </p:txEl>
                                          </p:spTgt>
                                        </p:tgtEl>
                                        <p:attrNameLst>
                                          <p:attrName>style.visibility</p:attrName>
                                        </p:attrNameLst>
                                      </p:cBhvr>
                                      <p:to>
                                        <p:strVal val="visible"/>
                                      </p:to>
                                    </p:set>
                                    <p:animEffect transition="in" filter="box(in)">
                                      <p:cBhvr>
                                        <p:cTn id="22" dur="500"/>
                                        <p:tgtEl>
                                          <p:spTgt spid="742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743427" name="Rectangle 3"/>
          <p:cNvSpPr>
            <a:spLocks noGrp="1" noChangeArrowheads="1"/>
          </p:cNvSpPr>
          <p:nvPr>
            <p:ph type="body" idx="1"/>
          </p:nvPr>
        </p:nvSpPr>
        <p:spPr/>
        <p:txBody>
          <a:bodyPr/>
          <a:lstStyle/>
          <a:p>
            <a:pPr eaLnBrk="1" hangingPunct="1">
              <a:lnSpc>
                <a:spcPct val="90000"/>
              </a:lnSpc>
            </a:pPr>
            <a:r>
              <a:rPr lang="zh-CN" altLang="en-US" sz="3600" b="1" dirty="0">
                <a:solidFill>
                  <a:srgbClr val="0000CC"/>
                </a:solidFill>
              </a:rPr>
              <a:t>假设文法</a:t>
            </a:r>
            <a:r>
              <a:rPr lang="en-US" altLang="zh-CN" sz="3600" b="1" dirty="0">
                <a:solidFill>
                  <a:srgbClr val="0000CC"/>
                </a:solidFill>
              </a:rPr>
              <a:t>G</a:t>
            </a:r>
            <a:r>
              <a:rPr lang="zh-CN" altLang="en-US" sz="3600" b="1" dirty="0">
                <a:solidFill>
                  <a:srgbClr val="0000CC"/>
                </a:solidFill>
              </a:rPr>
              <a:t>的产生式形式为：</a:t>
            </a:r>
          </a:p>
          <a:p>
            <a:pPr eaLnBrk="1" hangingPunct="1">
              <a:lnSpc>
                <a:spcPct val="90000"/>
              </a:lnSpc>
              <a:buFont typeface="Wingdings" pitchFamily="2" charset="2"/>
              <a:buNone/>
            </a:pPr>
            <a:r>
              <a:rPr lang="zh-CN" altLang="en-US" sz="3600" b="1" dirty="0">
                <a:solidFill>
                  <a:srgbClr val="0000CC"/>
                </a:solidFill>
              </a:rPr>
              <a:t>       </a:t>
            </a:r>
            <a:r>
              <a:rPr lang="en-US" altLang="zh-CN" sz="3600" b="1" dirty="0" err="1">
                <a:solidFill>
                  <a:srgbClr val="000000"/>
                </a:solidFill>
              </a:rPr>
              <a:t>A→Av|w</a:t>
            </a:r>
            <a:endParaRPr lang="en-US" altLang="zh-CN" sz="3600" b="1" dirty="0">
              <a:solidFill>
                <a:srgbClr val="000000"/>
              </a:solidFill>
            </a:endParaRPr>
          </a:p>
          <a:p>
            <a:pPr eaLnBrk="1" hangingPunct="1">
              <a:lnSpc>
                <a:spcPct val="90000"/>
              </a:lnSpc>
            </a:pPr>
            <a:r>
              <a:rPr lang="zh-CN" altLang="en-US" sz="3600" b="1" dirty="0">
                <a:solidFill>
                  <a:srgbClr val="0000CC"/>
                </a:solidFill>
              </a:rPr>
              <a:t>其中</a:t>
            </a:r>
            <a:r>
              <a:rPr lang="en-US" altLang="zh-CN" sz="3600" b="1" dirty="0">
                <a:solidFill>
                  <a:srgbClr val="0000CC"/>
                </a:solidFill>
              </a:rPr>
              <a:t>:  </a:t>
            </a:r>
          </a:p>
          <a:p>
            <a:pPr eaLnBrk="1" hangingPunct="1">
              <a:lnSpc>
                <a:spcPct val="90000"/>
              </a:lnSpc>
              <a:buFont typeface="Wingdings" pitchFamily="2" charset="2"/>
              <a:buNone/>
            </a:pPr>
            <a:r>
              <a:rPr lang="en-US" altLang="zh-CN" sz="3600" b="1" dirty="0">
                <a:solidFill>
                  <a:srgbClr val="0000CC"/>
                </a:solidFill>
              </a:rPr>
              <a:t>   </a:t>
            </a:r>
            <a:r>
              <a:rPr lang="en-US" altLang="zh-CN" sz="3600" b="1" dirty="0" err="1">
                <a:solidFill>
                  <a:srgbClr val="000000"/>
                </a:solidFill>
              </a:rPr>
              <a:t>v,w</a:t>
            </a:r>
            <a:r>
              <a:rPr lang="en-US" altLang="zh-CN" sz="3600" b="1" dirty="0">
                <a:solidFill>
                  <a:srgbClr val="000000"/>
                </a:solidFill>
              </a:rPr>
              <a:t>∈(∑UV)</a:t>
            </a:r>
            <a:r>
              <a:rPr lang="en-US" altLang="zh-CN" sz="3600" b="1" baseline="30000" dirty="0">
                <a:solidFill>
                  <a:srgbClr val="000000"/>
                </a:solidFill>
              </a:rPr>
              <a:t>+</a:t>
            </a:r>
            <a:r>
              <a:rPr lang="zh-CN" altLang="en-US" sz="3600" b="1" dirty="0">
                <a:solidFill>
                  <a:srgbClr val="0000CC"/>
                </a:solidFill>
              </a:rPr>
              <a:t>     且</a:t>
            </a:r>
            <a:r>
              <a:rPr lang="en-US" altLang="zh-CN" sz="3600" b="1" dirty="0">
                <a:solidFill>
                  <a:srgbClr val="0000CC"/>
                </a:solidFill>
              </a:rPr>
              <a:t>w</a:t>
            </a:r>
            <a:r>
              <a:rPr lang="zh-CN" altLang="en-US" sz="3600" b="1" dirty="0">
                <a:solidFill>
                  <a:srgbClr val="0000CC"/>
                </a:solidFill>
              </a:rPr>
              <a:t>不包含</a:t>
            </a:r>
            <a:r>
              <a:rPr lang="en-US" altLang="zh-CN" sz="3600" b="1" dirty="0">
                <a:solidFill>
                  <a:srgbClr val="0000CC"/>
                </a:solidFill>
              </a:rPr>
              <a:t>A</a:t>
            </a:r>
          </a:p>
          <a:p>
            <a:pPr eaLnBrk="1" hangingPunct="1">
              <a:lnSpc>
                <a:spcPct val="90000"/>
              </a:lnSpc>
            </a:pPr>
            <a:r>
              <a:rPr lang="zh-CN" altLang="en-US" sz="3600" b="1" dirty="0">
                <a:solidFill>
                  <a:srgbClr val="0000CC"/>
                </a:solidFill>
              </a:rPr>
              <a:t>对于</a:t>
            </a:r>
            <a:r>
              <a:rPr lang="en-US" altLang="zh-CN" sz="3600" b="1" dirty="0">
                <a:solidFill>
                  <a:srgbClr val="0000CC"/>
                </a:solidFill>
              </a:rPr>
              <a:t>A</a:t>
            </a:r>
            <a:r>
              <a:rPr lang="zh-CN" altLang="en-US" sz="3600" b="1" dirty="0">
                <a:solidFill>
                  <a:srgbClr val="0000CC"/>
                </a:solidFill>
              </a:rPr>
              <a:t>，有</a:t>
            </a:r>
          </a:p>
          <a:p>
            <a:pPr eaLnBrk="1" hangingPunct="1">
              <a:lnSpc>
                <a:spcPct val="90000"/>
              </a:lnSpc>
              <a:buFont typeface="Wingdings" pitchFamily="2" charset="2"/>
              <a:buNone/>
            </a:pPr>
            <a:r>
              <a:rPr lang="zh-CN" altLang="en-US" sz="3600" b="1" dirty="0">
                <a:solidFill>
                  <a:srgbClr val="000000"/>
                </a:solidFill>
              </a:rPr>
              <a:t>      </a:t>
            </a:r>
            <a:r>
              <a:rPr lang="en-US" altLang="zh-CN" sz="3600" b="1" dirty="0">
                <a:solidFill>
                  <a:srgbClr val="000000"/>
                </a:solidFill>
              </a:rPr>
              <a:t>A=&gt;*</a:t>
            </a:r>
            <a:r>
              <a:rPr lang="en-US" altLang="zh-CN" sz="3600" b="1" dirty="0" err="1">
                <a:solidFill>
                  <a:srgbClr val="000000"/>
                </a:solidFill>
              </a:rPr>
              <a:t>wv</a:t>
            </a:r>
            <a:r>
              <a:rPr lang="en-US" altLang="zh-CN" sz="3600" b="1" dirty="0">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3427">
                                            <p:txEl>
                                              <p:pRg st="0" end="0"/>
                                            </p:txEl>
                                          </p:spTgt>
                                        </p:tgtEl>
                                        <p:attrNameLst>
                                          <p:attrName>style.visibility</p:attrName>
                                        </p:attrNameLst>
                                      </p:cBhvr>
                                      <p:to>
                                        <p:strVal val="visible"/>
                                      </p:to>
                                    </p:set>
                                    <p:animEffect transition="in" filter="box(in)">
                                      <p:cBhvr>
                                        <p:cTn id="7" dur="500"/>
                                        <p:tgtEl>
                                          <p:spTgt spid="743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43427">
                                            <p:txEl>
                                              <p:pRg st="1" end="1"/>
                                            </p:txEl>
                                          </p:spTgt>
                                        </p:tgtEl>
                                        <p:attrNameLst>
                                          <p:attrName>style.visibility</p:attrName>
                                        </p:attrNameLst>
                                      </p:cBhvr>
                                      <p:to>
                                        <p:strVal val="visible"/>
                                      </p:to>
                                    </p:set>
                                    <p:animEffect transition="in" filter="box(in)">
                                      <p:cBhvr>
                                        <p:cTn id="12" dur="500"/>
                                        <p:tgtEl>
                                          <p:spTgt spid="743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43427">
                                            <p:txEl>
                                              <p:pRg st="2" end="2"/>
                                            </p:txEl>
                                          </p:spTgt>
                                        </p:tgtEl>
                                        <p:attrNameLst>
                                          <p:attrName>style.visibility</p:attrName>
                                        </p:attrNameLst>
                                      </p:cBhvr>
                                      <p:to>
                                        <p:strVal val="visible"/>
                                      </p:to>
                                    </p:set>
                                    <p:animEffect transition="in" filter="box(in)">
                                      <p:cBhvr>
                                        <p:cTn id="17" dur="500"/>
                                        <p:tgtEl>
                                          <p:spTgt spid="7434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43427">
                                            <p:txEl>
                                              <p:pRg st="3" end="3"/>
                                            </p:txEl>
                                          </p:spTgt>
                                        </p:tgtEl>
                                        <p:attrNameLst>
                                          <p:attrName>style.visibility</p:attrName>
                                        </p:attrNameLst>
                                      </p:cBhvr>
                                      <p:to>
                                        <p:strVal val="visible"/>
                                      </p:to>
                                    </p:set>
                                    <p:animEffect transition="in" filter="box(in)">
                                      <p:cBhvr>
                                        <p:cTn id="22" dur="500"/>
                                        <p:tgtEl>
                                          <p:spTgt spid="7434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43427">
                                            <p:txEl>
                                              <p:pRg st="4" end="4"/>
                                            </p:txEl>
                                          </p:spTgt>
                                        </p:tgtEl>
                                        <p:attrNameLst>
                                          <p:attrName>style.visibility</p:attrName>
                                        </p:attrNameLst>
                                      </p:cBhvr>
                                      <p:to>
                                        <p:strVal val="visible"/>
                                      </p:to>
                                    </p:set>
                                    <p:animEffect transition="in" filter="box(in)">
                                      <p:cBhvr>
                                        <p:cTn id="27" dur="500"/>
                                        <p:tgtEl>
                                          <p:spTgt spid="7434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43427">
                                            <p:txEl>
                                              <p:pRg st="5" end="5"/>
                                            </p:txEl>
                                          </p:spTgt>
                                        </p:tgtEl>
                                        <p:attrNameLst>
                                          <p:attrName>style.visibility</p:attrName>
                                        </p:attrNameLst>
                                      </p:cBhvr>
                                      <p:to>
                                        <p:strVal val="visible"/>
                                      </p:to>
                                    </p:set>
                                    <p:animEffect transition="in" filter="box(in)">
                                      <p:cBhvr>
                                        <p:cTn id="32" dur="500"/>
                                        <p:tgtEl>
                                          <p:spTgt spid="743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7" grpId="0" build="p"/>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744451" name="Rectangle 3"/>
          <p:cNvSpPr>
            <a:spLocks noGrp="1" noChangeArrowheads="1"/>
          </p:cNvSpPr>
          <p:nvPr>
            <p:ph type="body" idx="1"/>
          </p:nvPr>
        </p:nvSpPr>
        <p:spPr/>
        <p:txBody>
          <a:bodyPr/>
          <a:lstStyle/>
          <a:p>
            <a:pPr eaLnBrk="1" hangingPunct="1"/>
            <a:r>
              <a:rPr lang="zh-CN" altLang="en-US" sz="3600" b="1" dirty="0">
                <a:solidFill>
                  <a:srgbClr val="0000CC"/>
                </a:solidFill>
              </a:rPr>
              <a:t>增加</a:t>
            </a:r>
            <a:r>
              <a:rPr lang="en-US" altLang="zh-CN" sz="3600" b="1" dirty="0">
                <a:solidFill>
                  <a:srgbClr val="0000CC"/>
                </a:solidFill>
              </a:rPr>
              <a:t>B </a:t>
            </a:r>
            <a:r>
              <a:rPr lang="en-US" altLang="zh-CN" sz="3600" b="1" dirty="0">
                <a:solidFill>
                  <a:srgbClr val="000000"/>
                </a:solidFill>
              </a:rPr>
              <a:t>∈</a:t>
            </a:r>
            <a:r>
              <a:rPr lang="en-US" altLang="zh-CN" sz="3600" b="1" dirty="0">
                <a:solidFill>
                  <a:srgbClr val="0000CC"/>
                </a:solidFill>
              </a:rPr>
              <a:t> V</a:t>
            </a:r>
            <a:r>
              <a:rPr lang="zh-CN" altLang="en-US" sz="3600" b="1" dirty="0">
                <a:solidFill>
                  <a:srgbClr val="0000CC"/>
                </a:solidFill>
              </a:rPr>
              <a:t>，构造无左递归文法：</a:t>
            </a:r>
          </a:p>
          <a:p>
            <a:pPr eaLnBrk="1" hangingPunct="1">
              <a:buFont typeface="Wingdings" pitchFamily="2" charset="2"/>
              <a:buNone/>
            </a:pPr>
            <a:r>
              <a:rPr lang="zh-CN" altLang="en-US" sz="3600" b="1" dirty="0">
                <a:solidFill>
                  <a:srgbClr val="000000"/>
                </a:solidFill>
              </a:rPr>
              <a:t>     </a:t>
            </a:r>
            <a:r>
              <a:rPr lang="en-US" altLang="zh-CN" sz="3600" b="1" dirty="0" err="1">
                <a:solidFill>
                  <a:srgbClr val="000000"/>
                </a:solidFill>
              </a:rPr>
              <a:t>A→wB|w</a:t>
            </a:r>
            <a:endParaRPr lang="en-US" altLang="zh-CN" sz="3600" b="1" dirty="0">
              <a:solidFill>
                <a:srgbClr val="000000"/>
              </a:solidFill>
            </a:endParaRPr>
          </a:p>
          <a:p>
            <a:pPr eaLnBrk="1" hangingPunct="1">
              <a:buFont typeface="Wingdings" pitchFamily="2" charset="2"/>
              <a:buNone/>
            </a:pPr>
            <a:r>
              <a:rPr lang="en-US" altLang="zh-CN" sz="3600" b="1" dirty="0">
                <a:solidFill>
                  <a:srgbClr val="000000"/>
                </a:solidFill>
              </a:rPr>
              <a:t>     </a:t>
            </a:r>
            <a:r>
              <a:rPr lang="en-US" altLang="zh-CN" sz="3600" b="1" dirty="0" err="1">
                <a:solidFill>
                  <a:srgbClr val="FF0000"/>
                </a:solidFill>
              </a:rPr>
              <a:t>B</a:t>
            </a:r>
            <a:r>
              <a:rPr lang="en-US" altLang="zh-CN" sz="3600" b="1" dirty="0" err="1">
                <a:solidFill>
                  <a:srgbClr val="000000"/>
                </a:solidFill>
              </a:rPr>
              <a:t>→v</a:t>
            </a:r>
            <a:r>
              <a:rPr lang="en-US" altLang="zh-CN" sz="3600" b="1" dirty="0" err="1">
                <a:solidFill>
                  <a:srgbClr val="FF0000"/>
                </a:solidFill>
              </a:rPr>
              <a:t>B</a:t>
            </a:r>
            <a:r>
              <a:rPr lang="en-US" altLang="zh-CN" sz="3600" b="1" dirty="0" err="1">
                <a:solidFill>
                  <a:srgbClr val="000000"/>
                </a:solidFill>
              </a:rPr>
              <a:t>|v</a:t>
            </a:r>
            <a:r>
              <a:rPr lang="en-US" altLang="zh-CN" sz="3600" b="1" dirty="0">
                <a:solidFill>
                  <a:srgbClr val="000000"/>
                </a:solidFill>
              </a:rPr>
              <a:t>                </a:t>
            </a:r>
            <a:r>
              <a:rPr lang="zh-CN" altLang="en-US" sz="3600" b="1" dirty="0">
                <a:solidFill>
                  <a:srgbClr val="000000"/>
                </a:solidFill>
              </a:rPr>
              <a:t>右递归</a:t>
            </a:r>
          </a:p>
          <a:p>
            <a:pPr eaLnBrk="1" hangingPunct="1">
              <a:buFont typeface="Wingdings" pitchFamily="2" charset="2"/>
              <a:buNone/>
            </a:pPr>
            <a:r>
              <a:rPr lang="zh-CN" altLang="en-US" sz="3600" b="1" dirty="0">
                <a:solidFill>
                  <a:srgbClr val="000000"/>
                </a:solidFill>
              </a:rPr>
              <a:t>则     </a:t>
            </a:r>
            <a:r>
              <a:rPr lang="en-US" altLang="zh-CN" sz="3600" b="1" dirty="0">
                <a:solidFill>
                  <a:srgbClr val="000000"/>
                </a:solidFill>
              </a:rPr>
              <a:t>A=&gt;*</a:t>
            </a:r>
            <a:r>
              <a:rPr lang="en-US" altLang="zh-CN" sz="3600" b="1" dirty="0" err="1">
                <a:solidFill>
                  <a:srgbClr val="000000"/>
                </a:solidFill>
              </a:rPr>
              <a:t>wv</a:t>
            </a:r>
            <a:r>
              <a:rPr lang="en-US" altLang="zh-CN" sz="3600" b="1" dirty="0">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44451">
                                            <p:txEl>
                                              <p:pRg st="0" end="0"/>
                                            </p:txEl>
                                          </p:spTgt>
                                        </p:tgtEl>
                                        <p:attrNameLst>
                                          <p:attrName>style.visibility</p:attrName>
                                        </p:attrNameLst>
                                      </p:cBhvr>
                                      <p:to>
                                        <p:strVal val="visible"/>
                                      </p:to>
                                    </p:set>
                                    <p:animEffect transition="in" filter="box(in)">
                                      <p:cBhvr>
                                        <p:cTn id="7" dur="500"/>
                                        <p:tgtEl>
                                          <p:spTgt spid="74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44451">
                                            <p:txEl>
                                              <p:pRg st="1" end="1"/>
                                            </p:txEl>
                                          </p:spTgt>
                                        </p:tgtEl>
                                        <p:attrNameLst>
                                          <p:attrName>style.visibility</p:attrName>
                                        </p:attrNameLst>
                                      </p:cBhvr>
                                      <p:to>
                                        <p:strVal val="visible"/>
                                      </p:to>
                                    </p:set>
                                    <p:animEffect transition="in" filter="box(in)">
                                      <p:cBhvr>
                                        <p:cTn id="12" dur="500"/>
                                        <p:tgtEl>
                                          <p:spTgt spid="744451">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44451">
                                            <p:txEl>
                                              <p:pRg st="2" end="2"/>
                                            </p:txEl>
                                          </p:spTgt>
                                        </p:tgtEl>
                                        <p:attrNameLst>
                                          <p:attrName>style.visibility</p:attrName>
                                        </p:attrNameLst>
                                      </p:cBhvr>
                                      <p:to>
                                        <p:strVal val="visible"/>
                                      </p:to>
                                    </p:set>
                                    <p:animEffect transition="in" filter="box(in)">
                                      <p:cBhvr>
                                        <p:cTn id="15" dur="500"/>
                                        <p:tgtEl>
                                          <p:spTgt spid="74445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44451">
                                            <p:txEl>
                                              <p:pRg st="3" end="3"/>
                                            </p:txEl>
                                          </p:spTgt>
                                        </p:tgtEl>
                                        <p:attrNameLst>
                                          <p:attrName>style.visibility</p:attrName>
                                        </p:attrNameLst>
                                      </p:cBhvr>
                                      <p:to>
                                        <p:strVal val="visible"/>
                                      </p:to>
                                    </p:set>
                                    <p:animEffect transition="in" filter="box(in)">
                                      <p:cBhvr>
                                        <p:cTn id="20" dur="500"/>
                                        <p:tgtEl>
                                          <p:spTgt spid="7444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zh-CN" altLang="en-US" sz="4400" dirty="0">
                <a:solidFill>
                  <a:srgbClr val="000000"/>
                </a:solidFill>
              </a:rPr>
              <a:t>或 （编译采用的方式）</a:t>
            </a:r>
          </a:p>
        </p:txBody>
      </p:sp>
      <p:sp>
        <p:nvSpPr>
          <p:cNvPr id="953347" name="Rectangle 3"/>
          <p:cNvSpPr>
            <a:spLocks noGrp="1" noChangeArrowheads="1"/>
          </p:cNvSpPr>
          <p:nvPr>
            <p:ph type="body" idx="1"/>
          </p:nvPr>
        </p:nvSpPr>
        <p:spPr/>
        <p:txBody>
          <a:bodyPr/>
          <a:lstStyle/>
          <a:p>
            <a:pPr eaLnBrk="1" hangingPunct="1">
              <a:buFont typeface="Wingdings" pitchFamily="2" charset="2"/>
              <a:buNone/>
            </a:pPr>
            <a:r>
              <a:rPr lang="en-US" altLang="zh-CN" sz="3600" b="1">
                <a:solidFill>
                  <a:srgbClr val="000000"/>
                </a:solidFill>
              </a:rPr>
              <a:t>   A→wB</a:t>
            </a:r>
          </a:p>
          <a:p>
            <a:pPr eaLnBrk="1" hangingPunct="1">
              <a:buFont typeface="Wingdings" pitchFamily="2" charset="2"/>
              <a:buNone/>
            </a:pPr>
            <a:r>
              <a:rPr lang="en-US" altLang="zh-CN" sz="3600" b="1">
                <a:solidFill>
                  <a:srgbClr val="000000"/>
                </a:solidFill>
              </a:rPr>
              <a:t>   B→vB|ε</a:t>
            </a:r>
          </a:p>
          <a:p>
            <a:pPr eaLnBrk="1" hangingPunct="1">
              <a:buFont typeface="Wingdings" pitchFamily="2" charset="2"/>
              <a:buNone/>
            </a:pPr>
            <a:r>
              <a:rPr lang="zh-CN" altLang="en-US" sz="4000" b="1">
                <a:solidFill>
                  <a:srgbClr val="0000CC"/>
                </a:solidFill>
              </a:rPr>
              <a:t>实际上，消除了</a:t>
            </a:r>
            <a:r>
              <a:rPr lang="en-US" altLang="zh-CN" sz="4000" b="1">
                <a:solidFill>
                  <a:srgbClr val="0000CC"/>
                </a:solidFill>
              </a:rPr>
              <a:t>ε</a:t>
            </a:r>
            <a:r>
              <a:rPr lang="zh-CN" altLang="en-US" sz="4000" b="1">
                <a:solidFill>
                  <a:srgbClr val="0000CC"/>
                </a:solidFill>
              </a:rPr>
              <a:t>产生式，就得</a:t>
            </a:r>
          </a:p>
          <a:p>
            <a:pPr eaLnBrk="1" hangingPunct="1">
              <a:buFont typeface="Wingdings" pitchFamily="2" charset="2"/>
              <a:buNone/>
            </a:pPr>
            <a:r>
              <a:rPr lang="zh-CN" altLang="en-US" sz="4000" b="1">
                <a:solidFill>
                  <a:srgbClr val="0000CC"/>
                </a:solidFill>
              </a:rPr>
              <a:t>   </a:t>
            </a:r>
            <a:r>
              <a:rPr lang="en-US" altLang="zh-CN" sz="4000" b="1">
                <a:solidFill>
                  <a:srgbClr val="000000"/>
                </a:solidFill>
              </a:rPr>
              <a:t>A→wB|w</a:t>
            </a:r>
          </a:p>
          <a:p>
            <a:pPr eaLnBrk="1" hangingPunct="1">
              <a:buFont typeface="Wingdings" pitchFamily="2" charset="2"/>
              <a:buNone/>
            </a:pPr>
            <a:r>
              <a:rPr lang="en-US" altLang="zh-CN" sz="4000" b="1">
                <a:solidFill>
                  <a:srgbClr val="000000"/>
                </a:solidFill>
              </a:rPr>
              <a:t>   B→vB|v</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3347">
                                            <p:txEl>
                                              <p:pRg st="0" end="0"/>
                                            </p:txEl>
                                          </p:spTgt>
                                        </p:tgtEl>
                                        <p:attrNameLst>
                                          <p:attrName>style.visibility</p:attrName>
                                        </p:attrNameLst>
                                      </p:cBhvr>
                                      <p:to>
                                        <p:strVal val="visible"/>
                                      </p:to>
                                    </p:set>
                                    <p:animEffect transition="in" filter="box(in)">
                                      <p:cBhvr>
                                        <p:cTn id="7" dur="500"/>
                                        <p:tgtEl>
                                          <p:spTgt spid="953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53347">
                                            <p:txEl>
                                              <p:pRg st="1" end="1"/>
                                            </p:txEl>
                                          </p:spTgt>
                                        </p:tgtEl>
                                        <p:attrNameLst>
                                          <p:attrName>style.visibility</p:attrName>
                                        </p:attrNameLst>
                                      </p:cBhvr>
                                      <p:to>
                                        <p:strVal val="visible"/>
                                      </p:to>
                                    </p:set>
                                    <p:animEffect transition="in" filter="box(in)">
                                      <p:cBhvr>
                                        <p:cTn id="12" dur="500"/>
                                        <p:tgtEl>
                                          <p:spTgt spid="953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53347">
                                            <p:txEl>
                                              <p:pRg st="2" end="2"/>
                                            </p:txEl>
                                          </p:spTgt>
                                        </p:tgtEl>
                                        <p:attrNameLst>
                                          <p:attrName>style.visibility</p:attrName>
                                        </p:attrNameLst>
                                      </p:cBhvr>
                                      <p:to>
                                        <p:strVal val="visible"/>
                                      </p:to>
                                    </p:set>
                                    <p:animEffect transition="in" filter="box(in)">
                                      <p:cBhvr>
                                        <p:cTn id="17" dur="500"/>
                                        <p:tgtEl>
                                          <p:spTgt spid="953347">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953347">
                                            <p:txEl>
                                              <p:pRg st="3" end="3"/>
                                            </p:txEl>
                                          </p:spTgt>
                                        </p:tgtEl>
                                        <p:attrNameLst>
                                          <p:attrName>style.visibility</p:attrName>
                                        </p:attrNameLst>
                                      </p:cBhvr>
                                      <p:to>
                                        <p:strVal val="visible"/>
                                      </p:to>
                                    </p:set>
                                    <p:animEffect transition="in" filter="box(in)">
                                      <p:cBhvr>
                                        <p:cTn id="20" dur="500"/>
                                        <p:tgtEl>
                                          <p:spTgt spid="953347">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953347">
                                            <p:txEl>
                                              <p:pRg st="4" end="4"/>
                                            </p:txEl>
                                          </p:spTgt>
                                        </p:tgtEl>
                                        <p:attrNameLst>
                                          <p:attrName>style.visibility</p:attrName>
                                        </p:attrNameLst>
                                      </p:cBhvr>
                                      <p:to>
                                        <p:strVal val="visible"/>
                                      </p:to>
                                    </p:set>
                                    <p:animEffect transition="in" filter="box(in)">
                                      <p:cBhvr>
                                        <p:cTn id="23" dur="500"/>
                                        <p:tgtEl>
                                          <p:spTgt spid="953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7" grpId="0"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endParaRPr lang="zh-CN" altLang="zh-CN"/>
          </a:p>
        </p:txBody>
      </p:sp>
      <p:sp>
        <p:nvSpPr>
          <p:cNvPr id="770051" name="Rectangle 3"/>
          <p:cNvSpPr>
            <a:spLocks noGrp="1" noChangeArrowheads="1"/>
          </p:cNvSpPr>
          <p:nvPr>
            <p:ph type="body" idx="1"/>
          </p:nvPr>
        </p:nvSpPr>
        <p:spPr/>
        <p:txBody>
          <a:bodyPr/>
          <a:lstStyle/>
          <a:p>
            <a:pPr eaLnBrk="1" hangingPunct="1"/>
            <a:r>
              <a:rPr lang="zh-CN" altLang="en-US" sz="4000" b="1">
                <a:solidFill>
                  <a:srgbClr val="0000CC"/>
                </a:solidFill>
              </a:rPr>
              <a:t>一般地，产生式的形式为：</a:t>
            </a:r>
          </a:p>
          <a:p>
            <a:pPr eaLnBrk="1" hangingPunct="1">
              <a:buFont typeface="Wingdings" pitchFamily="2" charset="2"/>
              <a:buNone/>
            </a:pPr>
            <a:r>
              <a:rPr lang="zh-CN" altLang="en-US" sz="4000" b="1">
                <a:solidFill>
                  <a:srgbClr val="0000CC"/>
                </a:solidFill>
              </a:rPr>
              <a:t>  </a:t>
            </a:r>
            <a:r>
              <a:rPr lang="en-US" altLang="zh-CN" sz="4000" b="1">
                <a:solidFill>
                  <a:srgbClr val="000000"/>
                </a:solidFill>
              </a:rPr>
              <a:t>A→Av</a:t>
            </a:r>
            <a:r>
              <a:rPr lang="en-US" altLang="zh-CN" sz="4000" b="1" baseline="-25000">
                <a:solidFill>
                  <a:srgbClr val="000000"/>
                </a:solidFill>
              </a:rPr>
              <a:t>1</a:t>
            </a:r>
            <a:r>
              <a:rPr lang="en-US" altLang="zh-CN" sz="4000" b="1">
                <a:solidFill>
                  <a:srgbClr val="000000"/>
                </a:solidFill>
              </a:rPr>
              <a:t>|Av</a:t>
            </a:r>
            <a:r>
              <a:rPr lang="en-US" altLang="zh-CN" sz="4000" b="1" baseline="-25000">
                <a:solidFill>
                  <a:srgbClr val="000000"/>
                </a:solidFill>
              </a:rPr>
              <a:t>2</a:t>
            </a:r>
            <a:r>
              <a:rPr lang="en-US" altLang="zh-CN" sz="4000" b="1">
                <a:solidFill>
                  <a:srgbClr val="000000"/>
                </a:solidFill>
              </a:rPr>
              <a:t>|</a:t>
            </a:r>
            <a:r>
              <a:rPr lang="en-US" altLang="zh-CN" sz="4000" b="1">
                <a:solidFill>
                  <a:srgbClr val="000000"/>
                </a:solidFill>
                <a:latin typeface="Times New Roman" pitchFamily="18" charset="0"/>
              </a:rPr>
              <a:t>…</a:t>
            </a:r>
            <a:r>
              <a:rPr lang="en-US" altLang="zh-CN" sz="4000" b="1">
                <a:solidFill>
                  <a:srgbClr val="000000"/>
                </a:solidFill>
              </a:rPr>
              <a:t>|Av</a:t>
            </a:r>
            <a:r>
              <a:rPr lang="en-US" altLang="zh-CN" sz="4000" b="1" baseline="-25000">
                <a:solidFill>
                  <a:srgbClr val="000000"/>
                </a:solidFill>
              </a:rPr>
              <a:t>n</a:t>
            </a:r>
            <a:r>
              <a:rPr lang="en-US" altLang="zh-CN" sz="4000" b="1">
                <a:solidFill>
                  <a:srgbClr val="000000"/>
                </a:solidFill>
              </a:rPr>
              <a:t>|w</a:t>
            </a:r>
            <a:r>
              <a:rPr lang="en-US" altLang="zh-CN" sz="4000" b="1" baseline="-25000">
                <a:solidFill>
                  <a:srgbClr val="000000"/>
                </a:solidFill>
              </a:rPr>
              <a:t>1</a:t>
            </a:r>
            <a:r>
              <a:rPr lang="en-US" altLang="zh-CN" sz="4000" b="1">
                <a:solidFill>
                  <a:srgbClr val="000000"/>
                </a:solidFill>
              </a:rPr>
              <a:t>|w</a:t>
            </a:r>
            <a:r>
              <a:rPr lang="en-US" altLang="zh-CN" sz="4000" b="1" baseline="-25000">
                <a:solidFill>
                  <a:srgbClr val="000000"/>
                </a:solidFill>
              </a:rPr>
              <a:t>2</a:t>
            </a:r>
            <a:r>
              <a:rPr lang="en-US" altLang="zh-CN" sz="4000" b="1">
                <a:solidFill>
                  <a:srgbClr val="000000"/>
                </a:solidFill>
              </a:rPr>
              <a:t>|</a:t>
            </a:r>
            <a:r>
              <a:rPr lang="en-US" altLang="zh-CN" sz="4000" b="1">
                <a:solidFill>
                  <a:srgbClr val="000000"/>
                </a:solidFill>
                <a:latin typeface="Times New Roman" pitchFamily="18" charset="0"/>
              </a:rPr>
              <a:t>…</a:t>
            </a:r>
            <a:r>
              <a:rPr lang="en-US" altLang="zh-CN" sz="4000" b="1">
                <a:solidFill>
                  <a:srgbClr val="000000"/>
                </a:solidFill>
              </a:rPr>
              <a:t>|w</a:t>
            </a:r>
            <a:r>
              <a:rPr lang="en-US" altLang="zh-CN" sz="4000" b="1" baseline="-25000">
                <a:solidFill>
                  <a:srgbClr val="000000"/>
                </a:solidFill>
              </a:rPr>
              <a:t>m</a:t>
            </a:r>
            <a:endParaRPr lang="en-US" altLang="zh-CN" sz="4000" b="1">
              <a:solidFill>
                <a:srgbClr val="000000"/>
              </a:solidFill>
            </a:endParaRPr>
          </a:p>
          <a:p>
            <a:pPr eaLnBrk="1" hangingPunct="1"/>
            <a:r>
              <a:rPr lang="zh-CN" altLang="en-US" sz="4000" b="1">
                <a:solidFill>
                  <a:srgbClr val="0000CC"/>
                </a:solidFill>
              </a:rPr>
              <a:t>对于</a:t>
            </a:r>
            <a:r>
              <a:rPr lang="en-US" altLang="zh-CN" sz="4000" b="1">
                <a:solidFill>
                  <a:srgbClr val="0000CC"/>
                </a:solidFill>
              </a:rPr>
              <a:t>A</a:t>
            </a:r>
            <a:r>
              <a:rPr lang="zh-CN" altLang="en-US" sz="4000" b="1">
                <a:solidFill>
                  <a:srgbClr val="0000CC"/>
                </a:solidFill>
              </a:rPr>
              <a:t>，有</a:t>
            </a:r>
          </a:p>
          <a:p>
            <a:pPr eaLnBrk="1" hangingPunct="1">
              <a:buFont typeface="Wingdings" pitchFamily="2" charset="2"/>
              <a:buNone/>
            </a:pPr>
            <a:r>
              <a:rPr lang="zh-CN" altLang="en-US" sz="4000" b="1">
                <a:solidFill>
                  <a:srgbClr val="000000"/>
                </a:solidFill>
              </a:rPr>
              <a:t>   </a:t>
            </a:r>
            <a:r>
              <a:rPr lang="en-US" altLang="zh-CN" sz="4000" b="1">
                <a:solidFill>
                  <a:srgbClr val="000000"/>
                </a:solidFill>
              </a:rPr>
              <a:t>A=&gt;*(w</a:t>
            </a:r>
            <a:r>
              <a:rPr lang="en-US" altLang="zh-CN" sz="4000" b="1" baseline="-25000">
                <a:solidFill>
                  <a:srgbClr val="000000"/>
                </a:solidFill>
              </a:rPr>
              <a:t>1</a:t>
            </a:r>
            <a:r>
              <a:rPr lang="en-US" altLang="zh-CN" sz="4000" b="1">
                <a:solidFill>
                  <a:srgbClr val="000000"/>
                </a:solidFill>
              </a:rPr>
              <a:t>|w</a:t>
            </a:r>
            <a:r>
              <a:rPr lang="en-US" altLang="zh-CN" sz="4000" b="1" baseline="-25000">
                <a:solidFill>
                  <a:srgbClr val="000000"/>
                </a:solidFill>
              </a:rPr>
              <a:t>2</a:t>
            </a:r>
            <a:r>
              <a:rPr lang="en-US" altLang="zh-CN" sz="4000" b="1">
                <a:solidFill>
                  <a:srgbClr val="000000"/>
                </a:solidFill>
              </a:rPr>
              <a:t>|</a:t>
            </a:r>
            <a:r>
              <a:rPr lang="en-US" altLang="zh-CN" sz="4000" b="1">
                <a:solidFill>
                  <a:srgbClr val="000000"/>
                </a:solidFill>
                <a:latin typeface="Times New Roman" pitchFamily="18" charset="0"/>
              </a:rPr>
              <a:t>…</a:t>
            </a:r>
            <a:r>
              <a:rPr lang="en-US" altLang="zh-CN" sz="4000" b="1">
                <a:solidFill>
                  <a:srgbClr val="000000"/>
                </a:solidFill>
              </a:rPr>
              <a:t>|w</a:t>
            </a:r>
            <a:r>
              <a:rPr lang="en-US" altLang="zh-CN" sz="4000" b="1" baseline="-25000">
                <a:solidFill>
                  <a:srgbClr val="000000"/>
                </a:solidFill>
              </a:rPr>
              <a:t>m</a:t>
            </a:r>
            <a:r>
              <a:rPr lang="en-US" altLang="zh-CN" sz="4000" b="1">
                <a:solidFill>
                  <a:srgbClr val="000000"/>
                </a:solidFill>
              </a:rPr>
              <a:t>)(v</a:t>
            </a:r>
            <a:r>
              <a:rPr lang="en-US" altLang="zh-CN" sz="4000" b="1" baseline="-25000">
                <a:solidFill>
                  <a:srgbClr val="000000"/>
                </a:solidFill>
              </a:rPr>
              <a:t>1</a:t>
            </a:r>
            <a:r>
              <a:rPr lang="en-US" altLang="zh-CN" sz="4000" b="1">
                <a:solidFill>
                  <a:srgbClr val="000000"/>
                </a:solidFill>
              </a:rPr>
              <a:t>|v</a:t>
            </a:r>
            <a:r>
              <a:rPr lang="en-US" altLang="zh-CN" sz="4000" b="1" baseline="-25000">
                <a:solidFill>
                  <a:srgbClr val="000000"/>
                </a:solidFill>
              </a:rPr>
              <a:t>2</a:t>
            </a:r>
            <a:r>
              <a:rPr lang="en-US" altLang="zh-CN" sz="4000" b="1">
                <a:solidFill>
                  <a:srgbClr val="000000"/>
                </a:solidFill>
              </a:rPr>
              <a:t>|</a:t>
            </a:r>
            <a:r>
              <a:rPr lang="en-US" altLang="zh-CN" sz="4000" b="1">
                <a:solidFill>
                  <a:srgbClr val="000000"/>
                </a:solidFill>
                <a:latin typeface="Times New Roman" pitchFamily="18" charset="0"/>
              </a:rPr>
              <a:t>…</a:t>
            </a:r>
            <a:r>
              <a:rPr lang="en-US" altLang="zh-CN" sz="4000" b="1">
                <a:solidFill>
                  <a:srgbClr val="000000"/>
                </a:solidFill>
              </a:rPr>
              <a:t>|v</a:t>
            </a:r>
            <a:r>
              <a:rPr lang="en-US" altLang="zh-CN" sz="4000" b="1" baseline="-25000">
                <a:solidFill>
                  <a:srgbClr val="000000"/>
                </a:solidFill>
              </a:rPr>
              <a:t>n</a:t>
            </a:r>
            <a:r>
              <a:rPr lang="en-US" altLang="zh-CN" sz="4000" b="1">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Effect transition="in" filter="box(in)">
                                      <p:cBhvr>
                                        <p:cTn id="7" dur="500"/>
                                        <p:tgtEl>
                                          <p:spTgt spid="77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70051">
                                            <p:txEl>
                                              <p:pRg st="1" end="1"/>
                                            </p:txEl>
                                          </p:spTgt>
                                        </p:tgtEl>
                                        <p:attrNameLst>
                                          <p:attrName>style.visibility</p:attrName>
                                        </p:attrNameLst>
                                      </p:cBhvr>
                                      <p:to>
                                        <p:strVal val="visible"/>
                                      </p:to>
                                    </p:set>
                                    <p:animEffect transition="in" filter="box(in)">
                                      <p:cBhvr>
                                        <p:cTn id="12" dur="500"/>
                                        <p:tgtEl>
                                          <p:spTgt spid="770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70051">
                                            <p:txEl>
                                              <p:pRg st="2" end="2"/>
                                            </p:txEl>
                                          </p:spTgt>
                                        </p:tgtEl>
                                        <p:attrNameLst>
                                          <p:attrName>style.visibility</p:attrName>
                                        </p:attrNameLst>
                                      </p:cBhvr>
                                      <p:to>
                                        <p:strVal val="visible"/>
                                      </p:to>
                                    </p:set>
                                    <p:animEffect transition="in" filter="box(in)">
                                      <p:cBhvr>
                                        <p:cTn id="17" dur="500"/>
                                        <p:tgtEl>
                                          <p:spTgt spid="770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70051">
                                            <p:txEl>
                                              <p:pRg st="3" end="3"/>
                                            </p:txEl>
                                          </p:spTgt>
                                        </p:tgtEl>
                                        <p:attrNameLst>
                                          <p:attrName>style.visibility</p:attrName>
                                        </p:attrNameLst>
                                      </p:cBhvr>
                                      <p:to>
                                        <p:strVal val="visible"/>
                                      </p:to>
                                    </p:set>
                                    <p:animEffect transition="in" filter="box(in)">
                                      <p:cBhvr>
                                        <p:cTn id="22" dur="500"/>
                                        <p:tgtEl>
                                          <p:spTgt spid="770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746499" name="Rectangle 3"/>
          <p:cNvSpPr>
            <a:spLocks noGrp="1" noChangeArrowheads="1"/>
          </p:cNvSpPr>
          <p:nvPr>
            <p:ph type="body" idx="1"/>
          </p:nvPr>
        </p:nvSpPr>
        <p:spPr/>
        <p:txBody>
          <a:bodyPr/>
          <a:lstStyle/>
          <a:p>
            <a:pPr eaLnBrk="1" hangingPunct="1"/>
            <a:r>
              <a:rPr lang="zh-CN" altLang="en-US" sz="4000" b="1">
                <a:solidFill>
                  <a:srgbClr val="0000CC"/>
                </a:solidFill>
              </a:rPr>
              <a:t>增加一个新的非终结符</a:t>
            </a:r>
            <a:r>
              <a:rPr lang="en-US" altLang="zh-CN" sz="4000" b="1">
                <a:solidFill>
                  <a:srgbClr val="0000CC"/>
                </a:solidFill>
              </a:rPr>
              <a:t>B</a:t>
            </a:r>
            <a:r>
              <a:rPr lang="zh-CN" altLang="en-US" sz="4000" b="1">
                <a:solidFill>
                  <a:srgbClr val="0000CC"/>
                </a:solidFill>
              </a:rPr>
              <a:t>，构造无左递归文法：</a:t>
            </a:r>
          </a:p>
          <a:p>
            <a:pPr eaLnBrk="1" hangingPunct="1">
              <a:buFont typeface="Wingdings" pitchFamily="2" charset="2"/>
              <a:buNone/>
            </a:pPr>
            <a:r>
              <a:rPr lang="en-US" altLang="zh-CN" sz="3600" b="1">
                <a:solidFill>
                  <a:srgbClr val="000000"/>
                </a:solidFill>
              </a:rPr>
              <a:t>A→w</a:t>
            </a:r>
            <a:r>
              <a:rPr lang="en-US" altLang="zh-CN" sz="3600" b="1" baseline="-25000">
                <a:solidFill>
                  <a:srgbClr val="000000"/>
                </a:solidFill>
              </a:rPr>
              <a:t>1</a:t>
            </a:r>
            <a:r>
              <a:rPr lang="en-US" altLang="zh-CN" sz="3600" b="1">
                <a:solidFill>
                  <a:srgbClr val="000000"/>
                </a:solidFill>
              </a:rPr>
              <a:t>B|w</a:t>
            </a:r>
            <a:r>
              <a:rPr lang="en-US" altLang="zh-CN" sz="3600" b="1" baseline="-25000">
                <a:solidFill>
                  <a:srgbClr val="000000"/>
                </a:solidFill>
              </a:rPr>
              <a:t>2</a:t>
            </a:r>
            <a:r>
              <a:rPr lang="en-US" altLang="zh-CN" sz="3600" b="1">
                <a:solidFill>
                  <a:srgbClr val="000000"/>
                </a:solidFill>
              </a:rPr>
              <a:t>B|</a:t>
            </a:r>
            <a:r>
              <a:rPr lang="en-US" altLang="zh-CN" sz="3600" b="1">
                <a:solidFill>
                  <a:srgbClr val="000000"/>
                </a:solidFill>
                <a:latin typeface="Times New Roman" pitchFamily="18" charset="0"/>
              </a:rPr>
              <a:t>…</a:t>
            </a:r>
            <a:r>
              <a:rPr lang="en-US" altLang="zh-CN" sz="3600" b="1">
                <a:solidFill>
                  <a:srgbClr val="000000"/>
                </a:solidFill>
              </a:rPr>
              <a:t>|w</a:t>
            </a:r>
            <a:r>
              <a:rPr lang="en-US" altLang="zh-CN" sz="3600" b="1" baseline="-25000">
                <a:solidFill>
                  <a:srgbClr val="000000"/>
                </a:solidFill>
              </a:rPr>
              <a:t>m</a:t>
            </a:r>
            <a:r>
              <a:rPr lang="en-US" altLang="zh-CN" sz="3600" b="1">
                <a:solidFill>
                  <a:srgbClr val="000000"/>
                </a:solidFill>
              </a:rPr>
              <a:t>B|w</a:t>
            </a:r>
            <a:r>
              <a:rPr lang="en-US" altLang="zh-CN" sz="3600" b="1" baseline="-25000">
                <a:solidFill>
                  <a:srgbClr val="000000"/>
                </a:solidFill>
              </a:rPr>
              <a:t>1</a:t>
            </a:r>
            <a:r>
              <a:rPr lang="en-US" altLang="zh-CN" sz="3600" b="1">
                <a:solidFill>
                  <a:srgbClr val="000000"/>
                </a:solidFill>
              </a:rPr>
              <a:t>|w</a:t>
            </a:r>
            <a:r>
              <a:rPr lang="en-US" altLang="zh-CN" sz="3600" b="1" baseline="-25000">
                <a:solidFill>
                  <a:srgbClr val="000000"/>
                </a:solidFill>
              </a:rPr>
              <a:t>2</a:t>
            </a:r>
            <a:r>
              <a:rPr lang="en-US" altLang="zh-CN" sz="3600" b="1">
                <a:solidFill>
                  <a:srgbClr val="000000"/>
                </a:solidFill>
              </a:rPr>
              <a:t>|</a:t>
            </a:r>
            <a:r>
              <a:rPr lang="en-US" altLang="zh-CN" sz="3600" b="1">
                <a:solidFill>
                  <a:srgbClr val="000000"/>
                </a:solidFill>
                <a:latin typeface="Times New Roman" pitchFamily="18" charset="0"/>
              </a:rPr>
              <a:t>…</a:t>
            </a:r>
            <a:r>
              <a:rPr lang="en-US" altLang="zh-CN" sz="3600" b="1">
                <a:solidFill>
                  <a:srgbClr val="000000"/>
                </a:solidFill>
              </a:rPr>
              <a:t>|w</a:t>
            </a:r>
            <a:r>
              <a:rPr lang="en-US" altLang="zh-CN" sz="3600" b="1" baseline="-25000">
                <a:solidFill>
                  <a:srgbClr val="000000"/>
                </a:solidFill>
              </a:rPr>
              <a:t>m</a:t>
            </a:r>
            <a:endParaRPr lang="en-US" altLang="zh-CN" sz="3600" b="1">
              <a:solidFill>
                <a:srgbClr val="000000"/>
              </a:solidFill>
            </a:endParaRPr>
          </a:p>
          <a:p>
            <a:pPr eaLnBrk="1" hangingPunct="1">
              <a:buFont typeface="Wingdings" pitchFamily="2" charset="2"/>
              <a:buNone/>
            </a:pPr>
            <a:r>
              <a:rPr lang="en-US" altLang="zh-CN" sz="4000" b="1">
                <a:solidFill>
                  <a:srgbClr val="000000"/>
                </a:solidFill>
              </a:rPr>
              <a:t>B→v</a:t>
            </a:r>
            <a:r>
              <a:rPr lang="en-US" altLang="zh-CN" sz="3600" b="1" baseline="-25000">
                <a:solidFill>
                  <a:srgbClr val="000000"/>
                </a:solidFill>
              </a:rPr>
              <a:t>1</a:t>
            </a:r>
            <a:r>
              <a:rPr lang="en-US" altLang="zh-CN" sz="4000" b="1">
                <a:solidFill>
                  <a:srgbClr val="000000"/>
                </a:solidFill>
              </a:rPr>
              <a:t>B|v</a:t>
            </a:r>
            <a:r>
              <a:rPr lang="en-US" altLang="zh-CN" sz="3600" b="1" baseline="-25000">
                <a:solidFill>
                  <a:srgbClr val="000000"/>
                </a:solidFill>
              </a:rPr>
              <a:t>2</a:t>
            </a:r>
            <a:r>
              <a:rPr lang="en-US" altLang="zh-CN" sz="4000" b="1">
                <a:solidFill>
                  <a:srgbClr val="000000"/>
                </a:solidFill>
              </a:rPr>
              <a:t>B|</a:t>
            </a:r>
            <a:r>
              <a:rPr lang="en-US" altLang="zh-CN" sz="4000" b="1">
                <a:solidFill>
                  <a:srgbClr val="000000"/>
                </a:solidFill>
                <a:latin typeface="Times New Roman" pitchFamily="18" charset="0"/>
              </a:rPr>
              <a:t>…</a:t>
            </a:r>
            <a:r>
              <a:rPr lang="en-US" altLang="zh-CN" sz="4000" b="1">
                <a:solidFill>
                  <a:srgbClr val="000000"/>
                </a:solidFill>
              </a:rPr>
              <a:t>|v</a:t>
            </a:r>
            <a:r>
              <a:rPr lang="en-US" altLang="zh-CN" sz="3600" b="1" baseline="-25000">
                <a:solidFill>
                  <a:srgbClr val="000000"/>
                </a:solidFill>
              </a:rPr>
              <a:t>n</a:t>
            </a:r>
            <a:r>
              <a:rPr lang="en-US" altLang="zh-CN" sz="4000" b="1">
                <a:solidFill>
                  <a:srgbClr val="000000"/>
                </a:solidFill>
              </a:rPr>
              <a:t>B|v</a:t>
            </a:r>
            <a:r>
              <a:rPr lang="en-US" altLang="zh-CN" sz="3600" b="1" baseline="-25000">
                <a:solidFill>
                  <a:srgbClr val="000000"/>
                </a:solidFill>
              </a:rPr>
              <a:t>2</a:t>
            </a:r>
            <a:r>
              <a:rPr lang="en-US" altLang="zh-CN" sz="4000" b="1">
                <a:solidFill>
                  <a:srgbClr val="000000"/>
                </a:solidFill>
              </a:rPr>
              <a:t>|v</a:t>
            </a:r>
            <a:r>
              <a:rPr lang="en-US" altLang="zh-CN" sz="3600" b="1" baseline="-25000">
                <a:solidFill>
                  <a:srgbClr val="000000"/>
                </a:solidFill>
              </a:rPr>
              <a:t>2</a:t>
            </a:r>
            <a:r>
              <a:rPr lang="en-US" altLang="zh-CN" sz="4000" b="1">
                <a:solidFill>
                  <a:srgbClr val="000000"/>
                </a:solidFill>
              </a:rPr>
              <a:t>|</a:t>
            </a:r>
            <a:r>
              <a:rPr lang="en-US" altLang="zh-CN" sz="4000" b="1">
                <a:solidFill>
                  <a:srgbClr val="000000"/>
                </a:solidFill>
                <a:latin typeface="Times New Roman" pitchFamily="18" charset="0"/>
              </a:rPr>
              <a:t>…</a:t>
            </a:r>
            <a:r>
              <a:rPr lang="en-US" altLang="zh-CN" sz="4000" b="1">
                <a:solidFill>
                  <a:srgbClr val="000000"/>
                </a:solidFill>
              </a:rPr>
              <a:t>|v</a:t>
            </a:r>
            <a:r>
              <a:rPr lang="en-US" altLang="zh-CN" sz="3600" b="1" baseline="-25000">
                <a:solidFill>
                  <a:srgbClr val="000000"/>
                </a:solidFill>
              </a:rPr>
              <a:t>n</a:t>
            </a:r>
            <a:endParaRPr lang="en-US" altLang="zh-CN" sz="4000" b="1">
              <a:solidFill>
                <a:srgbClr val="000000"/>
              </a:solidFill>
            </a:endParaRPr>
          </a:p>
          <a:p>
            <a:pPr eaLnBrk="1" hangingPunct="1"/>
            <a:endParaRPr lang="en-US" altLang="zh-CN" sz="4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46499">
                                            <p:txEl>
                                              <p:pRg st="0" end="0"/>
                                            </p:txEl>
                                          </p:spTgt>
                                        </p:tgtEl>
                                        <p:attrNameLst>
                                          <p:attrName>style.visibility</p:attrName>
                                        </p:attrNameLst>
                                      </p:cBhvr>
                                      <p:to>
                                        <p:strVal val="visible"/>
                                      </p:to>
                                    </p:set>
                                    <p:animEffect transition="in" filter="box(in)">
                                      <p:cBhvr>
                                        <p:cTn id="7" dur="500"/>
                                        <p:tgtEl>
                                          <p:spTgt spid="74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46499">
                                            <p:txEl>
                                              <p:pRg st="1" end="1"/>
                                            </p:txEl>
                                          </p:spTgt>
                                        </p:tgtEl>
                                        <p:attrNameLst>
                                          <p:attrName>style.visibility</p:attrName>
                                        </p:attrNameLst>
                                      </p:cBhvr>
                                      <p:to>
                                        <p:strVal val="visible"/>
                                      </p:to>
                                    </p:set>
                                    <p:animEffect transition="in" filter="box(in)">
                                      <p:cBhvr>
                                        <p:cTn id="12" dur="500"/>
                                        <p:tgtEl>
                                          <p:spTgt spid="74649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46499">
                                            <p:txEl>
                                              <p:pRg st="2" end="2"/>
                                            </p:txEl>
                                          </p:spTgt>
                                        </p:tgtEl>
                                        <p:attrNameLst>
                                          <p:attrName>style.visibility</p:attrName>
                                        </p:attrNameLst>
                                      </p:cBhvr>
                                      <p:to>
                                        <p:strVal val="visible"/>
                                      </p:to>
                                    </p:set>
                                    <p:animEffect transition="in" filter="box(in)">
                                      <p:cBhvr>
                                        <p:cTn id="15" dur="500"/>
                                        <p:tgtEl>
                                          <p:spTgt spid="746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747523" name="Rectangle 3"/>
          <p:cNvSpPr>
            <a:spLocks noGrp="1" noChangeArrowheads="1"/>
          </p:cNvSpPr>
          <p:nvPr>
            <p:ph type="body" idx="1"/>
          </p:nvPr>
        </p:nvSpPr>
        <p:spPr/>
        <p:txBody>
          <a:bodyPr/>
          <a:lstStyle/>
          <a:p>
            <a:pPr eaLnBrk="1" hangingPunct="1">
              <a:lnSpc>
                <a:spcPct val="90000"/>
              </a:lnSpc>
            </a:pPr>
            <a:r>
              <a:rPr lang="zh-CN" altLang="en-US" sz="4400" b="1">
                <a:solidFill>
                  <a:srgbClr val="0000CC"/>
                </a:solidFill>
              </a:rPr>
              <a:t>某些文法可能没有直接左递归，但可能会有</a:t>
            </a:r>
            <a:r>
              <a:rPr lang="zh-CN" altLang="en-US" sz="4400" b="1">
                <a:solidFill>
                  <a:srgbClr val="000000"/>
                </a:solidFill>
              </a:rPr>
              <a:t>间接左递归</a:t>
            </a:r>
            <a:r>
              <a:rPr lang="zh-CN" altLang="en-US" sz="4400" b="1">
                <a:solidFill>
                  <a:srgbClr val="0000CC"/>
                </a:solidFill>
              </a:rPr>
              <a:t>。</a:t>
            </a:r>
          </a:p>
          <a:p>
            <a:pPr eaLnBrk="1" hangingPunct="1">
              <a:lnSpc>
                <a:spcPct val="90000"/>
              </a:lnSpc>
              <a:buFont typeface="Wingdings" pitchFamily="2" charset="2"/>
              <a:buNone/>
            </a:pPr>
            <a:r>
              <a:rPr lang="zh-CN" altLang="en-US" sz="4000" b="1">
                <a:solidFill>
                  <a:srgbClr val="000000"/>
                </a:solidFill>
              </a:rPr>
              <a:t>    </a:t>
            </a:r>
            <a:r>
              <a:rPr lang="en-US" altLang="zh-CN" sz="4000" b="1">
                <a:solidFill>
                  <a:srgbClr val="000000"/>
                </a:solidFill>
              </a:rPr>
              <a:t>S→Aa</a:t>
            </a:r>
          </a:p>
          <a:p>
            <a:pPr eaLnBrk="1" hangingPunct="1">
              <a:lnSpc>
                <a:spcPct val="90000"/>
              </a:lnSpc>
              <a:buFont typeface="Wingdings" pitchFamily="2" charset="2"/>
              <a:buNone/>
            </a:pPr>
            <a:r>
              <a:rPr lang="en-US" altLang="zh-CN" sz="4000" b="1">
                <a:solidFill>
                  <a:srgbClr val="000000"/>
                </a:solidFill>
              </a:rPr>
              <a:t>    A→Sb|b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47523">
                                            <p:txEl>
                                              <p:pRg st="0" end="0"/>
                                            </p:txEl>
                                          </p:spTgt>
                                        </p:tgtEl>
                                        <p:attrNameLst>
                                          <p:attrName>style.visibility</p:attrName>
                                        </p:attrNameLst>
                                      </p:cBhvr>
                                      <p:to>
                                        <p:strVal val="visible"/>
                                      </p:to>
                                    </p:set>
                                    <p:animEffect transition="in" filter="box(in)">
                                      <p:cBhvr>
                                        <p:cTn id="7" dur="500"/>
                                        <p:tgtEl>
                                          <p:spTgt spid="747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47523">
                                            <p:txEl>
                                              <p:pRg st="1" end="1"/>
                                            </p:txEl>
                                          </p:spTgt>
                                        </p:tgtEl>
                                        <p:attrNameLst>
                                          <p:attrName>style.visibility</p:attrName>
                                        </p:attrNameLst>
                                      </p:cBhvr>
                                      <p:to>
                                        <p:strVal val="visible"/>
                                      </p:to>
                                    </p:set>
                                    <p:animEffect transition="in" filter="box(in)">
                                      <p:cBhvr>
                                        <p:cTn id="12" dur="500"/>
                                        <p:tgtEl>
                                          <p:spTgt spid="74752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47523">
                                            <p:txEl>
                                              <p:pRg st="2" end="2"/>
                                            </p:txEl>
                                          </p:spTgt>
                                        </p:tgtEl>
                                        <p:attrNameLst>
                                          <p:attrName>style.visibility</p:attrName>
                                        </p:attrNameLst>
                                      </p:cBhvr>
                                      <p:to>
                                        <p:strVal val="visible"/>
                                      </p:to>
                                    </p:set>
                                    <p:animEffect transition="in" filter="box(in)">
                                      <p:cBhvr>
                                        <p:cTn id="15" dur="500"/>
                                        <p:tgtEl>
                                          <p:spTgt spid="747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en-US" altLang="zh-CN" sz="4000">
                <a:solidFill>
                  <a:srgbClr val="0000CC"/>
                </a:solidFill>
              </a:rPr>
              <a:t>2.8.2 </a:t>
            </a:r>
            <a:r>
              <a:rPr lang="zh-CN" altLang="en-US" sz="4000">
                <a:solidFill>
                  <a:srgbClr val="0000CC"/>
                </a:solidFill>
              </a:rPr>
              <a:t>消除间接左递归（</a:t>
            </a:r>
            <a:r>
              <a:rPr lang="zh-CN" altLang="en-US" sz="4000">
                <a:solidFill>
                  <a:srgbClr val="FF0000"/>
                </a:solidFill>
              </a:rPr>
              <a:t>自学</a:t>
            </a:r>
            <a:r>
              <a:rPr lang="zh-CN" altLang="en-US" sz="4000">
                <a:solidFill>
                  <a:srgbClr val="0000CC"/>
                </a:solidFill>
              </a:rPr>
              <a:t>）</a:t>
            </a:r>
          </a:p>
        </p:txBody>
      </p:sp>
      <p:sp>
        <p:nvSpPr>
          <p:cNvPr id="192515" name="Rectangle 3"/>
          <p:cNvSpPr>
            <a:spLocks noGrp="1" noChangeArrowheads="1"/>
          </p:cNvSpPr>
          <p:nvPr>
            <p:ph type="body" idx="1"/>
          </p:nvPr>
        </p:nvSpPr>
        <p:spPr/>
        <p:txBody>
          <a:bodyPr/>
          <a:lstStyle/>
          <a:p>
            <a:pPr eaLnBrk="1" hangingPunct="1"/>
            <a:r>
              <a:rPr lang="en-US" altLang="zh-CN" sz="4000" b="1" dirty="0">
                <a:solidFill>
                  <a:srgbClr val="0000CC"/>
                </a:solidFill>
              </a:rPr>
              <a:t>G</a:t>
            </a:r>
            <a:r>
              <a:rPr lang="zh-CN" altLang="en-US" sz="4000" b="1" dirty="0">
                <a:solidFill>
                  <a:srgbClr val="0000CC"/>
                </a:solidFill>
              </a:rPr>
              <a:t>是一个上下文无关文法，首先使用空串定理；然后将文法</a:t>
            </a:r>
            <a:r>
              <a:rPr lang="en-US" altLang="zh-CN" sz="4000" b="1" dirty="0">
                <a:solidFill>
                  <a:srgbClr val="0000CC"/>
                </a:solidFill>
              </a:rPr>
              <a:t>G</a:t>
            </a:r>
            <a:r>
              <a:rPr lang="zh-CN" altLang="en-US" sz="4000" b="1" dirty="0">
                <a:solidFill>
                  <a:srgbClr val="0000CC"/>
                </a:solidFill>
              </a:rPr>
              <a:t>中的所有非终结符按</a:t>
            </a:r>
            <a:r>
              <a:rPr lang="zh-CN" altLang="en-US" sz="4000" b="1" dirty="0">
                <a:solidFill>
                  <a:srgbClr val="000000"/>
                </a:solidFill>
              </a:rPr>
              <a:t>任一顺序排列</a:t>
            </a:r>
            <a:r>
              <a:rPr lang="zh-CN" altLang="en-US" sz="4000" b="1" dirty="0">
                <a:solidFill>
                  <a:srgbClr val="0000CC"/>
                </a:solidFill>
              </a:rPr>
              <a:t>为</a:t>
            </a:r>
            <a:r>
              <a:rPr lang="en-US" altLang="zh-CN" sz="4000" b="1" dirty="0">
                <a:solidFill>
                  <a:srgbClr val="0000CC"/>
                </a:solidFill>
              </a:rPr>
              <a:t>A</a:t>
            </a:r>
            <a:r>
              <a:rPr lang="en-US" altLang="zh-CN" sz="4000" b="1" baseline="-25000" dirty="0">
                <a:solidFill>
                  <a:srgbClr val="0000CC"/>
                </a:solidFill>
              </a:rPr>
              <a:t>1</a:t>
            </a:r>
            <a:r>
              <a:rPr lang="zh-CN" altLang="en-US" sz="4000" b="1" dirty="0">
                <a:solidFill>
                  <a:srgbClr val="0000CC"/>
                </a:solidFill>
              </a:rPr>
              <a:t>，</a:t>
            </a:r>
            <a:r>
              <a:rPr lang="en-US" altLang="zh-CN" sz="4000" b="1" dirty="0">
                <a:solidFill>
                  <a:srgbClr val="0000CC"/>
                </a:solidFill>
              </a:rPr>
              <a:t>A</a:t>
            </a:r>
            <a:r>
              <a:rPr lang="en-US" altLang="zh-CN" sz="4000" b="1" baseline="-25000" dirty="0">
                <a:solidFill>
                  <a:srgbClr val="0000CC"/>
                </a:solidFill>
              </a:rPr>
              <a:t>2</a:t>
            </a:r>
            <a:r>
              <a:rPr lang="zh-CN" altLang="en-US" sz="4000" b="1" dirty="0">
                <a:solidFill>
                  <a:srgbClr val="0000CC"/>
                </a:solidFill>
              </a:rPr>
              <a:t>，</a:t>
            </a:r>
            <a:r>
              <a:rPr lang="en-US" altLang="zh-CN" sz="4000" b="1" dirty="0">
                <a:solidFill>
                  <a:srgbClr val="0000CC"/>
                </a:solidFill>
                <a:latin typeface="Times New Roman" pitchFamily="18" charset="0"/>
              </a:rPr>
              <a:t>…</a:t>
            </a:r>
            <a:r>
              <a:rPr lang="en-US" altLang="zh-CN" sz="4000" b="1" dirty="0">
                <a:solidFill>
                  <a:srgbClr val="0000CC"/>
                </a:solidFill>
              </a:rPr>
              <a:t>A</a:t>
            </a:r>
            <a:r>
              <a:rPr lang="en-US" altLang="zh-CN" sz="4000" b="1" baseline="-25000" dirty="0">
                <a:solidFill>
                  <a:srgbClr val="0000CC"/>
                </a:solidFill>
              </a:rPr>
              <a:t>n</a:t>
            </a:r>
            <a:r>
              <a:rPr lang="zh-CN" altLang="en-US" sz="4000" b="1" dirty="0">
                <a:solidFill>
                  <a:srgbClr val="0000CC"/>
                </a:solidFill>
              </a:rPr>
              <a:t>，根据下列</a:t>
            </a:r>
            <a:r>
              <a:rPr lang="zh-CN" altLang="en-US" sz="4000" b="1" dirty="0">
                <a:solidFill>
                  <a:srgbClr val="000000"/>
                </a:solidFill>
              </a:rPr>
              <a:t>算法</a:t>
            </a:r>
            <a:r>
              <a:rPr lang="zh-CN" altLang="en-US" sz="4000" b="1" dirty="0">
                <a:solidFill>
                  <a:srgbClr val="0000CC"/>
                </a:solidFill>
              </a:rPr>
              <a:t>消除可能存在的间接左递归。</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19353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2400" b="1">
                <a:solidFill>
                  <a:srgbClr val="0000CC"/>
                </a:solidFill>
              </a:rPr>
              <a:t>for i</a:t>
            </a:r>
            <a:r>
              <a:rPr lang="zh-CN" altLang="en-US" sz="2400" b="1">
                <a:solidFill>
                  <a:srgbClr val="0000CC"/>
                </a:solidFill>
              </a:rPr>
              <a:t>：</a:t>
            </a:r>
            <a:r>
              <a:rPr lang="en-US" altLang="zh-CN" sz="2400" b="1">
                <a:solidFill>
                  <a:srgbClr val="0000CC"/>
                </a:solidFill>
              </a:rPr>
              <a:t>=1 to n do</a:t>
            </a:r>
            <a:r>
              <a:rPr lang="en-US" altLang="zh-CN" sz="2400" b="1">
                <a:solidFill>
                  <a:srgbClr val="000000"/>
                </a:solidFill>
              </a:rPr>
              <a:t> </a:t>
            </a:r>
          </a:p>
          <a:p>
            <a:pPr eaLnBrk="1" hangingPunct="1">
              <a:lnSpc>
                <a:spcPct val="80000"/>
              </a:lnSpc>
              <a:buFont typeface="Wingdings" pitchFamily="2" charset="2"/>
              <a:buNone/>
            </a:pPr>
            <a:r>
              <a:rPr lang="en-US" altLang="zh-CN" sz="2400" b="1">
                <a:solidFill>
                  <a:srgbClr val="000000"/>
                </a:solidFill>
              </a:rPr>
              <a:t>begin</a:t>
            </a:r>
          </a:p>
          <a:p>
            <a:pPr eaLnBrk="1" hangingPunct="1">
              <a:lnSpc>
                <a:spcPct val="80000"/>
              </a:lnSpc>
              <a:buFont typeface="Wingdings" pitchFamily="2" charset="2"/>
              <a:buNone/>
            </a:pPr>
            <a:r>
              <a:rPr lang="en-US" altLang="zh-CN" sz="2400" b="1">
                <a:solidFill>
                  <a:srgbClr val="000000"/>
                </a:solidFill>
              </a:rPr>
              <a:t>  </a:t>
            </a:r>
            <a:r>
              <a:rPr lang="en-US" altLang="zh-CN" sz="2400" b="1">
                <a:solidFill>
                  <a:srgbClr val="0000CC"/>
                </a:solidFill>
              </a:rPr>
              <a:t>for j</a:t>
            </a:r>
            <a:r>
              <a:rPr lang="zh-CN" altLang="en-US" sz="2400" b="1">
                <a:solidFill>
                  <a:srgbClr val="0000CC"/>
                </a:solidFill>
              </a:rPr>
              <a:t>：</a:t>
            </a:r>
            <a:r>
              <a:rPr lang="en-US" altLang="zh-CN" sz="2400" b="1">
                <a:solidFill>
                  <a:srgbClr val="0000CC"/>
                </a:solidFill>
              </a:rPr>
              <a:t>=1 to i-1 do</a:t>
            </a:r>
            <a:r>
              <a:rPr lang="en-US" altLang="zh-CN" sz="2400" b="1">
                <a:solidFill>
                  <a:srgbClr val="000000"/>
                </a:solidFill>
              </a:rPr>
              <a:t> </a:t>
            </a:r>
          </a:p>
          <a:p>
            <a:pPr eaLnBrk="1" hangingPunct="1">
              <a:lnSpc>
                <a:spcPct val="80000"/>
              </a:lnSpc>
              <a:buFont typeface="Wingdings" pitchFamily="2" charset="2"/>
              <a:buNone/>
            </a:pPr>
            <a:r>
              <a:rPr lang="en-US" altLang="zh-CN" sz="2400" b="1">
                <a:solidFill>
                  <a:srgbClr val="000000"/>
                </a:solidFill>
              </a:rPr>
              <a:t>    begin</a:t>
            </a:r>
          </a:p>
          <a:p>
            <a:pPr eaLnBrk="1" hangingPunct="1">
              <a:lnSpc>
                <a:spcPct val="80000"/>
              </a:lnSpc>
              <a:buFont typeface="Wingdings" pitchFamily="2" charset="2"/>
              <a:buNone/>
            </a:pPr>
            <a:r>
              <a:rPr lang="en-US" altLang="zh-CN" sz="2400" b="1">
                <a:solidFill>
                  <a:srgbClr val="000000"/>
                </a:solidFill>
              </a:rPr>
              <a:t>     </a:t>
            </a:r>
            <a:r>
              <a:rPr lang="zh-CN" altLang="en-US" sz="2400" b="1">
                <a:solidFill>
                  <a:srgbClr val="000000"/>
                </a:solidFill>
              </a:rPr>
              <a:t>将</a:t>
            </a:r>
            <a:r>
              <a:rPr lang="en-US" altLang="zh-CN" sz="2400" b="1">
                <a:solidFill>
                  <a:srgbClr val="000000"/>
                </a:solidFill>
              </a:rPr>
              <a:t>A</a:t>
            </a:r>
            <a:r>
              <a:rPr lang="en-US" altLang="zh-CN" sz="2400" b="1" baseline="-25000">
                <a:solidFill>
                  <a:srgbClr val="000000"/>
                </a:solidFill>
              </a:rPr>
              <a:t>i</a:t>
            </a:r>
            <a:r>
              <a:rPr lang="en-US" altLang="zh-CN" sz="2400" b="1">
                <a:solidFill>
                  <a:srgbClr val="000000"/>
                </a:solidFill>
              </a:rPr>
              <a:t>→ A</a:t>
            </a:r>
            <a:r>
              <a:rPr lang="en-US" altLang="zh-CN" sz="2400" b="1" baseline="-25000">
                <a:solidFill>
                  <a:srgbClr val="000000"/>
                </a:solidFill>
              </a:rPr>
              <a:t>j</a:t>
            </a:r>
            <a:r>
              <a:rPr lang="en-US" altLang="zh-CN" sz="2400" b="1">
                <a:solidFill>
                  <a:srgbClr val="000000"/>
                </a:solidFill>
              </a:rPr>
              <a:t>w</a:t>
            </a:r>
            <a:r>
              <a:rPr lang="zh-CN" altLang="en-US" sz="2400" b="1">
                <a:solidFill>
                  <a:srgbClr val="000000"/>
                </a:solidFill>
              </a:rPr>
              <a:t>的产生式</a:t>
            </a:r>
            <a:r>
              <a:rPr lang="zh-CN" altLang="en-US" sz="2400" b="1">
                <a:solidFill>
                  <a:srgbClr val="0000CC"/>
                </a:solidFill>
              </a:rPr>
              <a:t>改写</a:t>
            </a:r>
            <a:r>
              <a:rPr lang="zh-CN" altLang="en-US" sz="2400" b="1">
                <a:solidFill>
                  <a:srgbClr val="000000"/>
                </a:solidFill>
              </a:rPr>
              <a:t>为：</a:t>
            </a:r>
          </a:p>
          <a:p>
            <a:pPr eaLnBrk="1" hangingPunct="1">
              <a:lnSpc>
                <a:spcPct val="80000"/>
              </a:lnSpc>
              <a:buFont typeface="Wingdings" pitchFamily="2" charset="2"/>
              <a:buNone/>
            </a:pPr>
            <a:r>
              <a:rPr lang="zh-CN" altLang="en-US" sz="2400" b="1">
                <a:solidFill>
                  <a:srgbClr val="000000"/>
                </a:solidFill>
              </a:rPr>
              <a:t>            </a:t>
            </a:r>
            <a:r>
              <a:rPr lang="en-US" altLang="zh-CN" sz="2400" b="1">
                <a:solidFill>
                  <a:srgbClr val="000000"/>
                </a:solidFill>
              </a:rPr>
              <a:t>A</a:t>
            </a:r>
            <a:r>
              <a:rPr lang="en-US" altLang="zh-CN" sz="2400" b="1" baseline="-25000">
                <a:solidFill>
                  <a:srgbClr val="000000"/>
                </a:solidFill>
              </a:rPr>
              <a:t>i</a:t>
            </a:r>
            <a:r>
              <a:rPr lang="en-US" altLang="zh-CN" sz="2400" b="1">
                <a:solidFill>
                  <a:srgbClr val="000000"/>
                </a:solidFill>
              </a:rPr>
              <a:t>→v</a:t>
            </a:r>
            <a:r>
              <a:rPr lang="en-US" altLang="zh-CN" sz="2400" b="1" baseline="-25000">
                <a:solidFill>
                  <a:srgbClr val="000000"/>
                </a:solidFill>
              </a:rPr>
              <a:t>1</a:t>
            </a:r>
            <a:r>
              <a:rPr lang="en-US" altLang="zh-CN" sz="2400" b="1">
                <a:solidFill>
                  <a:srgbClr val="000000"/>
                </a:solidFill>
              </a:rPr>
              <a:t>w|v</a:t>
            </a:r>
            <a:r>
              <a:rPr lang="en-US" altLang="zh-CN" sz="2400" b="1" baseline="-25000">
                <a:solidFill>
                  <a:srgbClr val="000000"/>
                </a:solidFill>
              </a:rPr>
              <a:t>2</a:t>
            </a:r>
            <a:r>
              <a:rPr lang="en-US" altLang="zh-CN" sz="2400" b="1">
                <a:solidFill>
                  <a:srgbClr val="000000"/>
                </a:solidFill>
              </a:rPr>
              <a:t>w|</a:t>
            </a:r>
            <a:r>
              <a:rPr lang="en-US" altLang="zh-CN" sz="2400" b="1">
                <a:solidFill>
                  <a:srgbClr val="000000"/>
                </a:solidFill>
                <a:latin typeface="Times New Roman" pitchFamily="18" charset="0"/>
              </a:rPr>
              <a:t>…</a:t>
            </a:r>
            <a:r>
              <a:rPr lang="en-US" altLang="zh-CN" sz="2400" b="1">
                <a:solidFill>
                  <a:srgbClr val="000000"/>
                </a:solidFill>
              </a:rPr>
              <a:t>|v</a:t>
            </a:r>
            <a:r>
              <a:rPr lang="en-US" altLang="zh-CN" sz="2400" b="1" baseline="-25000">
                <a:solidFill>
                  <a:srgbClr val="000000"/>
                </a:solidFill>
              </a:rPr>
              <a:t>k</a:t>
            </a:r>
            <a:r>
              <a:rPr lang="en-US" altLang="zh-CN" sz="2400" b="1">
                <a:solidFill>
                  <a:srgbClr val="000000"/>
                </a:solidFill>
              </a:rPr>
              <a:t>w </a:t>
            </a:r>
            <a:r>
              <a:rPr lang="zh-CN" altLang="en-US" sz="2400" b="1">
                <a:solidFill>
                  <a:srgbClr val="000000"/>
                </a:solidFill>
              </a:rPr>
              <a:t>；</a:t>
            </a:r>
          </a:p>
          <a:p>
            <a:pPr eaLnBrk="1" hangingPunct="1">
              <a:lnSpc>
                <a:spcPct val="80000"/>
              </a:lnSpc>
              <a:buFont typeface="Wingdings" pitchFamily="2" charset="2"/>
              <a:buNone/>
            </a:pPr>
            <a:r>
              <a:rPr lang="zh-CN" altLang="en-US" sz="2400" b="1">
                <a:solidFill>
                  <a:srgbClr val="000000"/>
                </a:solidFill>
              </a:rPr>
              <a:t>   </a:t>
            </a:r>
            <a:r>
              <a:rPr lang="en-US" altLang="zh-CN" sz="2400" b="1">
                <a:solidFill>
                  <a:srgbClr val="000000"/>
                </a:solidFill>
              </a:rPr>
              <a:t>(v</a:t>
            </a:r>
            <a:r>
              <a:rPr lang="en-US" altLang="zh-CN" sz="2400" b="1" baseline="-25000">
                <a:solidFill>
                  <a:srgbClr val="000000"/>
                </a:solidFill>
              </a:rPr>
              <a:t>1</a:t>
            </a:r>
            <a:r>
              <a:rPr lang="zh-CN" altLang="en-US" sz="2400" b="1">
                <a:solidFill>
                  <a:srgbClr val="000000"/>
                </a:solidFill>
              </a:rPr>
              <a:t>，</a:t>
            </a:r>
            <a:r>
              <a:rPr lang="en-US" altLang="zh-CN" sz="2400" b="1">
                <a:solidFill>
                  <a:srgbClr val="000000"/>
                </a:solidFill>
              </a:rPr>
              <a:t>v</a:t>
            </a:r>
            <a:r>
              <a:rPr lang="en-US" altLang="zh-CN" sz="2400" b="1" baseline="-25000">
                <a:solidFill>
                  <a:srgbClr val="000000"/>
                </a:solidFill>
              </a:rPr>
              <a:t>2</a:t>
            </a:r>
            <a:r>
              <a:rPr lang="zh-CN" altLang="en-US" sz="2400" b="1">
                <a:solidFill>
                  <a:srgbClr val="000000"/>
                </a:solidFill>
              </a:rPr>
              <a:t>，</a:t>
            </a:r>
            <a:r>
              <a:rPr lang="en-US" altLang="zh-CN" sz="2400" b="1">
                <a:solidFill>
                  <a:srgbClr val="000000"/>
                </a:solidFill>
                <a:latin typeface="Times New Roman" pitchFamily="18" charset="0"/>
              </a:rPr>
              <a:t>…</a:t>
            </a:r>
            <a:r>
              <a:rPr lang="zh-CN" altLang="en-US" sz="2400" b="1">
                <a:solidFill>
                  <a:srgbClr val="000000"/>
                </a:solidFill>
              </a:rPr>
              <a:t>，</a:t>
            </a:r>
            <a:r>
              <a:rPr lang="en-US" altLang="zh-CN" sz="2400" b="1">
                <a:solidFill>
                  <a:srgbClr val="000000"/>
                </a:solidFill>
              </a:rPr>
              <a:t>v</a:t>
            </a:r>
            <a:r>
              <a:rPr lang="en-US" altLang="zh-CN" sz="2400" b="1" baseline="-25000">
                <a:solidFill>
                  <a:srgbClr val="000000"/>
                </a:solidFill>
              </a:rPr>
              <a:t>k</a:t>
            </a:r>
            <a:r>
              <a:rPr lang="zh-CN" altLang="en-US" sz="2400" b="1">
                <a:solidFill>
                  <a:srgbClr val="000000"/>
                </a:solidFill>
              </a:rPr>
              <a:t>是</a:t>
            </a:r>
            <a:r>
              <a:rPr lang="en-US" altLang="zh-CN" sz="2400" b="1">
                <a:solidFill>
                  <a:srgbClr val="000000"/>
                </a:solidFill>
              </a:rPr>
              <a:t>Aj</a:t>
            </a:r>
            <a:r>
              <a:rPr lang="zh-CN" altLang="en-US" sz="2400" b="1">
                <a:solidFill>
                  <a:srgbClr val="000000"/>
                </a:solidFill>
              </a:rPr>
              <a:t>的侯选式</a:t>
            </a:r>
            <a:r>
              <a:rPr lang="en-US" altLang="zh-CN" sz="2400" b="1">
                <a:solidFill>
                  <a:srgbClr val="000000"/>
                </a:solidFill>
              </a:rPr>
              <a:t>)</a:t>
            </a:r>
          </a:p>
          <a:p>
            <a:pPr eaLnBrk="1" hangingPunct="1">
              <a:lnSpc>
                <a:spcPct val="80000"/>
              </a:lnSpc>
              <a:buFont typeface="Wingdings" pitchFamily="2" charset="2"/>
              <a:buNone/>
            </a:pPr>
            <a:r>
              <a:rPr lang="en-US" altLang="zh-CN" sz="2400" b="1">
                <a:solidFill>
                  <a:srgbClr val="000000"/>
                </a:solidFill>
              </a:rPr>
              <a:t>     </a:t>
            </a:r>
            <a:r>
              <a:rPr lang="en-US" altLang="zh-CN" sz="2400" b="1">
                <a:solidFill>
                  <a:srgbClr val="0000CC"/>
                </a:solidFill>
              </a:rPr>
              <a:t>end</a:t>
            </a:r>
          </a:p>
          <a:p>
            <a:pPr eaLnBrk="1" hangingPunct="1">
              <a:lnSpc>
                <a:spcPct val="80000"/>
              </a:lnSpc>
              <a:buFont typeface="Wingdings" pitchFamily="2" charset="2"/>
              <a:buNone/>
            </a:pPr>
            <a:r>
              <a:rPr lang="en-US" altLang="zh-CN" sz="2400" b="1">
                <a:solidFill>
                  <a:srgbClr val="000000"/>
                </a:solidFill>
              </a:rPr>
              <a:t>   </a:t>
            </a:r>
            <a:r>
              <a:rPr lang="zh-CN" altLang="en-US" sz="2400" b="1">
                <a:solidFill>
                  <a:srgbClr val="0000CC"/>
                </a:solidFill>
              </a:rPr>
              <a:t>消除</a:t>
            </a:r>
            <a:r>
              <a:rPr lang="en-US" altLang="zh-CN" sz="2400" b="1">
                <a:solidFill>
                  <a:srgbClr val="000000"/>
                </a:solidFill>
              </a:rPr>
              <a:t>A</a:t>
            </a:r>
            <a:r>
              <a:rPr lang="en-US" altLang="zh-CN" sz="2400" b="1" baseline="-25000">
                <a:solidFill>
                  <a:srgbClr val="000000"/>
                </a:solidFill>
              </a:rPr>
              <a:t>i</a:t>
            </a:r>
            <a:r>
              <a:rPr lang="zh-CN" altLang="en-US" sz="2400" b="1">
                <a:solidFill>
                  <a:srgbClr val="000000"/>
                </a:solidFill>
              </a:rPr>
              <a:t>产生式的直接左递归；    </a:t>
            </a:r>
          </a:p>
          <a:p>
            <a:pPr eaLnBrk="1" hangingPunct="1">
              <a:lnSpc>
                <a:spcPct val="80000"/>
              </a:lnSpc>
              <a:buFont typeface="Wingdings" pitchFamily="2" charset="2"/>
              <a:buNone/>
            </a:pPr>
            <a:r>
              <a:rPr lang="zh-CN" altLang="en-US" sz="2400" b="1">
                <a:solidFill>
                  <a:srgbClr val="000000"/>
                </a:solidFill>
              </a:rPr>
              <a:t> </a:t>
            </a:r>
            <a:r>
              <a:rPr lang="en-US" altLang="zh-CN" sz="2400" b="1">
                <a:solidFill>
                  <a:srgbClr val="0000CC"/>
                </a:solidFill>
              </a:rPr>
              <a:t>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4400" dirty="0">
                <a:solidFill>
                  <a:srgbClr val="0000CC"/>
                </a:solidFill>
              </a:rPr>
              <a:t>根据</a:t>
            </a:r>
            <a:r>
              <a:rPr lang="zh-CN" altLang="en-US" sz="4400" dirty="0">
                <a:solidFill>
                  <a:srgbClr val="000000"/>
                </a:solidFill>
              </a:rPr>
              <a:t>产生式</a:t>
            </a:r>
          </a:p>
        </p:txBody>
      </p:sp>
      <p:sp>
        <p:nvSpPr>
          <p:cNvPr id="58371" name="Rectangle 3"/>
          <p:cNvSpPr>
            <a:spLocks noGrp="1" noChangeArrowheads="1"/>
          </p:cNvSpPr>
          <p:nvPr>
            <p:ph type="body" idx="1"/>
          </p:nvPr>
        </p:nvSpPr>
        <p:spPr>
          <a:xfrm>
            <a:off x="569913" y="2286000"/>
            <a:ext cx="8574087" cy="4114800"/>
          </a:xfrm>
        </p:spPr>
        <p:txBody>
          <a:bodyPr/>
          <a:lstStyle/>
          <a:p>
            <a:pPr eaLnBrk="1" hangingPunct="1">
              <a:buFont typeface="Wingdings" pitchFamily="2" charset="2"/>
              <a:buNone/>
            </a:pPr>
            <a:r>
              <a:rPr lang="en-US" altLang="zh-CN" sz="3600" b="1">
                <a:solidFill>
                  <a:srgbClr val="0000CC"/>
                </a:solidFill>
              </a:rPr>
              <a:t>   </a:t>
            </a:r>
            <a:r>
              <a:rPr lang="zh-CN" altLang="en-US" sz="3600" b="1">
                <a:solidFill>
                  <a:srgbClr val="0000CC"/>
                </a:solidFill>
              </a:rPr>
              <a:t>可以生成任意句子；</a:t>
            </a:r>
          </a:p>
          <a:p>
            <a:pPr eaLnBrk="1" hangingPunct="1">
              <a:buFont typeface="Wingdings" pitchFamily="2" charset="2"/>
              <a:buNone/>
            </a:pPr>
            <a:r>
              <a:rPr lang="zh-CN" altLang="en-US" sz="3600" b="1">
                <a:solidFill>
                  <a:srgbClr val="0000CC"/>
                </a:solidFill>
              </a:rPr>
              <a:t>   可以判断一个</a:t>
            </a:r>
            <a:r>
              <a:rPr lang="zh-CN" altLang="en-US" sz="3600" b="1">
                <a:solidFill>
                  <a:srgbClr val="000000"/>
                </a:solidFill>
              </a:rPr>
              <a:t>串</a:t>
            </a:r>
            <a:r>
              <a:rPr lang="zh-CN" altLang="en-US" sz="3600" b="1">
                <a:solidFill>
                  <a:srgbClr val="0000CC"/>
                </a:solidFill>
              </a:rPr>
              <a:t>是否为</a:t>
            </a:r>
            <a:r>
              <a:rPr lang="zh-CN" altLang="en-US" sz="3600" b="1">
                <a:solidFill>
                  <a:srgbClr val="000000"/>
                </a:solidFill>
              </a:rPr>
              <a:t>句子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arn(outHorizontal)">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arn(outHorizontal)">
                                      <p:cBhvr>
                                        <p:cTn id="12" dur="500"/>
                                        <p:tgtEl>
                                          <p:spTgt spid="58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194563" name="Rectangle 3"/>
          <p:cNvSpPr>
            <a:spLocks noGrp="1" noChangeArrowheads="1"/>
          </p:cNvSpPr>
          <p:nvPr>
            <p:ph type="body" idx="1"/>
          </p:nvPr>
        </p:nvSpPr>
        <p:spPr/>
        <p:txBody>
          <a:bodyPr/>
          <a:lstStyle/>
          <a:p>
            <a:pPr eaLnBrk="1" hangingPunct="1"/>
            <a:r>
              <a:rPr lang="zh-CN" altLang="en-US" sz="4000" b="1">
                <a:solidFill>
                  <a:srgbClr val="0000CC"/>
                </a:solidFill>
              </a:rPr>
              <a:t>最后，删除</a:t>
            </a:r>
            <a:r>
              <a:rPr lang="zh-CN" altLang="en-US" sz="4000" b="1">
                <a:solidFill>
                  <a:srgbClr val="000000"/>
                </a:solidFill>
              </a:rPr>
              <a:t>无用</a:t>
            </a:r>
            <a:r>
              <a:rPr lang="zh-CN" altLang="en-US" sz="4000" b="1">
                <a:solidFill>
                  <a:srgbClr val="0000CC"/>
                </a:solidFill>
              </a:rPr>
              <a:t>的产生式，就可以得到没有间接左递归的文法。</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r>
              <a:rPr lang="zh-CN" altLang="en-US" sz="4000" dirty="0">
                <a:solidFill>
                  <a:srgbClr val="0000CC"/>
                </a:solidFill>
              </a:rPr>
              <a:t>算法思想</a:t>
            </a:r>
            <a:r>
              <a:rPr lang="en-US" altLang="zh-CN" sz="4000" dirty="0">
                <a:solidFill>
                  <a:srgbClr val="0000CC"/>
                </a:solidFill>
              </a:rPr>
              <a:t>:</a:t>
            </a:r>
            <a:endParaRPr lang="zh-CN" altLang="zh-CN" sz="4000" dirty="0">
              <a:solidFill>
                <a:srgbClr val="0000CC"/>
              </a:solidFill>
            </a:endParaRPr>
          </a:p>
        </p:txBody>
      </p:sp>
      <p:sp>
        <p:nvSpPr>
          <p:cNvPr id="195587" name="Rectangle 3"/>
          <p:cNvSpPr>
            <a:spLocks noGrp="1" noChangeArrowheads="1"/>
          </p:cNvSpPr>
          <p:nvPr>
            <p:ph type="body" idx="1"/>
          </p:nvPr>
        </p:nvSpPr>
        <p:spPr/>
        <p:txBody>
          <a:bodyPr/>
          <a:lstStyle/>
          <a:p>
            <a:pPr eaLnBrk="1" hangingPunct="1">
              <a:buNone/>
            </a:pPr>
            <a:r>
              <a:rPr lang="zh-CN" altLang="en-US" sz="4000" b="1" dirty="0">
                <a:solidFill>
                  <a:srgbClr val="0000CC"/>
                </a:solidFill>
              </a:rPr>
              <a:t>将推导过程中可能出现的左递归，</a:t>
            </a:r>
            <a:endParaRPr lang="en-US" altLang="zh-CN" sz="4000" b="1" dirty="0">
              <a:solidFill>
                <a:srgbClr val="0000CC"/>
              </a:solidFill>
            </a:endParaRPr>
          </a:p>
          <a:p>
            <a:pPr eaLnBrk="1" hangingPunct="1">
              <a:buNone/>
            </a:pPr>
            <a:r>
              <a:rPr lang="zh-CN" altLang="en-US" sz="4000" b="1" dirty="0">
                <a:solidFill>
                  <a:srgbClr val="0000CC"/>
                </a:solidFill>
              </a:rPr>
              <a:t>在文法的产生式中就</a:t>
            </a:r>
            <a:r>
              <a:rPr lang="zh-CN" altLang="en-US" sz="4000" b="1" dirty="0">
                <a:solidFill>
                  <a:srgbClr val="000000"/>
                </a:solidFill>
              </a:rPr>
              <a:t>体现</a:t>
            </a:r>
            <a:r>
              <a:rPr lang="zh-CN" altLang="en-US" sz="4000" b="1" dirty="0">
                <a:solidFill>
                  <a:srgbClr val="0000CC"/>
                </a:solidFill>
              </a:rPr>
              <a:t>出来，</a:t>
            </a:r>
            <a:endParaRPr lang="en-US" altLang="zh-CN" sz="4000" b="1" dirty="0">
              <a:solidFill>
                <a:srgbClr val="0000CC"/>
              </a:solidFill>
            </a:endParaRPr>
          </a:p>
          <a:p>
            <a:pPr eaLnBrk="1" hangingPunct="1">
              <a:buNone/>
            </a:pPr>
            <a:r>
              <a:rPr lang="zh-CN" altLang="en-US" sz="4000" b="1" dirty="0">
                <a:solidFill>
                  <a:srgbClr val="0000CC"/>
                </a:solidFill>
              </a:rPr>
              <a:t>产生式的改写实际上是推导的体现</a:t>
            </a:r>
            <a:r>
              <a:rPr lang="en-US" altLang="zh-CN" sz="4000" b="1" dirty="0">
                <a:solidFill>
                  <a:srgbClr val="0000CC"/>
                </a:solidFill>
              </a:rPr>
              <a:t>:</a:t>
            </a:r>
          </a:p>
          <a:p>
            <a:pPr eaLnBrk="1" hangingPunct="1">
              <a:buNone/>
            </a:pPr>
            <a:r>
              <a:rPr lang="zh-CN" altLang="en-US" sz="4000" b="1" dirty="0">
                <a:solidFill>
                  <a:srgbClr val="0000CC"/>
                </a:solidFill>
              </a:rPr>
              <a:t>用</a:t>
            </a:r>
            <a:r>
              <a:rPr lang="en-US" altLang="zh-CN" sz="4000" b="1" dirty="0" err="1">
                <a:solidFill>
                  <a:srgbClr val="0000CC"/>
                </a:solidFill>
              </a:rPr>
              <a:t>A</a:t>
            </a:r>
            <a:r>
              <a:rPr lang="en-US" altLang="zh-CN" sz="4000" b="1" baseline="-25000" dirty="0" err="1">
                <a:solidFill>
                  <a:srgbClr val="0000CC"/>
                </a:solidFill>
              </a:rPr>
              <a:t>j</a:t>
            </a:r>
            <a:r>
              <a:rPr lang="zh-CN" altLang="en-US" sz="4000" b="1" dirty="0">
                <a:solidFill>
                  <a:srgbClr val="0000CC"/>
                </a:solidFill>
              </a:rPr>
              <a:t>的侯选式将</a:t>
            </a:r>
            <a:r>
              <a:rPr lang="en-US" altLang="zh-CN" sz="4000" b="1" dirty="0" err="1">
                <a:solidFill>
                  <a:srgbClr val="0000CC"/>
                </a:solidFill>
              </a:rPr>
              <a:t>A</a:t>
            </a:r>
            <a:r>
              <a:rPr lang="en-US" altLang="zh-CN" sz="4000" b="1" baseline="-25000" dirty="0" err="1">
                <a:solidFill>
                  <a:srgbClr val="0000CC"/>
                </a:solidFill>
              </a:rPr>
              <a:t>j</a:t>
            </a:r>
            <a:r>
              <a:rPr lang="zh-CN" altLang="en-US" sz="4000" b="1" dirty="0">
                <a:solidFill>
                  <a:srgbClr val="000000"/>
                </a:solidFill>
              </a:rPr>
              <a:t>代替</a:t>
            </a:r>
            <a:r>
              <a:rPr lang="zh-CN" altLang="en-US" sz="4000" b="1" dirty="0">
                <a:solidFill>
                  <a:srgbClr val="0000CC"/>
                </a:solidFill>
              </a:rPr>
              <a:t>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box(in)">
                                      <p:cBhvr>
                                        <p:cTn id="7" dur="500"/>
                                        <p:tgtEl>
                                          <p:spTgt spid="195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box(in)">
                                      <p:cBhvr>
                                        <p:cTn id="12" dur="500"/>
                                        <p:tgtEl>
                                          <p:spTgt spid="195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5587">
                                            <p:txEl>
                                              <p:pRg st="2" end="2"/>
                                            </p:txEl>
                                          </p:spTgt>
                                        </p:tgtEl>
                                        <p:attrNameLst>
                                          <p:attrName>style.visibility</p:attrName>
                                        </p:attrNameLst>
                                      </p:cBhvr>
                                      <p:to>
                                        <p:strVal val="visible"/>
                                      </p:to>
                                    </p:set>
                                    <p:animEffect transition="in" filter="box(in)">
                                      <p:cBhvr>
                                        <p:cTn id="17" dur="500"/>
                                        <p:tgtEl>
                                          <p:spTgt spid="195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5587">
                                            <p:txEl>
                                              <p:pRg st="3" end="3"/>
                                            </p:txEl>
                                          </p:spTgt>
                                        </p:tgtEl>
                                        <p:attrNameLst>
                                          <p:attrName>style.visibility</p:attrName>
                                        </p:attrNameLst>
                                      </p:cBhvr>
                                      <p:to>
                                        <p:strVal val="visible"/>
                                      </p:to>
                                    </p:set>
                                    <p:animEffect transition="in" filter="box(in)">
                                      <p:cBhvr>
                                        <p:cTn id="22" dur="500"/>
                                        <p:tgtEl>
                                          <p:spTgt spid="195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endParaRPr lang="zh-CN" altLang="zh-CN"/>
          </a:p>
        </p:txBody>
      </p:sp>
      <p:sp>
        <p:nvSpPr>
          <p:cNvPr id="196611" name="Rectangle 3"/>
          <p:cNvSpPr>
            <a:spLocks noGrp="1" noChangeArrowheads="1"/>
          </p:cNvSpPr>
          <p:nvPr>
            <p:ph type="body" idx="1"/>
          </p:nvPr>
        </p:nvSpPr>
        <p:spPr/>
        <p:txBody>
          <a:bodyPr/>
          <a:lstStyle/>
          <a:p>
            <a:pPr eaLnBrk="1" hangingPunct="1"/>
            <a:r>
              <a:rPr lang="zh-CN" altLang="en-US" sz="4000" b="1">
                <a:solidFill>
                  <a:srgbClr val="0000CC"/>
                </a:solidFill>
              </a:rPr>
              <a:t>为方便实现，将算法进行改写。</a:t>
            </a:r>
          </a:p>
          <a:p>
            <a:pPr eaLnBrk="1" hangingPunct="1"/>
            <a:endParaRPr lang="zh-CN" altLang="en-US" sz="4000" b="1">
              <a:solidFill>
                <a:srgbClr val="0000CC"/>
              </a:solidFill>
            </a:endParaRPr>
          </a:p>
          <a:p>
            <a:pPr eaLnBrk="1" hangingPunct="1"/>
            <a:endParaRPr lang="en-US" altLang="zh-C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197635" name="Rectangle 3"/>
          <p:cNvSpPr>
            <a:spLocks noGrp="1" noChangeArrowheads="1"/>
          </p:cNvSpPr>
          <p:nvPr>
            <p:ph type="body" idx="1"/>
          </p:nvPr>
        </p:nvSpPr>
        <p:spPr/>
        <p:txBody>
          <a:bodyPr/>
          <a:lstStyle/>
          <a:p>
            <a:pPr eaLnBrk="1" hangingPunct="1">
              <a:lnSpc>
                <a:spcPct val="90000"/>
              </a:lnSpc>
            </a:pPr>
            <a:r>
              <a:rPr lang="en-US" altLang="zh-CN" sz="4400" b="1">
                <a:solidFill>
                  <a:srgbClr val="0000CC"/>
                </a:solidFill>
              </a:rPr>
              <a:t>G</a:t>
            </a:r>
            <a:r>
              <a:rPr lang="zh-CN" altLang="en-US" sz="4400" b="1">
                <a:solidFill>
                  <a:srgbClr val="0000CC"/>
                </a:solidFill>
              </a:rPr>
              <a:t>是一个上下文无关文法，将文法</a:t>
            </a:r>
            <a:r>
              <a:rPr lang="en-US" altLang="zh-CN" sz="4400" b="1">
                <a:solidFill>
                  <a:srgbClr val="0000CC"/>
                </a:solidFill>
              </a:rPr>
              <a:t>G</a:t>
            </a:r>
            <a:r>
              <a:rPr lang="zh-CN" altLang="en-US" sz="4400" b="1">
                <a:solidFill>
                  <a:srgbClr val="0000CC"/>
                </a:solidFill>
              </a:rPr>
              <a:t>中的所有非终结符按任一给定的顺序排列为</a:t>
            </a:r>
          </a:p>
          <a:p>
            <a:pPr eaLnBrk="1" hangingPunct="1">
              <a:lnSpc>
                <a:spcPct val="90000"/>
              </a:lnSpc>
            </a:pPr>
            <a:r>
              <a:rPr lang="en-US" altLang="zh-CN" sz="4400" b="1">
                <a:solidFill>
                  <a:srgbClr val="000000"/>
                </a:solidFill>
              </a:rPr>
              <a:t>A</a:t>
            </a:r>
            <a:r>
              <a:rPr lang="en-US" altLang="zh-CN" sz="4400" b="1" baseline="-25000">
                <a:solidFill>
                  <a:srgbClr val="000000"/>
                </a:solidFill>
              </a:rPr>
              <a:t>1</a:t>
            </a:r>
            <a:r>
              <a:rPr lang="zh-CN" altLang="en-US" sz="4400" b="1">
                <a:solidFill>
                  <a:srgbClr val="000000"/>
                </a:solidFill>
              </a:rPr>
              <a:t>，</a:t>
            </a:r>
            <a:r>
              <a:rPr lang="en-US" altLang="zh-CN" sz="4400" b="1">
                <a:solidFill>
                  <a:srgbClr val="000000"/>
                </a:solidFill>
              </a:rPr>
              <a:t>A</a:t>
            </a:r>
            <a:r>
              <a:rPr lang="en-US" altLang="zh-CN" sz="4400" b="1" baseline="-25000">
                <a:solidFill>
                  <a:srgbClr val="000000"/>
                </a:solidFill>
              </a:rPr>
              <a:t>2</a:t>
            </a:r>
            <a:r>
              <a:rPr lang="zh-CN" altLang="en-US" sz="4400" b="1">
                <a:solidFill>
                  <a:srgbClr val="000000"/>
                </a:solidFill>
              </a:rPr>
              <a:t>，</a:t>
            </a:r>
            <a:r>
              <a:rPr lang="en-US" altLang="zh-CN" sz="4400" b="1">
                <a:solidFill>
                  <a:srgbClr val="000000"/>
                </a:solidFill>
                <a:latin typeface="Times New Roman" pitchFamily="18" charset="0"/>
              </a:rPr>
              <a:t>…</a:t>
            </a:r>
            <a:r>
              <a:rPr lang="en-US" altLang="zh-CN" sz="4400" b="1">
                <a:solidFill>
                  <a:srgbClr val="000000"/>
                </a:solidFill>
              </a:rPr>
              <a:t>A</a:t>
            </a:r>
            <a:r>
              <a:rPr lang="en-US" altLang="zh-CN" sz="4400" b="1" baseline="-25000">
                <a:solidFill>
                  <a:srgbClr val="000000"/>
                </a:solidFill>
              </a:rPr>
              <a:t>n</a:t>
            </a:r>
            <a:endParaRPr lang="en-US" altLang="zh-CN" sz="4400" b="1">
              <a:solidFill>
                <a:srgbClr val="000000"/>
              </a:solidFil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endParaRPr lang="zh-CN" altLang="zh-CN"/>
          </a:p>
        </p:txBody>
      </p:sp>
      <p:sp>
        <p:nvSpPr>
          <p:cNvPr id="198659" name="Rectangle 3"/>
          <p:cNvSpPr>
            <a:spLocks noGrp="1" noChangeArrowheads="1"/>
          </p:cNvSpPr>
          <p:nvPr>
            <p:ph type="body" idx="1"/>
          </p:nvPr>
        </p:nvSpPr>
        <p:spPr/>
        <p:txBody>
          <a:bodyPr/>
          <a:lstStyle/>
          <a:p>
            <a:pPr eaLnBrk="1" hangingPunct="1">
              <a:lnSpc>
                <a:spcPct val="90000"/>
              </a:lnSpc>
            </a:pPr>
            <a:r>
              <a:rPr lang="zh-CN" altLang="en-US" sz="4000" b="1">
                <a:solidFill>
                  <a:srgbClr val="0000CC"/>
                </a:solidFill>
              </a:rPr>
              <a:t>那么，文法的每个产生式是</a:t>
            </a:r>
            <a:r>
              <a:rPr lang="en-US" altLang="zh-CN" sz="4000" b="1">
                <a:solidFill>
                  <a:srgbClr val="000000"/>
                </a:solidFill>
              </a:rPr>
              <a:t>A</a:t>
            </a:r>
            <a:r>
              <a:rPr lang="en-US" altLang="zh-CN" sz="4400" b="1" baseline="-25000">
                <a:solidFill>
                  <a:srgbClr val="000000"/>
                </a:solidFill>
              </a:rPr>
              <a:t>i</a:t>
            </a:r>
            <a:r>
              <a:rPr lang="en-US" altLang="zh-CN" sz="4000" b="1">
                <a:solidFill>
                  <a:srgbClr val="000000"/>
                </a:solidFill>
              </a:rPr>
              <a:t>→A</a:t>
            </a:r>
            <a:r>
              <a:rPr lang="en-US" altLang="zh-CN" sz="4400" b="1" baseline="-25000">
                <a:solidFill>
                  <a:srgbClr val="000000"/>
                </a:solidFill>
              </a:rPr>
              <a:t>j</a:t>
            </a:r>
            <a:r>
              <a:rPr lang="en-US" altLang="zh-CN" sz="4000" b="1">
                <a:solidFill>
                  <a:srgbClr val="000000"/>
                </a:solidFill>
              </a:rPr>
              <a:t>w</a:t>
            </a:r>
            <a:r>
              <a:rPr lang="zh-CN" altLang="en-US" sz="4000" b="1">
                <a:solidFill>
                  <a:srgbClr val="0000CC"/>
                </a:solidFill>
              </a:rPr>
              <a:t>的形式（对于</a:t>
            </a:r>
            <a:r>
              <a:rPr lang="en-US" altLang="zh-CN" sz="4000" b="1">
                <a:solidFill>
                  <a:srgbClr val="000000"/>
                </a:solidFill>
              </a:rPr>
              <a:t>A</a:t>
            </a:r>
            <a:r>
              <a:rPr lang="en-US" altLang="zh-CN" sz="4400" b="1" baseline="-25000">
                <a:solidFill>
                  <a:srgbClr val="000000"/>
                </a:solidFill>
              </a:rPr>
              <a:t>i</a:t>
            </a:r>
            <a:r>
              <a:rPr lang="en-US" altLang="zh-CN" sz="4000" b="1">
                <a:solidFill>
                  <a:srgbClr val="000000"/>
                </a:solidFill>
              </a:rPr>
              <a:t>→aw</a:t>
            </a:r>
            <a:r>
              <a:rPr lang="zh-CN" altLang="en-US" sz="4000" b="1">
                <a:solidFill>
                  <a:srgbClr val="0000CC"/>
                </a:solidFill>
              </a:rPr>
              <a:t>形式的产生式，不用考虑，因为它不会导致左递归的出现）</a:t>
            </a:r>
            <a:r>
              <a:rPr lang="en-US" altLang="zh-CN" sz="4000" b="1">
                <a:solidFill>
                  <a:srgbClr val="0000CC"/>
                </a:solidFill>
              </a:rPr>
              <a:t>.</a:t>
            </a:r>
          </a:p>
          <a:p>
            <a:pPr eaLnBrk="1" hangingPunct="1">
              <a:lnSpc>
                <a:spcPct val="90000"/>
              </a:lnSpc>
            </a:pPr>
            <a:r>
              <a:rPr lang="zh-CN" altLang="en-US" sz="4000" b="1">
                <a:solidFill>
                  <a:srgbClr val="0000CC"/>
                </a:solidFill>
              </a:rPr>
              <a:t>而</a:t>
            </a:r>
            <a:r>
              <a:rPr lang="en-US" altLang="zh-CN" sz="4000" b="1">
                <a:solidFill>
                  <a:srgbClr val="0000CC"/>
                </a:solidFill>
              </a:rPr>
              <a:t>i</a:t>
            </a:r>
            <a:r>
              <a:rPr lang="zh-CN" altLang="en-US" sz="4000" b="1">
                <a:solidFill>
                  <a:srgbClr val="0000CC"/>
                </a:solidFill>
              </a:rPr>
              <a:t>和</a:t>
            </a:r>
            <a:r>
              <a:rPr lang="en-US" altLang="zh-CN" sz="4000" b="1">
                <a:solidFill>
                  <a:srgbClr val="0000CC"/>
                </a:solidFill>
              </a:rPr>
              <a:t>j</a:t>
            </a:r>
            <a:r>
              <a:rPr lang="zh-CN" altLang="en-US" sz="4000" b="1">
                <a:solidFill>
                  <a:srgbClr val="0000CC"/>
                </a:solidFill>
              </a:rPr>
              <a:t>的</a:t>
            </a:r>
            <a:r>
              <a:rPr lang="zh-CN" altLang="en-US" sz="4000" b="1">
                <a:solidFill>
                  <a:srgbClr val="000000"/>
                </a:solidFill>
              </a:rPr>
              <a:t>大小关系</a:t>
            </a:r>
            <a:r>
              <a:rPr lang="zh-CN" altLang="en-US" sz="4000" b="1">
                <a:solidFill>
                  <a:srgbClr val="0000CC"/>
                </a:solidFill>
              </a:rPr>
              <a:t>只可能有</a:t>
            </a:r>
            <a:r>
              <a:rPr lang="en-US" altLang="zh-CN" sz="4000" b="1">
                <a:solidFill>
                  <a:srgbClr val="0000CC"/>
                </a:solidFill>
              </a:rPr>
              <a:t>3</a:t>
            </a:r>
            <a:r>
              <a:rPr lang="zh-CN" altLang="en-US" sz="4000" b="1">
                <a:solidFill>
                  <a:srgbClr val="0000CC"/>
                </a:solidFill>
              </a:rPr>
              <a:t>种情况：</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199683" name="Rectangle 3"/>
          <p:cNvSpPr>
            <a:spLocks noGrp="1" noChangeArrowheads="1"/>
          </p:cNvSpPr>
          <p:nvPr>
            <p:ph type="body" idx="1"/>
          </p:nvPr>
        </p:nvSpPr>
        <p:spPr/>
        <p:txBody>
          <a:bodyPr/>
          <a:lstStyle/>
          <a:p>
            <a:pPr eaLnBrk="1" hangingPunct="1">
              <a:lnSpc>
                <a:spcPct val="80000"/>
              </a:lnSpc>
            </a:pPr>
            <a:r>
              <a:rPr lang="en-US" altLang="zh-CN" sz="4000" b="1">
                <a:solidFill>
                  <a:srgbClr val="0000CC"/>
                </a:solidFill>
              </a:rPr>
              <a:t>A</a:t>
            </a:r>
            <a:r>
              <a:rPr lang="en-US" altLang="zh-CN" sz="4400" b="1" baseline="-25000">
                <a:solidFill>
                  <a:srgbClr val="0000CC"/>
                </a:solidFill>
              </a:rPr>
              <a:t>i</a:t>
            </a:r>
            <a:r>
              <a:rPr lang="en-US" altLang="zh-CN" sz="4000" b="1">
                <a:solidFill>
                  <a:srgbClr val="0000CC"/>
                </a:solidFill>
              </a:rPr>
              <a:t>→A</a:t>
            </a:r>
            <a:r>
              <a:rPr lang="en-US" altLang="zh-CN" sz="4400" b="1" baseline="-25000">
                <a:solidFill>
                  <a:srgbClr val="0000CC"/>
                </a:solidFill>
              </a:rPr>
              <a:t>j</a:t>
            </a:r>
            <a:r>
              <a:rPr lang="en-US" altLang="zh-CN" sz="4000" b="1">
                <a:solidFill>
                  <a:srgbClr val="0000CC"/>
                </a:solidFill>
              </a:rPr>
              <a:t>w</a:t>
            </a:r>
          </a:p>
          <a:p>
            <a:pPr eaLnBrk="1" hangingPunct="1">
              <a:lnSpc>
                <a:spcPct val="80000"/>
              </a:lnSpc>
            </a:pPr>
            <a:r>
              <a:rPr lang="en-US" altLang="zh-CN" sz="4000" b="1">
                <a:solidFill>
                  <a:srgbClr val="000000"/>
                </a:solidFill>
              </a:rPr>
              <a:t> i&lt;j</a:t>
            </a:r>
            <a:r>
              <a:rPr lang="en-US" altLang="zh-CN" sz="4000" b="1">
                <a:solidFill>
                  <a:srgbClr val="0000CC"/>
                </a:solidFill>
              </a:rPr>
              <a:t>   </a:t>
            </a:r>
            <a:r>
              <a:rPr lang="zh-CN" altLang="en-US" sz="4000" b="1">
                <a:solidFill>
                  <a:srgbClr val="0000CC"/>
                </a:solidFill>
              </a:rPr>
              <a:t>称该产生式是</a:t>
            </a:r>
            <a:r>
              <a:rPr lang="zh-CN" altLang="en-US" sz="4000" b="1">
                <a:solidFill>
                  <a:srgbClr val="000000"/>
                </a:solidFill>
              </a:rPr>
              <a:t>向上</a:t>
            </a:r>
            <a:r>
              <a:rPr lang="zh-CN" altLang="en-US" sz="4000" b="1">
                <a:solidFill>
                  <a:srgbClr val="0000CC"/>
                </a:solidFill>
              </a:rPr>
              <a:t>的，这类产生式不用替代。</a:t>
            </a:r>
          </a:p>
          <a:p>
            <a:pPr eaLnBrk="1" hangingPunct="1">
              <a:lnSpc>
                <a:spcPct val="80000"/>
              </a:lnSpc>
            </a:pPr>
            <a:r>
              <a:rPr lang="zh-CN" altLang="en-US" sz="4000" b="1">
                <a:solidFill>
                  <a:srgbClr val="000000"/>
                </a:solidFill>
              </a:rPr>
              <a:t> </a:t>
            </a:r>
            <a:r>
              <a:rPr lang="en-US" altLang="zh-CN" sz="4000" b="1">
                <a:solidFill>
                  <a:srgbClr val="000000"/>
                </a:solidFill>
              </a:rPr>
              <a:t>i=j</a:t>
            </a:r>
            <a:r>
              <a:rPr lang="en-US" altLang="zh-CN" sz="4000" b="1">
                <a:solidFill>
                  <a:srgbClr val="0000CC"/>
                </a:solidFill>
              </a:rPr>
              <a:t>   </a:t>
            </a:r>
            <a:r>
              <a:rPr lang="zh-CN" altLang="en-US" sz="4000" b="1">
                <a:solidFill>
                  <a:srgbClr val="0000CC"/>
                </a:solidFill>
              </a:rPr>
              <a:t>该产生式是</a:t>
            </a:r>
            <a:r>
              <a:rPr lang="zh-CN" altLang="en-US" sz="4000" b="1">
                <a:solidFill>
                  <a:srgbClr val="000000"/>
                </a:solidFill>
              </a:rPr>
              <a:t>直接左递归</a:t>
            </a:r>
            <a:r>
              <a:rPr lang="zh-CN" altLang="en-US" sz="4000" b="1">
                <a:solidFill>
                  <a:srgbClr val="0000CC"/>
                </a:solidFill>
              </a:rPr>
              <a:t>的；消除直接左递归。</a:t>
            </a:r>
          </a:p>
          <a:p>
            <a:pPr eaLnBrk="1" hangingPunct="1">
              <a:lnSpc>
                <a:spcPct val="80000"/>
              </a:lnSpc>
            </a:pPr>
            <a:endParaRPr lang="en-US" altLang="zh-CN" sz="4000" b="1">
              <a:solidFill>
                <a:srgbClr val="0000CC"/>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200707" name="Rectangle 3"/>
          <p:cNvSpPr>
            <a:spLocks noGrp="1" noChangeArrowheads="1"/>
          </p:cNvSpPr>
          <p:nvPr>
            <p:ph type="body" idx="1"/>
          </p:nvPr>
        </p:nvSpPr>
        <p:spPr/>
        <p:txBody>
          <a:bodyPr/>
          <a:lstStyle/>
          <a:p>
            <a:pPr eaLnBrk="1" hangingPunct="1"/>
            <a:r>
              <a:rPr lang="en-US" altLang="zh-CN" sz="4000" b="1" dirty="0" err="1">
                <a:solidFill>
                  <a:srgbClr val="000000"/>
                </a:solidFill>
              </a:rPr>
              <a:t>i</a:t>
            </a:r>
            <a:r>
              <a:rPr lang="en-US" altLang="zh-CN" sz="4000" b="1" dirty="0">
                <a:solidFill>
                  <a:srgbClr val="000000"/>
                </a:solidFill>
              </a:rPr>
              <a:t>&gt;j</a:t>
            </a:r>
            <a:r>
              <a:rPr lang="en-US" altLang="zh-CN" sz="4000" b="1" dirty="0">
                <a:solidFill>
                  <a:srgbClr val="0000CC"/>
                </a:solidFill>
              </a:rPr>
              <a:t>   </a:t>
            </a:r>
            <a:r>
              <a:rPr lang="zh-CN" altLang="en-US" sz="4000" b="1" dirty="0">
                <a:solidFill>
                  <a:srgbClr val="0000CC"/>
                </a:solidFill>
              </a:rPr>
              <a:t>称该产生式是</a:t>
            </a:r>
            <a:r>
              <a:rPr lang="zh-CN" altLang="en-US" sz="4000" b="1" dirty="0">
                <a:solidFill>
                  <a:srgbClr val="000000"/>
                </a:solidFill>
              </a:rPr>
              <a:t>向下</a:t>
            </a:r>
            <a:r>
              <a:rPr lang="zh-CN" altLang="en-US" sz="4000" b="1" dirty="0">
                <a:solidFill>
                  <a:srgbClr val="0000CC"/>
                </a:solidFill>
              </a:rPr>
              <a:t>的；这类产生式需要</a:t>
            </a:r>
            <a:r>
              <a:rPr lang="zh-CN" altLang="en-US" sz="4000" b="1" dirty="0">
                <a:solidFill>
                  <a:srgbClr val="000000"/>
                </a:solidFill>
              </a:rPr>
              <a:t>替代</a:t>
            </a:r>
            <a:r>
              <a:rPr lang="zh-CN" altLang="en-US" sz="4000" b="1" dirty="0">
                <a:solidFill>
                  <a:srgbClr val="0000CC"/>
                </a:solidFill>
              </a:rPr>
              <a:t>，用</a:t>
            </a:r>
            <a:r>
              <a:rPr lang="en-US" altLang="zh-CN" sz="4000" b="1" dirty="0" err="1">
                <a:solidFill>
                  <a:srgbClr val="0000CC"/>
                </a:solidFill>
              </a:rPr>
              <a:t>A</a:t>
            </a:r>
            <a:r>
              <a:rPr lang="en-US" altLang="zh-CN" sz="4400" b="1" baseline="-25000" dirty="0" err="1">
                <a:solidFill>
                  <a:srgbClr val="0000CC"/>
                </a:solidFill>
              </a:rPr>
              <a:t>j</a:t>
            </a:r>
            <a:r>
              <a:rPr lang="zh-CN" altLang="en-US" sz="4000" b="1" dirty="0">
                <a:solidFill>
                  <a:srgbClr val="0000CC"/>
                </a:solidFill>
              </a:rPr>
              <a:t>的侯选式将</a:t>
            </a:r>
            <a:r>
              <a:rPr lang="en-US" altLang="zh-CN" sz="4000" b="1" dirty="0" err="1">
                <a:solidFill>
                  <a:srgbClr val="0000CC"/>
                </a:solidFill>
              </a:rPr>
              <a:t>A</a:t>
            </a:r>
            <a:r>
              <a:rPr lang="en-US" altLang="zh-CN" sz="4400" b="1" baseline="-25000" dirty="0" err="1">
                <a:solidFill>
                  <a:srgbClr val="0000CC"/>
                </a:solidFill>
              </a:rPr>
              <a:t>j</a:t>
            </a:r>
            <a:r>
              <a:rPr lang="zh-CN" altLang="en-US" sz="4000" b="1" dirty="0">
                <a:solidFill>
                  <a:srgbClr val="0000CC"/>
                </a:solidFill>
              </a:rPr>
              <a:t>替掉，若出现了直接左递归，还需要将直接左递归</a:t>
            </a:r>
            <a:r>
              <a:rPr lang="zh-CN" altLang="en-US" sz="4000" b="1" dirty="0">
                <a:solidFill>
                  <a:srgbClr val="000000"/>
                </a:solidFill>
              </a:rPr>
              <a:t>消除</a:t>
            </a:r>
            <a:r>
              <a:rPr lang="zh-CN" altLang="en-US" sz="4000" b="1" dirty="0">
                <a:solidFill>
                  <a:srgbClr val="0000CC"/>
                </a:solidFill>
              </a:rPr>
              <a:t>；</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201731" name="Rectangle 3"/>
          <p:cNvSpPr>
            <a:spLocks noGrp="1" noChangeArrowheads="1"/>
          </p:cNvSpPr>
          <p:nvPr>
            <p:ph type="body" idx="1"/>
          </p:nvPr>
        </p:nvSpPr>
        <p:spPr/>
        <p:txBody>
          <a:bodyPr/>
          <a:lstStyle/>
          <a:p>
            <a:pPr eaLnBrk="1" hangingPunct="1">
              <a:lnSpc>
                <a:spcPct val="80000"/>
              </a:lnSpc>
            </a:pPr>
            <a:r>
              <a:rPr lang="zh-CN" altLang="en-US" sz="4000" b="1">
                <a:solidFill>
                  <a:srgbClr val="0000CC"/>
                </a:solidFill>
              </a:rPr>
              <a:t>首先考虑非终结符</a:t>
            </a:r>
            <a:r>
              <a:rPr lang="en-US" altLang="zh-CN" sz="4000" b="1">
                <a:solidFill>
                  <a:srgbClr val="0000CC"/>
                </a:solidFill>
              </a:rPr>
              <a:t>A</a:t>
            </a:r>
            <a:r>
              <a:rPr lang="en-US" altLang="zh-CN" sz="4000" b="1" baseline="-25000">
                <a:solidFill>
                  <a:srgbClr val="0000CC"/>
                </a:solidFill>
              </a:rPr>
              <a:t>1</a:t>
            </a:r>
            <a:r>
              <a:rPr lang="zh-CN" altLang="en-US" sz="4000" b="1">
                <a:solidFill>
                  <a:srgbClr val="0000CC"/>
                </a:solidFill>
              </a:rPr>
              <a:t>：</a:t>
            </a:r>
          </a:p>
          <a:p>
            <a:pPr eaLnBrk="1" hangingPunct="1">
              <a:lnSpc>
                <a:spcPct val="80000"/>
              </a:lnSpc>
            </a:pPr>
            <a:r>
              <a:rPr lang="en-US" altLang="zh-CN" sz="4000" b="1">
                <a:solidFill>
                  <a:srgbClr val="0000CC"/>
                </a:solidFill>
              </a:rPr>
              <a:t>A</a:t>
            </a:r>
            <a:r>
              <a:rPr lang="en-US" altLang="zh-CN" sz="4000" b="1" baseline="-25000">
                <a:solidFill>
                  <a:srgbClr val="0000CC"/>
                </a:solidFill>
              </a:rPr>
              <a:t>1</a:t>
            </a:r>
            <a:r>
              <a:rPr lang="en-US" altLang="zh-CN" sz="4000" b="1">
                <a:solidFill>
                  <a:srgbClr val="0000CC"/>
                </a:solidFill>
              </a:rPr>
              <a:t>→A</a:t>
            </a:r>
            <a:r>
              <a:rPr lang="en-US" altLang="zh-CN" sz="4000" b="1" baseline="-25000">
                <a:solidFill>
                  <a:srgbClr val="0000CC"/>
                </a:solidFill>
              </a:rPr>
              <a:t>j</a:t>
            </a:r>
            <a:r>
              <a:rPr lang="en-US" altLang="zh-CN" sz="4000" b="1">
                <a:solidFill>
                  <a:srgbClr val="0000CC"/>
                </a:solidFill>
              </a:rPr>
              <a:t>w</a:t>
            </a:r>
          </a:p>
          <a:p>
            <a:pPr eaLnBrk="1" hangingPunct="1">
              <a:lnSpc>
                <a:spcPct val="80000"/>
              </a:lnSpc>
            </a:pPr>
            <a:r>
              <a:rPr lang="en-US" altLang="zh-CN" sz="4000" b="1">
                <a:solidFill>
                  <a:srgbClr val="0000CC"/>
                </a:solidFill>
              </a:rPr>
              <a:t>    </a:t>
            </a:r>
            <a:r>
              <a:rPr lang="en-US" altLang="zh-CN" sz="4000" b="1">
                <a:solidFill>
                  <a:srgbClr val="000000"/>
                </a:solidFill>
              </a:rPr>
              <a:t>1&lt;j</a:t>
            </a:r>
            <a:r>
              <a:rPr lang="en-US" altLang="zh-CN" sz="4000" b="1">
                <a:solidFill>
                  <a:srgbClr val="0000CC"/>
                </a:solidFill>
              </a:rPr>
              <a:t>   </a:t>
            </a:r>
            <a:r>
              <a:rPr lang="zh-CN" altLang="en-US" sz="4000" b="1">
                <a:solidFill>
                  <a:srgbClr val="0000CC"/>
                </a:solidFill>
              </a:rPr>
              <a:t>产生式是向上的</a:t>
            </a:r>
          </a:p>
          <a:p>
            <a:pPr eaLnBrk="1" hangingPunct="1">
              <a:lnSpc>
                <a:spcPct val="80000"/>
              </a:lnSpc>
            </a:pPr>
            <a:r>
              <a:rPr lang="zh-CN" altLang="en-US" sz="4000" b="1">
                <a:solidFill>
                  <a:srgbClr val="000000"/>
                </a:solidFill>
              </a:rPr>
              <a:t>    </a:t>
            </a:r>
            <a:r>
              <a:rPr lang="en-US" altLang="zh-CN" sz="4000" b="1">
                <a:solidFill>
                  <a:srgbClr val="000000"/>
                </a:solidFill>
              </a:rPr>
              <a:t>1=j</a:t>
            </a:r>
            <a:r>
              <a:rPr lang="en-US" altLang="zh-CN" sz="4000" b="1">
                <a:solidFill>
                  <a:srgbClr val="0000CC"/>
                </a:solidFill>
              </a:rPr>
              <a:t>   </a:t>
            </a:r>
            <a:r>
              <a:rPr lang="zh-CN" altLang="en-US" sz="4000" b="1">
                <a:solidFill>
                  <a:srgbClr val="0000CC"/>
                </a:solidFill>
              </a:rPr>
              <a:t>该产生式是直接左递归的；消除直接左递归</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endParaRPr lang="zh-CN" altLang="zh-CN" sz="4000"/>
          </a:p>
        </p:txBody>
      </p:sp>
      <p:sp>
        <p:nvSpPr>
          <p:cNvPr id="202755" name="Rectangle 3"/>
          <p:cNvSpPr>
            <a:spLocks noGrp="1" noChangeArrowheads="1"/>
          </p:cNvSpPr>
          <p:nvPr>
            <p:ph type="body" idx="1"/>
          </p:nvPr>
        </p:nvSpPr>
        <p:spPr/>
        <p:txBody>
          <a:bodyPr/>
          <a:lstStyle/>
          <a:p>
            <a:pPr eaLnBrk="1" hangingPunct="1">
              <a:lnSpc>
                <a:spcPct val="90000"/>
              </a:lnSpc>
            </a:pPr>
            <a:r>
              <a:rPr lang="zh-CN" altLang="en-US" sz="3600" b="1">
                <a:solidFill>
                  <a:srgbClr val="0000CC"/>
                </a:solidFill>
              </a:rPr>
              <a:t>对于非终结符</a:t>
            </a:r>
            <a:r>
              <a:rPr lang="en-US" altLang="zh-CN" sz="3600" b="1">
                <a:solidFill>
                  <a:srgbClr val="0000CC"/>
                </a:solidFill>
              </a:rPr>
              <a:t>A</a:t>
            </a:r>
            <a:r>
              <a:rPr lang="en-US" altLang="zh-CN" sz="3600" b="1" baseline="-25000">
                <a:solidFill>
                  <a:srgbClr val="0000CC"/>
                </a:solidFill>
              </a:rPr>
              <a:t>2</a:t>
            </a:r>
            <a:r>
              <a:rPr lang="en-US" altLang="zh-CN" sz="3600" b="1">
                <a:solidFill>
                  <a:srgbClr val="0000CC"/>
                </a:solidFill>
              </a:rPr>
              <a:t>:</a:t>
            </a:r>
          </a:p>
          <a:p>
            <a:pPr eaLnBrk="1" hangingPunct="1">
              <a:lnSpc>
                <a:spcPct val="90000"/>
              </a:lnSpc>
            </a:pPr>
            <a:r>
              <a:rPr lang="en-US" altLang="zh-CN" sz="3600" b="1">
                <a:solidFill>
                  <a:srgbClr val="0000CC"/>
                </a:solidFill>
              </a:rPr>
              <a:t>A</a:t>
            </a:r>
            <a:r>
              <a:rPr lang="en-US" altLang="zh-CN" sz="3600" b="1" baseline="-25000">
                <a:solidFill>
                  <a:srgbClr val="0000CC"/>
                </a:solidFill>
              </a:rPr>
              <a:t>2</a:t>
            </a:r>
            <a:r>
              <a:rPr lang="en-US" altLang="zh-CN" sz="3600" b="1">
                <a:solidFill>
                  <a:srgbClr val="0000CC"/>
                </a:solidFill>
              </a:rPr>
              <a:t>→A</a:t>
            </a:r>
            <a:r>
              <a:rPr lang="en-US" altLang="zh-CN" sz="3600" b="1" baseline="-25000">
                <a:solidFill>
                  <a:srgbClr val="0000CC"/>
                </a:solidFill>
              </a:rPr>
              <a:t>j</a:t>
            </a:r>
            <a:r>
              <a:rPr lang="en-US" altLang="zh-CN" sz="3600" b="1">
                <a:solidFill>
                  <a:srgbClr val="0000CC"/>
                </a:solidFill>
              </a:rPr>
              <a:t>w</a:t>
            </a:r>
          </a:p>
          <a:p>
            <a:pPr eaLnBrk="1" hangingPunct="1">
              <a:lnSpc>
                <a:spcPct val="90000"/>
              </a:lnSpc>
              <a:buFont typeface="Wingdings" pitchFamily="2" charset="2"/>
              <a:buNone/>
            </a:pPr>
            <a:r>
              <a:rPr lang="en-US" altLang="zh-CN" sz="3600" b="1">
                <a:solidFill>
                  <a:srgbClr val="0000CC"/>
                </a:solidFill>
              </a:rPr>
              <a:t>   </a:t>
            </a:r>
            <a:r>
              <a:rPr lang="en-US" altLang="zh-CN" sz="3600" b="1">
                <a:solidFill>
                  <a:srgbClr val="000000"/>
                </a:solidFill>
              </a:rPr>
              <a:t>2&lt;j</a:t>
            </a:r>
            <a:r>
              <a:rPr lang="en-US" altLang="zh-CN" sz="3600" b="1">
                <a:solidFill>
                  <a:srgbClr val="0000CC"/>
                </a:solidFill>
              </a:rPr>
              <a:t>   </a:t>
            </a:r>
            <a:r>
              <a:rPr lang="zh-CN" altLang="en-US" sz="3600" b="1">
                <a:solidFill>
                  <a:srgbClr val="0000CC"/>
                </a:solidFill>
              </a:rPr>
              <a:t>产生式是向上的</a:t>
            </a:r>
          </a:p>
          <a:p>
            <a:pPr eaLnBrk="1" hangingPunct="1">
              <a:lnSpc>
                <a:spcPct val="90000"/>
              </a:lnSpc>
              <a:buFont typeface="Wingdings" pitchFamily="2" charset="2"/>
              <a:buNone/>
            </a:pPr>
            <a:r>
              <a:rPr lang="zh-CN" altLang="en-US" sz="3600" b="1">
                <a:solidFill>
                  <a:srgbClr val="0000CC"/>
                </a:solidFill>
              </a:rPr>
              <a:t>   </a:t>
            </a:r>
            <a:r>
              <a:rPr lang="en-US" altLang="zh-CN" sz="3600" b="1">
                <a:solidFill>
                  <a:srgbClr val="000000"/>
                </a:solidFill>
              </a:rPr>
              <a:t>2=j </a:t>
            </a:r>
            <a:r>
              <a:rPr lang="en-US" altLang="zh-CN" sz="3600" b="1">
                <a:solidFill>
                  <a:srgbClr val="0000CC"/>
                </a:solidFill>
              </a:rPr>
              <a:t>  </a:t>
            </a:r>
            <a:r>
              <a:rPr lang="zh-CN" altLang="en-US" sz="3600" b="1">
                <a:solidFill>
                  <a:srgbClr val="0000CC"/>
                </a:solidFill>
              </a:rPr>
              <a:t>直接左递归的；消除</a:t>
            </a:r>
          </a:p>
          <a:p>
            <a:pPr eaLnBrk="1" hangingPunct="1">
              <a:lnSpc>
                <a:spcPct val="90000"/>
              </a:lnSpc>
              <a:buFont typeface="Wingdings" pitchFamily="2" charset="2"/>
              <a:buNone/>
            </a:pPr>
            <a:r>
              <a:rPr lang="zh-CN" altLang="en-US" sz="3600" b="1">
                <a:solidFill>
                  <a:srgbClr val="0000CC"/>
                </a:solidFill>
              </a:rPr>
              <a:t>   </a:t>
            </a:r>
            <a:r>
              <a:rPr lang="en-US" altLang="zh-CN" sz="3600" b="1">
                <a:solidFill>
                  <a:srgbClr val="000000"/>
                </a:solidFill>
              </a:rPr>
              <a:t>2&gt;j</a:t>
            </a:r>
            <a:r>
              <a:rPr lang="en-US" altLang="zh-CN" sz="3600" b="1">
                <a:solidFill>
                  <a:srgbClr val="0000CC"/>
                </a:solidFill>
              </a:rPr>
              <a:t>   </a:t>
            </a:r>
            <a:r>
              <a:rPr lang="zh-CN" altLang="en-US" sz="3600" b="1">
                <a:solidFill>
                  <a:srgbClr val="0000CC"/>
                </a:solidFill>
              </a:rPr>
              <a:t>该产生式是向下的；这类产生式需要替代，</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757763" name="Rectangle 3"/>
          <p:cNvSpPr>
            <a:spLocks noGrp="1" noChangeArrowheads="1"/>
          </p:cNvSpPr>
          <p:nvPr>
            <p:ph type="body" idx="1"/>
          </p:nvPr>
        </p:nvSpPr>
        <p:spPr/>
        <p:txBody>
          <a:bodyPr/>
          <a:lstStyle/>
          <a:p>
            <a:pPr eaLnBrk="1" hangingPunct="1"/>
            <a:r>
              <a:rPr lang="en-US" altLang="zh-CN" sz="3200" b="1">
                <a:solidFill>
                  <a:srgbClr val="000000"/>
                </a:solidFill>
                <a:latin typeface="Times New Roman" pitchFamily="18" charset="0"/>
              </a:rPr>
              <a:t>…</a:t>
            </a:r>
            <a:endParaRPr lang="en-US" altLang="zh-CN" sz="32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757763">
                                            <p:txEl>
                                              <p:pRg st="0" end="0"/>
                                            </p:txEl>
                                          </p:spTgt>
                                        </p:tgtEl>
                                        <p:attrNameLst>
                                          <p:attrName>style.visibility</p:attrName>
                                        </p:attrNameLst>
                                      </p:cBhvr>
                                      <p:to>
                                        <p:strVal val="visible"/>
                                      </p:to>
                                    </p:set>
                                    <p:animEffect transition="in" filter="fade">
                                      <p:cBhvr>
                                        <p:cTn id="7" dur="3000"/>
                                        <p:tgtEl>
                                          <p:spTgt spid="757763">
                                            <p:txEl>
                                              <p:pRg st="0" end="0"/>
                                            </p:txEl>
                                          </p:spTgt>
                                        </p:tgtEl>
                                      </p:cBhvr>
                                    </p:animEffect>
                                    <p:anim calcmode="lin" valueType="num">
                                      <p:cBhvr>
                                        <p:cTn id="8" dur="3000" fill="hold"/>
                                        <p:tgtEl>
                                          <p:spTgt spid="757763">
                                            <p:txEl>
                                              <p:pRg st="0" end="0"/>
                                            </p:txEl>
                                          </p:spTgt>
                                        </p:tgtEl>
                                        <p:attrNameLst>
                                          <p:attrName>ppt_w</p:attrName>
                                        </p:attrNameLst>
                                      </p:cBhvr>
                                      <p:tavLst>
                                        <p:tav tm="0" fmla="#ppt_w*sin(2.5*pi*$)">
                                          <p:val>
                                            <p:fltVal val="0"/>
                                          </p:val>
                                        </p:tav>
                                        <p:tav tm="100000">
                                          <p:val>
                                            <p:fltVal val="1"/>
                                          </p:val>
                                        </p:tav>
                                      </p:tavLst>
                                    </p:anim>
                                    <p:anim calcmode="lin" valueType="num">
                                      <p:cBhvr>
                                        <p:cTn id="9" dur="3000" fill="hold"/>
                                        <p:tgtEl>
                                          <p:spTgt spid="75776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zh-CN" altLang="zh-CN"/>
          </a:p>
        </p:txBody>
      </p:sp>
      <p:sp>
        <p:nvSpPr>
          <p:cNvPr id="616451" name="Rectangle 3"/>
          <p:cNvSpPr>
            <a:spLocks noGrp="1" noChangeArrowheads="1"/>
          </p:cNvSpPr>
          <p:nvPr>
            <p:ph type="body" idx="1"/>
          </p:nvPr>
        </p:nvSpPr>
        <p:spPr/>
        <p:txBody>
          <a:bodyPr/>
          <a:lstStyle/>
          <a:p>
            <a:pPr eaLnBrk="1" hangingPunct="1"/>
            <a:r>
              <a:rPr lang="zh-CN" altLang="en-US" sz="3600" b="1" dirty="0">
                <a:solidFill>
                  <a:srgbClr val="0000CC"/>
                </a:solidFill>
              </a:rPr>
              <a:t>语言的的定义可以从两个方面进行：</a:t>
            </a:r>
          </a:p>
          <a:p>
            <a:pPr eaLnBrk="1" hangingPunct="1">
              <a:buFont typeface="Wingdings" pitchFamily="2" charset="2"/>
              <a:buNone/>
            </a:pPr>
            <a:r>
              <a:rPr lang="zh-CN" altLang="en-US" sz="3600" b="1" dirty="0">
                <a:solidFill>
                  <a:srgbClr val="0000CC"/>
                </a:solidFill>
              </a:rPr>
              <a:t>   １）从</a:t>
            </a:r>
            <a:r>
              <a:rPr lang="zh-CN" altLang="en-US" sz="3600" b="1" dirty="0">
                <a:solidFill>
                  <a:srgbClr val="000000"/>
                </a:solidFill>
              </a:rPr>
              <a:t>产生</a:t>
            </a:r>
            <a:r>
              <a:rPr lang="zh-CN" altLang="en-US" sz="3600" b="1" dirty="0">
                <a:solidFill>
                  <a:srgbClr val="0000CC"/>
                </a:solidFill>
              </a:rPr>
              <a:t>语言的角度；</a:t>
            </a:r>
          </a:p>
          <a:p>
            <a:pPr eaLnBrk="1" hangingPunct="1">
              <a:buFont typeface="Wingdings" pitchFamily="2" charset="2"/>
              <a:buNone/>
            </a:pPr>
            <a:r>
              <a:rPr lang="zh-CN" altLang="en-US" sz="3600" b="1" dirty="0">
                <a:solidFill>
                  <a:srgbClr val="0000CC"/>
                </a:solidFill>
              </a:rPr>
              <a:t>   ２）从</a:t>
            </a:r>
            <a:r>
              <a:rPr lang="zh-CN" altLang="en-US" sz="3600" b="1" dirty="0">
                <a:solidFill>
                  <a:srgbClr val="000000"/>
                </a:solidFill>
              </a:rPr>
              <a:t>接收</a:t>
            </a:r>
            <a:r>
              <a:rPr lang="en-US" altLang="zh-CN" sz="3600" b="1" dirty="0">
                <a:solidFill>
                  <a:srgbClr val="0000CC"/>
                </a:solidFill>
              </a:rPr>
              <a:t>(</a:t>
            </a:r>
            <a:r>
              <a:rPr lang="zh-CN" altLang="en-US" sz="3600" b="1" dirty="0">
                <a:solidFill>
                  <a:srgbClr val="0000CC"/>
                </a:solidFill>
              </a:rPr>
              <a:t>或</a:t>
            </a:r>
            <a:r>
              <a:rPr lang="zh-CN" altLang="en-US" sz="3600" b="1" dirty="0">
                <a:solidFill>
                  <a:srgbClr val="000000"/>
                </a:solidFill>
              </a:rPr>
              <a:t>识别</a:t>
            </a:r>
            <a:r>
              <a:rPr lang="en-US" altLang="zh-CN" sz="3600" b="1" dirty="0">
                <a:solidFill>
                  <a:srgbClr val="0000CC"/>
                </a:solidFill>
              </a:rPr>
              <a:t>)</a:t>
            </a:r>
            <a:r>
              <a:rPr lang="zh-CN" altLang="en-US" sz="3600" b="1" dirty="0">
                <a:solidFill>
                  <a:srgbClr val="0000CC"/>
                </a:solidFill>
              </a:rPr>
              <a:t>语言的角度。</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6451">
                                            <p:txEl>
                                              <p:pRg st="1" end="1"/>
                                            </p:txEl>
                                          </p:spTgt>
                                        </p:tgtEl>
                                        <p:attrNameLst>
                                          <p:attrName>style.visibility</p:attrName>
                                        </p:attrNameLst>
                                      </p:cBhvr>
                                      <p:to>
                                        <p:strVal val="visible"/>
                                      </p:to>
                                    </p:set>
                                    <p:anim calcmode="lin" valueType="num">
                                      <p:cBhvr additive="base">
                                        <p:cTn id="7" dur="500" fill="hold"/>
                                        <p:tgtEl>
                                          <p:spTgt spid="6164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6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16451">
                                            <p:txEl>
                                              <p:pRg st="2" end="2"/>
                                            </p:txEl>
                                          </p:spTgt>
                                        </p:tgtEl>
                                        <p:attrNameLst>
                                          <p:attrName>style.visibility</p:attrName>
                                        </p:attrNameLst>
                                      </p:cBhvr>
                                      <p:to>
                                        <p:strVal val="visible"/>
                                      </p:to>
                                    </p:set>
                                    <p:animEffect transition="in" filter="blinds(horizontal)">
                                      <p:cBhvr>
                                        <p:cTn id="13" dur="500"/>
                                        <p:tgtEl>
                                          <p:spTgt spid="6164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4400" dirty="0">
                <a:solidFill>
                  <a:srgbClr val="0000CC"/>
                </a:solidFill>
              </a:rPr>
              <a:t>产生句子的过程</a:t>
            </a:r>
          </a:p>
        </p:txBody>
      </p:sp>
      <p:sp>
        <p:nvSpPr>
          <p:cNvPr id="59395" name="Rectangle 3"/>
          <p:cNvSpPr>
            <a:spLocks noGrp="1" noChangeArrowheads="1"/>
          </p:cNvSpPr>
          <p:nvPr>
            <p:ph type="body" idx="1"/>
          </p:nvPr>
        </p:nvSpPr>
        <p:spPr>
          <a:xfrm>
            <a:off x="874713" y="2286000"/>
            <a:ext cx="8269287" cy="4114800"/>
          </a:xfrm>
        </p:spPr>
        <p:txBody>
          <a:bodyPr/>
          <a:lstStyle/>
          <a:p>
            <a:pPr marL="0" indent="0" eaLnBrk="1" hangingPunct="1">
              <a:buFont typeface="Wingdings" pitchFamily="2" charset="2"/>
              <a:buNone/>
            </a:pPr>
            <a:r>
              <a:rPr lang="en-US" altLang="zh-CN" sz="3600" b="1">
                <a:solidFill>
                  <a:srgbClr val="0000CC"/>
                </a:solidFill>
              </a:rPr>
              <a:t>     </a:t>
            </a:r>
            <a:r>
              <a:rPr lang="zh-CN" altLang="en-US" sz="3600" b="1">
                <a:solidFill>
                  <a:srgbClr val="0000CC"/>
                </a:solidFill>
              </a:rPr>
              <a:t>从</a:t>
            </a:r>
            <a:r>
              <a:rPr lang="en-US" altLang="zh-CN" sz="3600" b="1">
                <a:solidFill>
                  <a:srgbClr val="0000CC"/>
                </a:solidFill>
              </a:rPr>
              <a:t>S</a:t>
            </a:r>
            <a:r>
              <a:rPr lang="zh-CN" altLang="en-US" sz="3600" b="1">
                <a:solidFill>
                  <a:srgbClr val="0000CC"/>
                </a:solidFill>
              </a:rPr>
              <a:t>开始，可以反复利用产生式的右边</a:t>
            </a:r>
            <a:r>
              <a:rPr lang="zh-CN" altLang="en-US" sz="3600" b="1">
                <a:solidFill>
                  <a:srgbClr val="000000"/>
                </a:solidFill>
              </a:rPr>
              <a:t>代替</a:t>
            </a:r>
            <a:r>
              <a:rPr lang="zh-CN" altLang="en-US" sz="3600" b="1">
                <a:solidFill>
                  <a:srgbClr val="0000CC"/>
                </a:solidFill>
              </a:rPr>
              <a:t>产生式的左边（</a:t>
            </a:r>
            <a:r>
              <a:rPr lang="zh-CN" altLang="en-US" sz="3600" b="1">
                <a:solidFill>
                  <a:srgbClr val="000000"/>
                </a:solidFill>
              </a:rPr>
              <a:t>推导过程</a:t>
            </a:r>
            <a:r>
              <a:rPr lang="zh-CN" altLang="en-US" sz="3600" b="1">
                <a:solidFill>
                  <a:srgbClr val="0000CC"/>
                </a:solidFill>
              </a:rPr>
              <a:t>），</a:t>
            </a:r>
          </a:p>
          <a:p>
            <a:pPr marL="0" indent="0" eaLnBrk="1" hangingPunct="1">
              <a:buFont typeface="Wingdings" pitchFamily="2" charset="2"/>
              <a:buNone/>
            </a:pPr>
            <a:r>
              <a:rPr lang="zh-CN" altLang="en-US" sz="3600" b="1">
                <a:solidFill>
                  <a:srgbClr val="0000CC"/>
                </a:solidFill>
              </a:rPr>
              <a:t>    最终可以产生括号匹配的的句子。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p:cTn id="7" dur="500" fill="hold"/>
                                        <p:tgtEl>
                                          <p:spTgt spid="593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939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p:cTn id="13" dur="500" fill="hold"/>
                                        <p:tgtEl>
                                          <p:spTgt spid="5939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9395">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endParaRPr lang="zh-CN" altLang="zh-CN"/>
          </a:p>
        </p:txBody>
      </p:sp>
      <p:sp>
        <p:nvSpPr>
          <p:cNvPr id="204803" name="Rectangle 3"/>
          <p:cNvSpPr>
            <a:spLocks noGrp="1" noChangeArrowheads="1"/>
          </p:cNvSpPr>
          <p:nvPr>
            <p:ph type="body" idx="1"/>
          </p:nvPr>
        </p:nvSpPr>
        <p:spPr/>
        <p:txBody>
          <a:bodyPr/>
          <a:lstStyle/>
          <a:p>
            <a:pPr eaLnBrk="1" hangingPunct="1"/>
            <a:r>
              <a:rPr lang="zh-CN" altLang="en-US" sz="3200" b="1">
                <a:solidFill>
                  <a:srgbClr val="0000CC"/>
                </a:solidFill>
              </a:rPr>
              <a:t>对于非终结符</a:t>
            </a:r>
            <a:r>
              <a:rPr lang="en-US" altLang="zh-CN" sz="3200" b="1">
                <a:solidFill>
                  <a:srgbClr val="0000CC"/>
                </a:solidFill>
              </a:rPr>
              <a:t>A</a:t>
            </a:r>
            <a:r>
              <a:rPr lang="en-US" altLang="zh-CN" sz="3200" b="1" baseline="-25000">
                <a:solidFill>
                  <a:srgbClr val="0000CC"/>
                </a:solidFill>
              </a:rPr>
              <a:t>n</a:t>
            </a:r>
            <a:r>
              <a:rPr lang="zh-CN" altLang="en-US" sz="3200" b="1">
                <a:solidFill>
                  <a:srgbClr val="0000CC"/>
                </a:solidFill>
              </a:rPr>
              <a:t>：</a:t>
            </a:r>
          </a:p>
          <a:p>
            <a:pPr eaLnBrk="1" hangingPunct="1"/>
            <a:r>
              <a:rPr lang="zh-CN" altLang="en-US" sz="3200" b="1">
                <a:solidFill>
                  <a:srgbClr val="0000CC"/>
                </a:solidFill>
              </a:rPr>
              <a:t> </a:t>
            </a:r>
            <a:r>
              <a:rPr lang="en-US" altLang="zh-CN" sz="3200" b="1">
                <a:solidFill>
                  <a:srgbClr val="0000CC"/>
                </a:solidFill>
              </a:rPr>
              <a:t>A</a:t>
            </a:r>
            <a:r>
              <a:rPr lang="en-US" altLang="zh-CN" sz="3200" b="1" baseline="-25000">
                <a:solidFill>
                  <a:srgbClr val="0000CC"/>
                </a:solidFill>
              </a:rPr>
              <a:t>n</a:t>
            </a:r>
            <a:r>
              <a:rPr lang="en-US" altLang="zh-CN" sz="3200" b="1">
                <a:solidFill>
                  <a:srgbClr val="0000CC"/>
                </a:solidFill>
              </a:rPr>
              <a:t>→A</a:t>
            </a:r>
            <a:r>
              <a:rPr lang="en-US" altLang="zh-CN" sz="3200" b="1" baseline="-25000">
                <a:solidFill>
                  <a:srgbClr val="0000CC"/>
                </a:solidFill>
              </a:rPr>
              <a:t>j</a:t>
            </a:r>
            <a:r>
              <a:rPr lang="en-US" altLang="zh-CN" sz="3200" b="1">
                <a:solidFill>
                  <a:srgbClr val="0000CC"/>
                </a:solidFill>
              </a:rPr>
              <a:t>w</a:t>
            </a:r>
          </a:p>
          <a:p>
            <a:pPr eaLnBrk="1" hangingPunct="1">
              <a:buFont typeface="Wingdings" pitchFamily="2" charset="2"/>
              <a:buNone/>
            </a:pPr>
            <a:r>
              <a:rPr lang="en-US" altLang="zh-CN" sz="3200" b="1">
                <a:solidFill>
                  <a:srgbClr val="0000CC"/>
                </a:solidFill>
              </a:rPr>
              <a:t>     </a:t>
            </a:r>
            <a:r>
              <a:rPr lang="en-US" altLang="zh-CN" sz="3200" b="1">
                <a:solidFill>
                  <a:srgbClr val="000000"/>
                </a:solidFill>
              </a:rPr>
              <a:t>n=j </a:t>
            </a:r>
            <a:r>
              <a:rPr lang="zh-CN" altLang="en-US" sz="3200" b="1">
                <a:solidFill>
                  <a:srgbClr val="0000CC"/>
                </a:solidFill>
              </a:rPr>
              <a:t>消除直接左递归；</a:t>
            </a:r>
          </a:p>
          <a:p>
            <a:pPr eaLnBrk="1" hangingPunct="1">
              <a:buFont typeface="Wingdings" pitchFamily="2" charset="2"/>
              <a:buNone/>
            </a:pPr>
            <a:r>
              <a:rPr lang="zh-CN" altLang="en-US" sz="3200" b="1">
                <a:solidFill>
                  <a:srgbClr val="000000"/>
                </a:solidFill>
              </a:rPr>
              <a:t>     </a:t>
            </a:r>
            <a:r>
              <a:rPr lang="en-US" altLang="zh-CN" sz="3200" b="1">
                <a:solidFill>
                  <a:srgbClr val="000000"/>
                </a:solidFill>
              </a:rPr>
              <a:t>n&gt;j</a:t>
            </a:r>
            <a:r>
              <a:rPr lang="en-US" altLang="zh-CN" sz="3200" b="1">
                <a:solidFill>
                  <a:srgbClr val="0000CC"/>
                </a:solidFill>
              </a:rPr>
              <a:t> </a:t>
            </a:r>
            <a:r>
              <a:rPr lang="zh-CN" altLang="en-US" sz="3200" b="1">
                <a:solidFill>
                  <a:srgbClr val="0000CC"/>
                </a:solidFill>
              </a:rPr>
              <a:t>向下的；这类产生式需要需要替代，用</a:t>
            </a:r>
            <a:r>
              <a:rPr lang="en-US" altLang="zh-CN" sz="3200" b="1">
                <a:solidFill>
                  <a:srgbClr val="0000CC"/>
                </a:solidFill>
              </a:rPr>
              <a:t>A</a:t>
            </a:r>
            <a:r>
              <a:rPr lang="en-US" altLang="zh-CN" sz="3600" b="1" baseline="-25000">
                <a:solidFill>
                  <a:srgbClr val="0000CC"/>
                </a:solidFill>
              </a:rPr>
              <a:t>j</a:t>
            </a:r>
            <a:r>
              <a:rPr lang="zh-CN" altLang="en-US" sz="3200" b="1">
                <a:solidFill>
                  <a:srgbClr val="0000CC"/>
                </a:solidFill>
              </a:rPr>
              <a:t>的侯选将</a:t>
            </a:r>
            <a:r>
              <a:rPr lang="en-US" altLang="zh-CN" sz="3200" b="1">
                <a:solidFill>
                  <a:srgbClr val="0000CC"/>
                </a:solidFill>
              </a:rPr>
              <a:t>A</a:t>
            </a:r>
            <a:r>
              <a:rPr lang="en-US" altLang="zh-CN" sz="3600" b="1" baseline="-25000">
                <a:solidFill>
                  <a:srgbClr val="0000CC"/>
                </a:solidFill>
              </a:rPr>
              <a:t>j</a:t>
            </a:r>
            <a:r>
              <a:rPr lang="zh-CN" altLang="en-US" sz="3200" b="1">
                <a:solidFill>
                  <a:srgbClr val="0000CC"/>
                </a:solidFill>
              </a:rPr>
              <a:t>替换掉，若出现了直接左递归，还需要将直接左递归消除；</a:t>
            </a:r>
          </a:p>
          <a:p>
            <a:pPr eaLnBrk="1" hangingPunct="1"/>
            <a:endParaRPr lang="en-US" altLang="zh-CN"/>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endParaRPr lang="zh-CN" altLang="zh-CN"/>
          </a:p>
        </p:txBody>
      </p:sp>
      <p:sp>
        <p:nvSpPr>
          <p:cNvPr id="205827" name="Rectangle 3"/>
          <p:cNvSpPr>
            <a:spLocks noGrp="1" noChangeArrowheads="1"/>
          </p:cNvSpPr>
          <p:nvPr>
            <p:ph type="body" idx="1"/>
          </p:nvPr>
        </p:nvSpPr>
        <p:spPr/>
        <p:txBody>
          <a:bodyPr/>
          <a:lstStyle/>
          <a:p>
            <a:pPr eaLnBrk="1" hangingPunct="1"/>
            <a:r>
              <a:rPr lang="zh-CN" altLang="en-US" sz="4000" b="1">
                <a:solidFill>
                  <a:srgbClr val="0000CC"/>
                </a:solidFill>
              </a:rPr>
              <a:t>最后，删除多余的产生式，得到的文法就</a:t>
            </a:r>
            <a:r>
              <a:rPr lang="zh-CN" altLang="en-US" sz="4000" b="1">
                <a:solidFill>
                  <a:srgbClr val="000000"/>
                </a:solidFill>
              </a:rPr>
              <a:t>没有了左递归</a:t>
            </a:r>
            <a:r>
              <a:rPr lang="zh-CN" altLang="en-US" sz="4000" b="1">
                <a:solidFill>
                  <a:srgbClr val="0000CC"/>
                </a:solidFill>
              </a:rPr>
              <a:t>，包括直接和间接的左递归。</a:t>
            </a:r>
          </a:p>
          <a:p>
            <a:pPr eaLnBrk="1" hangingPunct="1"/>
            <a:endParaRPr lang="en-US" altLang="zh-CN"/>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en-US" altLang="zh-CN" dirty="0">
                <a:solidFill>
                  <a:srgbClr val="0000CC"/>
                </a:solidFill>
              </a:rPr>
              <a:t>2.10  </a:t>
            </a:r>
            <a:r>
              <a:rPr lang="zh-CN" altLang="en-US" dirty="0">
                <a:solidFill>
                  <a:srgbClr val="0000CC"/>
                </a:solidFill>
              </a:rPr>
              <a:t>语言之间的运算及运算封闭性 </a:t>
            </a:r>
          </a:p>
        </p:txBody>
      </p:sp>
      <p:sp>
        <p:nvSpPr>
          <p:cNvPr id="766979" name="Rectangle 3"/>
          <p:cNvSpPr>
            <a:spLocks noGrp="1" noChangeArrowheads="1"/>
          </p:cNvSpPr>
          <p:nvPr>
            <p:ph type="body" idx="1"/>
          </p:nvPr>
        </p:nvSpPr>
        <p:spPr/>
        <p:txBody>
          <a:bodyPr/>
          <a:lstStyle/>
          <a:p>
            <a:pPr eaLnBrk="1" hangingPunct="1"/>
            <a:r>
              <a:rPr lang="zh-CN" altLang="en-US" sz="4000" b="1" dirty="0">
                <a:solidFill>
                  <a:srgbClr val="0000CC"/>
                </a:solidFill>
              </a:rPr>
              <a:t>对</a:t>
            </a:r>
            <a:r>
              <a:rPr lang="zh-CN" altLang="en-US" sz="4000" b="1" dirty="0">
                <a:solidFill>
                  <a:srgbClr val="000000"/>
                </a:solidFill>
              </a:rPr>
              <a:t>简单语言</a:t>
            </a:r>
            <a:r>
              <a:rPr lang="zh-CN" altLang="en-US" sz="4000" b="1" dirty="0">
                <a:solidFill>
                  <a:srgbClr val="0000CC"/>
                </a:solidFill>
              </a:rPr>
              <a:t>进行（语言的）</a:t>
            </a:r>
            <a:r>
              <a:rPr lang="zh-CN" altLang="en-US" sz="4000" b="1" dirty="0">
                <a:solidFill>
                  <a:srgbClr val="000000"/>
                </a:solidFill>
              </a:rPr>
              <a:t>运算，</a:t>
            </a:r>
            <a:r>
              <a:rPr lang="zh-CN" altLang="en-US" sz="4000" b="1" dirty="0">
                <a:solidFill>
                  <a:srgbClr val="0000CC"/>
                </a:solidFill>
              </a:rPr>
              <a:t>可以产生</a:t>
            </a:r>
            <a:r>
              <a:rPr lang="zh-CN" altLang="en-US" sz="4000" b="1" dirty="0">
                <a:solidFill>
                  <a:srgbClr val="000000"/>
                </a:solidFill>
              </a:rPr>
              <a:t>复杂语言</a:t>
            </a:r>
            <a:r>
              <a:rPr lang="zh-CN" altLang="en-US" sz="4000" b="1" dirty="0">
                <a:solidFill>
                  <a:srgbClr val="0000CC"/>
                </a:solidFill>
              </a:rPr>
              <a:t>。</a:t>
            </a:r>
          </a:p>
          <a:p>
            <a:pPr eaLnBrk="1" hangingPunct="1"/>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Effect transition="in" filter="box(in)">
                                      <p:cBhvr>
                                        <p:cTn id="7" dur="500"/>
                                        <p:tgtEl>
                                          <p:spTgt spid="7669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r>
              <a:rPr lang="zh-CN" altLang="en-US" sz="4800" dirty="0">
                <a:solidFill>
                  <a:srgbClr val="000000"/>
                </a:solidFill>
              </a:rPr>
              <a:t>语言对运算的封闭性</a:t>
            </a:r>
          </a:p>
        </p:txBody>
      </p:sp>
      <p:sp>
        <p:nvSpPr>
          <p:cNvPr id="966659"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如果任意的、属于某一</a:t>
            </a:r>
            <a:r>
              <a:rPr lang="zh-CN" altLang="en-US" sz="4000" b="1" dirty="0">
                <a:solidFill>
                  <a:srgbClr val="000000"/>
                </a:solidFill>
              </a:rPr>
              <a:t>语言类</a:t>
            </a:r>
            <a:r>
              <a:rPr lang="zh-CN" altLang="en-US" sz="4000" b="1" dirty="0">
                <a:solidFill>
                  <a:srgbClr val="0000CC"/>
                </a:solidFill>
              </a:rPr>
              <a:t>的</a:t>
            </a:r>
            <a:endParaRPr lang="en-US" altLang="zh-CN" sz="4000" b="1" dirty="0">
              <a:solidFill>
                <a:srgbClr val="0000CC"/>
              </a:solidFill>
            </a:endParaRPr>
          </a:p>
          <a:p>
            <a:pPr marL="0" indent="0" eaLnBrk="1" hangingPunct="1">
              <a:buFont typeface="Wingdings" pitchFamily="2" charset="2"/>
              <a:buNone/>
            </a:pPr>
            <a:r>
              <a:rPr lang="zh-CN" altLang="en-US" sz="4000" b="1" dirty="0">
                <a:solidFill>
                  <a:srgbClr val="0000CC"/>
                </a:solidFill>
              </a:rPr>
              <a:t>一个或多个语言在某一</a:t>
            </a:r>
            <a:r>
              <a:rPr lang="zh-CN" altLang="en-US" sz="4000" b="1" dirty="0">
                <a:solidFill>
                  <a:srgbClr val="000000"/>
                </a:solidFill>
              </a:rPr>
              <a:t>特定运算</a:t>
            </a:r>
            <a:r>
              <a:rPr lang="zh-CN" altLang="en-US" sz="4000" b="1" dirty="0">
                <a:solidFill>
                  <a:srgbClr val="0000CC"/>
                </a:solidFill>
              </a:rPr>
              <a:t>下</a:t>
            </a:r>
            <a:endParaRPr lang="en-US" altLang="zh-CN" sz="4000" b="1" dirty="0">
              <a:solidFill>
                <a:srgbClr val="0000CC"/>
              </a:solidFill>
            </a:endParaRPr>
          </a:p>
          <a:p>
            <a:pPr marL="0" indent="0" eaLnBrk="1" hangingPunct="1">
              <a:buFont typeface="Wingdings" pitchFamily="2" charset="2"/>
              <a:buNone/>
            </a:pPr>
            <a:r>
              <a:rPr lang="zh-CN" altLang="en-US" sz="4000" b="1" dirty="0">
                <a:solidFill>
                  <a:srgbClr val="0000CC"/>
                </a:solidFill>
              </a:rPr>
              <a:t>所得到的语言仍然是</a:t>
            </a:r>
            <a:r>
              <a:rPr lang="zh-CN" altLang="en-US" sz="4000" b="1" dirty="0">
                <a:solidFill>
                  <a:srgbClr val="000000"/>
                </a:solidFill>
              </a:rPr>
              <a:t>同类</a:t>
            </a:r>
            <a:r>
              <a:rPr lang="zh-CN" altLang="en-US" sz="4000" b="1" dirty="0">
                <a:solidFill>
                  <a:srgbClr val="0000CC"/>
                </a:solidFill>
              </a:rPr>
              <a:t>语言</a:t>
            </a:r>
            <a:r>
              <a:rPr lang="en-US" altLang="zh-CN" sz="4000" b="1" dirty="0">
                <a:solidFill>
                  <a:srgbClr val="0000CC"/>
                </a:solidFill>
              </a:rPr>
              <a:t>:</a:t>
            </a:r>
          </a:p>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则该</a:t>
            </a:r>
            <a:r>
              <a:rPr lang="zh-CN" altLang="en-US" sz="4000" b="1" dirty="0">
                <a:solidFill>
                  <a:srgbClr val="000000"/>
                </a:solidFill>
              </a:rPr>
              <a:t>语言类</a:t>
            </a:r>
            <a:r>
              <a:rPr lang="zh-CN" altLang="en-US" sz="4000" b="1" dirty="0">
                <a:solidFill>
                  <a:srgbClr val="0000CC"/>
                </a:solidFill>
              </a:rPr>
              <a:t>对该运算具有</a:t>
            </a:r>
            <a:r>
              <a:rPr lang="zh-CN" altLang="en-US" sz="4000" b="1" dirty="0">
                <a:solidFill>
                  <a:srgbClr val="000000"/>
                </a:solidFill>
              </a:rPr>
              <a:t>封闭性</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6659">
                                            <p:txEl>
                                              <p:pRg st="0" end="0"/>
                                            </p:txEl>
                                          </p:spTgt>
                                        </p:tgtEl>
                                        <p:attrNameLst>
                                          <p:attrName>style.visibility</p:attrName>
                                        </p:attrNameLst>
                                      </p:cBhvr>
                                      <p:to>
                                        <p:strVal val="visible"/>
                                      </p:to>
                                    </p:set>
                                    <p:animEffect transition="in" filter="box(in)">
                                      <p:cBhvr>
                                        <p:cTn id="7" dur="500"/>
                                        <p:tgtEl>
                                          <p:spTgt spid="966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6659">
                                            <p:txEl>
                                              <p:pRg st="1" end="1"/>
                                            </p:txEl>
                                          </p:spTgt>
                                        </p:tgtEl>
                                        <p:attrNameLst>
                                          <p:attrName>style.visibility</p:attrName>
                                        </p:attrNameLst>
                                      </p:cBhvr>
                                      <p:to>
                                        <p:strVal val="visible"/>
                                      </p:to>
                                    </p:set>
                                    <p:animEffect transition="in" filter="box(in)">
                                      <p:cBhvr>
                                        <p:cTn id="12" dur="500"/>
                                        <p:tgtEl>
                                          <p:spTgt spid="966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6659">
                                            <p:txEl>
                                              <p:pRg st="2" end="2"/>
                                            </p:txEl>
                                          </p:spTgt>
                                        </p:tgtEl>
                                        <p:attrNameLst>
                                          <p:attrName>style.visibility</p:attrName>
                                        </p:attrNameLst>
                                      </p:cBhvr>
                                      <p:to>
                                        <p:strVal val="visible"/>
                                      </p:to>
                                    </p:set>
                                    <p:animEffect transition="in" filter="box(in)">
                                      <p:cBhvr>
                                        <p:cTn id="17" dur="500"/>
                                        <p:tgtEl>
                                          <p:spTgt spid="966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66659">
                                            <p:txEl>
                                              <p:pRg st="3" end="3"/>
                                            </p:txEl>
                                          </p:spTgt>
                                        </p:tgtEl>
                                        <p:attrNameLst>
                                          <p:attrName>style.visibility</p:attrName>
                                        </p:attrNameLst>
                                      </p:cBhvr>
                                      <p:to>
                                        <p:strVal val="visible"/>
                                      </p:to>
                                    </p:set>
                                    <p:animEffect transition="in" filter="box(in)">
                                      <p:cBhvr>
                                        <p:cTn id="22" dur="500"/>
                                        <p:tgtEl>
                                          <p:spTgt spid="966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9" grpId="0" build="p"/>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zh-CN" altLang="en-US" sz="4800" dirty="0">
                <a:solidFill>
                  <a:srgbClr val="000000"/>
                </a:solidFill>
              </a:rPr>
              <a:t>有效封闭性</a:t>
            </a:r>
          </a:p>
        </p:txBody>
      </p:sp>
      <p:sp>
        <p:nvSpPr>
          <p:cNvPr id="967683" name="Rectangle 3"/>
          <p:cNvSpPr>
            <a:spLocks noGrp="1" noChangeArrowheads="1"/>
          </p:cNvSpPr>
          <p:nvPr>
            <p:ph type="body" idx="1"/>
          </p:nvPr>
        </p:nvSpPr>
        <p:spPr/>
        <p:txBody>
          <a:bodyPr/>
          <a:lstStyle/>
          <a:p>
            <a:pPr marL="0" indent="0"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根据一个或多个语言的文法</a:t>
            </a:r>
            <a:r>
              <a:rPr lang="en-US" altLang="zh-CN" sz="3600" b="1" dirty="0">
                <a:solidFill>
                  <a:srgbClr val="000000"/>
                </a:solidFill>
              </a:rPr>
              <a:t>,</a:t>
            </a:r>
          </a:p>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若可以</a:t>
            </a:r>
            <a:r>
              <a:rPr lang="zh-CN" altLang="en-US" sz="4000" b="1" dirty="0">
                <a:solidFill>
                  <a:srgbClr val="FF0000"/>
                </a:solidFill>
              </a:rPr>
              <a:t>构造</a:t>
            </a:r>
            <a:r>
              <a:rPr lang="zh-CN" altLang="en-US" sz="4000" b="1" dirty="0">
                <a:solidFill>
                  <a:srgbClr val="0000CC"/>
                </a:solidFill>
              </a:rPr>
              <a:t>出</a:t>
            </a:r>
            <a:r>
              <a:rPr lang="zh-CN" altLang="en-US" sz="4000" b="1" dirty="0">
                <a:solidFill>
                  <a:srgbClr val="000000"/>
                </a:solidFill>
              </a:rPr>
              <a:t>给定运算</a:t>
            </a:r>
            <a:r>
              <a:rPr lang="zh-CN" altLang="en-US" sz="4000" b="1" dirty="0">
                <a:solidFill>
                  <a:srgbClr val="0000CC"/>
                </a:solidFill>
              </a:rPr>
              <a:t>下所获得的</a:t>
            </a:r>
            <a:r>
              <a:rPr lang="zh-CN" altLang="en-US" sz="4000" b="1" dirty="0">
                <a:solidFill>
                  <a:srgbClr val="000000"/>
                </a:solidFill>
              </a:rPr>
              <a:t>同类语言</a:t>
            </a:r>
            <a:r>
              <a:rPr lang="zh-CN" altLang="en-US" sz="4000" b="1" dirty="0">
                <a:solidFill>
                  <a:srgbClr val="0000CC"/>
                </a:solidFill>
              </a:rPr>
              <a:t>的文法</a:t>
            </a:r>
          </a:p>
          <a:p>
            <a:pPr marL="0" indent="0" eaLnBrk="1" hangingPunct="1">
              <a:buFont typeface="Wingdings" pitchFamily="2" charset="2"/>
              <a:buNone/>
            </a:pPr>
            <a:r>
              <a:rPr lang="zh-CN" altLang="en-US" sz="4000" b="1" dirty="0">
                <a:solidFill>
                  <a:srgbClr val="0000CC"/>
                </a:solidFill>
              </a:rPr>
              <a:t>   称此语言类对该运算是</a:t>
            </a:r>
            <a:r>
              <a:rPr lang="zh-CN" altLang="en-US" sz="4000" b="1" dirty="0">
                <a:solidFill>
                  <a:srgbClr val="000000"/>
                </a:solidFill>
              </a:rPr>
              <a:t>有效封闭</a:t>
            </a:r>
            <a:r>
              <a:rPr lang="zh-CN" altLang="en-US" sz="4000" b="1" dirty="0">
                <a:solidFill>
                  <a:srgbClr val="0000CC"/>
                </a:solidFill>
              </a:rPr>
              <a:t>的</a:t>
            </a:r>
            <a:r>
              <a:rPr lang="en-GB" altLang="zh-CN" sz="4000" b="1" dirty="0">
                <a:solidFill>
                  <a:srgbClr val="0000CC"/>
                </a:solidFill>
              </a:rPr>
              <a:t>(</a:t>
            </a:r>
            <a:r>
              <a:rPr lang="zh-CN" altLang="en-US" sz="4000" b="1" dirty="0">
                <a:solidFill>
                  <a:srgbClr val="000000"/>
                </a:solidFill>
              </a:rPr>
              <a:t>有效封闭性</a:t>
            </a:r>
            <a:r>
              <a:rPr lang="en-GB" altLang="zh-CN" sz="4000" b="1" dirty="0">
                <a:solidFill>
                  <a:srgbClr val="0000CC"/>
                </a:solidFill>
              </a:rPr>
              <a:t>)</a:t>
            </a:r>
            <a:r>
              <a:rPr lang="zh-CN" altLang="en-US"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67683">
                                            <p:txEl>
                                              <p:pRg st="0" end="0"/>
                                            </p:txEl>
                                          </p:spTgt>
                                        </p:tgtEl>
                                        <p:attrNameLst>
                                          <p:attrName>style.visibility</p:attrName>
                                        </p:attrNameLst>
                                      </p:cBhvr>
                                      <p:to>
                                        <p:strVal val="visible"/>
                                      </p:to>
                                    </p:set>
                                    <p:animEffect transition="in" filter="box(in)">
                                      <p:cBhvr>
                                        <p:cTn id="7" dur="500"/>
                                        <p:tgtEl>
                                          <p:spTgt spid="967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67683">
                                            <p:txEl>
                                              <p:pRg st="1" end="1"/>
                                            </p:txEl>
                                          </p:spTgt>
                                        </p:tgtEl>
                                        <p:attrNameLst>
                                          <p:attrName>style.visibility</p:attrName>
                                        </p:attrNameLst>
                                      </p:cBhvr>
                                      <p:to>
                                        <p:strVal val="visible"/>
                                      </p:to>
                                    </p:set>
                                    <p:animEffect transition="in" filter="box(in)">
                                      <p:cBhvr>
                                        <p:cTn id="12" dur="500"/>
                                        <p:tgtEl>
                                          <p:spTgt spid="967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67683">
                                            <p:txEl>
                                              <p:pRg st="2" end="2"/>
                                            </p:txEl>
                                          </p:spTgt>
                                        </p:tgtEl>
                                        <p:attrNameLst>
                                          <p:attrName>style.visibility</p:attrName>
                                        </p:attrNameLst>
                                      </p:cBhvr>
                                      <p:to>
                                        <p:strVal val="visible"/>
                                      </p:to>
                                    </p:set>
                                    <p:animEffect transition="in" filter="box(in)">
                                      <p:cBhvr>
                                        <p:cTn id="17" dur="500"/>
                                        <p:tgtEl>
                                          <p:spTgt spid="967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r>
              <a:rPr lang="zh-CN" altLang="en-US" sz="4400">
                <a:solidFill>
                  <a:srgbClr val="000000"/>
                </a:solidFill>
              </a:rPr>
              <a:t>问题本质</a:t>
            </a:r>
            <a:r>
              <a:rPr lang="en-US" altLang="zh-CN" sz="4400">
                <a:solidFill>
                  <a:srgbClr val="000000"/>
                </a:solidFill>
              </a:rPr>
              <a:t>:</a:t>
            </a:r>
            <a:r>
              <a:rPr lang="zh-CN" altLang="en-US" sz="4400">
                <a:solidFill>
                  <a:srgbClr val="000000"/>
                </a:solidFill>
              </a:rPr>
              <a:t>文法的构造</a:t>
            </a:r>
          </a:p>
        </p:txBody>
      </p:sp>
      <p:sp>
        <p:nvSpPr>
          <p:cNvPr id="968707" name="Rectangle 3"/>
          <p:cNvSpPr>
            <a:spLocks noGrp="1" noChangeArrowheads="1"/>
          </p:cNvSpPr>
          <p:nvPr>
            <p:ph type="body" idx="1"/>
          </p:nvPr>
        </p:nvSpPr>
        <p:spPr/>
        <p:txBody>
          <a:bodyPr/>
          <a:lstStyle/>
          <a:p>
            <a:pPr marL="0" indent="0" eaLnBrk="1" hangingPunct="1">
              <a:buFont typeface="Wingdings" pitchFamily="2" charset="2"/>
              <a:buNone/>
            </a:pPr>
            <a:r>
              <a:rPr lang="zh-CN" altLang="en-US" sz="4000" b="1" dirty="0">
                <a:solidFill>
                  <a:srgbClr val="0000CC"/>
                </a:solidFill>
              </a:rPr>
              <a:t>存在文法</a:t>
            </a:r>
            <a:r>
              <a:rPr lang="en-US" altLang="zh-CN" sz="4000" b="1" dirty="0">
                <a:solidFill>
                  <a:srgbClr val="000000"/>
                </a:solidFill>
              </a:rPr>
              <a:t>G</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00"/>
                </a:solidFill>
              </a:rPr>
              <a:t>G</a:t>
            </a:r>
            <a:r>
              <a:rPr lang="en-US" altLang="zh-CN" sz="4000" b="1" baseline="-25000" dirty="0">
                <a:solidFill>
                  <a:srgbClr val="000000"/>
                </a:solidFill>
              </a:rPr>
              <a:t>2</a:t>
            </a:r>
            <a:endParaRPr lang="en-US" altLang="zh-CN" sz="4000" b="1" dirty="0">
              <a:solidFill>
                <a:srgbClr val="0000CC"/>
              </a:solidFill>
            </a:endParaRPr>
          </a:p>
          <a:p>
            <a:pPr marL="0" indent="0" eaLnBrk="1" hangingPunct="1">
              <a:buFont typeface="Wingdings" pitchFamily="2" charset="2"/>
              <a:buNone/>
            </a:pPr>
            <a:r>
              <a:rPr lang="en-US" altLang="zh-CN" sz="4000" b="1" dirty="0">
                <a:solidFill>
                  <a:srgbClr val="0000CC"/>
                </a:solidFill>
              </a:rPr>
              <a:t>   L</a:t>
            </a:r>
            <a:r>
              <a:rPr lang="en-US" altLang="zh-CN" sz="4000" b="1" baseline="-25000" dirty="0">
                <a:solidFill>
                  <a:srgbClr val="000000"/>
                </a:solidFill>
              </a:rPr>
              <a:t>1</a:t>
            </a:r>
            <a:r>
              <a:rPr lang="en-US" altLang="zh-CN" sz="4000" b="1" dirty="0">
                <a:solidFill>
                  <a:srgbClr val="0000CC"/>
                </a:solidFill>
              </a:rPr>
              <a:t>=L(</a:t>
            </a:r>
            <a:r>
              <a:rPr lang="en-US" altLang="zh-CN" sz="4000" b="1" dirty="0">
                <a:solidFill>
                  <a:srgbClr val="000000"/>
                </a:solidFill>
              </a:rPr>
              <a:t>G</a:t>
            </a:r>
            <a:r>
              <a:rPr lang="en-US" altLang="zh-CN" sz="4000" b="1" baseline="-25000" dirty="0">
                <a:solidFill>
                  <a:srgbClr val="000000"/>
                </a:solidFill>
              </a:rPr>
              <a:t>1</a:t>
            </a:r>
            <a:r>
              <a:rPr lang="en-GB" altLang="zh-CN" sz="4000" b="1" dirty="0">
                <a:solidFill>
                  <a:srgbClr val="000000"/>
                </a:solidFill>
              </a:rPr>
              <a:t>)            </a:t>
            </a:r>
            <a:r>
              <a:rPr lang="en-US" altLang="zh-CN" sz="4000" b="1" dirty="0">
                <a:solidFill>
                  <a:srgbClr val="0000CC"/>
                </a:solidFill>
              </a:rPr>
              <a:t>L</a:t>
            </a:r>
            <a:r>
              <a:rPr lang="en-US" altLang="zh-CN" sz="4000" b="1" baseline="-25000" dirty="0">
                <a:solidFill>
                  <a:srgbClr val="000000"/>
                </a:solidFill>
              </a:rPr>
              <a:t>2</a:t>
            </a:r>
            <a:r>
              <a:rPr lang="en-US" altLang="zh-CN" sz="4000" b="1" dirty="0">
                <a:solidFill>
                  <a:srgbClr val="0000CC"/>
                </a:solidFill>
              </a:rPr>
              <a:t>=L(</a:t>
            </a:r>
            <a:r>
              <a:rPr lang="en-US" altLang="zh-CN" sz="4000" b="1" dirty="0">
                <a:solidFill>
                  <a:srgbClr val="000000"/>
                </a:solidFill>
              </a:rPr>
              <a:t>G</a:t>
            </a:r>
            <a:r>
              <a:rPr lang="en-US" altLang="zh-CN" sz="4000" b="1" baseline="-25000" dirty="0">
                <a:solidFill>
                  <a:srgbClr val="000000"/>
                </a:solidFill>
              </a:rPr>
              <a:t>2</a:t>
            </a:r>
            <a:r>
              <a:rPr lang="en-GB" altLang="zh-CN" sz="4000" b="1" dirty="0">
                <a:solidFill>
                  <a:srgbClr val="000000"/>
                </a:solidFill>
              </a:rPr>
              <a:t>)</a:t>
            </a:r>
          </a:p>
          <a:p>
            <a:pPr marL="0" indent="0" eaLnBrk="1" hangingPunct="1">
              <a:buFont typeface="Wingdings" pitchFamily="2" charset="2"/>
              <a:buNone/>
            </a:pPr>
            <a:r>
              <a:rPr lang="zh-CN" altLang="en-US" sz="4000" b="1" dirty="0">
                <a:solidFill>
                  <a:srgbClr val="0000CC"/>
                </a:solidFill>
              </a:rPr>
              <a:t>需要</a:t>
            </a:r>
            <a:r>
              <a:rPr lang="zh-CN" altLang="en-US" sz="4000" b="1" dirty="0">
                <a:solidFill>
                  <a:srgbClr val="000000"/>
                </a:solidFill>
              </a:rPr>
              <a:t>构造文法</a:t>
            </a:r>
            <a:r>
              <a:rPr lang="en-US" altLang="zh-CN" sz="4000" b="1" dirty="0">
                <a:solidFill>
                  <a:srgbClr val="0000CC"/>
                </a:solidFill>
              </a:rPr>
              <a:t>G</a:t>
            </a:r>
            <a:r>
              <a:rPr lang="zh-CN" altLang="en-US" sz="4000" b="1" dirty="0">
                <a:solidFill>
                  <a:srgbClr val="0000CC"/>
                </a:solidFill>
              </a:rPr>
              <a:t>，使得 </a:t>
            </a:r>
          </a:p>
          <a:p>
            <a:pPr marL="0" indent="0"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L</a:t>
            </a:r>
            <a:r>
              <a:rPr lang="en-GB" altLang="zh-CN" sz="4000" b="1" dirty="0">
                <a:solidFill>
                  <a:srgbClr val="0000CC"/>
                </a:solidFill>
              </a:rPr>
              <a:t>(G)</a:t>
            </a:r>
            <a:r>
              <a:rPr lang="zh-CN" altLang="en-GB" sz="4000" b="1" dirty="0">
                <a:solidFill>
                  <a:srgbClr val="0000CC"/>
                </a:solidFill>
              </a:rPr>
              <a:t>是对</a:t>
            </a:r>
            <a:r>
              <a:rPr lang="en-GB" altLang="zh-CN" sz="4000" b="1" dirty="0">
                <a:solidFill>
                  <a:srgbClr val="0000CC"/>
                </a:solidFill>
              </a:rPr>
              <a:t>L</a:t>
            </a:r>
            <a:r>
              <a:rPr lang="en-US" altLang="zh-CN" sz="4000" b="1" baseline="-25000" dirty="0">
                <a:solidFill>
                  <a:srgbClr val="000000"/>
                </a:solidFill>
              </a:rPr>
              <a:t>1</a:t>
            </a:r>
            <a:r>
              <a:rPr lang="zh-CN" altLang="en-GB" sz="4000" b="1" dirty="0">
                <a:solidFill>
                  <a:srgbClr val="0000CC"/>
                </a:solidFill>
              </a:rPr>
              <a:t>和</a:t>
            </a:r>
            <a:r>
              <a:rPr lang="en-GB" altLang="zh-CN" sz="4000" b="1" dirty="0">
                <a:solidFill>
                  <a:srgbClr val="0000CC"/>
                </a:solidFill>
              </a:rPr>
              <a:t>L</a:t>
            </a:r>
            <a:r>
              <a:rPr lang="en-US" altLang="zh-CN" sz="4000" b="1" baseline="-25000" dirty="0">
                <a:solidFill>
                  <a:srgbClr val="000000"/>
                </a:solidFill>
              </a:rPr>
              <a:t>2</a:t>
            </a:r>
            <a:r>
              <a:rPr lang="zh-CN" altLang="en-US" sz="4000" b="1" dirty="0">
                <a:solidFill>
                  <a:srgbClr val="0000CC"/>
                </a:solidFill>
              </a:rPr>
              <a:t>进行</a:t>
            </a:r>
            <a:r>
              <a:rPr lang="zh-CN" altLang="en-US" sz="4000" b="1" dirty="0">
                <a:solidFill>
                  <a:srgbClr val="000000"/>
                </a:solidFill>
              </a:rPr>
              <a:t>某种运算</a:t>
            </a:r>
            <a:r>
              <a:rPr lang="zh-CN" altLang="en-US" sz="4000" b="1" dirty="0">
                <a:solidFill>
                  <a:srgbClr val="0000CC"/>
                </a:solidFill>
              </a:rPr>
              <a:t>后得到的语言。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8707">
                                            <p:txEl>
                                              <p:pRg st="0" end="0"/>
                                            </p:txEl>
                                          </p:spTgt>
                                        </p:tgtEl>
                                        <p:attrNameLst>
                                          <p:attrName>style.visibility</p:attrName>
                                        </p:attrNameLst>
                                      </p:cBhvr>
                                      <p:to>
                                        <p:strVal val="visible"/>
                                      </p:to>
                                    </p:set>
                                    <p:animEffect transition="in" filter="box(in)">
                                      <p:cBhvr>
                                        <p:cTn id="7" dur="500"/>
                                        <p:tgtEl>
                                          <p:spTgt spid="968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8707">
                                            <p:txEl>
                                              <p:pRg st="1" end="1"/>
                                            </p:txEl>
                                          </p:spTgt>
                                        </p:tgtEl>
                                        <p:attrNameLst>
                                          <p:attrName>style.visibility</p:attrName>
                                        </p:attrNameLst>
                                      </p:cBhvr>
                                      <p:to>
                                        <p:strVal val="visible"/>
                                      </p:to>
                                    </p:set>
                                    <p:animEffect transition="in" filter="box(in)">
                                      <p:cBhvr>
                                        <p:cTn id="12" dur="500"/>
                                        <p:tgtEl>
                                          <p:spTgt spid="968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8707">
                                            <p:txEl>
                                              <p:pRg st="2" end="2"/>
                                            </p:txEl>
                                          </p:spTgt>
                                        </p:tgtEl>
                                        <p:attrNameLst>
                                          <p:attrName>style.visibility</p:attrName>
                                        </p:attrNameLst>
                                      </p:cBhvr>
                                      <p:to>
                                        <p:strVal val="visible"/>
                                      </p:to>
                                    </p:set>
                                    <p:animEffect transition="in" filter="box(in)">
                                      <p:cBhvr>
                                        <p:cTn id="17" dur="500"/>
                                        <p:tgtEl>
                                          <p:spTgt spid="968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68707">
                                            <p:txEl>
                                              <p:pRg st="3" end="3"/>
                                            </p:txEl>
                                          </p:spTgt>
                                        </p:tgtEl>
                                        <p:attrNameLst>
                                          <p:attrName>style.visibility</p:attrName>
                                        </p:attrNameLst>
                                      </p:cBhvr>
                                      <p:to>
                                        <p:strVal val="visible"/>
                                      </p:to>
                                    </p:set>
                                    <p:animEffect transition="in" filter="box(in)">
                                      <p:cBhvr>
                                        <p:cTn id="22" dur="500"/>
                                        <p:tgtEl>
                                          <p:spTgt spid="968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7" grpId="0" build="p"/>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969731"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语言的有效封闭性可以</a:t>
            </a:r>
          </a:p>
          <a:p>
            <a:pPr eaLnBrk="1" hangingPunct="1">
              <a:buFont typeface="Wingdings" pitchFamily="2" charset="2"/>
              <a:buNone/>
            </a:pPr>
            <a:r>
              <a:rPr lang="zh-CN" altLang="en-US" sz="4000" b="1" dirty="0">
                <a:solidFill>
                  <a:srgbClr val="000000"/>
                </a:solidFill>
              </a:rPr>
              <a:t> 证明</a:t>
            </a:r>
            <a:r>
              <a:rPr lang="zh-CN" altLang="en-US" sz="4000" b="1" dirty="0">
                <a:solidFill>
                  <a:srgbClr val="0000CC"/>
                </a:solidFill>
              </a:rPr>
              <a:t>某些语言属于某类语言，</a:t>
            </a:r>
          </a:p>
          <a:p>
            <a:pPr eaLnBrk="1" hangingPunct="1">
              <a:buFont typeface="Wingdings" pitchFamily="2" charset="2"/>
              <a:buNone/>
            </a:pPr>
            <a:r>
              <a:rPr lang="zh-CN" altLang="en-US" sz="4000" b="1" dirty="0">
                <a:solidFill>
                  <a:srgbClr val="0000CC"/>
                </a:solidFill>
              </a:rPr>
              <a:t> 基于简单语言</a:t>
            </a:r>
            <a:r>
              <a:rPr lang="zh-CN" altLang="en-US" sz="4000" b="1" dirty="0">
                <a:solidFill>
                  <a:srgbClr val="000000"/>
                </a:solidFill>
              </a:rPr>
              <a:t>构造</a:t>
            </a:r>
            <a:r>
              <a:rPr lang="zh-CN" altLang="en-US" sz="4000" b="1" dirty="0">
                <a:solidFill>
                  <a:srgbClr val="0000CC"/>
                </a:solidFill>
              </a:rPr>
              <a:t>复杂的</a:t>
            </a:r>
            <a:r>
              <a:rPr lang="zh-CN" altLang="en-US" sz="4000" b="1" dirty="0">
                <a:solidFill>
                  <a:srgbClr val="000000"/>
                </a:solidFill>
              </a:rPr>
              <a:t>同类</a:t>
            </a:r>
            <a:r>
              <a:rPr lang="zh-CN" altLang="en-US" sz="4000" b="1" dirty="0">
                <a:solidFill>
                  <a:srgbClr val="0000CC"/>
                </a:solidFill>
              </a:rPr>
              <a:t>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9731">
                                            <p:txEl>
                                              <p:pRg st="1" end="1"/>
                                            </p:txEl>
                                          </p:spTgt>
                                        </p:tgtEl>
                                        <p:attrNameLst>
                                          <p:attrName>style.visibility</p:attrName>
                                        </p:attrNameLst>
                                      </p:cBhvr>
                                      <p:to>
                                        <p:strVal val="visible"/>
                                      </p:to>
                                    </p:set>
                                    <p:animEffect transition="in" filter="box(in)">
                                      <p:cBhvr>
                                        <p:cTn id="7" dur="500"/>
                                        <p:tgtEl>
                                          <p:spTgt spid="9697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9731">
                                            <p:txEl>
                                              <p:pRg st="2" end="2"/>
                                            </p:txEl>
                                          </p:spTgt>
                                        </p:tgtEl>
                                        <p:attrNameLst>
                                          <p:attrName>style.visibility</p:attrName>
                                        </p:attrNameLst>
                                      </p:cBhvr>
                                      <p:to>
                                        <p:strVal val="visible"/>
                                      </p:to>
                                    </p:set>
                                    <p:animEffect transition="in" filter="box(in)">
                                      <p:cBhvr>
                                        <p:cTn id="12" dur="500"/>
                                        <p:tgtEl>
                                          <p:spTgt spid="969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p:bldLst>
  </p:timing>
</p:sld>
</file>

<file path=ppt/slides/slide2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r>
              <a:rPr lang="en-US" altLang="zh-CN" sz="4800" dirty="0">
                <a:solidFill>
                  <a:srgbClr val="000000"/>
                </a:solidFill>
              </a:rPr>
              <a:t>2.10.1 </a:t>
            </a:r>
            <a:r>
              <a:rPr lang="zh-CN" altLang="en-US" sz="4800" dirty="0">
                <a:solidFill>
                  <a:srgbClr val="000000"/>
                </a:solidFill>
              </a:rPr>
              <a:t>语言之间的基本运算</a:t>
            </a:r>
          </a:p>
        </p:txBody>
      </p:sp>
      <p:sp>
        <p:nvSpPr>
          <p:cNvPr id="781315" name="Rectangle 3"/>
          <p:cNvSpPr>
            <a:spLocks noGrp="1" noChangeArrowheads="1"/>
          </p:cNvSpPr>
          <p:nvPr>
            <p:ph type="body" idx="1"/>
          </p:nvPr>
        </p:nvSpPr>
        <p:spPr>
          <a:xfrm>
            <a:off x="874713" y="2409825"/>
            <a:ext cx="8269287" cy="4114800"/>
          </a:xfrm>
        </p:spPr>
        <p:txBody>
          <a:bodyPr/>
          <a:lstStyle/>
          <a:p>
            <a:pPr marL="0" indent="0" eaLnBrk="1" hangingPunct="1">
              <a:lnSpc>
                <a:spcPct val="80000"/>
              </a:lnSpc>
              <a:buFont typeface="Wingdings" pitchFamily="2" charset="2"/>
              <a:buNone/>
            </a:pPr>
            <a:r>
              <a:rPr lang="en-US" altLang="zh-CN" sz="4000" b="1" dirty="0">
                <a:solidFill>
                  <a:srgbClr val="0000CC"/>
                </a:solidFill>
              </a:rPr>
              <a:t>    </a:t>
            </a:r>
            <a:r>
              <a:rPr lang="zh-CN" altLang="en-US" sz="4000" b="1" dirty="0">
                <a:solidFill>
                  <a:srgbClr val="0000CC"/>
                </a:solidFill>
              </a:rPr>
              <a:t>若语言</a:t>
            </a:r>
            <a:r>
              <a:rPr lang="en-US" altLang="zh-CN" sz="4000" b="1" dirty="0">
                <a:solidFill>
                  <a:srgbClr val="0000CC"/>
                </a:solidFill>
              </a:rPr>
              <a:t>L</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CC"/>
                </a:solidFill>
              </a:rPr>
              <a:t>L</a:t>
            </a:r>
            <a:r>
              <a:rPr lang="en-US" altLang="zh-CN" sz="4000" b="1" baseline="-25000" dirty="0">
                <a:solidFill>
                  <a:srgbClr val="000000"/>
                </a:solidFill>
              </a:rPr>
              <a:t>2</a:t>
            </a:r>
            <a:r>
              <a:rPr lang="zh-CN" altLang="en-US" sz="4000" b="1" dirty="0">
                <a:solidFill>
                  <a:srgbClr val="0000CC"/>
                </a:solidFill>
              </a:rPr>
              <a:t>是字母表</a:t>
            </a:r>
            <a:r>
              <a:rPr lang="zh-CN" altLang="en-US" sz="4000" b="1" dirty="0">
                <a:solidFill>
                  <a:srgbClr val="000000"/>
                </a:solidFill>
              </a:rPr>
              <a:t>∑</a:t>
            </a:r>
            <a:r>
              <a:rPr lang="en-US" altLang="zh-CN" sz="4000" b="1" baseline="-25000" dirty="0">
                <a:solidFill>
                  <a:srgbClr val="000000"/>
                </a:solidFill>
              </a:rPr>
              <a:t>1</a:t>
            </a:r>
            <a:r>
              <a:rPr lang="zh-CN" altLang="en-US" sz="4000" b="1" dirty="0">
                <a:solidFill>
                  <a:srgbClr val="000000"/>
                </a:solidFill>
              </a:rPr>
              <a:t>和 ∑</a:t>
            </a:r>
            <a:r>
              <a:rPr lang="en-US" altLang="zh-CN" sz="4000" b="1" baseline="-25000" dirty="0">
                <a:solidFill>
                  <a:srgbClr val="000000"/>
                </a:solidFill>
              </a:rPr>
              <a:t>2</a:t>
            </a:r>
            <a:r>
              <a:rPr lang="zh-CN" altLang="en-US" sz="4000" b="1" dirty="0">
                <a:solidFill>
                  <a:srgbClr val="0000CC"/>
                </a:solidFill>
              </a:rPr>
              <a:t>上的两个语言，定义</a:t>
            </a:r>
          </a:p>
          <a:p>
            <a:pPr marL="0" indent="0" eaLnBrk="1" hangingPunct="1">
              <a:lnSpc>
                <a:spcPct val="80000"/>
              </a:lnSpc>
              <a:buFont typeface="Wingdings" pitchFamily="2" charset="2"/>
              <a:buNone/>
            </a:pPr>
            <a:r>
              <a:rPr lang="zh-CN" altLang="en-US" sz="4000" b="1" dirty="0">
                <a:solidFill>
                  <a:srgbClr val="0000CC"/>
                </a:solidFill>
              </a:rPr>
              <a:t>  语言</a:t>
            </a:r>
            <a:r>
              <a:rPr lang="en-US" altLang="zh-CN" sz="4000" b="1" dirty="0">
                <a:solidFill>
                  <a:srgbClr val="0000CC"/>
                </a:solidFill>
              </a:rPr>
              <a:t>L</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CC"/>
                </a:solidFill>
              </a:rPr>
              <a:t>L</a:t>
            </a:r>
            <a:r>
              <a:rPr lang="en-US" altLang="zh-CN" sz="4000" b="1" baseline="-25000" dirty="0">
                <a:solidFill>
                  <a:srgbClr val="000000"/>
                </a:solidFill>
              </a:rPr>
              <a:t>2</a:t>
            </a:r>
            <a:r>
              <a:rPr lang="zh-CN" altLang="en-US" sz="4000" b="1" dirty="0">
                <a:solidFill>
                  <a:srgbClr val="0000CC"/>
                </a:solidFill>
              </a:rPr>
              <a:t>的</a:t>
            </a:r>
            <a:r>
              <a:rPr lang="zh-CN" altLang="en-US" sz="4000" b="1" dirty="0">
                <a:solidFill>
                  <a:srgbClr val="000000"/>
                </a:solidFill>
              </a:rPr>
              <a:t>联合</a:t>
            </a:r>
            <a:r>
              <a:rPr lang="zh-CN" altLang="en-US" sz="4000" b="1" dirty="0">
                <a:solidFill>
                  <a:srgbClr val="0000CC"/>
                </a:solidFill>
              </a:rPr>
              <a:t>运算为：</a:t>
            </a:r>
          </a:p>
          <a:p>
            <a:pPr marL="0" indent="0" eaLnBrk="1" hangingPunct="1">
              <a:lnSpc>
                <a:spcPct val="80000"/>
              </a:lnSpc>
              <a:buFont typeface="Wingdings" pitchFamily="2" charset="2"/>
              <a:buNone/>
            </a:pPr>
            <a:r>
              <a:rPr lang="zh-CN" altLang="en-US" sz="4000" b="1" dirty="0">
                <a:solidFill>
                  <a:srgbClr val="000000"/>
                </a:solidFill>
              </a:rPr>
              <a:t>     </a:t>
            </a:r>
            <a:r>
              <a:rPr lang="en-US" altLang="zh-CN" sz="4000" b="1" dirty="0">
                <a:solidFill>
                  <a:srgbClr val="000000"/>
                </a:solidFill>
              </a:rPr>
              <a:t>L</a:t>
            </a:r>
            <a:r>
              <a:rPr lang="en-US" altLang="zh-CN" sz="4000" b="1" baseline="-25000" dirty="0">
                <a:solidFill>
                  <a:srgbClr val="000000"/>
                </a:solidFill>
              </a:rPr>
              <a:t>1</a:t>
            </a:r>
            <a:r>
              <a:rPr lang="en-US" altLang="zh-CN" sz="4000" b="1" dirty="0">
                <a:solidFill>
                  <a:srgbClr val="000000"/>
                </a:solidFill>
              </a:rPr>
              <a:t>UL</a:t>
            </a:r>
            <a:r>
              <a:rPr lang="en-US" altLang="zh-CN" sz="4000" b="1" baseline="-25000" dirty="0">
                <a:solidFill>
                  <a:srgbClr val="000000"/>
                </a:solidFill>
              </a:rPr>
              <a:t>2</a:t>
            </a:r>
            <a:r>
              <a:rPr lang="en-US" altLang="zh-CN" sz="4000" b="1" dirty="0">
                <a:solidFill>
                  <a:srgbClr val="0000CC"/>
                </a:solidFill>
              </a:rPr>
              <a:t>={w|w∈L</a:t>
            </a:r>
            <a:r>
              <a:rPr lang="en-US" altLang="zh-CN" sz="4000" b="1" baseline="-25000" dirty="0">
                <a:solidFill>
                  <a:srgbClr val="000000"/>
                </a:solidFill>
              </a:rPr>
              <a:t>1</a:t>
            </a:r>
            <a:r>
              <a:rPr lang="zh-CN" altLang="en-US" sz="4000" b="1" dirty="0">
                <a:solidFill>
                  <a:srgbClr val="000000"/>
                </a:solidFill>
              </a:rPr>
              <a:t>或者</a:t>
            </a:r>
            <a:r>
              <a:rPr lang="en-US" altLang="zh-CN" sz="4000" b="1" dirty="0">
                <a:solidFill>
                  <a:srgbClr val="0000CC"/>
                </a:solidFill>
              </a:rPr>
              <a:t>w∈L</a:t>
            </a:r>
            <a:r>
              <a:rPr lang="en-US" altLang="zh-CN" sz="4000" b="1" baseline="-25000" dirty="0">
                <a:solidFill>
                  <a:srgbClr val="000000"/>
                </a:solidFill>
              </a:rPr>
              <a:t>2</a:t>
            </a:r>
            <a:r>
              <a:rPr lang="en-US" altLang="zh-CN"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 calcmode="lin" valueType="num">
                                      <p:cBhvr>
                                        <p:cTn id="7" dur="500" fill="hold"/>
                                        <p:tgtEl>
                                          <p:spTgt spid="7813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8131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781315">
                                            <p:txEl>
                                              <p:pRg st="1" end="1"/>
                                            </p:txEl>
                                          </p:spTgt>
                                        </p:tgtEl>
                                        <p:attrNameLst>
                                          <p:attrName>style.visibility</p:attrName>
                                        </p:attrNameLst>
                                      </p:cBhvr>
                                      <p:to>
                                        <p:strVal val="visible"/>
                                      </p:to>
                                    </p:set>
                                    <p:anim calcmode="lin" valueType="num">
                                      <p:cBhvr>
                                        <p:cTn id="13" dur="500" fill="hold"/>
                                        <p:tgtEl>
                                          <p:spTgt spid="78131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8131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781315">
                                            <p:txEl>
                                              <p:pRg st="2" end="2"/>
                                            </p:txEl>
                                          </p:spTgt>
                                        </p:tgtEl>
                                        <p:attrNameLst>
                                          <p:attrName>style.visibility</p:attrName>
                                        </p:attrNameLst>
                                      </p:cBhvr>
                                      <p:to>
                                        <p:strVal val="visible"/>
                                      </p:to>
                                    </p:set>
                                    <p:anim calcmode="lin" valueType="num">
                                      <p:cBhvr>
                                        <p:cTn id="19" dur="500" fill="hold"/>
                                        <p:tgtEl>
                                          <p:spTgt spid="78131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81315">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autoUpdateAnimBg="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zh-CN" altLang="en-US" sz="4800" dirty="0">
                <a:solidFill>
                  <a:srgbClr val="000000"/>
                </a:solidFill>
              </a:rPr>
              <a:t>思考</a:t>
            </a:r>
          </a:p>
        </p:txBody>
      </p:sp>
      <p:sp>
        <p:nvSpPr>
          <p:cNvPr id="212995"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新语言的</a:t>
            </a:r>
            <a:r>
              <a:rPr lang="zh-CN" altLang="en-US" sz="4000" b="1" dirty="0">
                <a:solidFill>
                  <a:srgbClr val="000000"/>
                </a:solidFill>
              </a:rPr>
              <a:t>字母表</a:t>
            </a:r>
            <a:r>
              <a:rPr lang="zh-CN" altLang="en-US" sz="4000" b="1" dirty="0">
                <a:solidFill>
                  <a:srgbClr val="0000CC"/>
                </a:solidFill>
              </a:rPr>
              <a:t>是</a:t>
            </a:r>
            <a:r>
              <a:rPr lang="zh-CN" altLang="en-US" sz="4000" b="1" dirty="0">
                <a:solidFill>
                  <a:srgbClr val="FF0000"/>
                </a:solidFill>
              </a:rPr>
              <a:t>？</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r>
              <a:rPr lang="zh-CN" altLang="en-US" sz="4800" dirty="0">
                <a:solidFill>
                  <a:srgbClr val="000000"/>
                </a:solidFill>
              </a:rPr>
              <a:t>连接</a:t>
            </a:r>
          </a:p>
        </p:txBody>
      </p:sp>
      <p:sp>
        <p:nvSpPr>
          <p:cNvPr id="825347"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语言</a:t>
            </a:r>
            <a:r>
              <a:rPr lang="en-US" altLang="zh-CN" sz="4000" b="1">
                <a:solidFill>
                  <a:srgbClr val="0000CC"/>
                </a:solidFill>
              </a:rPr>
              <a:t>L</a:t>
            </a:r>
            <a:r>
              <a:rPr lang="en-US" altLang="zh-CN" sz="4000" b="1" baseline="-25000">
                <a:solidFill>
                  <a:srgbClr val="000000"/>
                </a:solidFill>
              </a:rPr>
              <a:t>1</a:t>
            </a:r>
            <a:r>
              <a:rPr lang="zh-CN" altLang="en-US" sz="4000" b="1">
                <a:solidFill>
                  <a:srgbClr val="0000CC"/>
                </a:solidFill>
              </a:rPr>
              <a:t>和</a:t>
            </a:r>
            <a:r>
              <a:rPr lang="en-US" altLang="zh-CN" sz="4000" b="1">
                <a:solidFill>
                  <a:srgbClr val="0000CC"/>
                </a:solidFill>
              </a:rPr>
              <a:t>L</a:t>
            </a:r>
            <a:r>
              <a:rPr lang="en-US" altLang="zh-CN" sz="4000" b="1" baseline="-25000">
                <a:solidFill>
                  <a:srgbClr val="000000"/>
                </a:solidFill>
              </a:rPr>
              <a:t>2</a:t>
            </a:r>
            <a:r>
              <a:rPr lang="zh-CN" altLang="en-US" sz="4000" b="1">
                <a:solidFill>
                  <a:srgbClr val="0000CC"/>
                </a:solidFill>
              </a:rPr>
              <a:t>的</a:t>
            </a:r>
            <a:r>
              <a:rPr lang="zh-CN" altLang="en-US" sz="4000" b="1">
                <a:solidFill>
                  <a:srgbClr val="000000"/>
                </a:solidFill>
              </a:rPr>
              <a:t>连接</a:t>
            </a:r>
            <a:r>
              <a:rPr lang="zh-CN" altLang="en-US" sz="4000" b="1">
                <a:solidFill>
                  <a:srgbClr val="0000CC"/>
                </a:solidFill>
              </a:rPr>
              <a:t>运算为：</a:t>
            </a:r>
          </a:p>
          <a:p>
            <a:pPr eaLnBrk="1" hangingPunct="1">
              <a:buFont typeface="Wingdings" pitchFamily="2" charset="2"/>
              <a:buNone/>
            </a:pPr>
            <a:r>
              <a:rPr lang="zh-CN" altLang="en-US" sz="4000" b="1">
                <a:solidFill>
                  <a:srgbClr val="000000"/>
                </a:solidFill>
              </a:rPr>
              <a:t>   </a:t>
            </a:r>
            <a:r>
              <a:rPr lang="en-US" altLang="zh-CN" sz="4000" b="1">
                <a:solidFill>
                  <a:srgbClr val="000000"/>
                </a:solidFill>
              </a:rPr>
              <a:t>L</a:t>
            </a:r>
            <a:r>
              <a:rPr lang="en-US" altLang="zh-CN" sz="4000" b="1" baseline="-25000">
                <a:solidFill>
                  <a:srgbClr val="000000"/>
                </a:solidFill>
              </a:rPr>
              <a:t>1</a:t>
            </a:r>
            <a:r>
              <a:rPr lang="en-US" altLang="zh-CN" sz="4000" b="1">
                <a:solidFill>
                  <a:srgbClr val="000000"/>
                </a:solidFill>
              </a:rPr>
              <a:t>L</a:t>
            </a:r>
            <a:r>
              <a:rPr lang="en-US" altLang="zh-CN" sz="4000" b="1" baseline="-25000">
                <a:solidFill>
                  <a:srgbClr val="000000"/>
                </a:solidFill>
              </a:rPr>
              <a:t>2</a:t>
            </a:r>
            <a:r>
              <a:rPr lang="en-US" altLang="zh-CN" sz="4000" b="1">
                <a:solidFill>
                  <a:srgbClr val="0000CC"/>
                </a:solidFill>
              </a:rPr>
              <a:t>=</a:t>
            </a:r>
          </a:p>
          <a:p>
            <a:pPr eaLnBrk="1" hangingPunct="1">
              <a:buFont typeface="Wingdings" pitchFamily="2" charset="2"/>
              <a:buNone/>
            </a:pPr>
            <a:r>
              <a:rPr lang="en-US" altLang="zh-CN" sz="4000" b="1">
                <a:solidFill>
                  <a:srgbClr val="0000CC"/>
                </a:solidFill>
              </a:rPr>
              <a:t>    {w|w=w</a:t>
            </a:r>
            <a:r>
              <a:rPr lang="en-US" altLang="zh-CN" sz="4000" b="1" baseline="-25000">
                <a:solidFill>
                  <a:srgbClr val="000000"/>
                </a:solidFill>
              </a:rPr>
              <a:t>1</a:t>
            </a:r>
            <a:r>
              <a:rPr lang="en-US" altLang="zh-CN" sz="4000" b="1">
                <a:solidFill>
                  <a:srgbClr val="0000CC"/>
                </a:solidFill>
              </a:rPr>
              <a:t>w</a:t>
            </a:r>
            <a:r>
              <a:rPr lang="en-US" altLang="zh-CN" sz="4000" b="1" baseline="-25000">
                <a:solidFill>
                  <a:srgbClr val="000000"/>
                </a:solidFill>
              </a:rPr>
              <a:t>2</a:t>
            </a:r>
            <a:r>
              <a:rPr lang="zh-CN" altLang="en-US" sz="4000" b="1">
                <a:solidFill>
                  <a:srgbClr val="0000CC"/>
                </a:solidFill>
              </a:rPr>
              <a:t>，</a:t>
            </a:r>
            <a:r>
              <a:rPr lang="en-US" altLang="zh-CN" sz="4000" b="1">
                <a:solidFill>
                  <a:srgbClr val="0000CC"/>
                </a:solidFill>
              </a:rPr>
              <a:t>w</a:t>
            </a:r>
            <a:r>
              <a:rPr lang="en-US" altLang="zh-CN" sz="4000" b="1" baseline="-25000">
                <a:solidFill>
                  <a:srgbClr val="000000"/>
                </a:solidFill>
              </a:rPr>
              <a:t>1</a:t>
            </a:r>
            <a:r>
              <a:rPr lang="en-US" altLang="zh-CN" sz="4000" b="1">
                <a:solidFill>
                  <a:srgbClr val="0000CC"/>
                </a:solidFill>
              </a:rPr>
              <a:t>∈L</a:t>
            </a:r>
            <a:r>
              <a:rPr lang="en-US" altLang="zh-CN" sz="4000" b="1" baseline="-25000">
                <a:solidFill>
                  <a:srgbClr val="000000"/>
                </a:solidFill>
              </a:rPr>
              <a:t>1</a:t>
            </a:r>
            <a:r>
              <a:rPr lang="zh-CN" altLang="en-US" sz="4000" b="1">
                <a:solidFill>
                  <a:srgbClr val="0000CC"/>
                </a:solidFill>
              </a:rPr>
              <a:t>，</a:t>
            </a:r>
            <a:r>
              <a:rPr lang="en-US" altLang="zh-CN" sz="4000" b="1">
                <a:solidFill>
                  <a:srgbClr val="0000CC"/>
                </a:solidFill>
              </a:rPr>
              <a:t>w</a:t>
            </a:r>
            <a:r>
              <a:rPr lang="en-US" altLang="zh-CN" sz="4000" b="1" baseline="-25000">
                <a:solidFill>
                  <a:srgbClr val="000000"/>
                </a:solidFill>
              </a:rPr>
              <a:t>2</a:t>
            </a:r>
            <a:r>
              <a:rPr lang="en-US" altLang="zh-CN" sz="4000" b="1">
                <a:solidFill>
                  <a:srgbClr val="0000CC"/>
                </a:solidFill>
              </a:rPr>
              <a:t>∈L</a:t>
            </a:r>
            <a:r>
              <a:rPr lang="en-US" altLang="zh-CN" sz="4000" b="1" baseline="-25000">
                <a:solidFill>
                  <a:srgbClr val="000000"/>
                </a:solidFill>
              </a:rPr>
              <a:t>2</a:t>
            </a:r>
            <a:r>
              <a:rPr lang="en-US" altLang="zh-CN" sz="4000" b="1">
                <a:solidFill>
                  <a:srgbClr val="0000CC"/>
                </a:solidFill>
              </a:rPr>
              <a:t>}</a:t>
            </a: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25347">
                                            <p:txEl>
                                              <p:pRg st="0" end="0"/>
                                            </p:txEl>
                                          </p:spTgt>
                                        </p:tgtEl>
                                        <p:attrNameLst>
                                          <p:attrName>style.visibility</p:attrName>
                                        </p:attrNameLst>
                                      </p:cBhvr>
                                      <p:to>
                                        <p:strVal val="visible"/>
                                      </p:to>
                                    </p:set>
                                    <p:animEffect transition="in" filter="box(in)">
                                      <p:cBhvr>
                                        <p:cTn id="7" dur="500"/>
                                        <p:tgtEl>
                                          <p:spTgt spid="82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25347">
                                            <p:txEl>
                                              <p:pRg st="1" end="1"/>
                                            </p:txEl>
                                          </p:spTgt>
                                        </p:tgtEl>
                                        <p:attrNameLst>
                                          <p:attrName>style.visibility</p:attrName>
                                        </p:attrNameLst>
                                      </p:cBhvr>
                                      <p:to>
                                        <p:strVal val="visible"/>
                                      </p:to>
                                    </p:set>
                                    <p:animEffect transition="in" filter="box(in)">
                                      <p:cBhvr>
                                        <p:cTn id="12" dur="500"/>
                                        <p:tgtEl>
                                          <p:spTgt spid="82534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825347">
                                            <p:txEl>
                                              <p:pRg st="2" end="2"/>
                                            </p:txEl>
                                          </p:spTgt>
                                        </p:tgtEl>
                                        <p:attrNameLst>
                                          <p:attrName>style.visibility</p:attrName>
                                        </p:attrNameLst>
                                      </p:cBhvr>
                                      <p:to>
                                        <p:strVal val="visible"/>
                                      </p:to>
                                    </p:set>
                                    <p:animEffect transition="in" filter="box(in)">
                                      <p:cBhvr>
                                        <p:cTn id="15" dur="500"/>
                                        <p:tgtEl>
                                          <p:spTgt spid="825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228600" y="533400"/>
            <a:ext cx="8153400" cy="1150938"/>
          </a:xfrm>
        </p:spPr>
        <p:txBody>
          <a:bodyPr/>
          <a:lstStyle/>
          <a:p>
            <a:pPr eaLnBrk="1" hangingPunct="1"/>
            <a:r>
              <a:rPr lang="zh-CN" altLang="en-US" sz="4000" dirty="0">
                <a:solidFill>
                  <a:srgbClr val="0000CC"/>
                </a:solidFill>
              </a:rPr>
              <a:t>例</a:t>
            </a:r>
            <a:r>
              <a:rPr lang="en-US" altLang="zh-CN" sz="4000" dirty="0">
                <a:solidFill>
                  <a:srgbClr val="0000CC"/>
                </a:solidFill>
              </a:rPr>
              <a:t>:</a:t>
            </a:r>
            <a:r>
              <a:rPr lang="zh-CN" altLang="en-US" sz="4000" dirty="0">
                <a:solidFill>
                  <a:srgbClr val="0000CC"/>
                </a:solidFill>
              </a:rPr>
              <a:t>句子</a:t>
            </a:r>
            <a:r>
              <a:rPr lang="en-US" altLang="zh-CN" sz="4000" dirty="0">
                <a:solidFill>
                  <a:srgbClr val="000000"/>
                </a:solidFill>
                <a:latin typeface="宋体" pitchFamily="2" charset="-122"/>
              </a:rPr>
              <a:t>(( ))</a:t>
            </a:r>
            <a:r>
              <a:rPr lang="en-US" altLang="zh-CN" sz="4000" dirty="0">
                <a:solidFill>
                  <a:srgbClr val="0000CC"/>
                </a:solidFill>
                <a:latin typeface="宋体" pitchFamily="2" charset="-122"/>
              </a:rPr>
              <a:t>(</a:t>
            </a:r>
            <a:r>
              <a:rPr lang="en-US" altLang="zh-CN" sz="4000" dirty="0">
                <a:solidFill>
                  <a:srgbClr val="000000"/>
                </a:solidFill>
                <a:latin typeface="宋体" pitchFamily="2" charset="-122"/>
              </a:rPr>
              <a:t>( )( )</a:t>
            </a:r>
            <a:r>
              <a:rPr lang="en-US" altLang="zh-CN" sz="4000" dirty="0">
                <a:solidFill>
                  <a:srgbClr val="0000CC"/>
                </a:solidFill>
                <a:latin typeface="宋体" pitchFamily="2" charset="-122"/>
              </a:rPr>
              <a:t>)</a:t>
            </a:r>
            <a:r>
              <a:rPr lang="zh-CN" altLang="en-US" sz="4000" dirty="0">
                <a:solidFill>
                  <a:srgbClr val="0000CC"/>
                </a:solidFill>
              </a:rPr>
              <a:t>的推导过程</a:t>
            </a:r>
          </a:p>
        </p:txBody>
      </p:sp>
      <p:sp>
        <p:nvSpPr>
          <p:cNvPr id="291843" name="Rectangle 1027"/>
          <p:cNvSpPr>
            <a:spLocks noGrp="1" noChangeArrowheads="1"/>
          </p:cNvSpPr>
          <p:nvPr>
            <p:ph type="body" idx="1"/>
          </p:nvPr>
        </p:nvSpPr>
        <p:spPr>
          <a:xfrm>
            <a:off x="417513" y="2362200"/>
            <a:ext cx="8726487" cy="4114800"/>
          </a:xfrm>
        </p:spPr>
        <p:txBody>
          <a:bodyPr/>
          <a:lstStyle/>
          <a:p>
            <a:pPr eaLnBrk="1" hangingPunct="1">
              <a:lnSpc>
                <a:spcPct val="80000"/>
              </a:lnSpc>
              <a:buFont typeface="Wingdings" pitchFamily="2" charset="2"/>
              <a:buNone/>
            </a:pPr>
            <a:r>
              <a:rPr lang="en-US" altLang="zh-CN" sz="3200" b="1">
                <a:solidFill>
                  <a:srgbClr val="0000CC"/>
                </a:solidFill>
              </a:rPr>
              <a:t>  S</a:t>
            </a:r>
          </a:p>
          <a:p>
            <a:pPr eaLnBrk="1" hangingPunct="1">
              <a:lnSpc>
                <a:spcPct val="80000"/>
              </a:lnSpc>
              <a:buFont typeface="Wingdings" pitchFamily="2" charset="2"/>
              <a:buNone/>
            </a:pPr>
            <a:r>
              <a:rPr lang="en-US" altLang="zh-CN" sz="3200" b="1">
                <a:solidFill>
                  <a:srgbClr val="0000CC"/>
                </a:solidFill>
                <a:latin typeface="宋体" pitchFamily="2" charset="-122"/>
              </a:rPr>
              <a:t> =&gt;</a:t>
            </a:r>
            <a:r>
              <a:rPr lang="en-US" altLang="zh-CN" sz="3200" b="1" u="sng">
                <a:solidFill>
                  <a:srgbClr val="0000CC"/>
                </a:solidFill>
                <a:latin typeface="宋体" pitchFamily="2" charset="-122"/>
              </a:rPr>
              <a:t>S</a:t>
            </a:r>
            <a:r>
              <a:rPr lang="en-US" altLang="zh-CN" sz="3200" b="1">
                <a:solidFill>
                  <a:srgbClr val="0000CC"/>
                </a:solidFill>
                <a:latin typeface="宋体" pitchFamily="2" charset="-122"/>
              </a:rPr>
              <a:t>S</a:t>
            </a:r>
          </a:p>
          <a:p>
            <a:pPr eaLnBrk="1" hangingPunct="1">
              <a:lnSpc>
                <a:spcPct val="80000"/>
              </a:lnSpc>
              <a:buFont typeface="Wingdings" pitchFamily="2" charset="2"/>
              <a:buNone/>
            </a:pPr>
            <a:r>
              <a:rPr lang="en-US" altLang="zh-CN" sz="3200" b="1">
                <a:solidFill>
                  <a:srgbClr val="0000CC"/>
                </a:solidFill>
                <a:latin typeface="宋体" pitchFamily="2" charset="-122"/>
              </a:rPr>
              <a:t> =&gt;(</a:t>
            </a:r>
            <a:r>
              <a:rPr lang="en-US" altLang="zh-CN" sz="3200" b="1" u="sng">
                <a:solidFill>
                  <a:srgbClr val="0000CC"/>
                </a:solidFill>
                <a:latin typeface="宋体" pitchFamily="2" charset="-122"/>
              </a:rPr>
              <a:t>S</a:t>
            </a:r>
            <a:r>
              <a:rPr lang="en-US" altLang="zh-CN" sz="3200" b="1">
                <a:solidFill>
                  <a:srgbClr val="0000CC"/>
                </a:solidFill>
                <a:latin typeface="宋体" pitchFamily="2" charset="-122"/>
              </a:rPr>
              <a:t>)S</a:t>
            </a:r>
          </a:p>
          <a:p>
            <a:pPr eaLnBrk="1" hangingPunct="1">
              <a:lnSpc>
                <a:spcPct val="80000"/>
              </a:lnSpc>
              <a:buFont typeface="Wingdings" pitchFamily="2" charset="2"/>
              <a:buNone/>
            </a:pPr>
            <a:r>
              <a:rPr lang="en-US" altLang="zh-CN" sz="3200" b="1">
                <a:solidFill>
                  <a:srgbClr val="0000CC"/>
                </a:solidFill>
                <a:latin typeface="宋体" pitchFamily="2" charset="-122"/>
              </a:rPr>
              <a:t> =&gt;(( ))</a:t>
            </a:r>
            <a:r>
              <a:rPr lang="en-US" altLang="zh-CN" sz="3200" b="1" u="sng">
                <a:solidFill>
                  <a:srgbClr val="0000CC"/>
                </a:solidFill>
                <a:latin typeface="宋体" pitchFamily="2" charset="-122"/>
              </a:rPr>
              <a:t>S</a:t>
            </a:r>
          </a:p>
          <a:p>
            <a:pPr algn="just" eaLnBrk="1" hangingPunct="1">
              <a:lnSpc>
                <a:spcPct val="80000"/>
              </a:lnSpc>
              <a:buFont typeface="Wingdings" pitchFamily="2" charset="2"/>
              <a:buNone/>
            </a:pPr>
            <a:r>
              <a:rPr lang="en-US" altLang="zh-CN" sz="3200" b="1">
                <a:solidFill>
                  <a:srgbClr val="0000CC"/>
                </a:solidFill>
                <a:latin typeface="宋体" pitchFamily="2" charset="-122"/>
              </a:rPr>
              <a:t> =&gt;(( ))(</a:t>
            </a:r>
            <a:r>
              <a:rPr lang="en-US" altLang="zh-CN" sz="3200" b="1" u="sng">
                <a:solidFill>
                  <a:srgbClr val="0000CC"/>
                </a:solidFill>
                <a:latin typeface="宋体" pitchFamily="2" charset="-122"/>
              </a:rPr>
              <a:t>S</a:t>
            </a:r>
            <a:r>
              <a:rPr lang="en-US" altLang="zh-CN" sz="3200" b="1">
                <a:solidFill>
                  <a:srgbClr val="0000CC"/>
                </a:solidFill>
                <a:latin typeface="宋体" pitchFamily="2" charset="-122"/>
              </a:rPr>
              <a:t>)</a:t>
            </a:r>
          </a:p>
          <a:p>
            <a:pPr algn="just" eaLnBrk="1" hangingPunct="1">
              <a:lnSpc>
                <a:spcPct val="80000"/>
              </a:lnSpc>
              <a:buFont typeface="Wingdings" pitchFamily="2" charset="2"/>
              <a:buNone/>
            </a:pPr>
            <a:r>
              <a:rPr lang="en-US" altLang="zh-CN" sz="3200" b="1">
                <a:solidFill>
                  <a:srgbClr val="0000CC"/>
                </a:solidFill>
                <a:latin typeface="宋体" pitchFamily="2" charset="-122"/>
              </a:rPr>
              <a:t> =&gt;(( ))(</a:t>
            </a:r>
            <a:r>
              <a:rPr lang="en-US" altLang="zh-CN" sz="3200" b="1" u="sng">
                <a:solidFill>
                  <a:srgbClr val="0000CC"/>
                </a:solidFill>
                <a:latin typeface="宋体" pitchFamily="2" charset="-122"/>
              </a:rPr>
              <a:t>S</a:t>
            </a:r>
            <a:r>
              <a:rPr lang="en-US" altLang="zh-CN" sz="3200" b="1">
                <a:solidFill>
                  <a:srgbClr val="0000CC"/>
                </a:solidFill>
                <a:latin typeface="宋体" pitchFamily="2" charset="-122"/>
              </a:rPr>
              <a:t>S)</a:t>
            </a:r>
          </a:p>
          <a:p>
            <a:pPr algn="just" eaLnBrk="1" hangingPunct="1">
              <a:lnSpc>
                <a:spcPct val="80000"/>
              </a:lnSpc>
              <a:buFont typeface="Wingdings" pitchFamily="2" charset="2"/>
              <a:buNone/>
            </a:pPr>
            <a:r>
              <a:rPr lang="en-US" altLang="zh-CN" sz="3200" b="1">
                <a:solidFill>
                  <a:srgbClr val="0000CC"/>
                </a:solidFill>
                <a:latin typeface="宋体" pitchFamily="2" charset="-122"/>
              </a:rPr>
              <a:t> =&gt;(( ))(( )</a:t>
            </a:r>
            <a:r>
              <a:rPr lang="en-US" altLang="zh-CN" sz="3200" b="1" u="sng">
                <a:solidFill>
                  <a:srgbClr val="0000CC"/>
                </a:solidFill>
                <a:latin typeface="宋体" pitchFamily="2" charset="-122"/>
              </a:rPr>
              <a:t>S</a:t>
            </a:r>
            <a:r>
              <a:rPr lang="en-US" altLang="zh-CN" sz="3200" b="1">
                <a:solidFill>
                  <a:srgbClr val="0000CC"/>
                </a:solidFill>
                <a:latin typeface="宋体" pitchFamily="2" charset="-122"/>
              </a:rPr>
              <a:t>)</a:t>
            </a:r>
          </a:p>
          <a:p>
            <a:pPr algn="just" eaLnBrk="1" hangingPunct="1">
              <a:lnSpc>
                <a:spcPct val="80000"/>
              </a:lnSpc>
              <a:buFont typeface="Wingdings" pitchFamily="2" charset="2"/>
              <a:buNone/>
            </a:pPr>
            <a:r>
              <a:rPr lang="en-US" altLang="zh-CN" sz="3200" b="1">
                <a:solidFill>
                  <a:srgbClr val="0000CC"/>
                </a:solidFill>
                <a:latin typeface="宋体" pitchFamily="2" charset="-122"/>
              </a:rPr>
              <a:t> =&gt; (( ))(( )( ))</a:t>
            </a:r>
            <a:endParaRPr lang="en-US" altLang="zh-CN" sz="32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barn(outHorizontal)">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barn(outHorizontal)">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barn(outHorizontal)">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barn(outHorizontal)">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barn(outHorizontal)">
                                      <p:cBhvr>
                                        <p:cTn id="27" dur="500"/>
                                        <p:tgtEl>
                                          <p:spTgt spid="291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91843">
                                            <p:txEl>
                                              <p:pRg st="5" end="5"/>
                                            </p:txEl>
                                          </p:spTgt>
                                        </p:tgtEl>
                                        <p:attrNameLst>
                                          <p:attrName>style.visibility</p:attrName>
                                        </p:attrNameLst>
                                      </p:cBhvr>
                                      <p:to>
                                        <p:strVal val="visible"/>
                                      </p:to>
                                    </p:set>
                                    <p:animEffect transition="in" filter="barn(outHorizontal)">
                                      <p:cBhvr>
                                        <p:cTn id="32" dur="500"/>
                                        <p:tgtEl>
                                          <p:spTgt spid="2918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291843">
                                            <p:txEl>
                                              <p:pRg st="6" end="6"/>
                                            </p:txEl>
                                          </p:spTgt>
                                        </p:tgtEl>
                                        <p:attrNameLst>
                                          <p:attrName>style.visibility</p:attrName>
                                        </p:attrNameLst>
                                      </p:cBhvr>
                                      <p:to>
                                        <p:strVal val="visible"/>
                                      </p:to>
                                    </p:set>
                                    <p:animEffect transition="in" filter="barn(outHorizontal)">
                                      <p:cBhvr>
                                        <p:cTn id="37" dur="500"/>
                                        <p:tgtEl>
                                          <p:spTgt spid="2918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291843">
                                            <p:txEl>
                                              <p:pRg st="7" end="7"/>
                                            </p:txEl>
                                          </p:spTgt>
                                        </p:tgtEl>
                                        <p:attrNameLst>
                                          <p:attrName>style.visibility</p:attrName>
                                        </p:attrNameLst>
                                      </p:cBhvr>
                                      <p:to>
                                        <p:strVal val="visible"/>
                                      </p:to>
                                    </p:set>
                                    <p:animEffect transition="in" filter="barn(outHorizontal)">
                                      <p:cBhvr>
                                        <p:cTn id="42" dur="500"/>
                                        <p:tgtEl>
                                          <p:spTgt spid="291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r>
              <a:rPr lang="zh-CN" altLang="en-US" sz="4800" dirty="0">
                <a:solidFill>
                  <a:srgbClr val="000000"/>
                </a:solidFill>
              </a:rPr>
              <a:t>迭代</a:t>
            </a:r>
          </a:p>
        </p:txBody>
      </p:sp>
      <p:sp>
        <p:nvSpPr>
          <p:cNvPr id="782339"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语言</a:t>
            </a:r>
            <a:r>
              <a:rPr lang="en-US" altLang="zh-CN" sz="4000" b="1" dirty="0">
                <a:solidFill>
                  <a:srgbClr val="0000CC"/>
                </a:solidFill>
              </a:rPr>
              <a:t>L</a:t>
            </a:r>
            <a:r>
              <a:rPr lang="en-US" altLang="zh-CN" sz="4000" b="1" baseline="-25000" dirty="0">
                <a:solidFill>
                  <a:srgbClr val="000000"/>
                </a:solidFill>
              </a:rPr>
              <a:t>1</a:t>
            </a:r>
            <a:r>
              <a:rPr lang="zh-CN" altLang="en-US" sz="4000" b="1" dirty="0">
                <a:solidFill>
                  <a:srgbClr val="0000CC"/>
                </a:solidFill>
              </a:rPr>
              <a:t>的</a:t>
            </a:r>
            <a:r>
              <a:rPr lang="zh-CN" altLang="en-US" sz="4000" b="1" dirty="0">
                <a:solidFill>
                  <a:srgbClr val="000000"/>
                </a:solidFill>
              </a:rPr>
              <a:t>迭代</a:t>
            </a:r>
            <a:r>
              <a:rPr lang="zh-CN" altLang="en-US" sz="4000" b="1" dirty="0">
                <a:solidFill>
                  <a:srgbClr val="0000CC"/>
                </a:solidFill>
              </a:rPr>
              <a:t>运算</a:t>
            </a:r>
            <a:r>
              <a:rPr lang="en-US" altLang="zh-CN" sz="4000" b="1" dirty="0">
                <a:solidFill>
                  <a:srgbClr val="0000CC"/>
                </a:solidFill>
              </a:rPr>
              <a:t>(</a:t>
            </a:r>
            <a:r>
              <a:rPr lang="zh-CN" altLang="en-US" sz="4000" b="1" dirty="0">
                <a:solidFill>
                  <a:srgbClr val="0000CC"/>
                </a:solidFill>
              </a:rPr>
              <a:t>或星运算、闭包运算</a:t>
            </a:r>
            <a:r>
              <a:rPr lang="en-US" altLang="zh-CN" sz="4000" b="1" dirty="0">
                <a:solidFill>
                  <a:srgbClr val="0000CC"/>
                </a:solidFill>
              </a:rPr>
              <a:t>)</a:t>
            </a:r>
            <a:r>
              <a:rPr lang="zh-CN" altLang="en-US" sz="4000" b="1" dirty="0">
                <a:solidFill>
                  <a:srgbClr val="0000CC"/>
                </a:solidFill>
              </a:rPr>
              <a:t>为：</a:t>
            </a:r>
          </a:p>
          <a:p>
            <a:pPr marL="0" indent="0"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L</a:t>
            </a:r>
            <a:r>
              <a:rPr lang="en-US" altLang="zh-CN" sz="4000" b="1" baseline="-25000" dirty="0">
                <a:solidFill>
                  <a:srgbClr val="000000"/>
                </a:solidFill>
              </a:rPr>
              <a:t>1</a:t>
            </a:r>
            <a:r>
              <a:rPr lang="en-US" altLang="zh-CN" sz="4000" b="1" dirty="0">
                <a:solidFill>
                  <a:srgbClr val="0000CC"/>
                </a:solidFill>
              </a:rPr>
              <a:t>*={w| w= w</a:t>
            </a:r>
            <a:r>
              <a:rPr lang="en-US" altLang="zh-CN" sz="4000" b="1" baseline="-25000" dirty="0">
                <a:solidFill>
                  <a:srgbClr val="000000"/>
                </a:solidFill>
              </a:rPr>
              <a:t>1</a:t>
            </a:r>
            <a:r>
              <a:rPr lang="en-US" altLang="zh-CN" sz="4000" b="1" dirty="0">
                <a:solidFill>
                  <a:srgbClr val="0000CC"/>
                </a:solidFill>
              </a:rPr>
              <a:t>w</a:t>
            </a:r>
            <a:r>
              <a:rPr lang="en-US" altLang="zh-CN" sz="4000" b="1" baseline="-25000" dirty="0">
                <a:solidFill>
                  <a:srgbClr val="000000"/>
                </a:solidFill>
              </a:rPr>
              <a:t>2</a:t>
            </a:r>
            <a:r>
              <a:rPr lang="en-US" altLang="zh-CN" sz="4000" b="1" dirty="0">
                <a:solidFill>
                  <a:srgbClr val="0000CC"/>
                </a:solidFill>
                <a:latin typeface="Times New Roman" pitchFamily="18" charset="0"/>
              </a:rPr>
              <a:t>…</a:t>
            </a:r>
            <a:r>
              <a:rPr lang="en-US" altLang="zh-CN" sz="4000" b="1" dirty="0">
                <a:solidFill>
                  <a:srgbClr val="0000CC"/>
                </a:solidFill>
              </a:rPr>
              <a:t>w</a:t>
            </a:r>
            <a:r>
              <a:rPr lang="en-US" altLang="zh-CN" sz="4000" b="1" baseline="-25000" dirty="0">
                <a:solidFill>
                  <a:srgbClr val="000000"/>
                </a:solidFill>
              </a:rPr>
              <a:t>m</a:t>
            </a:r>
            <a:r>
              <a:rPr lang="zh-CN" altLang="en-US" sz="4000" b="1" dirty="0">
                <a:solidFill>
                  <a:srgbClr val="0000CC"/>
                </a:solidFill>
              </a:rPr>
              <a:t>， </a:t>
            </a:r>
          </a:p>
          <a:p>
            <a:pPr marL="0" indent="0"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w</a:t>
            </a:r>
            <a:r>
              <a:rPr lang="en-US" altLang="zh-CN" sz="4000" b="1" baseline="-25000" dirty="0">
                <a:solidFill>
                  <a:srgbClr val="000000"/>
                </a:solidFill>
              </a:rPr>
              <a:t>i</a:t>
            </a:r>
            <a:r>
              <a:rPr lang="en-US" altLang="zh-CN" sz="4000" b="1" dirty="0">
                <a:solidFill>
                  <a:srgbClr val="0000CC"/>
                </a:solidFill>
              </a:rPr>
              <a:t>∈L</a:t>
            </a:r>
            <a:r>
              <a:rPr lang="en-US" altLang="zh-CN" sz="4000" b="1" baseline="-25000" dirty="0">
                <a:solidFill>
                  <a:srgbClr val="000000"/>
                </a:solidFill>
              </a:rPr>
              <a:t>1</a:t>
            </a:r>
            <a:r>
              <a:rPr lang="zh-CN" altLang="en-US" sz="4000" b="1" dirty="0">
                <a:solidFill>
                  <a:srgbClr val="0000CC"/>
                </a:solidFill>
              </a:rPr>
              <a:t>，</a:t>
            </a:r>
            <a:r>
              <a:rPr lang="en-US" altLang="zh-CN" sz="4000" b="1" dirty="0">
                <a:solidFill>
                  <a:srgbClr val="0000CC"/>
                </a:solidFill>
              </a:rPr>
              <a:t>m≥0 }</a:t>
            </a:r>
          </a:p>
          <a:p>
            <a:pPr marL="0" indent="0" eaLnBrk="1" hangingPunct="1">
              <a:buFont typeface="Wingdings" pitchFamily="2" charset="2"/>
              <a:buNone/>
            </a:pPr>
            <a:r>
              <a:rPr lang="en-US" altLang="zh-CN" sz="4000" b="1" dirty="0">
                <a:solidFill>
                  <a:srgbClr val="0000CC"/>
                </a:solidFill>
              </a:rPr>
              <a:t>        =</a:t>
            </a:r>
            <a:r>
              <a:rPr lang="en-US" altLang="zh-CN" sz="4800" b="1" dirty="0">
                <a:solidFill>
                  <a:srgbClr val="FF0000"/>
                </a:solidFill>
              </a:rPr>
              <a:t>∪</a:t>
            </a:r>
            <a:r>
              <a:rPr lang="en-US" altLang="zh-CN" sz="4000" b="1" dirty="0">
                <a:solidFill>
                  <a:srgbClr val="0000CC"/>
                </a:solidFill>
              </a:rPr>
              <a:t>L</a:t>
            </a:r>
            <a:r>
              <a:rPr lang="en-US" altLang="zh-CN" sz="4000" b="1" baseline="-25000" dirty="0">
                <a:solidFill>
                  <a:srgbClr val="000000"/>
                </a:solidFill>
              </a:rPr>
              <a:t>1</a:t>
            </a:r>
            <a:r>
              <a:rPr lang="en-US" altLang="zh-CN" sz="4000" b="1" baseline="30000" dirty="0">
                <a:solidFill>
                  <a:srgbClr val="0000CC"/>
                </a:solidFill>
              </a:rPr>
              <a:t>n</a:t>
            </a:r>
            <a:r>
              <a:rPr lang="en-US" altLang="zh-CN" sz="4000" b="1" dirty="0">
                <a:solidFill>
                  <a:srgbClr val="0000CC"/>
                </a:solidFill>
              </a:rPr>
              <a:t>         n≥0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82339">
                                            <p:txEl>
                                              <p:pRg st="0" end="0"/>
                                            </p:txEl>
                                          </p:spTgt>
                                        </p:tgtEl>
                                        <p:attrNameLst>
                                          <p:attrName>style.visibility</p:attrName>
                                        </p:attrNameLst>
                                      </p:cBhvr>
                                      <p:to>
                                        <p:strVal val="visible"/>
                                      </p:to>
                                    </p:set>
                                    <p:animEffect transition="in" filter="box(in)">
                                      <p:cBhvr>
                                        <p:cTn id="7" dur="500"/>
                                        <p:tgtEl>
                                          <p:spTgt spid="78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82339">
                                            <p:txEl>
                                              <p:pRg st="1" end="1"/>
                                            </p:txEl>
                                          </p:spTgt>
                                        </p:tgtEl>
                                        <p:attrNameLst>
                                          <p:attrName>style.visibility</p:attrName>
                                        </p:attrNameLst>
                                      </p:cBhvr>
                                      <p:to>
                                        <p:strVal val="visible"/>
                                      </p:to>
                                    </p:set>
                                    <p:animEffect transition="in" filter="box(in)">
                                      <p:cBhvr>
                                        <p:cTn id="12" dur="500"/>
                                        <p:tgtEl>
                                          <p:spTgt spid="78233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82339">
                                            <p:txEl>
                                              <p:pRg st="2" end="2"/>
                                            </p:txEl>
                                          </p:spTgt>
                                        </p:tgtEl>
                                        <p:attrNameLst>
                                          <p:attrName>style.visibility</p:attrName>
                                        </p:attrNameLst>
                                      </p:cBhvr>
                                      <p:to>
                                        <p:strVal val="visible"/>
                                      </p:to>
                                    </p:set>
                                    <p:animEffect transition="in" filter="box(in)">
                                      <p:cBhvr>
                                        <p:cTn id="15" dur="500"/>
                                        <p:tgtEl>
                                          <p:spTgt spid="7823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782339">
                                            <p:txEl>
                                              <p:pRg st="3" end="3"/>
                                            </p:txEl>
                                          </p:spTgt>
                                        </p:tgtEl>
                                        <p:attrNameLst>
                                          <p:attrName>style.visibility</p:attrName>
                                        </p:attrNameLst>
                                      </p:cBhvr>
                                      <p:to>
                                        <p:strVal val="visible"/>
                                      </p:to>
                                    </p:set>
                                    <p:animEffect transition="in" filter="box(in)">
                                      <p:cBhvr>
                                        <p:cTn id="20" dur="500"/>
                                        <p:tgtEl>
                                          <p:spTgt spid="782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r>
              <a:rPr lang="zh-CN" altLang="en-US" sz="4800">
                <a:solidFill>
                  <a:srgbClr val="000000"/>
                </a:solidFill>
              </a:rPr>
              <a:t>注意</a:t>
            </a:r>
          </a:p>
        </p:txBody>
      </p:sp>
      <p:sp>
        <p:nvSpPr>
          <p:cNvPr id="783363" name="Rectangle 3"/>
          <p:cNvSpPr>
            <a:spLocks noGrp="1" noChangeArrowheads="1"/>
          </p:cNvSpPr>
          <p:nvPr>
            <p:ph type="body" idx="1"/>
          </p:nvPr>
        </p:nvSpPr>
        <p:spPr>
          <a:xfrm>
            <a:off x="646113" y="2209800"/>
            <a:ext cx="8497887" cy="4114800"/>
          </a:xfrm>
        </p:spPr>
        <p:txBody>
          <a:bodyPr/>
          <a:lstStyle/>
          <a:p>
            <a:pPr eaLnBrk="1" hangingPunct="1">
              <a:lnSpc>
                <a:spcPct val="114000"/>
              </a:lnSpc>
              <a:spcBef>
                <a:spcPts val="0"/>
              </a:spcBef>
              <a:buFont typeface="Wingdings" pitchFamily="2" charset="2"/>
              <a:buNone/>
            </a:pPr>
            <a:r>
              <a:rPr lang="zh-CN" altLang="en-US" sz="4000" b="1" dirty="0">
                <a:solidFill>
                  <a:srgbClr val="0000CC"/>
                </a:solidFill>
              </a:rPr>
              <a:t>语言</a:t>
            </a:r>
            <a:r>
              <a:rPr lang="en-US" altLang="zh-CN" sz="4000" b="1" dirty="0">
                <a:solidFill>
                  <a:srgbClr val="0000CC"/>
                </a:solidFill>
              </a:rPr>
              <a:t>L</a:t>
            </a:r>
            <a:r>
              <a:rPr lang="en-US" altLang="zh-CN" sz="4000" b="1" baseline="-25000" dirty="0">
                <a:solidFill>
                  <a:srgbClr val="000000"/>
                </a:solidFill>
              </a:rPr>
              <a:t>1</a:t>
            </a:r>
            <a:r>
              <a:rPr lang="en-US" altLang="zh-CN" sz="4000" b="1" dirty="0">
                <a:solidFill>
                  <a:srgbClr val="0000CC"/>
                </a:solidFill>
              </a:rPr>
              <a:t>={</a:t>
            </a:r>
            <a:r>
              <a:rPr lang="en-US" altLang="zh-CN" sz="4000" b="1" dirty="0" err="1">
                <a:solidFill>
                  <a:srgbClr val="0000CC"/>
                </a:solidFill>
              </a:rPr>
              <a:t>a</a:t>
            </a:r>
            <a:r>
              <a:rPr lang="en-US" altLang="zh-CN" sz="4000" b="1" baseline="30000" dirty="0" err="1">
                <a:solidFill>
                  <a:srgbClr val="0000CC"/>
                </a:solidFill>
              </a:rPr>
              <a:t>n</a:t>
            </a:r>
            <a:r>
              <a:rPr lang="en-US" altLang="zh-CN" sz="4000" b="1" dirty="0" err="1">
                <a:solidFill>
                  <a:srgbClr val="0000CC"/>
                </a:solidFill>
              </a:rPr>
              <a:t>|n</a:t>
            </a:r>
            <a:r>
              <a:rPr lang="en-US" altLang="zh-CN" sz="4000" b="1" dirty="0">
                <a:solidFill>
                  <a:srgbClr val="0000CC"/>
                </a:solidFill>
              </a:rPr>
              <a:t>&gt;0}</a:t>
            </a:r>
            <a:r>
              <a:rPr lang="zh-CN" altLang="en-US" sz="4000" b="1" dirty="0">
                <a:solidFill>
                  <a:srgbClr val="0000CC"/>
                </a:solidFill>
              </a:rPr>
              <a:t>，</a:t>
            </a:r>
            <a:r>
              <a:rPr lang="en-US" altLang="zh-CN" sz="4000" b="1" dirty="0">
                <a:solidFill>
                  <a:srgbClr val="0000CC"/>
                </a:solidFill>
              </a:rPr>
              <a:t>L</a:t>
            </a:r>
            <a:r>
              <a:rPr lang="en-US" altLang="zh-CN" sz="4000" b="1" baseline="-25000" dirty="0">
                <a:solidFill>
                  <a:srgbClr val="000000"/>
                </a:solidFill>
              </a:rPr>
              <a:t>2</a:t>
            </a:r>
            <a:r>
              <a:rPr lang="en-US" altLang="zh-CN" sz="4000" b="1" dirty="0">
                <a:solidFill>
                  <a:srgbClr val="0000CC"/>
                </a:solidFill>
              </a:rPr>
              <a:t>={</a:t>
            </a:r>
            <a:r>
              <a:rPr lang="en-US" altLang="zh-CN" sz="4000" b="1" dirty="0" err="1">
                <a:solidFill>
                  <a:srgbClr val="0000CC"/>
                </a:solidFill>
              </a:rPr>
              <a:t>b</a:t>
            </a:r>
            <a:r>
              <a:rPr lang="en-US" altLang="zh-CN" sz="4000" b="1" baseline="30000" dirty="0" err="1">
                <a:solidFill>
                  <a:srgbClr val="0000CC"/>
                </a:solidFill>
              </a:rPr>
              <a:t>n</a:t>
            </a:r>
            <a:r>
              <a:rPr lang="en-US" altLang="zh-CN" sz="4000" b="1" dirty="0" err="1">
                <a:solidFill>
                  <a:srgbClr val="0000CC"/>
                </a:solidFill>
              </a:rPr>
              <a:t>|n</a:t>
            </a:r>
            <a:r>
              <a:rPr lang="en-US" altLang="zh-CN" sz="4000" b="1" dirty="0">
                <a:solidFill>
                  <a:srgbClr val="0000CC"/>
                </a:solidFill>
              </a:rPr>
              <a:t>&gt;0}</a:t>
            </a:r>
            <a:r>
              <a:rPr lang="zh-CN" altLang="en-US" sz="4000" b="1" dirty="0">
                <a:solidFill>
                  <a:srgbClr val="0000CC"/>
                </a:solidFill>
              </a:rPr>
              <a:t>，</a:t>
            </a:r>
          </a:p>
          <a:p>
            <a:pPr eaLnBrk="1" hangingPunct="1">
              <a:lnSpc>
                <a:spcPct val="114000"/>
              </a:lnSpc>
              <a:spcBef>
                <a:spcPts val="0"/>
              </a:spcBef>
              <a:buFont typeface="Wingdings" pitchFamily="2" charset="2"/>
              <a:buNone/>
            </a:pPr>
            <a:r>
              <a:rPr lang="zh-CN" altLang="en-US" sz="4000" b="1" dirty="0">
                <a:solidFill>
                  <a:srgbClr val="0000CC"/>
                </a:solidFill>
              </a:rPr>
              <a:t>  则 </a:t>
            </a:r>
            <a:r>
              <a:rPr lang="en-US" altLang="zh-CN" sz="4000" b="1" dirty="0">
                <a:solidFill>
                  <a:srgbClr val="0000CC"/>
                </a:solidFill>
              </a:rPr>
              <a:t>L</a:t>
            </a:r>
            <a:r>
              <a:rPr lang="en-US" altLang="zh-CN" sz="4000" b="1" baseline="-25000" dirty="0">
                <a:solidFill>
                  <a:srgbClr val="000000"/>
                </a:solidFill>
              </a:rPr>
              <a:t>1</a:t>
            </a:r>
            <a:r>
              <a:rPr lang="en-US" altLang="zh-CN" sz="4000" b="1" dirty="0">
                <a:solidFill>
                  <a:srgbClr val="0000CC"/>
                </a:solidFill>
              </a:rPr>
              <a:t>L</a:t>
            </a:r>
            <a:r>
              <a:rPr lang="en-US" altLang="zh-CN" sz="4000" b="1" baseline="-25000" dirty="0">
                <a:solidFill>
                  <a:srgbClr val="000000"/>
                </a:solidFill>
              </a:rPr>
              <a:t>2</a:t>
            </a:r>
            <a:r>
              <a:rPr lang="zh-CN" altLang="en-US" sz="4000" b="1" dirty="0">
                <a:solidFill>
                  <a:srgbClr val="0000CC"/>
                </a:solidFill>
              </a:rPr>
              <a:t>是</a:t>
            </a:r>
          </a:p>
          <a:p>
            <a:pPr eaLnBrk="1" hangingPunct="1">
              <a:lnSpc>
                <a:spcPct val="114000"/>
              </a:lnSpc>
              <a:spcBef>
                <a:spcPts val="0"/>
              </a:spcBef>
              <a:buFont typeface="Wingdings" pitchFamily="2" charset="2"/>
              <a:buNone/>
            </a:pPr>
            <a:r>
              <a:rPr lang="zh-CN" altLang="en-US" sz="4000" b="1" dirty="0">
                <a:solidFill>
                  <a:srgbClr val="0000CC"/>
                </a:solidFill>
              </a:rPr>
              <a:t>        </a:t>
            </a:r>
            <a:r>
              <a:rPr lang="en-US" altLang="zh-CN" sz="4000" b="1" dirty="0">
                <a:solidFill>
                  <a:srgbClr val="0000CC"/>
                </a:solidFill>
              </a:rPr>
              <a:t>{</a:t>
            </a:r>
            <a:r>
              <a:rPr lang="en-US" altLang="zh-CN" sz="4000" b="1" dirty="0" err="1">
                <a:solidFill>
                  <a:srgbClr val="000000"/>
                </a:solidFill>
              </a:rPr>
              <a:t>a</a:t>
            </a:r>
            <a:r>
              <a:rPr lang="en-US" altLang="zh-CN" sz="4000" b="1" baseline="30000" dirty="0" err="1">
                <a:solidFill>
                  <a:srgbClr val="000000"/>
                </a:solidFill>
              </a:rPr>
              <a:t>n</a:t>
            </a:r>
            <a:r>
              <a:rPr lang="en-US" altLang="zh-CN" sz="4000" b="1" dirty="0" err="1">
                <a:solidFill>
                  <a:srgbClr val="000000"/>
                </a:solidFill>
              </a:rPr>
              <a:t>b</a:t>
            </a:r>
            <a:r>
              <a:rPr lang="en-US" altLang="zh-CN" sz="4000" b="1" baseline="30000" dirty="0" err="1">
                <a:solidFill>
                  <a:srgbClr val="000000"/>
                </a:solidFill>
              </a:rPr>
              <a:t>m</a:t>
            </a:r>
            <a:r>
              <a:rPr lang="en-US" altLang="zh-CN" sz="4000" b="1" dirty="0" err="1">
                <a:solidFill>
                  <a:srgbClr val="0000CC"/>
                </a:solidFill>
              </a:rPr>
              <a:t>|n,m</a:t>
            </a:r>
            <a:r>
              <a:rPr lang="en-US" altLang="zh-CN" sz="4000" b="1" dirty="0">
                <a:solidFill>
                  <a:srgbClr val="0000CC"/>
                </a:solidFill>
              </a:rPr>
              <a:t>&gt;0}</a:t>
            </a:r>
          </a:p>
          <a:p>
            <a:pPr eaLnBrk="1" hangingPunct="1">
              <a:lnSpc>
                <a:spcPct val="114000"/>
              </a:lnSpc>
              <a:spcBef>
                <a:spcPts val="0"/>
              </a:spcBef>
              <a:buFont typeface="Wingdings" pitchFamily="2" charset="2"/>
              <a:buNone/>
            </a:pPr>
            <a:r>
              <a:rPr lang="en-US" altLang="zh-CN" sz="4000" b="1" dirty="0">
                <a:solidFill>
                  <a:srgbClr val="0000CC"/>
                </a:solidFill>
              </a:rPr>
              <a:t>   </a:t>
            </a:r>
            <a:r>
              <a:rPr lang="zh-CN" altLang="en-US" sz="4000" b="1" dirty="0">
                <a:solidFill>
                  <a:srgbClr val="0000CC"/>
                </a:solidFill>
              </a:rPr>
              <a:t>而不是</a:t>
            </a:r>
          </a:p>
          <a:p>
            <a:pPr eaLnBrk="1" hangingPunct="1">
              <a:lnSpc>
                <a:spcPct val="114000"/>
              </a:lnSpc>
              <a:spcBef>
                <a:spcPts val="0"/>
              </a:spcBef>
              <a:buFont typeface="Wingdings" pitchFamily="2" charset="2"/>
              <a:buNone/>
            </a:pPr>
            <a:r>
              <a:rPr lang="zh-CN" altLang="en-US" sz="4000" b="1" dirty="0">
                <a:solidFill>
                  <a:srgbClr val="0000CC"/>
                </a:solidFill>
              </a:rPr>
              <a:t>        </a:t>
            </a:r>
            <a:r>
              <a:rPr lang="en-US" altLang="zh-CN" sz="4000" b="1" dirty="0">
                <a:solidFill>
                  <a:srgbClr val="0000CC"/>
                </a:solidFill>
              </a:rPr>
              <a:t>{</a:t>
            </a:r>
            <a:r>
              <a:rPr lang="en-US" altLang="zh-CN" sz="4000" b="1" dirty="0" err="1">
                <a:solidFill>
                  <a:srgbClr val="000000"/>
                </a:solidFill>
              </a:rPr>
              <a:t>a</a:t>
            </a:r>
            <a:r>
              <a:rPr lang="en-US" altLang="zh-CN" sz="4000" b="1" baseline="30000" dirty="0" err="1">
                <a:solidFill>
                  <a:srgbClr val="000000"/>
                </a:solidFill>
              </a:rPr>
              <a:t>n</a:t>
            </a:r>
            <a:r>
              <a:rPr lang="en-US" altLang="zh-CN" sz="4000" b="1" dirty="0" err="1">
                <a:solidFill>
                  <a:srgbClr val="000000"/>
                </a:solidFill>
              </a:rPr>
              <a:t>b</a:t>
            </a:r>
            <a:r>
              <a:rPr lang="en-US" altLang="zh-CN" sz="4000" b="1" baseline="30000" dirty="0" err="1">
                <a:solidFill>
                  <a:srgbClr val="000000"/>
                </a:solidFill>
              </a:rPr>
              <a:t>n</a:t>
            </a:r>
            <a:r>
              <a:rPr lang="en-US" altLang="zh-CN" sz="4000" b="1" dirty="0" err="1">
                <a:solidFill>
                  <a:srgbClr val="0000CC"/>
                </a:solidFill>
              </a:rPr>
              <a:t>|n</a:t>
            </a:r>
            <a:r>
              <a:rPr lang="en-US" altLang="zh-CN" sz="4000" b="1" dirty="0">
                <a:solidFill>
                  <a:srgbClr val="0000CC"/>
                </a:solidFill>
              </a:rPr>
              <a:t>&gt;0}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83363">
                                            <p:txEl>
                                              <p:pRg st="0" end="0"/>
                                            </p:txEl>
                                          </p:spTgt>
                                        </p:tgtEl>
                                        <p:attrNameLst>
                                          <p:attrName>style.visibility</p:attrName>
                                        </p:attrNameLst>
                                      </p:cBhvr>
                                      <p:to>
                                        <p:strVal val="visible"/>
                                      </p:to>
                                    </p:set>
                                    <p:animEffect transition="in" filter="barn(outHorizontal)">
                                      <p:cBhvr>
                                        <p:cTn id="7" dur="500"/>
                                        <p:tgtEl>
                                          <p:spTgt spid="78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83363">
                                            <p:txEl>
                                              <p:pRg st="1" end="1"/>
                                            </p:txEl>
                                          </p:spTgt>
                                        </p:tgtEl>
                                        <p:attrNameLst>
                                          <p:attrName>style.visibility</p:attrName>
                                        </p:attrNameLst>
                                      </p:cBhvr>
                                      <p:to>
                                        <p:strVal val="visible"/>
                                      </p:to>
                                    </p:set>
                                    <p:animEffect transition="in" filter="barn(outHorizontal)">
                                      <p:cBhvr>
                                        <p:cTn id="12" dur="500"/>
                                        <p:tgtEl>
                                          <p:spTgt spid="783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83363">
                                            <p:txEl>
                                              <p:pRg st="2" end="2"/>
                                            </p:txEl>
                                          </p:spTgt>
                                        </p:tgtEl>
                                        <p:attrNameLst>
                                          <p:attrName>style.visibility</p:attrName>
                                        </p:attrNameLst>
                                      </p:cBhvr>
                                      <p:to>
                                        <p:strVal val="visible"/>
                                      </p:to>
                                    </p:set>
                                    <p:animEffect transition="in" filter="barn(outHorizontal)">
                                      <p:cBhvr>
                                        <p:cTn id="17" dur="500"/>
                                        <p:tgtEl>
                                          <p:spTgt spid="783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83363">
                                            <p:txEl>
                                              <p:pRg st="3" end="3"/>
                                            </p:txEl>
                                          </p:spTgt>
                                        </p:tgtEl>
                                        <p:attrNameLst>
                                          <p:attrName>style.visibility</p:attrName>
                                        </p:attrNameLst>
                                      </p:cBhvr>
                                      <p:to>
                                        <p:strVal val="visible"/>
                                      </p:to>
                                    </p:set>
                                    <p:animEffect transition="in" filter="barn(outHorizontal)">
                                      <p:cBhvr>
                                        <p:cTn id="22" dur="500"/>
                                        <p:tgtEl>
                                          <p:spTgt spid="783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783363">
                                            <p:txEl>
                                              <p:pRg st="4" end="4"/>
                                            </p:txEl>
                                          </p:spTgt>
                                        </p:tgtEl>
                                        <p:attrNameLst>
                                          <p:attrName>style.visibility</p:attrName>
                                        </p:attrNameLst>
                                      </p:cBhvr>
                                      <p:to>
                                        <p:strVal val="visible"/>
                                      </p:to>
                                    </p:set>
                                    <p:animEffect transition="in" filter="barn(outHorizontal)">
                                      <p:cBhvr>
                                        <p:cTn id="27" dur="500"/>
                                        <p:tgtEl>
                                          <p:spTgt spid="783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3" grpId="0" build="p" autoUpdateAnimBg="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r>
              <a:rPr lang="zh-CN" altLang="en-US" sz="4800" dirty="0">
                <a:solidFill>
                  <a:srgbClr val="000000"/>
                </a:solidFill>
              </a:rPr>
              <a:t>定理</a:t>
            </a:r>
            <a:r>
              <a:rPr lang="en-US" altLang="zh-CN" sz="4800" dirty="0">
                <a:solidFill>
                  <a:srgbClr val="000000"/>
                </a:solidFill>
              </a:rPr>
              <a:t>2-7</a:t>
            </a:r>
          </a:p>
        </p:txBody>
      </p:sp>
      <p:sp>
        <p:nvSpPr>
          <p:cNvPr id="78643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4000" b="1" dirty="0">
                <a:solidFill>
                  <a:srgbClr val="FF0000"/>
                </a:solidFill>
              </a:rPr>
              <a:t>   </a:t>
            </a:r>
            <a:r>
              <a:rPr lang="en-US" altLang="zh-CN" sz="4000" b="1" dirty="0" err="1">
                <a:solidFill>
                  <a:srgbClr val="FF0000"/>
                </a:solidFill>
              </a:rPr>
              <a:t>i</a:t>
            </a:r>
            <a:r>
              <a:rPr lang="en-US" altLang="zh-CN" sz="4000" b="1" dirty="0">
                <a:solidFill>
                  <a:srgbClr val="FF0000"/>
                </a:solidFill>
              </a:rPr>
              <a:t> </a:t>
            </a:r>
            <a:r>
              <a:rPr lang="en-US" altLang="zh-CN" sz="4000" b="1" dirty="0">
                <a:solidFill>
                  <a:srgbClr val="000000"/>
                </a:solidFill>
              </a:rPr>
              <a:t>(</a:t>
            </a:r>
            <a:r>
              <a:rPr lang="en-US" altLang="zh-CN" sz="4000" b="1" dirty="0" err="1">
                <a:solidFill>
                  <a:srgbClr val="0000CC"/>
                </a:solidFill>
              </a:rPr>
              <a:t>i</a:t>
            </a:r>
            <a:r>
              <a:rPr lang="en-US" altLang="zh-CN" sz="4000" b="1" dirty="0">
                <a:solidFill>
                  <a:srgbClr val="0000CC"/>
                </a:solidFill>
              </a:rPr>
              <a:t>=0</a:t>
            </a:r>
            <a:r>
              <a:rPr lang="zh-CN" altLang="en-US" sz="4000" b="1" dirty="0">
                <a:solidFill>
                  <a:srgbClr val="0000CC"/>
                </a:solidFill>
              </a:rPr>
              <a:t>，</a:t>
            </a:r>
            <a:r>
              <a:rPr lang="en-US" altLang="zh-CN" sz="4000" b="1" dirty="0">
                <a:solidFill>
                  <a:srgbClr val="0000CC"/>
                </a:solidFill>
              </a:rPr>
              <a:t>1</a:t>
            </a:r>
            <a:r>
              <a:rPr lang="zh-CN" altLang="en-US" sz="4000" b="1" dirty="0">
                <a:solidFill>
                  <a:srgbClr val="0000CC"/>
                </a:solidFill>
              </a:rPr>
              <a:t>，</a:t>
            </a:r>
            <a:r>
              <a:rPr lang="en-US" altLang="zh-CN" sz="4000" b="1" dirty="0">
                <a:solidFill>
                  <a:srgbClr val="0000CC"/>
                </a:solidFill>
              </a:rPr>
              <a:t>2</a:t>
            </a:r>
            <a:r>
              <a:rPr lang="zh-CN" altLang="en-US" sz="4000" b="1" dirty="0">
                <a:solidFill>
                  <a:srgbClr val="0000CC"/>
                </a:solidFill>
              </a:rPr>
              <a:t>，</a:t>
            </a:r>
            <a:r>
              <a:rPr lang="en-US" altLang="zh-CN" sz="4000" b="1" dirty="0">
                <a:solidFill>
                  <a:srgbClr val="0000CC"/>
                </a:solidFill>
              </a:rPr>
              <a:t>3</a:t>
            </a:r>
            <a:r>
              <a:rPr lang="en-US" altLang="zh-CN" sz="4000" b="1" dirty="0">
                <a:solidFill>
                  <a:srgbClr val="000000"/>
                </a:solidFill>
              </a:rPr>
              <a:t>)</a:t>
            </a:r>
            <a:r>
              <a:rPr lang="zh-CN" altLang="en-US" sz="4000" b="1" dirty="0">
                <a:solidFill>
                  <a:srgbClr val="0000CC"/>
                </a:solidFill>
              </a:rPr>
              <a:t>型语言</a:t>
            </a:r>
          </a:p>
          <a:p>
            <a:pPr eaLnBrk="1" hangingPunct="1">
              <a:lnSpc>
                <a:spcPct val="90000"/>
              </a:lnSpc>
              <a:buFont typeface="Wingdings" pitchFamily="2" charset="2"/>
              <a:buNone/>
            </a:pPr>
            <a:r>
              <a:rPr lang="zh-CN" altLang="en-US" sz="4000" b="1">
                <a:solidFill>
                  <a:srgbClr val="0000CC"/>
                </a:solidFill>
              </a:rPr>
              <a:t>对</a:t>
            </a:r>
            <a:r>
              <a:rPr lang="zh-CN" altLang="en-US" sz="4000" b="1">
                <a:solidFill>
                  <a:srgbClr val="000000"/>
                </a:solidFill>
              </a:rPr>
              <a:t>联合</a:t>
            </a:r>
            <a:r>
              <a:rPr lang="zh-CN" altLang="en-US" sz="4000" b="1">
                <a:solidFill>
                  <a:srgbClr val="0000CC"/>
                </a:solidFill>
              </a:rPr>
              <a:t>，</a:t>
            </a:r>
            <a:r>
              <a:rPr lang="zh-CN" altLang="en-US" sz="4000" b="1">
                <a:solidFill>
                  <a:srgbClr val="000000"/>
                </a:solidFill>
              </a:rPr>
              <a:t>连接</a:t>
            </a:r>
            <a:r>
              <a:rPr lang="zh-CN" altLang="en-US" sz="4000" b="1">
                <a:solidFill>
                  <a:srgbClr val="0000CC"/>
                </a:solidFill>
              </a:rPr>
              <a:t>和</a:t>
            </a:r>
            <a:r>
              <a:rPr lang="zh-CN" altLang="en-US" sz="4000" b="1">
                <a:solidFill>
                  <a:srgbClr val="000000"/>
                </a:solidFill>
              </a:rPr>
              <a:t>迭代</a:t>
            </a:r>
            <a:r>
              <a:rPr lang="zh-CN" altLang="en-US" sz="4000" b="1">
                <a:solidFill>
                  <a:srgbClr val="0000CC"/>
                </a:solidFill>
              </a:rPr>
              <a:t>运算</a:t>
            </a:r>
            <a:r>
              <a:rPr lang="zh-CN" altLang="en-US" sz="4000" b="1">
                <a:solidFill>
                  <a:srgbClr val="FF0000"/>
                </a:solidFill>
              </a:rPr>
              <a:t>有效</a:t>
            </a:r>
            <a:r>
              <a:rPr lang="zh-CN" altLang="en-US" sz="4000" b="1">
                <a:solidFill>
                  <a:srgbClr val="000000"/>
                </a:solidFill>
              </a:rPr>
              <a:t>封闭</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animEffect transition="in" filter="box(in)">
                                      <p:cBhvr>
                                        <p:cTn id="7" dur="500"/>
                                        <p:tgtEl>
                                          <p:spTgt spid="786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86435">
                                            <p:txEl>
                                              <p:pRg st="1" end="1"/>
                                            </p:txEl>
                                          </p:spTgt>
                                        </p:tgtEl>
                                        <p:attrNameLst>
                                          <p:attrName>style.visibility</p:attrName>
                                        </p:attrNameLst>
                                      </p:cBhvr>
                                      <p:to>
                                        <p:strVal val="visible"/>
                                      </p:to>
                                    </p:set>
                                    <p:animEffect transition="in" filter="box(in)">
                                      <p:cBhvr>
                                        <p:cTn id="12" dur="500"/>
                                        <p:tgtEl>
                                          <p:spTgt spid="786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build="p"/>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r>
              <a:rPr lang="zh-CN" altLang="en-US" sz="4800" dirty="0">
                <a:solidFill>
                  <a:srgbClr val="000000"/>
                </a:solidFill>
              </a:rPr>
              <a:t>证明</a:t>
            </a:r>
            <a:r>
              <a:rPr lang="zh-CN" altLang="en-US" sz="4800" b="0" dirty="0">
                <a:solidFill>
                  <a:srgbClr val="0000CC"/>
                </a:solidFill>
                <a:sym typeface="Wingdings" pitchFamily="2" charset="2"/>
              </a:rPr>
              <a:t> </a:t>
            </a:r>
            <a:endParaRPr lang="zh-CN" altLang="en-US" sz="4800" b="0" dirty="0">
              <a:solidFill>
                <a:srgbClr val="0000CC"/>
              </a:solidFill>
            </a:endParaRPr>
          </a:p>
        </p:txBody>
      </p:sp>
      <p:sp>
        <p:nvSpPr>
          <p:cNvPr id="790531"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a:solidFill>
                  <a:srgbClr val="0000CC"/>
                </a:solidFill>
              </a:rPr>
              <a:t>   </a:t>
            </a:r>
            <a:r>
              <a:rPr lang="zh-CN" altLang="en-US" sz="4000" b="1">
                <a:solidFill>
                  <a:srgbClr val="0000CC"/>
                </a:solidFill>
              </a:rPr>
              <a:t>设参加运算的语言</a:t>
            </a:r>
            <a:r>
              <a:rPr lang="en-US" altLang="zh-CN" sz="4000" b="1">
                <a:solidFill>
                  <a:srgbClr val="0000CC"/>
                </a:solidFill>
              </a:rPr>
              <a:t>L</a:t>
            </a:r>
            <a:r>
              <a:rPr lang="en-US" altLang="zh-CN" sz="4000" b="1" baseline="-25000">
                <a:solidFill>
                  <a:srgbClr val="000000"/>
                </a:solidFill>
              </a:rPr>
              <a:t>1</a:t>
            </a:r>
            <a:r>
              <a:rPr lang="zh-CN" altLang="en-US" sz="4000" b="1">
                <a:solidFill>
                  <a:srgbClr val="0000CC"/>
                </a:solidFill>
              </a:rPr>
              <a:t>和</a:t>
            </a:r>
            <a:r>
              <a:rPr lang="en-US" altLang="zh-CN" sz="4000" b="1">
                <a:solidFill>
                  <a:srgbClr val="0000CC"/>
                </a:solidFill>
              </a:rPr>
              <a:t>L</a:t>
            </a:r>
            <a:r>
              <a:rPr lang="en-US" altLang="zh-CN" sz="4000" b="1" baseline="-25000">
                <a:solidFill>
                  <a:srgbClr val="000000"/>
                </a:solidFill>
              </a:rPr>
              <a:t>2</a:t>
            </a:r>
            <a:r>
              <a:rPr lang="zh-CN" altLang="en-US" sz="4000" b="1">
                <a:solidFill>
                  <a:srgbClr val="0000CC"/>
                </a:solidFill>
              </a:rPr>
              <a:t>分别是</a:t>
            </a:r>
            <a:r>
              <a:rPr lang="zh-CN" altLang="en-US" sz="4000" b="1">
                <a:solidFill>
                  <a:srgbClr val="000000"/>
                </a:solidFill>
              </a:rPr>
              <a:t>字母表∑</a:t>
            </a:r>
            <a:r>
              <a:rPr lang="en-US" altLang="zh-CN" sz="4000" b="1" baseline="-25000">
                <a:solidFill>
                  <a:srgbClr val="000000"/>
                </a:solidFill>
              </a:rPr>
              <a:t>1</a:t>
            </a:r>
            <a:r>
              <a:rPr lang="zh-CN" altLang="en-US" sz="4000" b="1">
                <a:solidFill>
                  <a:srgbClr val="0000CC"/>
                </a:solidFill>
              </a:rPr>
              <a:t>和</a:t>
            </a:r>
            <a:r>
              <a:rPr lang="zh-CN" altLang="en-US" sz="4000" b="1">
                <a:solidFill>
                  <a:srgbClr val="000000"/>
                </a:solidFill>
              </a:rPr>
              <a:t> ∑</a:t>
            </a:r>
            <a:r>
              <a:rPr lang="en-US" altLang="zh-CN" sz="4000" b="1" baseline="-25000">
                <a:solidFill>
                  <a:srgbClr val="000000"/>
                </a:solidFill>
              </a:rPr>
              <a:t>2</a:t>
            </a:r>
            <a:r>
              <a:rPr lang="zh-CN" altLang="en-US" sz="4000" b="1">
                <a:solidFill>
                  <a:srgbClr val="0000CC"/>
                </a:solidFill>
              </a:rPr>
              <a:t>上的语言</a:t>
            </a:r>
            <a:endParaRPr lang="zh-CN" altLang="en-US" sz="4000" b="1" baseline="-250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0531">
                                            <p:txEl>
                                              <p:pRg st="0" end="0"/>
                                            </p:txEl>
                                          </p:spTgt>
                                        </p:tgtEl>
                                        <p:attrNameLst>
                                          <p:attrName>style.visibility</p:attrName>
                                        </p:attrNameLst>
                                      </p:cBhvr>
                                      <p:to>
                                        <p:strVal val="visible"/>
                                      </p:to>
                                    </p:set>
                                    <p:animEffect transition="in" filter="box(in)">
                                      <p:cBhvr>
                                        <p:cTn id="7" dur="500"/>
                                        <p:tgtEl>
                                          <p:spTgt spid="790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r>
              <a:rPr lang="zh-CN" altLang="en-US" sz="4800" dirty="0">
                <a:solidFill>
                  <a:srgbClr val="000000"/>
                </a:solidFill>
              </a:rPr>
              <a:t>假设：</a:t>
            </a:r>
            <a:endParaRPr lang="zh-CN" altLang="zh-CN" sz="4800" dirty="0">
              <a:solidFill>
                <a:srgbClr val="000000"/>
              </a:solidFill>
            </a:endParaRPr>
          </a:p>
        </p:txBody>
      </p:sp>
      <p:sp>
        <p:nvSpPr>
          <p:cNvPr id="957443"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产生</a:t>
            </a:r>
            <a:r>
              <a:rPr lang="en-US" altLang="zh-CN" sz="4000" b="1" dirty="0">
                <a:solidFill>
                  <a:srgbClr val="0000CC"/>
                </a:solidFill>
              </a:rPr>
              <a:t>L</a:t>
            </a:r>
            <a:r>
              <a:rPr lang="en-US" altLang="zh-CN" sz="4000" b="1" baseline="-25000" dirty="0">
                <a:solidFill>
                  <a:srgbClr val="000000"/>
                </a:solidFill>
              </a:rPr>
              <a:t>1</a:t>
            </a:r>
            <a:r>
              <a:rPr lang="zh-CN" altLang="en-US" sz="4000" b="1" dirty="0">
                <a:solidFill>
                  <a:srgbClr val="0000CC"/>
                </a:solidFill>
              </a:rPr>
              <a:t>的文法</a:t>
            </a:r>
          </a:p>
          <a:p>
            <a:pPr eaLnBrk="1" hangingPunct="1">
              <a:buFont typeface="Wingdings" pitchFamily="2" charset="2"/>
              <a:buNone/>
            </a:pPr>
            <a:r>
              <a:rPr lang="zh-CN" altLang="en-US" sz="4000" b="1" dirty="0">
                <a:solidFill>
                  <a:srgbClr val="000000"/>
                </a:solidFill>
              </a:rPr>
              <a:t>    </a:t>
            </a:r>
            <a:r>
              <a:rPr lang="en-US" altLang="zh-CN" sz="4000" b="1" dirty="0">
                <a:solidFill>
                  <a:srgbClr val="000000"/>
                </a:solidFill>
              </a:rPr>
              <a:t>G</a:t>
            </a:r>
            <a:r>
              <a:rPr lang="en-US" altLang="zh-CN" sz="4000" b="1" baseline="-25000" dirty="0">
                <a:solidFill>
                  <a:srgbClr val="000000"/>
                </a:solidFill>
              </a:rPr>
              <a:t>1</a:t>
            </a:r>
            <a:r>
              <a:rPr lang="en-US" altLang="zh-CN" sz="4000" b="1" dirty="0">
                <a:solidFill>
                  <a:srgbClr val="0000CC"/>
                </a:solidFill>
              </a:rPr>
              <a:t>=</a:t>
            </a:r>
            <a:r>
              <a:rPr lang="zh-CN" altLang="en-US" sz="4000" b="1" dirty="0">
                <a:solidFill>
                  <a:srgbClr val="0000CC"/>
                </a:solidFill>
              </a:rPr>
              <a:t>（</a:t>
            </a:r>
            <a:r>
              <a:rPr lang="zh-CN" altLang="en-US" sz="4000" b="1" dirty="0">
                <a:solidFill>
                  <a:srgbClr val="000000"/>
                </a:solidFill>
              </a:rPr>
              <a:t>∑</a:t>
            </a:r>
            <a:r>
              <a:rPr lang="en-US" altLang="zh-CN" sz="4000" b="1" baseline="-25000" dirty="0">
                <a:solidFill>
                  <a:srgbClr val="000000"/>
                </a:solidFill>
              </a:rPr>
              <a:t>1</a:t>
            </a:r>
            <a:r>
              <a:rPr lang="zh-CN" altLang="en-US" sz="4000" b="1" dirty="0">
                <a:solidFill>
                  <a:srgbClr val="000000"/>
                </a:solidFill>
              </a:rPr>
              <a:t>，</a:t>
            </a:r>
            <a:r>
              <a:rPr lang="en-US" altLang="zh-CN" sz="4000" b="1" dirty="0">
                <a:solidFill>
                  <a:srgbClr val="000000"/>
                </a:solidFill>
              </a:rPr>
              <a:t>V</a:t>
            </a:r>
            <a:r>
              <a:rPr lang="en-US" altLang="zh-CN" sz="4000" b="1" baseline="-25000" dirty="0">
                <a:solidFill>
                  <a:srgbClr val="000000"/>
                </a:solidFill>
              </a:rPr>
              <a:t>1</a:t>
            </a:r>
            <a:r>
              <a:rPr lang="zh-CN" altLang="en-US" sz="4000" b="1" dirty="0">
                <a:solidFill>
                  <a:srgbClr val="000000"/>
                </a:solidFill>
              </a:rPr>
              <a:t>，</a:t>
            </a:r>
            <a:r>
              <a:rPr lang="en-US" altLang="zh-CN" sz="4000" b="1" dirty="0">
                <a:solidFill>
                  <a:srgbClr val="000000"/>
                </a:solidFill>
              </a:rPr>
              <a:t>S</a:t>
            </a:r>
            <a:r>
              <a:rPr lang="en-US" altLang="zh-CN" sz="4000" b="1" baseline="-25000" dirty="0">
                <a:solidFill>
                  <a:srgbClr val="000000"/>
                </a:solidFill>
              </a:rPr>
              <a:t>1</a:t>
            </a:r>
            <a:r>
              <a:rPr lang="zh-CN" altLang="en-US" sz="4000" b="1" dirty="0">
                <a:solidFill>
                  <a:srgbClr val="000000"/>
                </a:solidFill>
              </a:rPr>
              <a:t>，</a:t>
            </a:r>
            <a:r>
              <a:rPr lang="en-US" altLang="zh-CN" sz="4000" b="1" dirty="0">
                <a:solidFill>
                  <a:srgbClr val="000000"/>
                </a:solidFill>
              </a:rPr>
              <a:t>P</a:t>
            </a:r>
            <a:r>
              <a:rPr lang="en-US" altLang="zh-CN" sz="4000" b="1" baseline="-25000" dirty="0">
                <a:solidFill>
                  <a:srgbClr val="000000"/>
                </a:solidFill>
              </a:rPr>
              <a:t>1</a:t>
            </a:r>
            <a:r>
              <a:rPr lang="zh-CN" altLang="en-US" sz="4000" b="1" dirty="0">
                <a:solidFill>
                  <a:srgbClr val="0000CC"/>
                </a:solidFill>
              </a:rPr>
              <a:t>）</a:t>
            </a:r>
          </a:p>
          <a:p>
            <a:pPr eaLnBrk="1" hangingPunct="1">
              <a:buFont typeface="Wingdings" pitchFamily="2" charset="2"/>
              <a:buNone/>
            </a:pPr>
            <a:r>
              <a:rPr lang="zh-CN" altLang="en-US" sz="4000" b="1" dirty="0">
                <a:solidFill>
                  <a:srgbClr val="0000CC"/>
                </a:solidFill>
              </a:rPr>
              <a:t>产生</a:t>
            </a:r>
            <a:r>
              <a:rPr lang="en-US" altLang="zh-CN" sz="4000" b="1" dirty="0">
                <a:solidFill>
                  <a:srgbClr val="0000CC"/>
                </a:solidFill>
              </a:rPr>
              <a:t>L</a:t>
            </a:r>
            <a:r>
              <a:rPr lang="en-US" altLang="zh-CN" sz="4000" b="1" baseline="-25000" dirty="0">
                <a:solidFill>
                  <a:srgbClr val="000000"/>
                </a:solidFill>
              </a:rPr>
              <a:t>2</a:t>
            </a:r>
            <a:r>
              <a:rPr lang="zh-CN" altLang="en-US" sz="4000" b="1" dirty="0">
                <a:solidFill>
                  <a:srgbClr val="0000CC"/>
                </a:solidFill>
              </a:rPr>
              <a:t>的文法</a:t>
            </a:r>
          </a:p>
          <a:p>
            <a:pPr eaLnBrk="1" hangingPunct="1">
              <a:buFont typeface="Wingdings" pitchFamily="2" charset="2"/>
              <a:buNone/>
            </a:pPr>
            <a:r>
              <a:rPr lang="zh-CN" altLang="en-US" sz="4000" b="1" dirty="0">
                <a:solidFill>
                  <a:srgbClr val="000000"/>
                </a:solidFill>
              </a:rPr>
              <a:t>    </a:t>
            </a:r>
            <a:r>
              <a:rPr lang="en-US" altLang="zh-CN" sz="4000" b="1" dirty="0">
                <a:solidFill>
                  <a:srgbClr val="000000"/>
                </a:solidFill>
              </a:rPr>
              <a:t>G</a:t>
            </a:r>
            <a:r>
              <a:rPr lang="en-US" altLang="zh-CN" sz="4000" b="1" baseline="-25000" dirty="0">
                <a:solidFill>
                  <a:srgbClr val="000000"/>
                </a:solidFill>
              </a:rPr>
              <a:t>2</a:t>
            </a:r>
            <a:r>
              <a:rPr lang="en-US" altLang="zh-CN" sz="4000" b="1" dirty="0">
                <a:solidFill>
                  <a:srgbClr val="0000CC"/>
                </a:solidFill>
              </a:rPr>
              <a:t>=</a:t>
            </a:r>
            <a:r>
              <a:rPr lang="zh-CN" altLang="en-US" sz="4000" b="1" dirty="0">
                <a:solidFill>
                  <a:srgbClr val="0000CC"/>
                </a:solidFill>
              </a:rPr>
              <a:t>（</a:t>
            </a:r>
            <a:r>
              <a:rPr lang="zh-CN" altLang="en-US" sz="4000" b="1" dirty="0">
                <a:solidFill>
                  <a:srgbClr val="000000"/>
                </a:solidFill>
              </a:rPr>
              <a:t>∑</a:t>
            </a:r>
            <a:r>
              <a:rPr lang="en-US" altLang="zh-CN" sz="4000" b="1" baseline="-25000" dirty="0">
                <a:solidFill>
                  <a:srgbClr val="000000"/>
                </a:solidFill>
              </a:rPr>
              <a:t>2</a:t>
            </a:r>
            <a:r>
              <a:rPr lang="zh-CN" altLang="en-US" sz="4000" b="1" dirty="0">
                <a:solidFill>
                  <a:srgbClr val="0000CC"/>
                </a:solidFill>
              </a:rPr>
              <a:t>，</a:t>
            </a:r>
            <a:r>
              <a:rPr lang="en-US" altLang="zh-CN" sz="4000" b="1" dirty="0">
                <a:solidFill>
                  <a:srgbClr val="000000"/>
                </a:solidFill>
              </a:rPr>
              <a:t>V</a:t>
            </a:r>
            <a:r>
              <a:rPr lang="en-US" altLang="zh-CN" sz="4000" b="1" baseline="-25000" dirty="0">
                <a:solidFill>
                  <a:srgbClr val="000000"/>
                </a:solidFill>
              </a:rPr>
              <a:t>2</a:t>
            </a:r>
            <a:r>
              <a:rPr lang="zh-CN" altLang="en-US" sz="4000" b="1" dirty="0">
                <a:solidFill>
                  <a:srgbClr val="0000CC"/>
                </a:solidFill>
              </a:rPr>
              <a:t>，</a:t>
            </a:r>
            <a:r>
              <a:rPr lang="en-US" altLang="zh-CN" sz="4000" b="1" dirty="0">
                <a:solidFill>
                  <a:srgbClr val="000000"/>
                </a:solidFill>
              </a:rPr>
              <a:t>S</a:t>
            </a:r>
            <a:r>
              <a:rPr lang="en-US" altLang="zh-CN" sz="4000" b="1" baseline="-25000" dirty="0">
                <a:solidFill>
                  <a:srgbClr val="000000"/>
                </a:solidFill>
              </a:rPr>
              <a:t>2</a:t>
            </a:r>
            <a:r>
              <a:rPr lang="zh-CN" altLang="en-US" sz="4000" b="1" dirty="0">
                <a:solidFill>
                  <a:srgbClr val="0000CC"/>
                </a:solidFill>
              </a:rPr>
              <a:t>，</a:t>
            </a:r>
            <a:r>
              <a:rPr lang="en-US" altLang="zh-CN" sz="4000" b="1" dirty="0">
                <a:solidFill>
                  <a:srgbClr val="000000"/>
                </a:solidFill>
              </a:rPr>
              <a:t>P</a:t>
            </a:r>
            <a:r>
              <a:rPr lang="en-US" altLang="zh-CN" sz="4000" b="1" baseline="-25000" dirty="0">
                <a:solidFill>
                  <a:srgbClr val="000000"/>
                </a:solidFill>
              </a:rPr>
              <a:t>2</a:t>
            </a:r>
            <a:r>
              <a:rPr lang="zh-CN" altLang="en-US" sz="4000" b="1" dirty="0">
                <a:solidFill>
                  <a:srgbClr val="0000CC"/>
                </a:solidFill>
              </a:rPr>
              <a:t>）</a:t>
            </a:r>
          </a:p>
          <a:p>
            <a:pPr eaLnBrk="1" hangingPunct="1">
              <a:buFont typeface="Wingdings" pitchFamily="2" charset="2"/>
              <a:buNone/>
            </a:pPr>
            <a:r>
              <a:rPr lang="zh-CN" altLang="en-US" sz="4000" b="1" dirty="0">
                <a:solidFill>
                  <a:srgbClr val="0000CC"/>
                </a:solidFill>
              </a:rPr>
              <a:t>即</a:t>
            </a:r>
            <a:r>
              <a:rPr lang="en-US" altLang="zh-CN" sz="4000" b="1" dirty="0">
                <a:solidFill>
                  <a:srgbClr val="0000CC"/>
                </a:solidFill>
              </a:rPr>
              <a:t>L</a:t>
            </a:r>
            <a:r>
              <a:rPr lang="en-US" altLang="zh-CN" sz="4000" b="1" baseline="-25000" dirty="0">
                <a:solidFill>
                  <a:srgbClr val="000000"/>
                </a:solidFill>
              </a:rPr>
              <a:t>1</a:t>
            </a:r>
            <a:r>
              <a:rPr lang="en-US" altLang="zh-CN" sz="4000" b="1" dirty="0">
                <a:solidFill>
                  <a:srgbClr val="0000CC"/>
                </a:solidFill>
              </a:rPr>
              <a:t>=L(G</a:t>
            </a:r>
            <a:r>
              <a:rPr lang="en-US" altLang="zh-CN" sz="4000" b="1" baseline="-25000" dirty="0">
                <a:solidFill>
                  <a:srgbClr val="000000"/>
                </a:solidFill>
              </a:rPr>
              <a:t>1</a:t>
            </a:r>
            <a:r>
              <a:rPr lang="en-US" altLang="zh-CN" sz="4000" b="1" dirty="0">
                <a:solidFill>
                  <a:srgbClr val="0000CC"/>
                </a:solidFill>
              </a:rPr>
              <a:t>)</a:t>
            </a:r>
            <a:r>
              <a:rPr lang="zh-CN" altLang="en-US" sz="4000" b="1" dirty="0">
                <a:solidFill>
                  <a:srgbClr val="0000CC"/>
                </a:solidFill>
              </a:rPr>
              <a:t>；</a:t>
            </a:r>
            <a:r>
              <a:rPr lang="en-US" altLang="zh-CN" sz="4000" b="1" dirty="0">
                <a:solidFill>
                  <a:srgbClr val="0000CC"/>
                </a:solidFill>
              </a:rPr>
              <a:t>L</a:t>
            </a:r>
            <a:r>
              <a:rPr lang="en-US" altLang="zh-CN" sz="4000" b="1" baseline="-25000" dirty="0">
                <a:solidFill>
                  <a:srgbClr val="000000"/>
                </a:solidFill>
              </a:rPr>
              <a:t>2</a:t>
            </a:r>
            <a:r>
              <a:rPr lang="en-US" altLang="zh-CN" sz="4000" b="1" dirty="0">
                <a:solidFill>
                  <a:srgbClr val="0000CC"/>
                </a:solidFill>
              </a:rPr>
              <a:t>=L(G</a:t>
            </a:r>
            <a:r>
              <a:rPr lang="en-US" altLang="zh-CN" sz="4000" b="1" baseline="-25000" dirty="0">
                <a:solidFill>
                  <a:srgbClr val="000000"/>
                </a:solidFill>
              </a:rPr>
              <a:t>2</a:t>
            </a:r>
            <a:r>
              <a:rPr lang="en-US" altLang="zh-CN" sz="4000" b="1" dirty="0">
                <a:solidFill>
                  <a:srgbClr val="0000CC"/>
                </a:solidFill>
              </a:rPr>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animEffect transition="in" filter="box(in)">
                                      <p:cBhvr>
                                        <p:cTn id="7" dur="500"/>
                                        <p:tgtEl>
                                          <p:spTgt spid="95744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57443">
                                            <p:txEl>
                                              <p:pRg st="1" end="1"/>
                                            </p:txEl>
                                          </p:spTgt>
                                        </p:tgtEl>
                                        <p:attrNameLst>
                                          <p:attrName>style.visibility</p:attrName>
                                        </p:attrNameLst>
                                      </p:cBhvr>
                                      <p:to>
                                        <p:strVal val="visible"/>
                                      </p:to>
                                    </p:set>
                                    <p:animEffect transition="in" filter="box(in)">
                                      <p:cBhvr>
                                        <p:cTn id="10" dur="500"/>
                                        <p:tgtEl>
                                          <p:spTgt spid="9574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957443">
                                            <p:txEl>
                                              <p:pRg st="2" end="2"/>
                                            </p:txEl>
                                          </p:spTgt>
                                        </p:tgtEl>
                                        <p:attrNameLst>
                                          <p:attrName>style.visibility</p:attrName>
                                        </p:attrNameLst>
                                      </p:cBhvr>
                                      <p:to>
                                        <p:strVal val="visible"/>
                                      </p:to>
                                    </p:set>
                                    <p:animEffect transition="in" filter="box(in)">
                                      <p:cBhvr>
                                        <p:cTn id="15" dur="500"/>
                                        <p:tgtEl>
                                          <p:spTgt spid="95744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957443">
                                            <p:txEl>
                                              <p:pRg st="3" end="3"/>
                                            </p:txEl>
                                          </p:spTgt>
                                        </p:tgtEl>
                                        <p:attrNameLst>
                                          <p:attrName>style.visibility</p:attrName>
                                        </p:attrNameLst>
                                      </p:cBhvr>
                                      <p:to>
                                        <p:strVal val="visible"/>
                                      </p:to>
                                    </p:set>
                                    <p:animEffect transition="in" filter="box(in)">
                                      <p:cBhvr>
                                        <p:cTn id="18" dur="500"/>
                                        <p:tgtEl>
                                          <p:spTgt spid="9574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957443">
                                            <p:txEl>
                                              <p:pRg st="4" end="4"/>
                                            </p:txEl>
                                          </p:spTgt>
                                        </p:tgtEl>
                                        <p:attrNameLst>
                                          <p:attrName>style.visibility</p:attrName>
                                        </p:attrNameLst>
                                      </p:cBhvr>
                                      <p:to>
                                        <p:strVal val="visible"/>
                                      </p:to>
                                    </p:set>
                                    <p:animEffect transition="in" filter="box(in)">
                                      <p:cBhvr>
                                        <p:cTn id="23" dur="500"/>
                                        <p:tgtEl>
                                          <p:spTgt spid="957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r>
              <a:rPr lang="zh-CN" altLang="en-US" sz="4800" dirty="0">
                <a:solidFill>
                  <a:srgbClr val="000000"/>
                </a:solidFill>
              </a:rPr>
              <a:t>假设：</a:t>
            </a:r>
            <a:endParaRPr lang="zh-CN" altLang="en-US" sz="4800" dirty="0">
              <a:solidFill>
                <a:srgbClr val="0000CC"/>
              </a:solidFill>
            </a:endParaRPr>
          </a:p>
        </p:txBody>
      </p:sp>
      <p:sp>
        <p:nvSpPr>
          <p:cNvPr id="827395" name="Rectangle 3"/>
          <p:cNvSpPr>
            <a:spLocks noGrp="1" noChangeArrowheads="1"/>
          </p:cNvSpPr>
          <p:nvPr>
            <p:ph type="body" idx="1"/>
          </p:nvPr>
        </p:nvSpPr>
        <p:spPr/>
        <p:txBody>
          <a:bodyPr/>
          <a:lstStyle/>
          <a:p>
            <a:pPr eaLnBrk="1" hangingPunct="1">
              <a:buFont typeface="Wingdings" pitchFamily="2" charset="2"/>
              <a:buNone/>
            </a:pPr>
            <a:r>
              <a:rPr lang="en-US" altLang="zh-CN" sz="4000" b="1" dirty="0">
                <a:solidFill>
                  <a:srgbClr val="000000"/>
                </a:solidFill>
              </a:rPr>
              <a:t>     ∑</a:t>
            </a:r>
            <a:r>
              <a:rPr lang="en-US" altLang="zh-CN" sz="4000" b="1" baseline="-25000" dirty="0">
                <a:solidFill>
                  <a:srgbClr val="000000"/>
                </a:solidFill>
              </a:rPr>
              <a:t>1</a:t>
            </a:r>
            <a:r>
              <a:rPr lang="en-US" altLang="zh-CN" sz="4000" b="1" dirty="0">
                <a:solidFill>
                  <a:srgbClr val="0000CC"/>
                </a:solidFill>
              </a:rPr>
              <a:t>∩</a:t>
            </a:r>
            <a:r>
              <a:rPr lang="en-US" altLang="zh-CN" sz="4000" b="1" dirty="0">
                <a:solidFill>
                  <a:srgbClr val="000000"/>
                </a:solidFill>
              </a:rPr>
              <a:t>∑</a:t>
            </a:r>
            <a:r>
              <a:rPr lang="en-US" altLang="zh-CN" sz="4000" b="1" baseline="-25000" dirty="0">
                <a:solidFill>
                  <a:srgbClr val="000000"/>
                </a:solidFill>
              </a:rPr>
              <a:t>2</a:t>
            </a:r>
            <a:r>
              <a:rPr lang="en-US" altLang="zh-CN" sz="4000" b="1" dirty="0">
                <a:solidFill>
                  <a:srgbClr val="000000"/>
                </a:solidFill>
              </a:rPr>
              <a:t>=</a:t>
            </a:r>
            <a:r>
              <a:rPr lang="en-US" altLang="zh-CN" sz="4000" b="1" dirty="0">
                <a:solidFill>
                  <a:srgbClr val="FF0000"/>
                </a:solidFill>
              </a:rPr>
              <a:t>Ф</a:t>
            </a:r>
          </a:p>
          <a:p>
            <a:pPr eaLnBrk="1" hangingPunct="1">
              <a:buFont typeface="Wingdings" pitchFamily="2" charset="2"/>
              <a:buNone/>
            </a:pPr>
            <a:r>
              <a:rPr lang="en-US" altLang="zh-CN" sz="4000" b="1" dirty="0">
                <a:solidFill>
                  <a:srgbClr val="000000"/>
                </a:solidFill>
              </a:rPr>
              <a:t>     V</a:t>
            </a:r>
            <a:r>
              <a:rPr lang="en-US" altLang="zh-CN" sz="4000" b="1" baseline="-25000" dirty="0">
                <a:solidFill>
                  <a:srgbClr val="000000"/>
                </a:solidFill>
              </a:rPr>
              <a:t>1</a:t>
            </a:r>
            <a:r>
              <a:rPr lang="en-US" altLang="zh-CN" sz="4000" b="1" dirty="0">
                <a:solidFill>
                  <a:srgbClr val="0000CC"/>
                </a:solidFill>
              </a:rPr>
              <a:t>∩</a:t>
            </a:r>
            <a:r>
              <a:rPr lang="en-US" altLang="zh-CN" sz="4000" b="1" dirty="0">
                <a:solidFill>
                  <a:srgbClr val="000000"/>
                </a:solidFill>
              </a:rPr>
              <a:t>V</a:t>
            </a:r>
            <a:r>
              <a:rPr lang="en-US" altLang="zh-CN" sz="4000" b="1" baseline="-25000" dirty="0">
                <a:solidFill>
                  <a:srgbClr val="000000"/>
                </a:solidFill>
              </a:rPr>
              <a:t>2</a:t>
            </a:r>
            <a:r>
              <a:rPr lang="en-US" altLang="zh-CN" sz="4000" b="1" dirty="0">
                <a:solidFill>
                  <a:srgbClr val="000000"/>
                </a:solidFill>
              </a:rPr>
              <a:t>=</a:t>
            </a:r>
            <a:r>
              <a:rPr lang="en-US" altLang="zh-CN" sz="4000" b="1" dirty="0">
                <a:solidFill>
                  <a:srgbClr val="FF0000"/>
                </a:solidFill>
              </a:rPr>
              <a:t>Ф</a:t>
            </a:r>
          </a:p>
          <a:p>
            <a:pPr eaLnBrk="1" hangingPunct="1">
              <a:buFont typeface="Wingdings" pitchFamily="2" charset="2"/>
              <a:buNone/>
            </a:pPr>
            <a:r>
              <a:rPr lang="en-US" altLang="zh-CN" sz="4000" b="1" dirty="0">
                <a:solidFill>
                  <a:srgbClr val="000000"/>
                </a:solidFill>
              </a:rPr>
              <a:t>     S</a:t>
            </a:r>
            <a:r>
              <a:rPr lang="en-US" altLang="zh-CN" sz="4400" b="1" dirty="0">
                <a:solidFill>
                  <a:srgbClr val="0000CC"/>
                </a:solidFill>
                <a:sym typeface="Symbol" pitchFamily="18" charset="2"/>
              </a:rPr>
              <a:t></a:t>
            </a:r>
            <a:r>
              <a:rPr lang="en-US" altLang="zh-CN" sz="4000" b="1" dirty="0">
                <a:solidFill>
                  <a:srgbClr val="000000"/>
                </a:solidFill>
              </a:rPr>
              <a:t>V</a:t>
            </a:r>
            <a:r>
              <a:rPr lang="en-US" altLang="zh-CN" sz="4000" b="1" baseline="-25000" dirty="0">
                <a:solidFill>
                  <a:srgbClr val="000000"/>
                </a:solidFill>
              </a:rPr>
              <a:t>1</a:t>
            </a:r>
            <a:endParaRPr lang="en-US" altLang="zh-CN" sz="4000" b="1" dirty="0">
              <a:solidFill>
                <a:srgbClr val="000000"/>
              </a:solidFill>
            </a:endParaRPr>
          </a:p>
          <a:p>
            <a:pPr eaLnBrk="1" hangingPunct="1">
              <a:buFont typeface="Wingdings" pitchFamily="2" charset="2"/>
              <a:buNone/>
            </a:pPr>
            <a:r>
              <a:rPr lang="en-US" altLang="zh-CN" sz="4000" b="1" dirty="0">
                <a:solidFill>
                  <a:srgbClr val="000000"/>
                </a:solidFill>
              </a:rPr>
              <a:t>     S</a:t>
            </a:r>
            <a:r>
              <a:rPr lang="en-US" altLang="zh-CN" sz="4400" b="1" dirty="0">
                <a:solidFill>
                  <a:srgbClr val="0000CC"/>
                </a:solidFill>
                <a:sym typeface="Symbol" pitchFamily="18" charset="2"/>
              </a:rPr>
              <a:t></a:t>
            </a:r>
            <a:r>
              <a:rPr lang="en-US" altLang="zh-CN" sz="4000" b="1" dirty="0">
                <a:solidFill>
                  <a:srgbClr val="000000"/>
                </a:solidFill>
              </a:rPr>
              <a:t>V</a:t>
            </a:r>
            <a:r>
              <a:rPr lang="en-US" altLang="zh-CN" sz="4000" b="1" baseline="-25000" dirty="0">
                <a:solidFill>
                  <a:srgbClr val="000000"/>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27395">
                                            <p:txEl>
                                              <p:pRg st="0" end="0"/>
                                            </p:txEl>
                                          </p:spTgt>
                                        </p:tgtEl>
                                        <p:attrNameLst>
                                          <p:attrName>style.visibility</p:attrName>
                                        </p:attrNameLst>
                                      </p:cBhvr>
                                      <p:to>
                                        <p:strVal val="visible"/>
                                      </p:to>
                                    </p:set>
                                    <p:animEffect transition="in" filter="box(in)">
                                      <p:cBhvr>
                                        <p:cTn id="7" dur="500"/>
                                        <p:tgtEl>
                                          <p:spTgt spid="82739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27395">
                                            <p:txEl>
                                              <p:pRg st="1" end="1"/>
                                            </p:txEl>
                                          </p:spTgt>
                                        </p:tgtEl>
                                        <p:attrNameLst>
                                          <p:attrName>style.visibility</p:attrName>
                                        </p:attrNameLst>
                                      </p:cBhvr>
                                      <p:to>
                                        <p:strVal val="visible"/>
                                      </p:to>
                                    </p:set>
                                    <p:animEffect transition="in" filter="box(in)">
                                      <p:cBhvr>
                                        <p:cTn id="10" dur="500"/>
                                        <p:tgtEl>
                                          <p:spTgt spid="8273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827395">
                                            <p:txEl>
                                              <p:pRg st="2" end="2"/>
                                            </p:txEl>
                                          </p:spTgt>
                                        </p:tgtEl>
                                        <p:attrNameLst>
                                          <p:attrName>style.visibility</p:attrName>
                                        </p:attrNameLst>
                                      </p:cBhvr>
                                      <p:to>
                                        <p:strVal val="visible"/>
                                      </p:to>
                                    </p:set>
                                    <p:animEffect transition="in" filter="box(in)">
                                      <p:cBhvr>
                                        <p:cTn id="15" dur="500"/>
                                        <p:tgtEl>
                                          <p:spTgt spid="827395">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827395">
                                            <p:txEl>
                                              <p:pRg st="3" end="3"/>
                                            </p:txEl>
                                          </p:spTgt>
                                        </p:tgtEl>
                                        <p:attrNameLst>
                                          <p:attrName>style.visibility</p:attrName>
                                        </p:attrNameLst>
                                      </p:cBhvr>
                                      <p:to>
                                        <p:strVal val="visible"/>
                                      </p:to>
                                    </p:set>
                                    <p:animEffect transition="in" filter="box(in)">
                                      <p:cBhvr>
                                        <p:cTn id="18" dur="500"/>
                                        <p:tgtEl>
                                          <p:spTgt spid="827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r>
              <a:rPr lang="zh-CN" altLang="en-US" sz="4800" dirty="0">
                <a:solidFill>
                  <a:srgbClr val="000000"/>
                </a:solidFill>
              </a:rPr>
              <a:t>设置：</a:t>
            </a:r>
          </a:p>
        </p:txBody>
      </p:sp>
      <p:sp>
        <p:nvSpPr>
          <p:cNvPr id="958467" name="Rectangle 3"/>
          <p:cNvSpPr>
            <a:spLocks noGrp="1" noChangeArrowheads="1"/>
          </p:cNvSpPr>
          <p:nvPr>
            <p:ph type="body" idx="1"/>
          </p:nvPr>
        </p:nvSpPr>
        <p:spPr/>
        <p:txBody>
          <a:bodyPr/>
          <a:lstStyle/>
          <a:p>
            <a:pPr eaLnBrk="1" hangingPunct="1">
              <a:lnSpc>
                <a:spcPct val="150000"/>
              </a:lnSpc>
              <a:buFont typeface="Wingdings" pitchFamily="2" charset="2"/>
              <a:buNone/>
            </a:pPr>
            <a:r>
              <a:rPr lang="en-US" altLang="zh-CN" sz="4000" b="1" dirty="0">
                <a:solidFill>
                  <a:srgbClr val="FF0000"/>
                </a:solidFill>
              </a:rPr>
              <a:t>    ∑</a:t>
            </a:r>
            <a:r>
              <a:rPr lang="en-US" altLang="zh-CN" sz="4000" b="1" dirty="0">
                <a:solidFill>
                  <a:srgbClr val="000000"/>
                </a:solidFill>
              </a:rPr>
              <a:t>=∑</a:t>
            </a:r>
            <a:r>
              <a:rPr lang="en-US" altLang="zh-CN" sz="4000" b="1" baseline="-25000" dirty="0">
                <a:solidFill>
                  <a:srgbClr val="000000"/>
                </a:solidFill>
              </a:rPr>
              <a:t>1</a:t>
            </a:r>
            <a:r>
              <a:rPr lang="en-US" altLang="zh-CN" sz="4000" b="1" dirty="0">
                <a:solidFill>
                  <a:srgbClr val="0000CC"/>
                </a:solidFill>
                <a:latin typeface="黑体" pitchFamily="49" charset="-122"/>
                <a:ea typeface="黑体" pitchFamily="49" charset="-122"/>
              </a:rPr>
              <a:t>∪</a:t>
            </a:r>
            <a:r>
              <a:rPr lang="en-US" altLang="zh-CN" sz="4000" b="1" dirty="0">
                <a:solidFill>
                  <a:srgbClr val="000000"/>
                </a:solidFill>
              </a:rPr>
              <a:t>∑</a:t>
            </a:r>
            <a:r>
              <a:rPr lang="en-US" altLang="zh-CN" sz="4000" b="1" baseline="-25000" dirty="0">
                <a:solidFill>
                  <a:srgbClr val="000000"/>
                </a:solidFill>
              </a:rPr>
              <a:t>2</a:t>
            </a:r>
            <a:endParaRPr lang="en-US" altLang="zh-CN" sz="4000" b="1" dirty="0">
              <a:solidFill>
                <a:srgbClr val="000000"/>
              </a:solidFill>
            </a:endParaRPr>
          </a:p>
          <a:p>
            <a:pPr eaLnBrk="1" hangingPunct="1">
              <a:lnSpc>
                <a:spcPct val="150000"/>
              </a:lnSpc>
              <a:buFont typeface="Wingdings" pitchFamily="2" charset="2"/>
              <a:buNone/>
            </a:pPr>
            <a:r>
              <a:rPr lang="en-US" altLang="zh-CN" sz="4000" b="1" dirty="0">
                <a:solidFill>
                  <a:srgbClr val="000000"/>
                </a:solidFill>
              </a:rPr>
              <a:t>     V=V</a:t>
            </a:r>
            <a:r>
              <a:rPr lang="en-US" altLang="zh-CN" sz="4000" b="1" baseline="-25000" dirty="0">
                <a:solidFill>
                  <a:srgbClr val="000000"/>
                </a:solidFill>
              </a:rPr>
              <a:t>1</a:t>
            </a:r>
            <a:r>
              <a:rPr lang="en-US" altLang="zh-CN" sz="4000" b="1" dirty="0">
                <a:solidFill>
                  <a:srgbClr val="0000CC"/>
                </a:solidFill>
                <a:latin typeface="黑体" pitchFamily="49" charset="-122"/>
                <a:ea typeface="黑体" pitchFamily="49" charset="-122"/>
              </a:rPr>
              <a:t>∪</a:t>
            </a:r>
            <a:r>
              <a:rPr lang="en-US" altLang="zh-CN" sz="4000" b="1" dirty="0">
                <a:solidFill>
                  <a:srgbClr val="000000"/>
                </a:solidFill>
              </a:rPr>
              <a:t>V</a:t>
            </a:r>
            <a:r>
              <a:rPr lang="en-US" altLang="zh-CN" sz="4000" b="1" baseline="-25000" dirty="0">
                <a:solidFill>
                  <a:srgbClr val="000000"/>
                </a:solidFill>
              </a:rPr>
              <a:t>2</a:t>
            </a:r>
            <a:r>
              <a:rPr lang="en-US" altLang="zh-CN" sz="4000" b="1" dirty="0">
                <a:solidFill>
                  <a:srgbClr val="0000CC"/>
                </a:solidFill>
                <a:latin typeface="黑体" pitchFamily="49" charset="-122"/>
                <a:ea typeface="黑体" pitchFamily="49" charset="-122"/>
              </a:rPr>
              <a:t>∪</a:t>
            </a:r>
            <a:r>
              <a:rPr lang="en-US" altLang="zh-CN" sz="4000" b="1" dirty="0">
                <a:solidFill>
                  <a:srgbClr val="000000"/>
                </a:solidFill>
              </a:rPr>
              <a:t>{</a:t>
            </a:r>
            <a:r>
              <a:rPr lang="en-US" altLang="zh-CN" sz="4000" b="1" dirty="0">
                <a:solidFill>
                  <a:srgbClr val="FF0000"/>
                </a:solidFill>
              </a:rPr>
              <a:t>S</a:t>
            </a:r>
            <a:r>
              <a:rPr lang="en-US" altLang="zh-CN" sz="4000" b="1" dirty="0">
                <a:solidFill>
                  <a:srgbClr val="000000"/>
                </a:solidFill>
              </a:rPr>
              <a:t>}</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58467">
                                            <p:txEl>
                                              <p:pRg st="0" end="0"/>
                                            </p:txEl>
                                          </p:spTgt>
                                        </p:tgtEl>
                                        <p:attrNameLst>
                                          <p:attrName>style.visibility</p:attrName>
                                        </p:attrNameLst>
                                      </p:cBhvr>
                                      <p:to>
                                        <p:strVal val="visible"/>
                                      </p:to>
                                    </p:set>
                                    <p:animEffect transition="in" filter="box(in)">
                                      <p:cBhvr>
                                        <p:cTn id="7" dur="500"/>
                                        <p:tgtEl>
                                          <p:spTgt spid="95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58467">
                                            <p:txEl>
                                              <p:pRg st="1" end="1"/>
                                            </p:txEl>
                                          </p:spTgt>
                                        </p:tgtEl>
                                        <p:attrNameLst>
                                          <p:attrName>style.visibility</p:attrName>
                                        </p:attrNameLst>
                                      </p:cBhvr>
                                      <p:to>
                                        <p:strVal val="visible"/>
                                      </p:to>
                                    </p:set>
                                    <p:animEffect transition="in" filter="box(in)">
                                      <p:cBhvr>
                                        <p:cTn id="12" dur="500"/>
                                        <p:tgtEl>
                                          <p:spTgt spid="958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zh-CN" altLang="en-US" sz="4800" dirty="0">
                <a:solidFill>
                  <a:srgbClr val="000000"/>
                </a:solidFill>
              </a:rPr>
              <a:t>联合运算</a:t>
            </a:r>
          </a:p>
        </p:txBody>
      </p:sp>
      <p:sp>
        <p:nvSpPr>
          <p:cNvPr id="791555"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构造</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G</a:t>
            </a:r>
            <a:r>
              <a:rPr lang="en-US" altLang="zh-CN" sz="4000" b="1" baseline="-25000">
                <a:solidFill>
                  <a:srgbClr val="000000"/>
                </a:solidFill>
              </a:rPr>
              <a:t>3</a:t>
            </a:r>
            <a:r>
              <a:rPr lang="en-US" altLang="zh-CN" sz="4000" b="1">
                <a:solidFill>
                  <a:srgbClr val="0000CC"/>
                </a:solidFill>
              </a:rPr>
              <a:t>=</a:t>
            </a:r>
            <a:r>
              <a:rPr lang="zh-CN" altLang="en-US" sz="4000" b="1">
                <a:solidFill>
                  <a:srgbClr val="0000CC"/>
                </a:solidFill>
              </a:rPr>
              <a:t>（∑，</a:t>
            </a:r>
            <a:r>
              <a:rPr lang="en-US" altLang="zh-CN" sz="4000" b="1">
                <a:solidFill>
                  <a:srgbClr val="0000CC"/>
                </a:solidFill>
              </a:rPr>
              <a:t>V</a:t>
            </a:r>
            <a:r>
              <a:rPr lang="zh-CN" altLang="en-US" sz="4000" b="1">
                <a:solidFill>
                  <a:srgbClr val="0000CC"/>
                </a:solidFill>
              </a:rPr>
              <a:t>，</a:t>
            </a:r>
            <a:r>
              <a:rPr lang="en-US" altLang="zh-CN" sz="4000" b="1">
                <a:solidFill>
                  <a:srgbClr val="000000"/>
                </a:solidFill>
              </a:rPr>
              <a:t>S</a:t>
            </a:r>
            <a:r>
              <a:rPr lang="zh-CN" altLang="en-US" sz="4000" b="1">
                <a:solidFill>
                  <a:srgbClr val="0000CC"/>
                </a:solidFill>
              </a:rPr>
              <a:t>，</a:t>
            </a:r>
            <a:r>
              <a:rPr lang="en-US" altLang="zh-CN" sz="4000" b="1">
                <a:solidFill>
                  <a:srgbClr val="0000CC"/>
                </a:solidFill>
              </a:rPr>
              <a:t>P</a:t>
            </a:r>
            <a:r>
              <a:rPr lang="en-US" altLang="zh-CN" sz="4000" b="1" baseline="-25000">
                <a:solidFill>
                  <a:srgbClr val="000000"/>
                </a:solidFill>
              </a:rPr>
              <a:t>3</a:t>
            </a:r>
            <a:r>
              <a:rPr lang="zh-CN" altLang="en-US" sz="4000" b="1">
                <a:solidFill>
                  <a:srgbClr val="0000CC"/>
                </a:solidFill>
              </a:rPr>
              <a:t>）</a:t>
            </a:r>
          </a:p>
          <a:p>
            <a:pPr eaLnBrk="1" hangingPunct="1">
              <a:buFont typeface="Wingdings" pitchFamily="2" charset="2"/>
              <a:buNone/>
            </a:pPr>
            <a:r>
              <a:rPr lang="zh-CN" altLang="en-US" sz="4000" b="1">
                <a:solidFill>
                  <a:srgbClr val="0000CC"/>
                </a:solidFill>
              </a:rPr>
              <a:t>其中</a:t>
            </a:r>
            <a:r>
              <a:rPr lang="en-US" altLang="zh-CN" sz="4000" b="1">
                <a:solidFill>
                  <a:srgbClr val="0000CC"/>
                </a:solidFill>
              </a:rPr>
              <a:t>:</a:t>
            </a:r>
          </a:p>
          <a:p>
            <a:pPr eaLnBrk="1" hangingPunct="1">
              <a:buFont typeface="Wingdings" pitchFamily="2" charset="2"/>
              <a:buNone/>
            </a:pPr>
            <a:r>
              <a:rPr lang="en-US" altLang="zh-CN" sz="4000" b="1">
                <a:solidFill>
                  <a:srgbClr val="0000CC"/>
                </a:solidFill>
              </a:rPr>
              <a:t>    P</a:t>
            </a:r>
            <a:r>
              <a:rPr lang="en-US" altLang="zh-CN" sz="4000" b="1" baseline="-25000">
                <a:solidFill>
                  <a:srgbClr val="000000"/>
                </a:solidFill>
              </a:rPr>
              <a:t>3</a:t>
            </a:r>
            <a:r>
              <a:rPr lang="en-US" altLang="zh-CN" sz="4000" b="1">
                <a:solidFill>
                  <a:srgbClr val="0000CC"/>
                </a:solidFill>
              </a:rPr>
              <a:t>={</a:t>
            </a:r>
            <a:r>
              <a:rPr lang="en-US" altLang="zh-CN" sz="4000" b="1">
                <a:solidFill>
                  <a:srgbClr val="FF0000"/>
                </a:solidFill>
              </a:rPr>
              <a:t>S→S</a:t>
            </a:r>
            <a:r>
              <a:rPr lang="en-US" altLang="zh-CN" sz="4000" b="1" baseline="-25000">
                <a:solidFill>
                  <a:srgbClr val="FF0000"/>
                </a:solidFill>
              </a:rPr>
              <a:t>1</a:t>
            </a:r>
            <a:r>
              <a:rPr lang="en-US" altLang="zh-CN" sz="4000" b="1">
                <a:solidFill>
                  <a:srgbClr val="0000CC"/>
                </a:solidFill>
              </a:rPr>
              <a:t>}U{</a:t>
            </a:r>
            <a:r>
              <a:rPr lang="en-US" altLang="zh-CN" sz="4000" b="1">
                <a:solidFill>
                  <a:srgbClr val="FF0000"/>
                </a:solidFill>
              </a:rPr>
              <a:t>S→S</a:t>
            </a:r>
            <a:r>
              <a:rPr lang="en-US" altLang="zh-CN" sz="4000" b="1" baseline="-25000">
                <a:solidFill>
                  <a:srgbClr val="FF0000"/>
                </a:solidFill>
              </a:rPr>
              <a:t>2</a:t>
            </a:r>
            <a:r>
              <a:rPr lang="en-US" altLang="zh-CN" sz="4000" b="1">
                <a:solidFill>
                  <a:srgbClr val="0000CC"/>
                </a:solidFill>
              </a:rPr>
              <a:t>}U</a:t>
            </a:r>
            <a:r>
              <a:rPr lang="en-US" altLang="zh-CN" sz="4000" b="1">
                <a:solidFill>
                  <a:srgbClr val="000000"/>
                </a:solidFill>
              </a:rPr>
              <a:t>P</a:t>
            </a:r>
            <a:r>
              <a:rPr lang="en-US" altLang="zh-CN" sz="4000" b="1" baseline="-25000">
                <a:solidFill>
                  <a:srgbClr val="000000"/>
                </a:solidFill>
              </a:rPr>
              <a:t>1</a:t>
            </a:r>
            <a:r>
              <a:rPr lang="en-US" altLang="zh-CN" sz="4000" b="1">
                <a:solidFill>
                  <a:srgbClr val="0000CC"/>
                </a:solidFill>
              </a:rPr>
              <a:t>U</a:t>
            </a:r>
            <a:r>
              <a:rPr lang="en-US" altLang="zh-CN" sz="4000" b="1">
                <a:solidFill>
                  <a:srgbClr val="000000"/>
                </a:solidFill>
              </a:rPr>
              <a:t>P</a:t>
            </a:r>
            <a:r>
              <a:rPr lang="en-US" altLang="zh-CN" sz="4000" b="1" baseline="-25000">
                <a:solidFill>
                  <a:srgbClr val="000000"/>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91555">
                                            <p:txEl>
                                              <p:pRg st="0" end="0"/>
                                            </p:txEl>
                                          </p:spTgt>
                                        </p:tgtEl>
                                        <p:attrNameLst>
                                          <p:attrName>style.visibility</p:attrName>
                                        </p:attrNameLst>
                                      </p:cBhvr>
                                      <p:to>
                                        <p:strVal val="visible"/>
                                      </p:to>
                                    </p:set>
                                    <p:anim calcmode="lin" valueType="num">
                                      <p:cBhvr additive="base">
                                        <p:cTn id="7" dur="500" fill="hold"/>
                                        <p:tgtEl>
                                          <p:spTgt spid="791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1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91555">
                                            <p:txEl>
                                              <p:pRg st="1" end="1"/>
                                            </p:txEl>
                                          </p:spTgt>
                                        </p:tgtEl>
                                        <p:attrNameLst>
                                          <p:attrName>style.visibility</p:attrName>
                                        </p:attrNameLst>
                                      </p:cBhvr>
                                      <p:to>
                                        <p:strVal val="visible"/>
                                      </p:to>
                                    </p:set>
                                    <p:anim calcmode="lin" valueType="num">
                                      <p:cBhvr additive="base">
                                        <p:cTn id="13" dur="500" fill="hold"/>
                                        <p:tgtEl>
                                          <p:spTgt spid="791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1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791555">
                                            <p:txEl>
                                              <p:pRg st="2" end="2"/>
                                            </p:txEl>
                                          </p:spTgt>
                                        </p:tgtEl>
                                        <p:attrNameLst>
                                          <p:attrName>style.visibility</p:attrName>
                                        </p:attrNameLst>
                                      </p:cBhvr>
                                      <p:to>
                                        <p:strVal val="visible"/>
                                      </p:to>
                                    </p:set>
                                    <p:animEffect transition="in" filter="box(in)">
                                      <p:cBhvr>
                                        <p:cTn id="19" dur="500"/>
                                        <p:tgtEl>
                                          <p:spTgt spid="79155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791555">
                                            <p:txEl>
                                              <p:pRg st="3" end="3"/>
                                            </p:txEl>
                                          </p:spTgt>
                                        </p:tgtEl>
                                        <p:attrNameLst>
                                          <p:attrName>style.visibility</p:attrName>
                                        </p:attrNameLst>
                                      </p:cBhvr>
                                      <p:to>
                                        <p:strVal val="visible"/>
                                      </p:to>
                                    </p:set>
                                    <p:animEffect transition="in" filter="box(in)">
                                      <p:cBhvr>
                                        <p:cTn id="24" dur="500"/>
                                        <p:tgtEl>
                                          <p:spTgt spid="79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r>
              <a:rPr lang="zh-CN" altLang="en-US" sz="4800" dirty="0">
                <a:solidFill>
                  <a:srgbClr val="000000"/>
                </a:solidFill>
              </a:rPr>
              <a:t>联合运算</a:t>
            </a:r>
          </a:p>
        </p:txBody>
      </p:sp>
      <p:sp>
        <p:nvSpPr>
          <p:cNvPr id="829443" name="Rectangle 3"/>
          <p:cNvSpPr>
            <a:spLocks noGrp="1" noChangeArrowheads="1"/>
          </p:cNvSpPr>
          <p:nvPr>
            <p:ph type="body" idx="1"/>
          </p:nvPr>
        </p:nvSpPr>
        <p:spPr>
          <a:xfrm>
            <a:off x="971550" y="2349500"/>
            <a:ext cx="8001000" cy="3733800"/>
          </a:xfrm>
        </p:spPr>
        <p:txBody>
          <a:bodyPr/>
          <a:lstStyle/>
          <a:p>
            <a:pPr eaLnBrk="1" hangingPunct="1">
              <a:buFont typeface="Wingdings" pitchFamily="2" charset="2"/>
              <a:buNone/>
            </a:pPr>
            <a:r>
              <a:rPr lang="zh-CN" altLang="en-US" sz="4000" b="1" dirty="0">
                <a:solidFill>
                  <a:srgbClr val="0000CC"/>
                </a:solidFill>
              </a:rPr>
              <a:t>对于</a:t>
            </a:r>
            <a:r>
              <a:rPr lang="en-US" altLang="zh-CN" sz="4000" b="1" dirty="0" err="1">
                <a:solidFill>
                  <a:srgbClr val="000000"/>
                </a:solidFill>
              </a:rPr>
              <a:t>i</a:t>
            </a:r>
            <a:r>
              <a:rPr lang="en-US" altLang="zh-CN" sz="4000" b="1" dirty="0">
                <a:solidFill>
                  <a:srgbClr val="000000"/>
                </a:solidFill>
              </a:rPr>
              <a:t>=0</a:t>
            </a:r>
            <a:r>
              <a:rPr lang="zh-CN" altLang="en-US" sz="4000" b="1" dirty="0">
                <a:solidFill>
                  <a:srgbClr val="000000"/>
                </a:solidFill>
              </a:rPr>
              <a:t>，</a:t>
            </a:r>
            <a:r>
              <a:rPr lang="en-US" altLang="zh-CN" sz="4000" b="1" dirty="0">
                <a:solidFill>
                  <a:srgbClr val="000000"/>
                </a:solidFill>
              </a:rPr>
              <a:t>1</a:t>
            </a:r>
            <a:r>
              <a:rPr lang="zh-CN" altLang="en-US" sz="4000" b="1" dirty="0">
                <a:solidFill>
                  <a:srgbClr val="000000"/>
                </a:solidFill>
              </a:rPr>
              <a:t>，</a:t>
            </a:r>
            <a:r>
              <a:rPr lang="en-US" altLang="zh-CN" sz="4000" b="1" dirty="0">
                <a:solidFill>
                  <a:srgbClr val="000000"/>
                </a:solidFill>
              </a:rPr>
              <a:t>2</a:t>
            </a:r>
          </a:p>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若</a:t>
            </a:r>
            <a:r>
              <a:rPr lang="en-US" altLang="zh-CN" sz="4000" b="1" dirty="0">
                <a:solidFill>
                  <a:srgbClr val="0000CC"/>
                </a:solidFill>
              </a:rPr>
              <a:t>G</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CC"/>
                </a:solidFill>
              </a:rPr>
              <a:t>G</a:t>
            </a:r>
            <a:r>
              <a:rPr lang="en-US" altLang="zh-CN" sz="4000" b="1" baseline="-25000" dirty="0">
                <a:solidFill>
                  <a:srgbClr val="000000"/>
                </a:solidFill>
              </a:rPr>
              <a:t>2</a:t>
            </a:r>
            <a:r>
              <a:rPr lang="zh-CN" altLang="en-US" sz="4000" b="1" dirty="0">
                <a:solidFill>
                  <a:srgbClr val="0000CC"/>
                </a:solidFill>
              </a:rPr>
              <a:t>是</a:t>
            </a:r>
            <a:r>
              <a:rPr lang="en-US" altLang="zh-CN" sz="4000" b="1" dirty="0" err="1">
                <a:solidFill>
                  <a:srgbClr val="0000CC"/>
                </a:solidFill>
              </a:rPr>
              <a:t>i</a:t>
            </a:r>
            <a:r>
              <a:rPr lang="zh-CN" altLang="en-US" sz="4000" b="1" dirty="0">
                <a:solidFill>
                  <a:srgbClr val="0000CC"/>
                </a:solidFill>
              </a:rPr>
              <a:t>型文法，则</a:t>
            </a:r>
            <a:r>
              <a:rPr lang="en-US" altLang="zh-CN" sz="4000" b="1" dirty="0">
                <a:solidFill>
                  <a:srgbClr val="0000CC"/>
                </a:solidFill>
              </a:rPr>
              <a:t>G</a:t>
            </a:r>
            <a:r>
              <a:rPr lang="en-US" altLang="zh-CN" sz="4000" b="1" baseline="-25000" dirty="0">
                <a:solidFill>
                  <a:srgbClr val="000000"/>
                </a:solidFill>
              </a:rPr>
              <a:t>3</a:t>
            </a:r>
            <a:r>
              <a:rPr lang="zh-CN" altLang="en-US" sz="4000" b="1" dirty="0">
                <a:solidFill>
                  <a:srgbClr val="0000CC"/>
                </a:solidFill>
              </a:rPr>
              <a:t>依然。</a:t>
            </a:r>
          </a:p>
          <a:p>
            <a:pPr eaLnBrk="1" hangingPunct="1">
              <a:buFont typeface="Wingdings" pitchFamily="2" charset="2"/>
              <a:buNone/>
            </a:pPr>
            <a:r>
              <a:rPr lang="zh-CN" altLang="en-US" sz="4000" b="1" dirty="0">
                <a:solidFill>
                  <a:srgbClr val="0000CC"/>
                </a:solidFill>
              </a:rPr>
              <a:t>  </a:t>
            </a:r>
            <a:r>
              <a:rPr lang="zh-CN" altLang="en-US" sz="4000" b="1" dirty="0">
                <a:solidFill>
                  <a:srgbClr val="000000"/>
                </a:solidFill>
              </a:rPr>
              <a:t>显然</a:t>
            </a:r>
            <a:r>
              <a:rPr lang="zh-CN" altLang="en-US" sz="4000" b="1" dirty="0">
                <a:solidFill>
                  <a:srgbClr val="0000CC"/>
                </a:solidFill>
              </a:rPr>
              <a:t>，</a:t>
            </a:r>
            <a:r>
              <a:rPr lang="en-US" altLang="zh-CN" sz="4000" b="1" dirty="0">
                <a:solidFill>
                  <a:srgbClr val="0000CC"/>
                </a:solidFill>
              </a:rPr>
              <a:t>L(G</a:t>
            </a:r>
            <a:r>
              <a:rPr lang="en-US" altLang="zh-CN" sz="4000" b="1" baseline="-25000" dirty="0">
                <a:solidFill>
                  <a:srgbClr val="000000"/>
                </a:solidFill>
              </a:rPr>
              <a:t>3</a:t>
            </a:r>
            <a:r>
              <a:rPr lang="en-US" altLang="zh-CN" sz="4000" b="1" dirty="0">
                <a:solidFill>
                  <a:srgbClr val="0000CC"/>
                </a:solidFill>
              </a:rPr>
              <a:t>)=L(G</a:t>
            </a:r>
            <a:r>
              <a:rPr lang="en-US" altLang="zh-CN" sz="4000" b="1" baseline="-25000" dirty="0">
                <a:solidFill>
                  <a:srgbClr val="000000"/>
                </a:solidFill>
              </a:rPr>
              <a:t>1</a:t>
            </a:r>
            <a:r>
              <a:rPr lang="en-US" altLang="zh-CN" sz="4000" b="1" dirty="0">
                <a:solidFill>
                  <a:srgbClr val="0000CC"/>
                </a:solidFill>
              </a:rPr>
              <a:t>)UL(G</a:t>
            </a:r>
            <a:r>
              <a:rPr lang="en-US" altLang="zh-CN" sz="4000" b="1" baseline="-25000" dirty="0">
                <a:solidFill>
                  <a:srgbClr val="000000"/>
                </a:solidFill>
              </a:rPr>
              <a:t>2</a:t>
            </a:r>
            <a:r>
              <a:rPr lang="en-US" altLang="zh-CN" sz="4000" b="1" dirty="0">
                <a:solidFill>
                  <a:srgbClr val="0000CC"/>
                </a:solidFill>
              </a:rPr>
              <a:t>)</a:t>
            </a:r>
            <a:r>
              <a:rPr lang="zh-CN" altLang="en-US" sz="4000" b="1" dirty="0">
                <a:solidFill>
                  <a:srgbClr val="0000CC"/>
                </a:solidFill>
              </a:rPr>
              <a:t>，</a:t>
            </a:r>
          </a:p>
          <a:p>
            <a:pPr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0</a:t>
            </a:r>
            <a:r>
              <a:rPr lang="zh-CN" altLang="en-US" sz="4000" b="1" dirty="0">
                <a:solidFill>
                  <a:srgbClr val="0000CC"/>
                </a:solidFill>
              </a:rPr>
              <a:t>、</a:t>
            </a:r>
            <a:r>
              <a:rPr lang="en-US" altLang="zh-CN" sz="4000" b="1" dirty="0">
                <a:solidFill>
                  <a:srgbClr val="0000CC"/>
                </a:solidFill>
              </a:rPr>
              <a:t>1</a:t>
            </a:r>
            <a:r>
              <a:rPr lang="zh-CN" altLang="en-US" sz="4000" b="1" dirty="0">
                <a:solidFill>
                  <a:srgbClr val="0000CC"/>
                </a:solidFill>
              </a:rPr>
              <a:t>、</a:t>
            </a:r>
            <a:r>
              <a:rPr lang="en-US" altLang="zh-CN" sz="4000" b="1" dirty="0">
                <a:solidFill>
                  <a:srgbClr val="0000CC"/>
                </a:solidFill>
              </a:rPr>
              <a:t>2</a:t>
            </a:r>
            <a:r>
              <a:rPr lang="zh-CN" altLang="en-US" sz="4000" b="1" dirty="0">
                <a:solidFill>
                  <a:srgbClr val="0000CC"/>
                </a:solidFill>
              </a:rPr>
              <a:t>型语言类对于联合封闭。</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29443">
                                            <p:txEl>
                                              <p:pRg st="0" end="0"/>
                                            </p:txEl>
                                          </p:spTgt>
                                        </p:tgtEl>
                                        <p:attrNameLst>
                                          <p:attrName>style.visibility</p:attrName>
                                        </p:attrNameLst>
                                      </p:cBhvr>
                                      <p:to>
                                        <p:strVal val="visible"/>
                                      </p:to>
                                    </p:set>
                                    <p:animEffect transition="in" filter="box(in)">
                                      <p:cBhvr>
                                        <p:cTn id="7" dur="500"/>
                                        <p:tgtEl>
                                          <p:spTgt spid="829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29443">
                                            <p:txEl>
                                              <p:pRg st="1" end="1"/>
                                            </p:txEl>
                                          </p:spTgt>
                                        </p:tgtEl>
                                        <p:attrNameLst>
                                          <p:attrName>style.visibility</p:attrName>
                                        </p:attrNameLst>
                                      </p:cBhvr>
                                      <p:to>
                                        <p:strVal val="visible"/>
                                      </p:to>
                                    </p:set>
                                    <p:animEffect transition="in" filter="box(in)">
                                      <p:cBhvr>
                                        <p:cTn id="12" dur="500"/>
                                        <p:tgtEl>
                                          <p:spTgt spid="829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29443">
                                            <p:txEl>
                                              <p:pRg st="2" end="2"/>
                                            </p:txEl>
                                          </p:spTgt>
                                        </p:tgtEl>
                                        <p:attrNameLst>
                                          <p:attrName>style.visibility</p:attrName>
                                        </p:attrNameLst>
                                      </p:cBhvr>
                                      <p:to>
                                        <p:strVal val="visible"/>
                                      </p:to>
                                    </p:set>
                                    <p:animEffect transition="in" filter="box(in)">
                                      <p:cBhvr>
                                        <p:cTn id="17" dur="500"/>
                                        <p:tgtEl>
                                          <p:spTgt spid="829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29443">
                                            <p:txEl>
                                              <p:pRg st="3" end="3"/>
                                            </p:txEl>
                                          </p:spTgt>
                                        </p:tgtEl>
                                        <p:attrNameLst>
                                          <p:attrName>style.visibility</p:attrName>
                                        </p:attrNameLst>
                                      </p:cBhvr>
                                      <p:to>
                                        <p:strVal val="visible"/>
                                      </p:to>
                                    </p:set>
                                    <p:animEffect transition="in" filter="box(in)">
                                      <p:cBhvr>
                                        <p:cTn id="22" dur="500"/>
                                        <p:tgtEl>
                                          <p:spTgt spid="82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r>
              <a:rPr lang="zh-CN" altLang="en-US" sz="4800" dirty="0">
                <a:solidFill>
                  <a:srgbClr val="000000"/>
                </a:solidFill>
              </a:rPr>
              <a:t>联合运算</a:t>
            </a:r>
            <a:endParaRPr lang="zh-CN" altLang="en-US" sz="4800" dirty="0">
              <a:solidFill>
                <a:srgbClr val="0000CC"/>
              </a:solidFill>
            </a:endParaRPr>
          </a:p>
        </p:txBody>
      </p:sp>
      <p:sp>
        <p:nvSpPr>
          <p:cNvPr id="792579" name="Rectangle 3"/>
          <p:cNvSpPr>
            <a:spLocks noGrp="1" noChangeArrowheads="1"/>
          </p:cNvSpPr>
          <p:nvPr>
            <p:ph type="body" idx="1"/>
          </p:nvPr>
        </p:nvSpPr>
        <p:spPr/>
        <p:txBody>
          <a:bodyPr/>
          <a:lstStyle/>
          <a:p>
            <a:pPr marL="0" indent="0" eaLnBrk="1" hangingPunct="1">
              <a:buFont typeface="Wingdings" pitchFamily="2" charset="2"/>
              <a:buNone/>
            </a:pPr>
            <a:r>
              <a:rPr lang="zh-CN" altLang="en-US" sz="4000" b="1" dirty="0">
                <a:solidFill>
                  <a:srgbClr val="0000CC"/>
                </a:solidFill>
              </a:rPr>
              <a:t>若</a:t>
            </a:r>
            <a:r>
              <a:rPr lang="en-US" altLang="zh-CN" sz="4000" b="1" dirty="0">
                <a:solidFill>
                  <a:srgbClr val="0000CC"/>
                </a:solidFill>
              </a:rPr>
              <a:t>G</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CC"/>
                </a:solidFill>
              </a:rPr>
              <a:t>G</a:t>
            </a:r>
            <a:r>
              <a:rPr lang="en-US" altLang="zh-CN" sz="4000" b="1" baseline="-25000" dirty="0">
                <a:solidFill>
                  <a:srgbClr val="000000"/>
                </a:solidFill>
              </a:rPr>
              <a:t>2</a:t>
            </a:r>
            <a:r>
              <a:rPr lang="zh-CN" altLang="en-US" sz="4000" b="1" dirty="0">
                <a:solidFill>
                  <a:srgbClr val="0000CC"/>
                </a:solidFill>
              </a:rPr>
              <a:t>是</a:t>
            </a:r>
            <a:r>
              <a:rPr lang="en-US" altLang="zh-CN" sz="4000" b="1" dirty="0">
                <a:solidFill>
                  <a:srgbClr val="0000CC"/>
                </a:solidFill>
              </a:rPr>
              <a:t>3</a:t>
            </a:r>
            <a:r>
              <a:rPr lang="zh-CN" altLang="en-US" sz="4000" b="1" dirty="0">
                <a:solidFill>
                  <a:srgbClr val="0000CC"/>
                </a:solidFill>
              </a:rPr>
              <a:t>型文法，</a:t>
            </a:r>
            <a:r>
              <a:rPr lang="en-US" altLang="zh-CN" sz="4000" b="1" dirty="0">
                <a:solidFill>
                  <a:srgbClr val="0000CC"/>
                </a:solidFill>
              </a:rPr>
              <a:t>G</a:t>
            </a:r>
            <a:r>
              <a:rPr lang="en-US" altLang="zh-CN" sz="4000" b="1" baseline="-25000" dirty="0">
                <a:solidFill>
                  <a:srgbClr val="000000"/>
                </a:solidFill>
              </a:rPr>
              <a:t>3   </a:t>
            </a:r>
            <a:r>
              <a:rPr lang="en-US" altLang="zh-CN" sz="4000" b="1" dirty="0">
                <a:solidFill>
                  <a:srgbClr val="FF0000"/>
                </a:solidFill>
              </a:rPr>
              <a:t>?</a:t>
            </a:r>
          </a:p>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构造文法</a:t>
            </a:r>
            <a:r>
              <a:rPr lang="en-US" altLang="zh-CN" sz="4000" b="1" dirty="0">
                <a:solidFill>
                  <a:srgbClr val="0000CC"/>
                </a:solidFill>
              </a:rPr>
              <a:t>G</a:t>
            </a:r>
            <a:r>
              <a:rPr lang="en-US" altLang="zh-CN" sz="4000" b="1" baseline="-25000" dirty="0">
                <a:solidFill>
                  <a:srgbClr val="000000"/>
                </a:solidFill>
              </a:rPr>
              <a:t>4</a:t>
            </a:r>
            <a:r>
              <a:rPr lang="en-US" altLang="zh-CN" sz="4000" b="1" dirty="0">
                <a:solidFill>
                  <a:srgbClr val="0000CC"/>
                </a:solidFill>
              </a:rPr>
              <a:t>=</a:t>
            </a:r>
            <a:r>
              <a:rPr lang="zh-CN" altLang="en-US" sz="4000" b="1" dirty="0">
                <a:solidFill>
                  <a:srgbClr val="0000CC"/>
                </a:solidFill>
              </a:rPr>
              <a:t>（∑，</a:t>
            </a:r>
            <a:r>
              <a:rPr lang="en-US" altLang="zh-CN" sz="4000" b="1" dirty="0">
                <a:solidFill>
                  <a:srgbClr val="0000CC"/>
                </a:solidFill>
              </a:rPr>
              <a:t>V</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r>
              <a:rPr lang="en-US" altLang="zh-CN" sz="4000" b="1" baseline="-25000" dirty="0">
                <a:solidFill>
                  <a:srgbClr val="000000"/>
                </a:solidFill>
              </a:rPr>
              <a:t>4</a:t>
            </a:r>
            <a:r>
              <a:rPr lang="zh-CN" altLang="en-US" sz="4000" b="1" dirty="0">
                <a:solidFill>
                  <a:srgbClr val="0000CC"/>
                </a:solidFill>
              </a:rPr>
              <a:t>）</a:t>
            </a:r>
          </a:p>
          <a:p>
            <a:pPr marL="0" indent="0" eaLnBrk="1" hangingPunct="1">
              <a:buFont typeface="Wingdings" pitchFamily="2" charset="2"/>
              <a:buNone/>
            </a:pPr>
            <a:r>
              <a:rPr lang="zh-CN" altLang="en-US" sz="4000" b="1" dirty="0">
                <a:solidFill>
                  <a:srgbClr val="0000CC"/>
                </a:solidFill>
              </a:rPr>
              <a:t>  其中</a:t>
            </a:r>
            <a:r>
              <a:rPr lang="en-US" altLang="zh-CN" sz="4000" b="1" dirty="0">
                <a:solidFill>
                  <a:srgbClr val="0000CC"/>
                </a:solidFill>
              </a:rPr>
              <a:t>P</a:t>
            </a:r>
            <a:r>
              <a:rPr lang="en-US" altLang="zh-CN" sz="4000" b="1" baseline="-25000" dirty="0">
                <a:solidFill>
                  <a:srgbClr val="000000"/>
                </a:solidFill>
              </a:rPr>
              <a:t>4</a:t>
            </a:r>
            <a:r>
              <a:rPr lang="zh-CN" altLang="en-US" sz="4000" b="1" dirty="0">
                <a:solidFill>
                  <a:srgbClr val="0000CC"/>
                </a:solidFill>
              </a:rPr>
              <a:t>为：</a:t>
            </a:r>
          </a:p>
          <a:p>
            <a:pPr marL="0" indent="0" eaLnBrk="1" hangingPunct="1">
              <a:buFont typeface="Wingdings" pitchFamily="2" charset="2"/>
              <a:buNone/>
            </a:pPr>
            <a:r>
              <a:rPr lang="zh-CN" altLang="en-US" sz="3600" b="1" dirty="0">
                <a:solidFill>
                  <a:srgbClr val="0000CC"/>
                </a:solidFill>
              </a:rPr>
              <a:t>   </a:t>
            </a:r>
            <a:r>
              <a:rPr lang="en-US" altLang="zh-CN" sz="3600" b="1" dirty="0">
                <a:solidFill>
                  <a:srgbClr val="0000CC"/>
                </a:solidFill>
              </a:rPr>
              <a:t>{</a:t>
            </a:r>
            <a:r>
              <a:rPr lang="en-US" altLang="zh-CN" sz="3600" b="1" dirty="0">
                <a:solidFill>
                  <a:srgbClr val="FF0000"/>
                </a:solidFill>
              </a:rPr>
              <a:t>S→</a:t>
            </a:r>
            <a:r>
              <a:rPr lang="en-US" altLang="zh-CN" sz="3600" dirty="0">
                <a:solidFill>
                  <a:srgbClr val="FF0000"/>
                </a:solidFill>
              </a:rPr>
              <a:t> </a:t>
            </a:r>
            <a:r>
              <a:rPr lang="en-US" altLang="zh-CN" sz="3600" b="1" dirty="0">
                <a:solidFill>
                  <a:srgbClr val="FF0000"/>
                </a:solidFill>
              </a:rPr>
              <a:t>α</a:t>
            </a:r>
            <a:r>
              <a:rPr lang="en-US" altLang="zh-CN" sz="3600" dirty="0">
                <a:solidFill>
                  <a:srgbClr val="FF0000"/>
                </a:solidFill>
              </a:rPr>
              <a:t> </a:t>
            </a:r>
            <a:r>
              <a:rPr lang="en-US" altLang="zh-CN" sz="3600" b="1" dirty="0">
                <a:solidFill>
                  <a:srgbClr val="0000CC"/>
                </a:solidFill>
              </a:rPr>
              <a:t>|</a:t>
            </a:r>
            <a:r>
              <a:rPr lang="en-US" altLang="zh-CN" sz="3600" b="1" dirty="0">
                <a:solidFill>
                  <a:srgbClr val="000000"/>
                </a:solidFill>
              </a:rPr>
              <a:t>S</a:t>
            </a:r>
            <a:r>
              <a:rPr lang="en-US" altLang="zh-CN" sz="4000" b="1" baseline="-25000" dirty="0">
                <a:solidFill>
                  <a:srgbClr val="000000"/>
                </a:solidFill>
              </a:rPr>
              <a:t>1</a:t>
            </a:r>
            <a:r>
              <a:rPr lang="en-US" altLang="zh-CN" sz="3600" b="1" dirty="0">
                <a:solidFill>
                  <a:srgbClr val="000000"/>
                </a:solidFill>
              </a:rPr>
              <a:t>→</a:t>
            </a:r>
            <a:r>
              <a:rPr lang="en-US" altLang="zh-CN" sz="3600" dirty="0"/>
              <a:t> </a:t>
            </a:r>
            <a:r>
              <a:rPr lang="en-US" altLang="zh-CN" sz="3600" b="1" dirty="0">
                <a:solidFill>
                  <a:srgbClr val="000000"/>
                </a:solidFill>
              </a:rPr>
              <a:t>α</a:t>
            </a:r>
            <a:r>
              <a:rPr lang="zh-CN" altLang="en-US" sz="3600" b="1" dirty="0">
                <a:solidFill>
                  <a:srgbClr val="0000CC"/>
                </a:solidFill>
              </a:rPr>
              <a:t>在</a:t>
            </a:r>
            <a:r>
              <a:rPr lang="en-US" altLang="zh-CN" sz="3600" b="1" dirty="0">
                <a:solidFill>
                  <a:srgbClr val="0000CC"/>
                </a:solidFill>
              </a:rPr>
              <a:t>P</a:t>
            </a:r>
            <a:r>
              <a:rPr lang="en-US" altLang="zh-CN" sz="4000" b="1" baseline="-25000" dirty="0">
                <a:solidFill>
                  <a:srgbClr val="000000"/>
                </a:solidFill>
              </a:rPr>
              <a:t>1</a:t>
            </a:r>
            <a:r>
              <a:rPr lang="zh-CN" altLang="en-US" sz="3600" b="1" dirty="0">
                <a:solidFill>
                  <a:srgbClr val="0000CC"/>
                </a:solidFill>
              </a:rPr>
              <a:t>中</a:t>
            </a:r>
            <a:r>
              <a:rPr lang="en-US" altLang="zh-CN" sz="3600" b="1" dirty="0">
                <a:solidFill>
                  <a:srgbClr val="0000CC"/>
                </a:solidFill>
              </a:rPr>
              <a:t>}</a:t>
            </a:r>
            <a:r>
              <a:rPr lang="en-US" altLang="zh-CN" sz="3600" b="1" dirty="0">
                <a:solidFill>
                  <a:srgbClr val="FF0000"/>
                </a:solidFill>
              </a:rPr>
              <a:t>U</a:t>
            </a:r>
            <a:r>
              <a:rPr lang="en-US" altLang="zh-CN" sz="3600" b="1" dirty="0">
                <a:solidFill>
                  <a:srgbClr val="0000CC"/>
                </a:solidFill>
              </a:rPr>
              <a:t>   </a:t>
            </a:r>
          </a:p>
          <a:p>
            <a:pPr marL="0" indent="0" eaLnBrk="1" hangingPunct="1">
              <a:buFont typeface="Wingdings" pitchFamily="2" charset="2"/>
              <a:buNone/>
            </a:pPr>
            <a:r>
              <a:rPr lang="en-US" altLang="zh-CN" sz="3600" b="1" dirty="0">
                <a:solidFill>
                  <a:srgbClr val="0000CC"/>
                </a:solidFill>
              </a:rPr>
              <a:t>   {</a:t>
            </a:r>
            <a:r>
              <a:rPr lang="en-US" altLang="zh-CN" sz="3600" b="1" dirty="0">
                <a:solidFill>
                  <a:srgbClr val="FF0000"/>
                </a:solidFill>
              </a:rPr>
              <a:t>S→</a:t>
            </a:r>
            <a:r>
              <a:rPr lang="en-US" altLang="zh-CN" sz="3600" dirty="0"/>
              <a:t> </a:t>
            </a:r>
            <a:r>
              <a:rPr lang="en-US" altLang="zh-CN" sz="3600" b="1" dirty="0">
                <a:solidFill>
                  <a:srgbClr val="FF0000"/>
                </a:solidFill>
              </a:rPr>
              <a:t>β</a:t>
            </a:r>
            <a:r>
              <a:rPr lang="en-US" altLang="zh-CN" sz="3600" dirty="0"/>
              <a:t> </a:t>
            </a:r>
            <a:r>
              <a:rPr lang="en-US" altLang="zh-CN" sz="3600" b="1" dirty="0">
                <a:solidFill>
                  <a:srgbClr val="0000CC"/>
                </a:solidFill>
              </a:rPr>
              <a:t>|</a:t>
            </a:r>
            <a:r>
              <a:rPr lang="en-US" altLang="zh-CN" sz="3600" b="1" dirty="0">
                <a:solidFill>
                  <a:srgbClr val="000000"/>
                </a:solidFill>
              </a:rPr>
              <a:t>S</a:t>
            </a:r>
            <a:r>
              <a:rPr lang="en-US" altLang="zh-CN" sz="4000" b="1" baseline="-25000" dirty="0">
                <a:solidFill>
                  <a:srgbClr val="000000"/>
                </a:solidFill>
              </a:rPr>
              <a:t>2</a:t>
            </a:r>
            <a:r>
              <a:rPr lang="en-US" altLang="zh-CN" sz="3600" b="1" dirty="0">
                <a:solidFill>
                  <a:srgbClr val="000000"/>
                </a:solidFill>
              </a:rPr>
              <a:t>→</a:t>
            </a:r>
            <a:r>
              <a:rPr lang="en-US" altLang="zh-CN" sz="3600" dirty="0"/>
              <a:t> </a:t>
            </a:r>
            <a:r>
              <a:rPr lang="en-US" altLang="zh-CN" sz="3600" b="1" dirty="0">
                <a:solidFill>
                  <a:srgbClr val="000000"/>
                </a:solidFill>
              </a:rPr>
              <a:t>β</a:t>
            </a:r>
            <a:r>
              <a:rPr lang="zh-CN" altLang="en-US" sz="3600" b="1" dirty="0">
                <a:solidFill>
                  <a:srgbClr val="0000CC"/>
                </a:solidFill>
              </a:rPr>
              <a:t>在</a:t>
            </a:r>
            <a:r>
              <a:rPr lang="en-US" altLang="zh-CN" sz="3600" b="1" dirty="0">
                <a:solidFill>
                  <a:srgbClr val="0000CC"/>
                </a:solidFill>
              </a:rPr>
              <a:t>P</a:t>
            </a:r>
            <a:r>
              <a:rPr lang="en-US" altLang="zh-CN" sz="4000" b="1" baseline="-25000" dirty="0">
                <a:solidFill>
                  <a:srgbClr val="000000"/>
                </a:solidFill>
              </a:rPr>
              <a:t>2</a:t>
            </a:r>
            <a:r>
              <a:rPr lang="zh-CN" altLang="en-US" sz="3600" b="1" dirty="0">
                <a:solidFill>
                  <a:srgbClr val="0000CC"/>
                </a:solidFill>
              </a:rPr>
              <a:t>中</a:t>
            </a:r>
            <a:r>
              <a:rPr lang="en-US" altLang="zh-CN" sz="3600" b="1" dirty="0">
                <a:solidFill>
                  <a:srgbClr val="0000CC"/>
                </a:solidFill>
              </a:rPr>
              <a:t>}</a:t>
            </a:r>
            <a:r>
              <a:rPr lang="en-US" altLang="zh-CN" sz="3600" b="1" dirty="0">
                <a:solidFill>
                  <a:srgbClr val="FF0000"/>
                </a:solidFill>
              </a:rPr>
              <a:t>U</a:t>
            </a:r>
            <a:r>
              <a:rPr lang="en-US" altLang="zh-CN" sz="3600" b="1" dirty="0">
                <a:solidFill>
                  <a:srgbClr val="0000CC"/>
                </a:solidFill>
              </a:rPr>
              <a:t>P</a:t>
            </a:r>
            <a:r>
              <a:rPr lang="en-US" altLang="zh-CN" sz="4000" b="1" baseline="-25000" dirty="0">
                <a:solidFill>
                  <a:srgbClr val="000000"/>
                </a:solidFill>
              </a:rPr>
              <a:t>1</a:t>
            </a:r>
            <a:r>
              <a:rPr lang="en-US" altLang="zh-CN" sz="3600" b="1" dirty="0">
                <a:solidFill>
                  <a:srgbClr val="FF0000"/>
                </a:solidFill>
              </a:rPr>
              <a:t>U </a:t>
            </a:r>
            <a:r>
              <a:rPr lang="en-US" altLang="zh-CN" sz="3600" b="1" dirty="0">
                <a:solidFill>
                  <a:srgbClr val="0000CC"/>
                </a:solidFill>
              </a:rPr>
              <a:t>P</a:t>
            </a:r>
            <a:r>
              <a:rPr lang="en-US" altLang="zh-CN" sz="4000" b="1" baseline="-25000" dirty="0">
                <a:solidFill>
                  <a:srgbClr val="000000"/>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animEffect transition="in" filter="box(in)">
                                      <p:cBhvr>
                                        <p:cTn id="7" dur="500"/>
                                        <p:tgtEl>
                                          <p:spTgt spid="79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92579">
                                            <p:txEl>
                                              <p:pRg st="1" end="1"/>
                                            </p:txEl>
                                          </p:spTgt>
                                        </p:tgtEl>
                                        <p:attrNameLst>
                                          <p:attrName>style.visibility</p:attrName>
                                        </p:attrNameLst>
                                      </p:cBhvr>
                                      <p:to>
                                        <p:strVal val="visible"/>
                                      </p:to>
                                    </p:set>
                                    <p:animEffect transition="in" filter="box(in)">
                                      <p:cBhvr>
                                        <p:cTn id="12" dur="500"/>
                                        <p:tgtEl>
                                          <p:spTgt spid="79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92579">
                                            <p:txEl>
                                              <p:pRg st="2" end="2"/>
                                            </p:txEl>
                                          </p:spTgt>
                                        </p:tgtEl>
                                        <p:attrNameLst>
                                          <p:attrName>style.visibility</p:attrName>
                                        </p:attrNameLst>
                                      </p:cBhvr>
                                      <p:to>
                                        <p:strVal val="visible"/>
                                      </p:to>
                                    </p:set>
                                    <p:animEffect transition="in" filter="box(in)">
                                      <p:cBhvr>
                                        <p:cTn id="17" dur="500"/>
                                        <p:tgtEl>
                                          <p:spTgt spid="792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92579">
                                            <p:txEl>
                                              <p:pRg st="3" end="3"/>
                                            </p:txEl>
                                          </p:spTgt>
                                        </p:tgtEl>
                                        <p:attrNameLst>
                                          <p:attrName>style.visibility</p:attrName>
                                        </p:attrNameLst>
                                      </p:cBhvr>
                                      <p:to>
                                        <p:strVal val="visible"/>
                                      </p:to>
                                    </p:set>
                                    <p:animEffect transition="in" filter="box(in)">
                                      <p:cBhvr>
                                        <p:cTn id="22" dur="500"/>
                                        <p:tgtEl>
                                          <p:spTgt spid="792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92579">
                                            <p:txEl>
                                              <p:pRg st="4" end="4"/>
                                            </p:txEl>
                                          </p:spTgt>
                                        </p:tgtEl>
                                        <p:attrNameLst>
                                          <p:attrName>style.visibility</p:attrName>
                                        </p:attrNameLst>
                                      </p:cBhvr>
                                      <p:to>
                                        <p:strVal val="visible"/>
                                      </p:to>
                                    </p:set>
                                    <p:animEffect transition="in" filter="box(in)">
                                      <p:cBhvr>
                                        <p:cTn id="27" dur="500"/>
                                        <p:tgtEl>
                                          <p:spTgt spid="792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eaLnBrk="1" hangingPunct="1"/>
            <a:endParaRPr lang="zh-CN" altLang="zh-CN">
              <a:solidFill>
                <a:srgbClr val="0000CC"/>
              </a:solidFill>
            </a:endParaRPr>
          </a:p>
        </p:txBody>
      </p:sp>
      <p:sp>
        <p:nvSpPr>
          <p:cNvPr id="290819" name="Rectangle 1027"/>
          <p:cNvSpPr>
            <a:spLocks noGrp="1" noChangeArrowheads="1"/>
          </p:cNvSpPr>
          <p:nvPr>
            <p:ph type="body" idx="1"/>
          </p:nvPr>
        </p:nvSpPr>
        <p:spPr>
          <a:xfrm>
            <a:off x="874713" y="2209800"/>
            <a:ext cx="8269287" cy="4114800"/>
          </a:xfrm>
        </p:spPr>
        <p:txBody>
          <a:bodyPr/>
          <a:lstStyle/>
          <a:p>
            <a:pPr marL="0" indent="0"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产生式的个数是有限的，规则是递归的，所有的</a:t>
            </a:r>
            <a:r>
              <a:rPr lang="zh-CN" altLang="en-US" sz="3600" b="1" dirty="0">
                <a:solidFill>
                  <a:srgbClr val="000000"/>
                </a:solidFill>
              </a:rPr>
              <a:t>小括号匹配的串</a:t>
            </a:r>
            <a:r>
              <a:rPr lang="zh-CN" altLang="en-US" sz="3600" b="1" dirty="0">
                <a:solidFill>
                  <a:srgbClr val="0000CC"/>
                </a:solidFill>
              </a:rPr>
              <a:t>，都可以由产生式</a:t>
            </a:r>
            <a:r>
              <a:rPr lang="zh-CN" altLang="en-US" sz="3600" b="1" dirty="0">
                <a:solidFill>
                  <a:srgbClr val="000000"/>
                </a:solidFill>
              </a:rPr>
              <a:t>推导</a:t>
            </a:r>
            <a:r>
              <a:rPr lang="zh-CN" altLang="en-US" sz="3600" b="1" dirty="0">
                <a:solidFill>
                  <a:srgbClr val="0000CC"/>
                </a:solidFill>
              </a:rPr>
              <a:t>产生；</a:t>
            </a:r>
          </a:p>
          <a:p>
            <a:pPr marL="0" indent="0" eaLnBrk="1" hangingPunct="1">
              <a:buFont typeface="Wingdings" pitchFamily="2" charset="2"/>
              <a:buNone/>
            </a:pPr>
            <a:r>
              <a:rPr lang="zh-CN" altLang="en-US" sz="3600" b="1" dirty="0">
                <a:solidFill>
                  <a:srgbClr val="0000CC"/>
                </a:solidFill>
              </a:rPr>
              <a:t>    它们组成的集合就称为一个语言。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p:cTn id="7" dur="500" fill="hold"/>
                                        <p:tgtEl>
                                          <p:spTgt spid="2908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9081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p:cTn id="13" dur="500" fill="hold"/>
                                        <p:tgtEl>
                                          <p:spTgt spid="29081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90819">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r>
              <a:rPr lang="zh-CN" altLang="en-US" sz="4800" dirty="0">
                <a:solidFill>
                  <a:srgbClr val="000000"/>
                </a:solidFill>
              </a:rPr>
              <a:t>联合运算</a:t>
            </a:r>
            <a:endParaRPr lang="zh-CN" altLang="en-US" sz="4800" dirty="0">
              <a:solidFill>
                <a:srgbClr val="0000CC"/>
              </a:solidFill>
            </a:endParaRPr>
          </a:p>
        </p:txBody>
      </p:sp>
      <p:sp>
        <p:nvSpPr>
          <p:cNvPr id="830467"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则</a:t>
            </a:r>
            <a:r>
              <a:rPr lang="en-US" altLang="zh-CN" sz="4000" b="1">
                <a:solidFill>
                  <a:srgbClr val="0000CC"/>
                </a:solidFill>
              </a:rPr>
              <a:t>G</a:t>
            </a:r>
            <a:r>
              <a:rPr lang="en-US" altLang="zh-CN" sz="4000" b="1" baseline="-25000">
                <a:solidFill>
                  <a:srgbClr val="000000"/>
                </a:solidFill>
              </a:rPr>
              <a:t>4</a:t>
            </a:r>
            <a:r>
              <a:rPr lang="zh-CN" altLang="en-US" sz="4000" b="1">
                <a:solidFill>
                  <a:srgbClr val="0000CC"/>
                </a:solidFill>
              </a:rPr>
              <a:t>是</a:t>
            </a:r>
            <a:r>
              <a:rPr lang="en-US" altLang="zh-CN" sz="4000" b="1">
                <a:solidFill>
                  <a:srgbClr val="0000CC"/>
                </a:solidFill>
              </a:rPr>
              <a:t>RG</a:t>
            </a:r>
            <a:r>
              <a:rPr lang="zh-CN" altLang="en-US" sz="4000" b="1">
                <a:solidFill>
                  <a:srgbClr val="0000CC"/>
                </a:solidFill>
              </a:rPr>
              <a:t>，且</a:t>
            </a:r>
            <a:r>
              <a:rPr lang="en-US" altLang="zh-CN" sz="4000" b="1">
                <a:solidFill>
                  <a:srgbClr val="0000CC"/>
                </a:solidFill>
              </a:rPr>
              <a:t>L(G</a:t>
            </a:r>
            <a:r>
              <a:rPr lang="en-US" altLang="zh-CN" sz="4000" b="1" baseline="-25000">
                <a:solidFill>
                  <a:srgbClr val="000000"/>
                </a:solidFill>
              </a:rPr>
              <a:t>4</a:t>
            </a:r>
            <a:r>
              <a:rPr lang="en-US" altLang="zh-CN" sz="4000" b="1">
                <a:solidFill>
                  <a:srgbClr val="0000CC"/>
                </a:solidFill>
              </a:rPr>
              <a:t>)=L(G</a:t>
            </a:r>
            <a:r>
              <a:rPr lang="en-US" altLang="zh-CN" sz="4000" b="1" baseline="-25000">
                <a:solidFill>
                  <a:srgbClr val="000000"/>
                </a:solidFill>
              </a:rPr>
              <a:t>1</a:t>
            </a:r>
            <a:r>
              <a:rPr lang="en-US" altLang="zh-CN" sz="4000" b="1">
                <a:solidFill>
                  <a:srgbClr val="0000CC"/>
                </a:solidFill>
              </a:rPr>
              <a:t>)</a:t>
            </a:r>
            <a:r>
              <a:rPr lang="en-US" altLang="zh-CN" sz="4000" b="1">
                <a:solidFill>
                  <a:srgbClr val="000000"/>
                </a:solidFill>
              </a:rPr>
              <a:t>U</a:t>
            </a:r>
            <a:r>
              <a:rPr lang="en-US" altLang="zh-CN" sz="4000" b="1">
                <a:solidFill>
                  <a:srgbClr val="0000CC"/>
                </a:solidFill>
              </a:rPr>
              <a:t>L(G</a:t>
            </a:r>
            <a:r>
              <a:rPr lang="en-US" altLang="zh-CN" sz="4000" b="1" baseline="-25000">
                <a:solidFill>
                  <a:srgbClr val="000000"/>
                </a:solidFill>
              </a:rPr>
              <a:t>2</a:t>
            </a:r>
            <a:r>
              <a:rPr lang="en-US" altLang="zh-CN" sz="4000" b="1">
                <a:solidFill>
                  <a:srgbClr val="0000CC"/>
                </a:solidFill>
              </a:rPr>
              <a:t>)</a:t>
            </a:r>
            <a:r>
              <a:rPr lang="zh-CN" altLang="en-US" sz="4000" b="1">
                <a:solidFill>
                  <a:srgbClr val="0000CC"/>
                </a:solidFill>
              </a:rPr>
              <a:t>。</a:t>
            </a:r>
          </a:p>
          <a:p>
            <a:pPr eaLnBrk="1" hangingPunct="1">
              <a:buFont typeface="Wingdings" pitchFamily="2" charset="2"/>
              <a:buNone/>
            </a:pPr>
            <a:r>
              <a:rPr lang="zh-CN" altLang="en-US" sz="4000" b="1">
                <a:solidFill>
                  <a:srgbClr val="0000CC"/>
                </a:solidFill>
              </a:rPr>
              <a:t>所以</a:t>
            </a:r>
            <a:r>
              <a:rPr lang="en-US" altLang="zh-CN" sz="4000" b="1">
                <a:solidFill>
                  <a:srgbClr val="0000CC"/>
                </a:solidFill>
              </a:rPr>
              <a:t>3</a:t>
            </a:r>
            <a:r>
              <a:rPr lang="zh-CN" altLang="en-US" sz="4000" b="1">
                <a:solidFill>
                  <a:srgbClr val="0000CC"/>
                </a:solidFill>
              </a:rPr>
              <a:t>型语言对于联合封闭。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0467">
                                            <p:txEl>
                                              <p:pRg st="0" end="0"/>
                                            </p:txEl>
                                          </p:spTgt>
                                        </p:tgtEl>
                                        <p:attrNameLst>
                                          <p:attrName>style.visibility</p:attrName>
                                        </p:attrNameLst>
                                      </p:cBhvr>
                                      <p:to>
                                        <p:strVal val="visible"/>
                                      </p:to>
                                    </p:set>
                                    <p:animEffect transition="in" filter="box(in)">
                                      <p:cBhvr>
                                        <p:cTn id="7" dur="500"/>
                                        <p:tgtEl>
                                          <p:spTgt spid="83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0467">
                                            <p:txEl>
                                              <p:pRg st="1" end="1"/>
                                            </p:txEl>
                                          </p:spTgt>
                                        </p:tgtEl>
                                        <p:attrNameLst>
                                          <p:attrName>style.visibility</p:attrName>
                                        </p:attrNameLst>
                                      </p:cBhvr>
                                      <p:to>
                                        <p:strVal val="visible"/>
                                      </p:to>
                                    </p:set>
                                    <p:animEffect transition="in" filter="box(in)">
                                      <p:cBhvr>
                                        <p:cTn id="12" dur="500"/>
                                        <p:tgtEl>
                                          <p:spTgt spid="830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7"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r>
              <a:rPr lang="zh-CN" altLang="en-US" sz="4800" dirty="0">
                <a:solidFill>
                  <a:srgbClr val="000000"/>
                </a:solidFill>
              </a:rPr>
              <a:t>联合运算</a:t>
            </a:r>
            <a:endParaRPr lang="zh-CN" altLang="en-US" sz="4800" dirty="0">
              <a:solidFill>
                <a:srgbClr val="0000CC"/>
              </a:solidFill>
            </a:endParaRPr>
          </a:p>
        </p:txBody>
      </p:sp>
      <p:sp>
        <p:nvSpPr>
          <p:cNvPr id="877571"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实际上，</a:t>
            </a:r>
            <a:r>
              <a:rPr lang="en-US" altLang="zh-CN" sz="4000" b="1" dirty="0">
                <a:solidFill>
                  <a:srgbClr val="0000CC"/>
                </a:solidFill>
              </a:rPr>
              <a:t>G</a:t>
            </a:r>
            <a:r>
              <a:rPr lang="en-US" altLang="zh-CN" sz="4000" b="1" baseline="-25000" dirty="0">
                <a:solidFill>
                  <a:srgbClr val="000000"/>
                </a:solidFill>
              </a:rPr>
              <a:t>4</a:t>
            </a:r>
            <a:r>
              <a:rPr lang="zh-CN" altLang="en-US" sz="4000" b="1" dirty="0">
                <a:solidFill>
                  <a:srgbClr val="0000CC"/>
                </a:solidFill>
              </a:rPr>
              <a:t>的构造方法也适合于</a:t>
            </a:r>
          </a:p>
          <a:p>
            <a:pPr eaLnBrk="1" hangingPunct="1">
              <a:buFont typeface="Wingdings" pitchFamily="2" charset="2"/>
              <a:buNone/>
            </a:pPr>
            <a:r>
              <a:rPr lang="zh-CN" altLang="en-US" sz="4000" b="1" dirty="0">
                <a:solidFill>
                  <a:srgbClr val="000000"/>
                </a:solidFill>
              </a:rPr>
              <a:t>    </a:t>
            </a:r>
            <a:r>
              <a:rPr lang="en-US" altLang="zh-CN" sz="4000" b="1" dirty="0">
                <a:solidFill>
                  <a:srgbClr val="000000"/>
                </a:solidFill>
              </a:rPr>
              <a:t>0</a:t>
            </a:r>
            <a:r>
              <a:rPr lang="zh-CN" altLang="en-US" sz="4000" b="1" dirty="0">
                <a:solidFill>
                  <a:srgbClr val="000000"/>
                </a:solidFill>
              </a:rPr>
              <a:t>、</a:t>
            </a:r>
            <a:r>
              <a:rPr lang="en-US" altLang="zh-CN" sz="4000" b="1" dirty="0">
                <a:solidFill>
                  <a:srgbClr val="000000"/>
                </a:solidFill>
              </a:rPr>
              <a:t>1</a:t>
            </a:r>
            <a:r>
              <a:rPr lang="zh-CN" altLang="en-US" sz="4000" b="1" dirty="0">
                <a:solidFill>
                  <a:srgbClr val="000000"/>
                </a:solidFill>
              </a:rPr>
              <a:t>、</a:t>
            </a:r>
            <a:r>
              <a:rPr lang="en-US" altLang="zh-CN" sz="4000" b="1" dirty="0">
                <a:solidFill>
                  <a:srgbClr val="000000"/>
                </a:solidFill>
              </a:rPr>
              <a:t>2</a:t>
            </a:r>
            <a:r>
              <a:rPr lang="zh-CN" altLang="en-US" sz="4000" b="1" dirty="0">
                <a:solidFill>
                  <a:srgbClr val="0000CC"/>
                </a:solidFill>
              </a:rPr>
              <a:t>型文法。</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7571">
                                            <p:txEl>
                                              <p:pRg st="0" end="0"/>
                                            </p:txEl>
                                          </p:spTgt>
                                        </p:tgtEl>
                                        <p:attrNameLst>
                                          <p:attrName>style.visibility</p:attrName>
                                        </p:attrNameLst>
                                      </p:cBhvr>
                                      <p:to>
                                        <p:strVal val="visible"/>
                                      </p:to>
                                    </p:set>
                                    <p:animEffect transition="in" filter="box(in)">
                                      <p:cBhvr>
                                        <p:cTn id="7" dur="500"/>
                                        <p:tgtEl>
                                          <p:spTgt spid="877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7571">
                                            <p:txEl>
                                              <p:pRg st="1" end="1"/>
                                            </p:txEl>
                                          </p:spTgt>
                                        </p:tgtEl>
                                        <p:attrNameLst>
                                          <p:attrName>style.visibility</p:attrName>
                                        </p:attrNameLst>
                                      </p:cBhvr>
                                      <p:to>
                                        <p:strVal val="visible"/>
                                      </p:to>
                                    </p:set>
                                    <p:animEffect transition="in" filter="box(in)">
                                      <p:cBhvr>
                                        <p:cTn id="12" dur="500"/>
                                        <p:tgtEl>
                                          <p:spTgt spid="8775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1"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r>
              <a:rPr lang="zh-CN" altLang="en-US" sz="4800" dirty="0">
                <a:solidFill>
                  <a:srgbClr val="000000"/>
                </a:solidFill>
              </a:rPr>
              <a:t>连接运算</a:t>
            </a:r>
          </a:p>
        </p:txBody>
      </p:sp>
      <p:sp>
        <p:nvSpPr>
          <p:cNvPr id="793603"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构造</a:t>
            </a:r>
            <a:r>
              <a:rPr lang="en-US" altLang="zh-CN" sz="4000" b="1" dirty="0">
                <a:solidFill>
                  <a:srgbClr val="0000CC"/>
                </a:solidFill>
              </a:rPr>
              <a:t>G</a:t>
            </a:r>
            <a:r>
              <a:rPr lang="en-US" altLang="zh-CN" sz="4000" b="1" baseline="-25000" dirty="0">
                <a:solidFill>
                  <a:srgbClr val="000000"/>
                </a:solidFill>
              </a:rPr>
              <a:t>5</a:t>
            </a:r>
            <a:r>
              <a:rPr lang="en-US" altLang="zh-CN" sz="4000" b="1" dirty="0">
                <a:solidFill>
                  <a:srgbClr val="0000CC"/>
                </a:solidFill>
              </a:rPr>
              <a:t>=</a:t>
            </a:r>
            <a:r>
              <a:rPr lang="zh-CN" altLang="en-US" sz="4000" b="1" dirty="0">
                <a:solidFill>
                  <a:srgbClr val="0000CC"/>
                </a:solidFill>
              </a:rPr>
              <a:t>（∑，</a:t>
            </a:r>
            <a:r>
              <a:rPr lang="en-US" altLang="zh-CN" sz="4000" b="1" dirty="0">
                <a:solidFill>
                  <a:srgbClr val="0000CC"/>
                </a:solidFill>
              </a:rPr>
              <a:t>V</a:t>
            </a:r>
            <a:r>
              <a:rPr lang="zh-CN" altLang="en-US" sz="4000" b="1" dirty="0">
                <a:solidFill>
                  <a:srgbClr val="0000CC"/>
                </a:solidFill>
              </a:rPr>
              <a:t>，</a:t>
            </a:r>
            <a:r>
              <a:rPr lang="en-US" altLang="zh-CN" sz="4000" b="1" dirty="0">
                <a:solidFill>
                  <a:srgbClr val="000000"/>
                </a:solidFill>
              </a:rPr>
              <a:t>S</a:t>
            </a:r>
            <a:r>
              <a:rPr lang="zh-CN" altLang="en-US" sz="4000" b="1" dirty="0">
                <a:solidFill>
                  <a:srgbClr val="0000CC"/>
                </a:solidFill>
              </a:rPr>
              <a:t>，</a:t>
            </a:r>
            <a:r>
              <a:rPr lang="en-US" altLang="zh-CN" sz="4000" b="1" dirty="0">
                <a:solidFill>
                  <a:srgbClr val="0000CC"/>
                </a:solidFill>
              </a:rPr>
              <a:t>P</a:t>
            </a:r>
            <a:r>
              <a:rPr lang="en-US" altLang="zh-CN" sz="4000" b="1" baseline="-25000" dirty="0">
                <a:solidFill>
                  <a:srgbClr val="000000"/>
                </a:solidFill>
              </a:rPr>
              <a:t>5</a:t>
            </a:r>
            <a:r>
              <a:rPr lang="zh-CN" altLang="en-US" sz="4000" b="1" dirty="0">
                <a:solidFill>
                  <a:srgbClr val="0000CC"/>
                </a:solidFill>
              </a:rPr>
              <a:t>）</a:t>
            </a:r>
          </a:p>
          <a:p>
            <a:pPr eaLnBrk="1" hangingPunct="1">
              <a:buFont typeface="Wingdings" pitchFamily="2" charset="2"/>
              <a:buNone/>
            </a:pPr>
            <a:r>
              <a:rPr lang="zh-CN" altLang="en-US" sz="4000" b="1" dirty="0">
                <a:solidFill>
                  <a:srgbClr val="0000CC"/>
                </a:solidFill>
              </a:rPr>
              <a:t>  其中</a:t>
            </a:r>
            <a:r>
              <a:rPr lang="en-US" altLang="zh-CN" sz="4000" b="1" dirty="0">
                <a:solidFill>
                  <a:srgbClr val="0000CC"/>
                </a:solidFill>
              </a:rPr>
              <a:t>P</a:t>
            </a:r>
            <a:r>
              <a:rPr lang="en-US" altLang="zh-CN" sz="4000" b="1" baseline="-25000" dirty="0">
                <a:solidFill>
                  <a:srgbClr val="000000"/>
                </a:solidFill>
              </a:rPr>
              <a:t>5</a:t>
            </a:r>
            <a:r>
              <a:rPr lang="en-US" altLang="zh-CN" sz="4000" b="1" dirty="0">
                <a:solidFill>
                  <a:srgbClr val="0000CC"/>
                </a:solidFill>
              </a:rPr>
              <a:t>=</a:t>
            </a:r>
          </a:p>
          <a:p>
            <a:pPr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a:t>
            </a:r>
            <a:r>
              <a:rPr lang="en-US" altLang="zh-CN" sz="4000" b="1" dirty="0">
                <a:solidFill>
                  <a:srgbClr val="FF0000"/>
                </a:solidFill>
              </a:rPr>
              <a:t> S→S</a:t>
            </a:r>
            <a:r>
              <a:rPr lang="en-US" altLang="zh-CN" sz="4000" b="1" baseline="-25000" dirty="0">
                <a:solidFill>
                  <a:srgbClr val="FF0000"/>
                </a:solidFill>
              </a:rPr>
              <a:t>1</a:t>
            </a:r>
            <a:r>
              <a:rPr lang="en-US" altLang="zh-CN" sz="4000" b="1" dirty="0">
                <a:solidFill>
                  <a:srgbClr val="FF0000"/>
                </a:solidFill>
              </a:rPr>
              <a:t>S</a:t>
            </a:r>
            <a:r>
              <a:rPr lang="en-US" altLang="zh-CN" sz="4000" b="1" baseline="-25000" dirty="0">
                <a:solidFill>
                  <a:srgbClr val="FF0000"/>
                </a:solidFill>
              </a:rPr>
              <a:t>2</a:t>
            </a:r>
            <a:r>
              <a:rPr lang="en-US" altLang="zh-CN" sz="4000" b="1" dirty="0">
                <a:solidFill>
                  <a:srgbClr val="0000CC"/>
                </a:solidFill>
              </a:rPr>
              <a:t> } U P</a:t>
            </a:r>
            <a:r>
              <a:rPr lang="en-US" altLang="zh-CN" sz="4000" b="1" baseline="-25000" dirty="0">
                <a:solidFill>
                  <a:srgbClr val="000000"/>
                </a:solidFill>
              </a:rPr>
              <a:t>1</a:t>
            </a:r>
            <a:r>
              <a:rPr lang="en-US" altLang="zh-CN" sz="4000" b="1" dirty="0">
                <a:solidFill>
                  <a:srgbClr val="0000CC"/>
                </a:solidFill>
              </a:rPr>
              <a:t> U P</a:t>
            </a:r>
            <a:r>
              <a:rPr lang="en-US" altLang="zh-CN" sz="4000" b="1" baseline="-25000" dirty="0">
                <a:solidFill>
                  <a:srgbClr val="000000"/>
                </a:solidFill>
              </a:rPr>
              <a:t>2</a:t>
            </a:r>
            <a:endParaRPr lang="en-US" altLang="zh-CN" sz="4000" b="1" dirty="0">
              <a:solidFill>
                <a:srgbClr val="0000CC"/>
              </a:solidFill>
            </a:endParaRPr>
          </a:p>
          <a:p>
            <a:pPr eaLnBrk="1" hangingPunct="1">
              <a:buFont typeface="Wingdings" pitchFamily="2" charset="2"/>
              <a:buNone/>
            </a:pPr>
            <a:r>
              <a:rPr lang="zh-CN" altLang="en-US" sz="4000" b="1" dirty="0">
                <a:solidFill>
                  <a:srgbClr val="0000CC"/>
                </a:solidFill>
              </a:rPr>
              <a:t>对于</a:t>
            </a:r>
            <a:r>
              <a:rPr lang="en-US" altLang="zh-CN" sz="4000" b="1" dirty="0" err="1">
                <a:solidFill>
                  <a:srgbClr val="0000CC"/>
                </a:solidFill>
              </a:rPr>
              <a:t>i</a:t>
            </a:r>
            <a:r>
              <a:rPr lang="en-US" altLang="zh-CN" sz="4000" b="1" dirty="0">
                <a:solidFill>
                  <a:srgbClr val="0000CC"/>
                </a:solidFill>
              </a:rPr>
              <a:t>=0</a:t>
            </a:r>
            <a:r>
              <a:rPr lang="zh-CN" altLang="en-US" sz="4000" b="1" dirty="0">
                <a:solidFill>
                  <a:srgbClr val="0000CC"/>
                </a:solidFill>
              </a:rPr>
              <a:t>，</a:t>
            </a:r>
            <a:r>
              <a:rPr lang="en-US" altLang="zh-CN" sz="4000" b="1" dirty="0">
                <a:solidFill>
                  <a:srgbClr val="0000CC"/>
                </a:solidFill>
              </a:rPr>
              <a:t>1</a:t>
            </a:r>
            <a:r>
              <a:rPr lang="zh-CN" altLang="en-US" sz="4000" b="1" dirty="0">
                <a:solidFill>
                  <a:srgbClr val="0000CC"/>
                </a:solidFill>
              </a:rPr>
              <a:t>，</a:t>
            </a:r>
            <a:r>
              <a:rPr lang="en-US" altLang="zh-CN" sz="4000" b="1" dirty="0">
                <a:solidFill>
                  <a:srgbClr val="0000CC"/>
                </a:solidFill>
              </a:rPr>
              <a:t>2</a:t>
            </a:r>
          </a:p>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若</a:t>
            </a:r>
            <a:r>
              <a:rPr lang="en-US" altLang="zh-CN" sz="4000" b="1" dirty="0">
                <a:solidFill>
                  <a:srgbClr val="0000CC"/>
                </a:solidFill>
              </a:rPr>
              <a:t>G</a:t>
            </a:r>
            <a:r>
              <a:rPr lang="en-US" altLang="zh-CN" sz="4000" b="1" baseline="-25000" dirty="0">
                <a:solidFill>
                  <a:srgbClr val="000000"/>
                </a:solidFill>
              </a:rPr>
              <a:t>1</a:t>
            </a:r>
            <a:r>
              <a:rPr lang="zh-CN" altLang="en-US" sz="4000" b="1" dirty="0">
                <a:solidFill>
                  <a:srgbClr val="0000CC"/>
                </a:solidFill>
              </a:rPr>
              <a:t>和</a:t>
            </a:r>
            <a:r>
              <a:rPr lang="en-US" altLang="zh-CN" sz="4000" b="1" dirty="0">
                <a:solidFill>
                  <a:srgbClr val="0000CC"/>
                </a:solidFill>
              </a:rPr>
              <a:t>G</a:t>
            </a:r>
            <a:r>
              <a:rPr lang="en-US" altLang="zh-CN" sz="4000" b="1" baseline="-25000" dirty="0">
                <a:solidFill>
                  <a:srgbClr val="000000"/>
                </a:solidFill>
              </a:rPr>
              <a:t>2</a:t>
            </a:r>
            <a:r>
              <a:rPr lang="zh-CN" altLang="en-US" sz="4000" b="1" dirty="0">
                <a:solidFill>
                  <a:srgbClr val="0000CC"/>
                </a:solidFill>
              </a:rPr>
              <a:t>是</a:t>
            </a:r>
            <a:r>
              <a:rPr lang="en-US" altLang="zh-CN" sz="4000" b="1" dirty="0" err="1">
                <a:solidFill>
                  <a:srgbClr val="0000CC"/>
                </a:solidFill>
              </a:rPr>
              <a:t>i</a:t>
            </a:r>
            <a:r>
              <a:rPr lang="zh-CN" altLang="en-US" sz="4000" b="1" dirty="0">
                <a:solidFill>
                  <a:srgbClr val="0000CC"/>
                </a:solidFill>
              </a:rPr>
              <a:t>型文法，则</a:t>
            </a:r>
            <a:r>
              <a:rPr lang="en-US" altLang="zh-CN" sz="4000" b="1" dirty="0">
                <a:solidFill>
                  <a:srgbClr val="0000CC"/>
                </a:solidFill>
              </a:rPr>
              <a:t>G</a:t>
            </a:r>
            <a:r>
              <a:rPr lang="en-US" altLang="zh-CN" sz="4000" b="1" baseline="-25000" dirty="0">
                <a:solidFill>
                  <a:srgbClr val="000000"/>
                </a:solidFill>
              </a:rPr>
              <a:t>5</a:t>
            </a:r>
            <a:r>
              <a:rPr lang="zh-CN" altLang="en-US" sz="4000" b="1" dirty="0">
                <a:solidFill>
                  <a:srgbClr val="0000CC"/>
                </a:solidFill>
              </a:rPr>
              <a:t>依然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3603">
                                            <p:txEl>
                                              <p:pRg st="0" end="0"/>
                                            </p:txEl>
                                          </p:spTgt>
                                        </p:tgtEl>
                                        <p:attrNameLst>
                                          <p:attrName>style.visibility</p:attrName>
                                        </p:attrNameLst>
                                      </p:cBhvr>
                                      <p:to>
                                        <p:strVal val="visible"/>
                                      </p:to>
                                    </p:set>
                                    <p:animEffect transition="in" filter="box(in)">
                                      <p:cBhvr>
                                        <p:cTn id="7" dur="500"/>
                                        <p:tgtEl>
                                          <p:spTgt spid="79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3603">
                                            <p:txEl>
                                              <p:pRg st="1" end="1"/>
                                            </p:txEl>
                                          </p:spTgt>
                                        </p:tgtEl>
                                        <p:attrNameLst>
                                          <p:attrName>style.visibility</p:attrName>
                                        </p:attrNameLst>
                                      </p:cBhvr>
                                      <p:to>
                                        <p:strVal val="visible"/>
                                      </p:to>
                                    </p:set>
                                    <p:animEffect transition="in" filter="box(in)">
                                      <p:cBhvr>
                                        <p:cTn id="12" dur="500"/>
                                        <p:tgtEl>
                                          <p:spTgt spid="793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3603">
                                            <p:txEl>
                                              <p:pRg st="2" end="2"/>
                                            </p:txEl>
                                          </p:spTgt>
                                        </p:tgtEl>
                                        <p:attrNameLst>
                                          <p:attrName>style.visibility</p:attrName>
                                        </p:attrNameLst>
                                      </p:cBhvr>
                                      <p:to>
                                        <p:strVal val="visible"/>
                                      </p:to>
                                    </p:set>
                                    <p:animEffect transition="in" filter="box(in)">
                                      <p:cBhvr>
                                        <p:cTn id="17" dur="500"/>
                                        <p:tgtEl>
                                          <p:spTgt spid="793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3603">
                                            <p:txEl>
                                              <p:pRg st="3" end="3"/>
                                            </p:txEl>
                                          </p:spTgt>
                                        </p:tgtEl>
                                        <p:attrNameLst>
                                          <p:attrName>style.visibility</p:attrName>
                                        </p:attrNameLst>
                                      </p:cBhvr>
                                      <p:to>
                                        <p:strVal val="visible"/>
                                      </p:to>
                                    </p:set>
                                    <p:animEffect transition="in" filter="box(in)">
                                      <p:cBhvr>
                                        <p:cTn id="22" dur="500"/>
                                        <p:tgtEl>
                                          <p:spTgt spid="793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93603">
                                            <p:txEl>
                                              <p:pRg st="4" end="4"/>
                                            </p:txEl>
                                          </p:spTgt>
                                        </p:tgtEl>
                                        <p:attrNameLst>
                                          <p:attrName>style.visibility</p:attrName>
                                        </p:attrNameLst>
                                      </p:cBhvr>
                                      <p:to>
                                        <p:strVal val="visible"/>
                                      </p:to>
                                    </p:set>
                                    <p:animEffect transition="in" filter="box(in)">
                                      <p:cBhvr>
                                        <p:cTn id="27" dur="500"/>
                                        <p:tgtEl>
                                          <p:spTgt spid="793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3"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b="0" dirty="0">
              <a:solidFill>
                <a:srgbClr val="0000CC"/>
              </a:solidFill>
            </a:endParaRPr>
          </a:p>
        </p:txBody>
      </p:sp>
      <p:sp>
        <p:nvSpPr>
          <p:cNvPr id="831491" name="Rectangle 3"/>
          <p:cNvSpPr>
            <a:spLocks noGrp="1" noChangeArrowheads="1"/>
          </p:cNvSpPr>
          <p:nvPr>
            <p:ph type="body" idx="1"/>
          </p:nvPr>
        </p:nvSpPr>
        <p:spPr/>
        <p:txBody>
          <a:bodyPr/>
          <a:lstStyle/>
          <a:p>
            <a:pPr marL="0" indent="0" eaLnBrk="1" hangingPunct="1">
              <a:buFont typeface="Wingdings" pitchFamily="2" charset="2"/>
              <a:buNone/>
            </a:pPr>
            <a:r>
              <a:rPr lang="zh-CN" altLang="en-US" sz="4000" b="1">
                <a:solidFill>
                  <a:srgbClr val="0000CC"/>
                </a:solidFill>
              </a:rPr>
              <a:t>　</a:t>
            </a:r>
            <a:r>
              <a:rPr lang="en-US" altLang="zh-CN" sz="4000" b="1">
                <a:solidFill>
                  <a:srgbClr val="0000CC"/>
                </a:solidFill>
              </a:rPr>
              <a:t>S</a:t>
            </a:r>
            <a:r>
              <a:rPr lang="en-US" altLang="zh-CN" sz="4000" b="1" baseline="-25000">
                <a:solidFill>
                  <a:srgbClr val="000000"/>
                </a:solidFill>
              </a:rPr>
              <a:t>1</a:t>
            </a:r>
            <a:r>
              <a:rPr lang="en-US" altLang="zh-CN" sz="4000" b="1">
                <a:solidFill>
                  <a:srgbClr val="0000CC"/>
                </a:solidFill>
              </a:rPr>
              <a:t>=&gt;*w</a:t>
            </a:r>
            <a:r>
              <a:rPr lang="en-US" altLang="zh-CN" sz="4000" b="1" baseline="-25000">
                <a:solidFill>
                  <a:srgbClr val="000000"/>
                </a:solidFill>
              </a:rPr>
              <a:t>1 </a:t>
            </a:r>
            <a:r>
              <a:rPr lang="en-US" altLang="zh-CN" sz="4000" b="1">
                <a:solidFill>
                  <a:srgbClr val="0000CC"/>
                </a:solidFill>
              </a:rPr>
              <a:t>∈L</a:t>
            </a:r>
            <a:r>
              <a:rPr lang="en-US" altLang="zh-CN" sz="4000" b="1" baseline="-25000">
                <a:solidFill>
                  <a:srgbClr val="000000"/>
                </a:solidFill>
              </a:rPr>
              <a:t>1</a:t>
            </a:r>
          </a:p>
          <a:p>
            <a:pPr marL="0" indent="0" eaLnBrk="1" hangingPunct="1">
              <a:buFont typeface="Wingdings" pitchFamily="2" charset="2"/>
              <a:buNone/>
            </a:pPr>
            <a:r>
              <a:rPr lang="en-US" altLang="zh-CN" sz="4000" b="1">
                <a:solidFill>
                  <a:srgbClr val="0000CC"/>
                </a:solidFill>
              </a:rPr>
              <a:t>    S</a:t>
            </a:r>
            <a:r>
              <a:rPr lang="en-US" altLang="zh-CN" sz="4000" b="1" baseline="-25000">
                <a:solidFill>
                  <a:srgbClr val="000000"/>
                </a:solidFill>
              </a:rPr>
              <a:t>2</a:t>
            </a:r>
            <a:r>
              <a:rPr lang="en-US" altLang="zh-CN" sz="4000" b="1">
                <a:solidFill>
                  <a:srgbClr val="0000CC"/>
                </a:solidFill>
              </a:rPr>
              <a:t>=&gt;*w</a:t>
            </a:r>
            <a:r>
              <a:rPr lang="en-US" altLang="zh-CN" sz="4000" b="1" baseline="-25000">
                <a:solidFill>
                  <a:srgbClr val="000000"/>
                </a:solidFill>
              </a:rPr>
              <a:t>2 </a:t>
            </a:r>
            <a:r>
              <a:rPr lang="en-US" altLang="zh-CN" sz="4000" b="1">
                <a:solidFill>
                  <a:srgbClr val="0000CC"/>
                </a:solidFill>
              </a:rPr>
              <a:t>∈L</a:t>
            </a:r>
            <a:r>
              <a:rPr lang="en-US" altLang="zh-CN" sz="4000" b="1" baseline="-25000">
                <a:solidFill>
                  <a:srgbClr val="000000"/>
                </a:solidFill>
              </a:rPr>
              <a:t>2</a:t>
            </a:r>
            <a:endParaRPr lang="en-US" altLang="zh-CN" sz="4000" b="1">
              <a:solidFill>
                <a:srgbClr val="0000CC"/>
              </a:solidFill>
            </a:endParaRPr>
          </a:p>
          <a:p>
            <a:pPr marL="0" indent="0" eaLnBrk="1" hangingPunct="1">
              <a:buFont typeface="Wingdings" pitchFamily="2" charset="2"/>
              <a:buNone/>
            </a:pPr>
            <a:r>
              <a:rPr lang="zh-CN" altLang="en-US" sz="4000" b="1">
                <a:solidFill>
                  <a:srgbClr val="0000CC"/>
                </a:solidFill>
              </a:rPr>
              <a:t>则 </a:t>
            </a:r>
            <a:r>
              <a:rPr lang="en-US" altLang="zh-CN" sz="4000" b="1">
                <a:solidFill>
                  <a:srgbClr val="0000CC"/>
                </a:solidFill>
              </a:rPr>
              <a:t>S=&gt;S</a:t>
            </a:r>
            <a:r>
              <a:rPr lang="en-US" altLang="zh-CN" sz="4000" b="1" baseline="-25000">
                <a:solidFill>
                  <a:srgbClr val="000000"/>
                </a:solidFill>
              </a:rPr>
              <a:t>1</a:t>
            </a:r>
            <a:r>
              <a:rPr lang="en-US" altLang="zh-CN" sz="4000" b="1">
                <a:solidFill>
                  <a:srgbClr val="0000CC"/>
                </a:solidFill>
              </a:rPr>
              <a:t>S</a:t>
            </a:r>
            <a:r>
              <a:rPr lang="en-US" altLang="zh-CN" sz="4000" b="1" baseline="-25000">
                <a:solidFill>
                  <a:srgbClr val="000000"/>
                </a:solidFill>
              </a:rPr>
              <a:t>2</a:t>
            </a:r>
            <a:r>
              <a:rPr lang="en-US" altLang="zh-CN" sz="4000" b="1">
                <a:solidFill>
                  <a:srgbClr val="0000CC"/>
                </a:solidFill>
              </a:rPr>
              <a:t>=&gt;* w</a:t>
            </a:r>
            <a:r>
              <a:rPr lang="en-US" altLang="zh-CN" sz="4000" b="1" baseline="-25000">
                <a:solidFill>
                  <a:srgbClr val="000000"/>
                </a:solidFill>
              </a:rPr>
              <a:t>1</a:t>
            </a:r>
            <a:r>
              <a:rPr lang="en-US" altLang="zh-CN" sz="4000" b="1">
                <a:solidFill>
                  <a:srgbClr val="0000CC"/>
                </a:solidFill>
              </a:rPr>
              <a:t>w</a:t>
            </a:r>
            <a:r>
              <a:rPr lang="en-US" altLang="zh-CN" sz="4000" b="1" baseline="-25000">
                <a:solidFill>
                  <a:srgbClr val="000000"/>
                </a:solidFill>
              </a:rPr>
              <a:t>2     </a:t>
            </a:r>
            <a:r>
              <a:rPr lang="zh-CN" altLang="en-US" sz="4000" b="1">
                <a:solidFill>
                  <a:srgbClr val="0000CC"/>
                </a:solidFill>
              </a:rPr>
              <a:t>则</a:t>
            </a:r>
          </a:p>
          <a:p>
            <a:pPr marL="0" indent="0" eaLnBrk="1" hangingPunct="1">
              <a:buFont typeface="Wingdings" pitchFamily="2" charset="2"/>
              <a:buNone/>
            </a:pPr>
            <a:r>
              <a:rPr lang="zh-CN" altLang="en-US" sz="4000" b="1">
                <a:solidFill>
                  <a:srgbClr val="0000CC"/>
                </a:solidFill>
              </a:rPr>
              <a:t>         </a:t>
            </a:r>
            <a:r>
              <a:rPr lang="en-US" altLang="zh-CN" sz="4000" b="1">
                <a:solidFill>
                  <a:srgbClr val="0000CC"/>
                </a:solidFill>
              </a:rPr>
              <a:t>L(G</a:t>
            </a:r>
            <a:r>
              <a:rPr lang="en-US" altLang="zh-CN" sz="4000" b="1" baseline="-25000">
                <a:solidFill>
                  <a:srgbClr val="000000"/>
                </a:solidFill>
              </a:rPr>
              <a:t>5</a:t>
            </a:r>
            <a:r>
              <a:rPr lang="en-US" altLang="zh-CN" sz="4000" b="1">
                <a:solidFill>
                  <a:srgbClr val="0000CC"/>
                </a:solidFill>
              </a:rPr>
              <a:t>)=L(G</a:t>
            </a:r>
            <a:r>
              <a:rPr lang="en-US" altLang="zh-CN" sz="4000" b="1" baseline="-25000">
                <a:solidFill>
                  <a:srgbClr val="000000"/>
                </a:solidFill>
              </a:rPr>
              <a:t>1</a:t>
            </a:r>
            <a:r>
              <a:rPr lang="en-US" altLang="zh-CN" sz="4000" b="1">
                <a:solidFill>
                  <a:srgbClr val="0000CC"/>
                </a:solidFill>
              </a:rPr>
              <a:t>)L(G</a:t>
            </a:r>
            <a:r>
              <a:rPr lang="en-US" altLang="zh-CN" sz="4000" b="1" baseline="-25000">
                <a:solidFill>
                  <a:srgbClr val="000000"/>
                </a:solidFill>
              </a:rPr>
              <a:t>2</a:t>
            </a:r>
            <a:r>
              <a:rPr lang="en-US" altLang="zh-CN" sz="4000" b="1">
                <a:solidFill>
                  <a:srgbClr val="0000CC"/>
                </a:solidFill>
              </a:rPr>
              <a:t>)</a:t>
            </a:r>
            <a:r>
              <a:rPr lang="zh-CN" altLang="en-US" sz="4000" b="1">
                <a:solidFill>
                  <a:srgbClr val="0000CC"/>
                </a:solidFill>
              </a:rPr>
              <a:t>；</a:t>
            </a:r>
          </a:p>
          <a:p>
            <a:pPr marL="0" indent="0" eaLnBrk="1" hangingPunct="1">
              <a:buFont typeface="Wingdings" pitchFamily="2" charset="2"/>
              <a:buNone/>
            </a:pPr>
            <a:r>
              <a:rPr lang="en-US" altLang="zh-CN" sz="4000" b="1">
                <a:solidFill>
                  <a:srgbClr val="0000CC"/>
                </a:solidFill>
              </a:rPr>
              <a:t>0</a:t>
            </a:r>
            <a:r>
              <a:rPr lang="zh-CN" altLang="en-US" sz="4000" b="1">
                <a:solidFill>
                  <a:srgbClr val="0000CC"/>
                </a:solidFill>
              </a:rPr>
              <a:t>、</a:t>
            </a:r>
            <a:r>
              <a:rPr lang="en-US" altLang="zh-CN" sz="4000" b="1">
                <a:solidFill>
                  <a:srgbClr val="0000CC"/>
                </a:solidFill>
              </a:rPr>
              <a:t>1</a:t>
            </a:r>
            <a:r>
              <a:rPr lang="zh-CN" altLang="en-US" sz="4000" b="1">
                <a:solidFill>
                  <a:srgbClr val="0000CC"/>
                </a:solidFill>
              </a:rPr>
              <a:t>、</a:t>
            </a:r>
            <a:r>
              <a:rPr lang="en-US" altLang="zh-CN" sz="4000" b="1">
                <a:solidFill>
                  <a:srgbClr val="0000CC"/>
                </a:solidFill>
              </a:rPr>
              <a:t>2</a:t>
            </a:r>
            <a:r>
              <a:rPr lang="zh-CN" altLang="en-US" sz="4000" b="1">
                <a:solidFill>
                  <a:srgbClr val="0000CC"/>
                </a:solidFill>
              </a:rPr>
              <a:t>型语言对连接封闭。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1491">
                                            <p:txEl>
                                              <p:pRg st="0" end="0"/>
                                            </p:txEl>
                                          </p:spTgt>
                                        </p:tgtEl>
                                        <p:attrNameLst>
                                          <p:attrName>style.visibility</p:attrName>
                                        </p:attrNameLst>
                                      </p:cBhvr>
                                      <p:to>
                                        <p:strVal val="visible"/>
                                      </p:to>
                                    </p:set>
                                    <p:animEffect transition="in" filter="box(in)">
                                      <p:cBhvr>
                                        <p:cTn id="7" dur="500"/>
                                        <p:tgtEl>
                                          <p:spTgt spid="831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1491">
                                            <p:txEl>
                                              <p:pRg st="1" end="1"/>
                                            </p:txEl>
                                          </p:spTgt>
                                        </p:tgtEl>
                                        <p:attrNameLst>
                                          <p:attrName>style.visibility</p:attrName>
                                        </p:attrNameLst>
                                      </p:cBhvr>
                                      <p:to>
                                        <p:strVal val="visible"/>
                                      </p:to>
                                    </p:set>
                                    <p:animEffect transition="in" filter="box(in)">
                                      <p:cBhvr>
                                        <p:cTn id="12" dur="500"/>
                                        <p:tgtEl>
                                          <p:spTgt spid="831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1491">
                                            <p:txEl>
                                              <p:pRg st="2" end="2"/>
                                            </p:txEl>
                                          </p:spTgt>
                                        </p:tgtEl>
                                        <p:attrNameLst>
                                          <p:attrName>style.visibility</p:attrName>
                                        </p:attrNameLst>
                                      </p:cBhvr>
                                      <p:to>
                                        <p:strVal val="visible"/>
                                      </p:to>
                                    </p:set>
                                    <p:animEffect transition="in" filter="box(in)">
                                      <p:cBhvr>
                                        <p:cTn id="17" dur="500"/>
                                        <p:tgtEl>
                                          <p:spTgt spid="831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1491">
                                            <p:txEl>
                                              <p:pRg st="3" end="3"/>
                                            </p:txEl>
                                          </p:spTgt>
                                        </p:tgtEl>
                                        <p:attrNameLst>
                                          <p:attrName>style.visibility</p:attrName>
                                        </p:attrNameLst>
                                      </p:cBhvr>
                                      <p:to>
                                        <p:strVal val="visible"/>
                                      </p:to>
                                    </p:set>
                                    <p:animEffect transition="in" filter="box(in)">
                                      <p:cBhvr>
                                        <p:cTn id="22" dur="500"/>
                                        <p:tgtEl>
                                          <p:spTgt spid="831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1491">
                                            <p:txEl>
                                              <p:pRg st="4" end="4"/>
                                            </p:txEl>
                                          </p:spTgt>
                                        </p:tgtEl>
                                        <p:attrNameLst>
                                          <p:attrName>style.visibility</p:attrName>
                                        </p:attrNameLst>
                                      </p:cBhvr>
                                      <p:to>
                                        <p:strVal val="visible"/>
                                      </p:to>
                                    </p:set>
                                    <p:animEffect transition="in" filter="box(in)">
                                      <p:cBhvr>
                                        <p:cTn id="27" dur="500"/>
                                        <p:tgtEl>
                                          <p:spTgt spid="831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1" grpId="0"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b="0" dirty="0">
              <a:solidFill>
                <a:srgbClr val="0000CC"/>
              </a:solidFill>
            </a:endParaRPr>
          </a:p>
        </p:txBody>
      </p:sp>
      <p:sp>
        <p:nvSpPr>
          <p:cNvPr id="794627" name="Rectangle 3"/>
          <p:cNvSpPr>
            <a:spLocks noGrp="1" noChangeArrowheads="1"/>
          </p:cNvSpPr>
          <p:nvPr>
            <p:ph type="body" idx="1"/>
          </p:nvPr>
        </p:nvSpPr>
        <p:spPr>
          <a:xfrm>
            <a:off x="899592" y="2276872"/>
            <a:ext cx="8001000" cy="4306888"/>
          </a:xfrm>
        </p:spPr>
        <p:txBody>
          <a:bodyPr/>
          <a:lstStyle/>
          <a:p>
            <a:pPr eaLnBrk="1" hangingPunct="1">
              <a:buFont typeface="Wingdings" pitchFamily="2" charset="2"/>
              <a:buNone/>
            </a:pPr>
            <a:r>
              <a:rPr lang="zh-CN" altLang="en-US" sz="4000" b="1" dirty="0">
                <a:solidFill>
                  <a:srgbClr val="0000CC"/>
                </a:solidFill>
              </a:rPr>
              <a:t>对于</a:t>
            </a:r>
            <a:r>
              <a:rPr lang="en-US" altLang="zh-CN" sz="4000" b="1" dirty="0">
                <a:solidFill>
                  <a:srgbClr val="0000CC"/>
                </a:solidFill>
              </a:rPr>
              <a:t>3</a:t>
            </a:r>
            <a:r>
              <a:rPr lang="zh-CN" altLang="en-US" sz="4000" b="1" dirty="0">
                <a:solidFill>
                  <a:srgbClr val="0000CC"/>
                </a:solidFill>
              </a:rPr>
              <a:t>型文法：</a:t>
            </a:r>
            <a:r>
              <a:rPr lang="en-US" altLang="zh-CN" sz="4000" b="1" dirty="0">
                <a:solidFill>
                  <a:srgbClr val="000000"/>
                </a:solidFill>
              </a:rPr>
              <a:t>S→S</a:t>
            </a:r>
            <a:r>
              <a:rPr lang="en-US" altLang="zh-CN" sz="4000" b="1" baseline="-25000" dirty="0">
                <a:solidFill>
                  <a:srgbClr val="000000"/>
                </a:solidFill>
              </a:rPr>
              <a:t>1</a:t>
            </a:r>
            <a:r>
              <a:rPr lang="en-US" altLang="zh-CN" sz="4000" b="1" dirty="0">
                <a:solidFill>
                  <a:srgbClr val="000000"/>
                </a:solidFill>
              </a:rPr>
              <a:t>S</a:t>
            </a:r>
            <a:r>
              <a:rPr lang="en-US" altLang="zh-CN" sz="4000" b="1" baseline="-25000" dirty="0">
                <a:solidFill>
                  <a:srgbClr val="000000"/>
                </a:solidFill>
              </a:rPr>
              <a:t>2    </a:t>
            </a:r>
            <a:r>
              <a:rPr lang="zh-CN" altLang="en-US" sz="4000" b="1" dirty="0">
                <a:solidFill>
                  <a:srgbClr val="FF0000"/>
                </a:solidFill>
              </a:rPr>
              <a:t>？</a:t>
            </a:r>
          </a:p>
          <a:p>
            <a:pPr eaLnBrk="1" hangingPunct="1">
              <a:buFont typeface="Wingdings" pitchFamily="2" charset="2"/>
              <a:buNone/>
            </a:pPr>
            <a:r>
              <a:rPr lang="zh-CN" altLang="en-US" sz="4000" b="1" dirty="0">
                <a:solidFill>
                  <a:srgbClr val="0000CC"/>
                </a:solidFill>
              </a:rPr>
              <a:t>   构造</a:t>
            </a:r>
            <a:r>
              <a:rPr lang="en-US" altLang="zh-CN" sz="4000" b="1" dirty="0">
                <a:solidFill>
                  <a:srgbClr val="0000CC"/>
                </a:solidFill>
              </a:rPr>
              <a:t>G</a:t>
            </a:r>
            <a:r>
              <a:rPr lang="en-US" altLang="zh-CN" sz="4000" b="1" baseline="-25000" dirty="0">
                <a:solidFill>
                  <a:srgbClr val="0000CC"/>
                </a:solidFill>
              </a:rPr>
              <a:t>6</a:t>
            </a:r>
            <a:r>
              <a:rPr lang="en-US" altLang="zh-CN" sz="4000" b="1" dirty="0">
                <a:solidFill>
                  <a:srgbClr val="0000CC"/>
                </a:solidFill>
              </a:rPr>
              <a:t>=(∑</a:t>
            </a:r>
            <a:r>
              <a:rPr lang="zh-CN" altLang="en-US" sz="4000" b="1" dirty="0">
                <a:solidFill>
                  <a:srgbClr val="0000CC"/>
                </a:solidFill>
              </a:rPr>
              <a:t>，</a:t>
            </a:r>
            <a:r>
              <a:rPr lang="en-US" altLang="zh-CN" sz="4000" b="1" dirty="0">
                <a:solidFill>
                  <a:srgbClr val="000000"/>
                </a:solidFill>
              </a:rPr>
              <a:t>V</a:t>
            </a:r>
            <a:r>
              <a:rPr lang="en-US" altLang="zh-CN" sz="4000" b="1" baseline="-25000" dirty="0">
                <a:solidFill>
                  <a:srgbClr val="000000"/>
                </a:solidFill>
              </a:rPr>
              <a:t>1</a:t>
            </a:r>
            <a:r>
              <a:rPr lang="en-US" altLang="zh-CN" sz="4000" b="1" dirty="0">
                <a:solidFill>
                  <a:srgbClr val="0000CC"/>
                </a:solidFill>
              </a:rPr>
              <a:t>U</a:t>
            </a:r>
            <a:r>
              <a:rPr lang="en-US" altLang="zh-CN" sz="4000" b="1" dirty="0">
                <a:solidFill>
                  <a:srgbClr val="000000"/>
                </a:solidFill>
              </a:rPr>
              <a:t>V</a:t>
            </a:r>
            <a:r>
              <a:rPr lang="en-US" altLang="zh-CN" sz="4000" b="1" baseline="-25000" dirty="0">
                <a:solidFill>
                  <a:srgbClr val="000000"/>
                </a:solidFill>
              </a:rPr>
              <a:t>2</a:t>
            </a:r>
            <a:r>
              <a:rPr lang="zh-CN" altLang="en-US" sz="4000" b="1" dirty="0">
                <a:solidFill>
                  <a:srgbClr val="0000CC"/>
                </a:solidFill>
              </a:rPr>
              <a:t>，</a:t>
            </a:r>
            <a:r>
              <a:rPr lang="en-US" altLang="zh-CN" sz="4000" b="1" dirty="0">
                <a:solidFill>
                  <a:srgbClr val="FF0000"/>
                </a:solidFill>
              </a:rPr>
              <a:t>S</a:t>
            </a:r>
            <a:r>
              <a:rPr lang="en-US" altLang="zh-CN" sz="4000" b="1" baseline="-25000" dirty="0">
                <a:solidFill>
                  <a:srgbClr val="FF0000"/>
                </a:solidFill>
              </a:rPr>
              <a:t>1</a:t>
            </a:r>
            <a:r>
              <a:rPr lang="zh-CN" altLang="en-US" sz="4000" b="1" dirty="0">
                <a:solidFill>
                  <a:srgbClr val="0000CC"/>
                </a:solidFill>
              </a:rPr>
              <a:t>，</a:t>
            </a:r>
            <a:r>
              <a:rPr lang="en-US" altLang="zh-CN" sz="4000" b="1" dirty="0">
                <a:solidFill>
                  <a:srgbClr val="0000CC"/>
                </a:solidFill>
              </a:rPr>
              <a:t>P</a:t>
            </a:r>
            <a:r>
              <a:rPr lang="en-US" altLang="zh-CN" sz="4000" b="1" baseline="-25000" dirty="0">
                <a:solidFill>
                  <a:srgbClr val="0000CC"/>
                </a:solidFill>
              </a:rPr>
              <a:t>6 </a:t>
            </a:r>
            <a:r>
              <a:rPr lang="en-US" altLang="zh-CN" sz="4000" b="1" dirty="0">
                <a:solidFill>
                  <a:srgbClr val="0000CC"/>
                </a:solidFill>
              </a:rPr>
              <a:t>)</a:t>
            </a:r>
          </a:p>
          <a:p>
            <a:pPr eaLnBrk="1" hangingPunct="1">
              <a:buFont typeface="Wingdings" pitchFamily="2" charset="2"/>
              <a:buNone/>
            </a:pPr>
            <a:r>
              <a:rPr lang="zh-CN" altLang="en-US" sz="4000" b="1" dirty="0">
                <a:solidFill>
                  <a:srgbClr val="0000CC"/>
                </a:solidFill>
              </a:rPr>
              <a:t>其中</a:t>
            </a:r>
            <a:r>
              <a:rPr lang="en-US" altLang="zh-CN" sz="4000" b="1" dirty="0">
                <a:solidFill>
                  <a:srgbClr val="0000CC"/>
                </a:solidFill>
              </a:rPr>
              <a:t>P</a:t>
            </a:r>
            <a:r>
              <a:rPr lang="en-US" altLang="zh-CN" sz="4000" b="1" baseline="-25000" dirty="0">
                <a:solidFill>
                  <a:srgbClr val="0000CC"/>
                </a:solidFill>
              </a:rPr>
              <a:t>6</a:t>
            </a:r>
            <a:r>
              <a:rPr lang="zh-CN" altLang="en-US" sz="4000" b="1" dirty="0">
                <a:solidFill>
                  <a:srgbClr val="0000CC"/>
                </a:solidFill>
              </a:rPr>
              <a:t>为：</a:t>
            </a:r>
            <a:endParaRPr lang="en-US" altLang="zh-CN" sz="4000" b="1" dirty="0">
              <a:solidFill>
                <a:srgbClr val="0000CC"/>
              </a:solidFill>
            </a:endParaRPr>
          </a:p>
          <a:p>
            <a:pPr eaLnBrk="1" hangingPunct="1">
              <a:buFont typeface="Wingdings" pitchFamily="2" charset="2"/>
              <a:buNone/>
            </a:pPr>
            <a:r>
              <a:rPr lang="en-US" altLang="zh-CN" sz="4000" b="1" dirty="0">
                <a:solidFill>
                  <a:srgbClr val="0000CC"/>
                </a:solidFill>
              </a:rPr>
              <a:t>   {A</a:t>
            </a:r>
            <a:r>
              <a:rPr lang="zh-CN" altLang="zh-CN" sz="4000" b="1" dirty="0">
                <a:solidFill>
                  <a:srgbClr val="0000CC"/>
                </a:solidFill>
              </a:rPr>
              <a:t>→</a:t>
            </a:r>
            <a:r>
              <a:rPr lang="en-US" altLang="zh-CN" sz="4000" b="1" dirty="0" err="1">
                <a:solidFill>
                  <a:srgbClr val="0000CC"/>
                </a:solidFill>
              </a:rPr>
              <a:t>wB</a:t>
            </a:r>
            <a:r>
              <a:rPr lang="en-US" altLang="zh-CN" sz="4000" b="1" dirty="0">
                <a:solidFill>
                  <a:srgbClr val="0000CC"/>
                </a:solidFill>
              </a:rPr>
              <a:t>| A</a:t>
            </a:r>
            <a:r>
              <a:rPr lang="zh-CN" altLang="zh-CN" sz="4000" b="1" dirty="0">
                <a:solidFill>
                  <a:srgbClr val="0000CC"/>
                </a:solidFill>
              </a:rPr>
              <a:t>→</a:t>
            </a:r>
            <a:r>
              <a:rPr lang="en-US" altLang="zh-CN" sz="4000" b="1" dirty="0" err="1">
                <a:solidFill>
                  <a:srgbClr val="0000CC"/>
                </a:solidFill>
              </a:rPr>
              <a:t>wB</a:t>
            </a:r>
            <a:r>
              <a:rPr lang="zh-CN" altLang="zh-CN" sz="4000" b="1" dirty="0">
                <a:solidFill>
                  <a:srgbClr val="0000CC"/>
                </a:solidFill>
              </a:rPr>
              <a:t>在</a:t>
            </a:r>
            <a:r>
              <a:rPr lang="en-US" altLang="zh-CN" sz="4000" b="1" dirty="0">
                <a:solidFill>
                  <a:srgbClr val="0000CC"/>
                </a:solidFill>
              </a:rPr>
              <a:t>P</a:t>
            </a:r>
            <a:r>
              <a:rPr lang="en-US" altLang="zh-CN" sz="4000" b="1" baseline="-25000" dirty="0">
                <a:solidFill>
                  <a:srgbClr val="0000CC"/>
                </a:solidFill>
              </a:rPr>
              <a:t>1</a:t>
            </a:r>
            <a:r>
              <a:rPr lang="zh-CN" altLang="zh-CN" sz="4000" b="1" dirty="0">
                <a:solidFill>
                  <a:srgbClr val="0000CC"/>
                </a:solidFill>
              </a:rPr>
              <a:t>中</a:t>
            </a:r>
            <a:r>
              <a:rPr lang="en-US" altLang="zh-CN" sz="4000" b="1" dirty="0">
                <a:solidFill>
                  <a:srgbClr val="0000CC"/>
                </a:solidFill>
              </a:rPr>
              <a:t>}</a:t>
            </a:r>
            <a:r>
              <a:rPr lang="zh-CN" altLang="zh-CN" sz="4000" b="1" dirty="0">
                <a:solidFill>
                  <a:srgbClr val="FF0000"/>
                </a:solidFill>
              </a:rPr>
              <a:t>∪</a:t>
            </a:r>
            <a:endParaRPr lang="en-US" altLang="zh-CN" sz="4000" b="1" dirty="0">
              <a:solidFill>
                <a:srgbClr val="FF0000"/>
              </a:solidFill>
            </a:endParaRPr>
          </a:p>
          <a:p>
            <a:pPr eaLnBrk="1" hangingPunct="1">
              <a:buFont typeface="Wingdings" pitchFamily="2" charset="2"/>
              <a:buNone/>
            </a:pPr>
            <a:r>
              <a:rPr lang="en-US" altLang="zh-CN" sz="4000" b="1" dirty="0">
                <a:solidFill>
                  <a:srgbClr val="0000CC"/>
                </a:solidFill>
              </a:rPr>
              <a:t>   { </a:t>
            </a:r>
            <a:r>
              <a:rPr lang="en-US" altLang="zh-CN" sz="4000" b="1" dirty="0">
                <a:solidFill>
                  <a:srgbClr val="000000"/>
                </a:solidFill>
              </a:rPr>
              <a:t>A</a:t>
            </a:r>
            <a:r>
              <a:rPr lang="zh-CN" altLang="zh-CN" sz="4000" b="1" dirty="0">
                <a:solidFill>
                  <a:srgbClr val="000000"/>
                </a:solidFill>
              </a:rPr>
              <a:t>→</a:t>
            </a:r>
            <a:r>
              <a:rPr lang="en-US" altLang="zh-CN" sz="4000" b="1" dirty="0">
                <a:solidFill>
                  <a:srgbClr val="000000"/>
                </a:solidFill>
              </a:rPr>
              <a:t>w</a:t>
            </a:r>
            <a:r>
              <a:rPr lang="en-US" altLang="zh-CN" sz="4000" b="1" dirty="0">
                <a:solidFill>
                  <a:srgbClr val="FF0000"/>
                </a:solidFill>
              </a:rPr>
              <a:t>S</a:t>
            </a:r>
            <a:r>
              <a:rPr lang="en-US" altLang="zh-CN" sz="4000" b="1" baseline="-25000" dirty="0">
                <a:solidFill>
                  <a:srgbClr val="FF0000"/>
                </a:solidFill>
              </a:rPr>
              <a:t>2</a:t>
            </a:r>
            <a:r>
              <a:rPr lang="en-US" altLang="zh-CN" sz="4000" b="1" dirty="0">
                <a:solidFill>
                  <a:srgbClr val="0000CC"/>
                </a:solidFill>
              </a:rPr>
              <a:t> |A</a:t>
            </a:r>
            <a:r>
              <a:rPr lang="zh-CN" altLang="zh-CN" sz="4000" b="1" dirty="0">
                <a:solidFill>
                  <a:srgbClr val="0000CC"/>
                </a:solidFill>
              </a:rPr>
              <a:t>→</a:t>
            </a:r>
            <a:r>
              <a:rPr lang="en-US" altLang="zh-CN" sz="4000" b="1" dirty="0">
                <a:solidFill>
                  <a:srgbClr val="0000CC"/>
                </a:solidFill>
              </a:rPr>
              <a:t>w</a:t>
            </a:r>
            <a:r>
              <a:rPr lang="zh-CN" altLang="zh-CN" sz="4000" b="1" dirty="0">
                <a:solidFill>
                  <a:srgbClr val="0000CC"/>
                </a:solidFill>
              </a:rPr>
              <a:t>在</a:t>
            </a:r>
            <a:r>
              <a:rPr lang="en-US" altLang="zh-CN" sz="4000" b="1" dirty="0">
                <a:solidFill>
                  <a:srgbClr val="0000CC"/>
                </a:solidFill>
              </a:rPr>
              <a:t>P</a:t>
            </a:r>
            <a:r>
              <a:rPr lang="en-US" altLang="zh-CN" sz="4000" b="1" baseline="-25000" dirty="0">
                <a:solidFill>
                  <a:srgbClr val="0000CC"/>
                </a:solidFill>
              </a:rPr>
              <a:t>1</a:t>
            </a:r>
            <a:r>
              <a:rPr lang="zh-CN" altLang="zh-CN" sz="4000" b="1" dirty="0">
                <a:solidFill>
                  <a:srgbClr val="0000CC"/>
                </a:solidFill>
              </a:rPr>
              <a:t>中</a:t>
            </a:r>
            <a:r>
              <a:rPr lang="en-US" altLang="zh-CN" sz="4000" b="1" dirty="0">
                <a:solidFill>
                  <a:srgbClr val="0000CC"/>
                </a:solidFill>
              </a:rPr>
              <a:t>} </a:t>
            </a:r>
            <a:r>
              <a:rPr lang="zh-CN" altLang="zh-CN" sz="4000" b="1" dirty="0">
                <a:solidFill>
                  <a:srgbClr val="FF0000"/>
                </a:solidFill>
              </a:rPr>
              <a:t>∪</a:t>
            </a:r>
            <a:r>
              <a:rPr lang="en-US" altLang="zh-CN" sz="4000" b="1" dirty="0">
                <a:solidFill>
                  <a:srgbClr val="0000CC"/>
                </a:solidFill>
              </a:rPr>
              <a:t> P</a:t>
            </a:r>
            <a:r>
              <a:rPr lang="en-US" altLang="zh-CN" sz="4000" b="1" baseline="-25000" dirty="0">
                <a:solidFill>
                  <a:srgbClr val="0000CC"/>
                </a:solidFill>
              </a:rPr>
              <a:t>2</a:t>
            </a:r>
            <a:r>
              <a:rPr lang="en-US" altLang="zh-CN" sz="4000" b="1" dirty="0">
                <a:solidFill>
                  <a:srgbClr val="0000CC"/>
                </a:solidFill>
              </a:rPr>
              <a:t> </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4627">
                                            <p:txEl>
                                              <p:pRg st="0" end="0"/>
                                            </p:txEl>
                                          </p:spTgt>
                                        </p:tgtEl>
                                        <p:attrNameLst>
                                          <p:attrName>style.visibility</p:attrName>
                                        </p:attrNameLst>
                                      </p:cBhvr>
                                      <p:to>
                                        <p:strVal val="visible"/>
                                      </p:to>
                                    </p:set>
                                    <p:animEffect transition="in" filter="box(in)">
                                      <p:cBhvr>
                                        <p:cTn id="7" dur="500"/>
                                        <p:tgtEl>
                                          <p:spTgt spid="794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4627">
                                            <p:txEl>
                                              <p:pRg st="1" end="1"/>
                                            </p:txEl>
                                          </p:spTgt>
                                        </p:tgtEl>
                                        <p:attrNameLst>
                                          <p:attrName>style.visibility</p:attrName>
                                        </p:attrNameLst>
                                      </p:cBhvr>
                                      <p:to>
                                        <p:strVal val="visible"/>
                                      </p:to>
                                    </p:set>
                                    <p:animEffect transition="in" filter="box(in)">
                                      <p:cBhvr>
                                        <p:cTn id="12" dur="500"/>
                                        <p:tgtEl>
                                          <p:spTgt spid="794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4627">
                                            <p:txEl>
                                              <p:pRg st="2" end="2"/>
                                            </p:txEl>
                                          </p:spTgt>
                                        </p:tgtEl>
                                        <p:attrNameLst>
                                          <p:attrName>style.visibility</p:attrName>
                                        </p:attrNameLst>
                                      </p:cBhvr>
                                      <p:to>
                                        <p:strVal val="visible"/>
                                      </p:to>
                                    </p:set>
                                    <p:animEffect transition="in" filter="box(in)">
                                      <p:cBhvr>
                                        <p:cTn id="17" dur="500"/>
                                        <p:tgtEl>
                                          <p:spTgt spid="794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4627">
                                            <p:txEl>
                                              <p:pRg st="3" end="3"/>
                                            </p:txEl>
                                          </p:spTgt>
                                        </p:tgtEl>
                                        <p:attrNameLst>
                                          <p:attrName>style.visibility</p:attrName>
                                        </p:attrNameLst>
                                      </p:cBhvr>
                                      <p:to>
                                        <p:strVal val="visible"/>
                                      </p:to>
                                    </p:set>
                                    <p:animEffect transition="in" filter="box(in)">
                                      <p:cBhvr>
                                        <p:cTn id="22" dur="500"/>
                                        <p:tgtEl>
                                          <p:spTgt spid="794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94627">
                                            <p:txEl>
                                              <p:pRg st="4" end="4"/>
                                            </p:txEl>
                                          </p:spTgt>
                                        </p:tgtEl>
                                        <p:attrNameLst>
                                          <p:attrName>style.visibility</p:attrName>
                                        </p:attrNameLst>
                                      </p:cBhvr>
                                      <p:to>
                                        <p:strVal val="visible"/>
                                      </p:to>
                                    </p:set>
                                    <p:animEffect transition="in" filter="box(in)">
                                      <p:cBhvr>
                                        <p:cTn id="27" dur="500"/>
                                        <p:tgtEl>
                                          <p:spTgt spid="794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27" grpId="0" build="p"/>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r>
              <a:rPr lang="zh-CN" altLang="en-US" sz="4800" dirty="0">
                <a:solidFill>
                  <a:srgbClr val="000000"/>
                </a:solidFill>
              </a:rPr>
              <a:t>连接运算</a:t>
            </a:r>
          </a:p>
        </p:txBody>
      </p:sp>
      <p:sp>
        <p:nvSpPr>
          <p:cNvPr id="971779" name="Rectangle 3"/>
          <p:cNvSpPr>
            <a:spLocks noGrp="1" noChangeArrowheads="1"/>
          </p:cNvSpPr>
          <p:nvPr>
            <p:ph type="body" idx="1"/>
          </p:nvPr>
        </p:nvSpPr>
        <p:spPr/>
        <p:txBody>
          <a:bodyPr/>
          <a:lstStyle/>
          <a:p>
            <a:pPr eaLnBrk="1" hangingPunct="1">
              <a:buFont typeface="Wingdings" pitchFamily="2" charset="2"/>
              <a:buNone/>
            </a:pPr>
            <a:r>
              <a:rPr lang="zh-CN" altLang="en-US" sz="3600" b="1">
                <a:solidFill>
                  <a:srgbClr val="0000CC"/>
                </a:solidFill>
              </a:rPr>
              <a:t>将</a:t>
            </a:r>
            <a:r>
              <a:rPr lang="en-US" altLang="zh-CN" sz="3600" b="1">
                <a:solidFill>
                  <a:srgbClr val="0000CC"/>
                </a:solidFill>
              </a:rPr>
              <a:t>P</a:t>
            </a:r>
            <a:r>
              <a:rPr lang="en-US" altLang="zh-CN" sz="3600" b="1" baseline="-25000">
                <a:solidFill>
                  <a:srgbClr val="0000CC"/>
                </a:solidFill>
              </a:rPr>
              <a:t>1</a:t>
            </a:r>
            <a:r>
              <a:rPr lang="zh-CN" altLang="en-US" sz="3600" b="1">
                <a:solidFill>
                  <a:srgbClr val="0000CC"/>
                </a:solidFill>
              </a:rPr>
              <a:t>每个形如</a:t>
            </a:r>
            <a:r>
              <a:rPr lang="en-US" altLang="zh-CN" sz="3600" b="1">
                <a:solidFill>
                  <a:srgbClr val="0000CC"/>
                </a:solidFill>
              </a:rPr>
              <a:t>A→w</a:t>
            </a:r>
            <a:r>
              <a:rPr lang="zh-CN" altLang="en-US" sz="3600" b="1">
                <a:solidFill>
                  <a:srgbClr val="0000CC"/>
                </a:solidFill>
              </a:rPr>
              <a:t>的产生式</a:t>
            </a:r>
            <a:r>
              <a:rPr lang="zh-CN" altLang="en-US" sz="3600" b="1">
                <a:solidFill>
                  <a:srgbClr val="000000"/>
                </a:solidFill>
              </a:rPr>
              <a:t>改写</a:t>
            </a:r>
            <a:r>
              <a:rPr lang="zh-CN" altLang="en-US" sz="3600" b="1">
                <a:solidFill>
                  <a:srgbClr val="0000CC"/>
                </a:solidFill>
              </a:rPr>
              <a:t>为</a:t>
            </a:r>
          </a:p>
          <a:p>
            <a:pPr eaLnBrk="1" hangingPunct="1">
              <a:buFont typeface="Wingdings" pitchFamily="2" charset="2"/>
              <a:buNone/>
            </a:pPr>
            <a:r>
              <a:rPr lang="zh-CN" altLang="en-US" sz="3600" b="1">
                <a:solidFill>
                  <a:srgbClr val="0000CC"/>
                </a:solidFill>
              </a:rPr>
              <a:t>        </a:t>
            </a:r>
            <a:r>
              <a:rPr lang="en-US" altLang="zh-CN" sz="3600" b="1">
                <a:solidFill>
                  <a:srgbClr val="0000CC"/>
                </a:solidFill>
              </a:rPr>
              <a:t>A→w</a:t>
            </a:r>
            <a:r>
              <a:rPr lang="en-US" altLang="zh-CN" sz="3600">
                <a:solidFill>
                  <a:srgbClr val="FF0000"/>
                </a:solidFill>
              </a:rPr>
              <a:t>S</a:t>
            </a:r>
            <a:r>
              <a:rPr lang="en-US" altLang="zh-CN" sz="3600" b="1" baseline="-25000">
                <a:solidFill>
                  <a:srgbClr val="FF0000"/>
                </a:solidFill>
              </a:rPr>
              <a:t>2</a:t>
            </a:r>
            <a:endParaRPr lang="en-US" altLang="zh-CN" sz="3600" b="1">
              <a:solidFill>
                <a:srgbClr val="FF0000"/>
              </a:solidFill>
            </a:endParaRPr>
          </a:p>
          <a:p>
            <a:pPr eaLnBrk="1" hangingPunct="1">
              <a:buFont typeface="Wingdings" pitchFamily="2" charset="2"/>
              <a:buNone/>
            </a:pPr>
            <a:r>
              <a:rPr lang="zh-CN" altLang="en-US" sz="3600" b="1">
                <a:solidFill>
                  <a:srgbClr val="0000CC"/>
                </a:solidFill>
              </a:rPr>
              <a:t>则从</a:t>
            </a:r>
            <a:r>
              <a:rPr lang="en-US" altLang="zh-CN" sz="3600" b="1">
                <a:solidFill>
                  <a:srgbClr val="0000CC"/>
                </a:solidFill>
              </a:rPr>
              <a:t>S</a:t>
            </a:r>
            <a:r>
              <a:rPr lang="en-US" altLang="zh-CN" sz="3600" b="1" baseline="-25000">
                <a:solidFill>
                  <a:srgbClr val="000000"/>
                </a:solidFill>
              </a:rPr>
              <a:t>1</a:t>
            </a:r>
            <a:r>
              <a:rPr lang="en-US" altLang="zh-CN" sz="3600" b="1">
                <a:solidFill>
                  <a:srgbClr val="0000CC"/>
                </a:solidFill>
              </a:rPr>
              <a:t>=</a:t>
            </a:r>
            <a:r>
              <a:rPr lang="en-GB" altLang="zh-CN" sz="3600" b="1">
                <a:solidFill>
                  <a:srgbClr val="0000CC"/>
                </a:solidFill>
              </a:rPr>
              <a:t>&gt;</a:t>
            </a:r>
            <a:r>
              <a:rPr lang="en-GB" altLang="zh-CN" sz="3600" b="1" baseline="30000">
                <a:solidFill>
                  <a:srgbClr val="0000CC"/>
                </a:solidFill>
              </a:rPr>
              <a:t>+ </a:t>
            </a:r>
            <a:r>
              <a:rPr lang="en-US" altLang="zh-CN" sz="3600" b="1">
                <a:solidFill>
                  <a:srgbClr val="0000CC"/>
                </a:solidFill>
              </a:rPr>
              <a:t>r</a:t>
            </a:r>
            <a:r>
              <a:rPr lang="en-US" altLang="zh-CN" sz="3600" b="1" baseline="-25000">
                <a:solidFill>
                  <a:srgbClr val="0000CC"/>
                </a:solidFill>
              </a:rPr>
              <a:t>1</a:t>
            </a:r>
            <a:r>
              <a:rPr lang="en-US" altLang="zh-CN" sz="3600" b="1">
                <a:solidFill>
                  <a:srgbClr val="0000CC"/>
                </a:solidFill>
              </a:rPr>
              <a:t>r</a:t>
            </a:r>
            <a:r>
              <a:rPr lang="en-US" altLang="zh-CN" sz="3600" b="1" baseline="-25000">
                <a:solidFill>
                  <a:srgbClr val="0000CC"/>
                </a:solidFill>
              </a:rPr>
              <a:t>2</a:t>
            </a:r>
            <a:r>
              <a:rPr lang="en-US" altLang="zh-CN" sz="3600" b="1">
                <a:solidFill>
                  <a:srgbClr val="0000CC"/>
                </a:solidFill>
                <a:latin typeface="Times New Roman" pitchFamily="18" charset="0"/>
              </a:rPr>
              <a:t>…</a:t>
            </a:r>
            <a:r>
              <a:rPr lang="en-US" altLang="zh-CN" sz="3600" b="1">
                <a:solidFill>
                  <a:srgbClr val="0000CC"/>
                </a:solidFill>
              </a:rPr>
              <a:t>r</a:t>
            </a:r>
            <a:r>
              <a:rPr lang="en-US" altLang="zh-CN" sz="3600" b="1" baseline="-25000">
                <a:solidFill>
                  <a:srgbClr val="0000CC"/>
                </a:solidFill>
              </a:rPr>
              <a:t>k</a:t>
            </a:r>
            <a:r>
              <a:rPr lang="en-US" altLang="zh-CN" sz="3600" b="1">
                <a:solidFill>
                  <a:srgbClr val="0000CC"/>
                </a:solidFill>
              </a:rPr>
              <a:t>A</a:t>
            </a:r>
          </a:p>
          <a:p>
            <a:pPr eaLnBrk="1" hangingPunct="1">
              <a:buFont typeface="Wingdings" pitchFamily="2" charset="2"/>
              <a:buNone/>
            </a:pPr>
            <a:r>
              <a:rPr lang="en-US" altLang="zh-CN" sz="3600" b="1">
                <a:solidFill>
                  <a:srgbClr val="0000CC"/>
                </a:solidFill>
              </a:rPr>
              <a:t>                  =&gt;</a:t>
            </a:r>
            <a:r>
              <a:rPr lang="en-US" altLang="zh-CN" sz="3600" b="1">
                <a:solidFill>
                  <a:srgbClr val="000000"/>
                </a:solidFill>
              </a:rPr>
              <a:t>r</a:t>
            </a:r>
            <a:r>
              <a:rPr lang="en-US" altLang="zh-CN" sz="3600" b="1" baseline="-25000">
                <a:solidFill>
                  <a:srgbClr val="000000"/>
                </a:solidFill>
              </a:rPr>
              <a:t>1</a:t>
            </a:r>
            <a:r>
              <a:rPr lang="en-US" altLang="zh-CN" sz="3600" b="1">
                <a:solidFill>
                  <a:srgbClr val="000000"/>
                </a:solidFill>
              </a:rPr>
              <a:t>r</a:t>
            </a:r>
            <a:r>
              <a:rPr lang="en-US" altLang="zh-CN" sz="3600" b="1" baseline="-25000">
                <a:solidFill>
                  <a:srgbClr val="000000"/>
                </a:solidFill>
              </a:rPr>
              <a:t>2</a:t>
            </a:r>
            <a:r>
              <a:rPr lang="en-US" altLang="zh-CN" sz="3600" b="1">
                <a:solidFill>
                  <a:srgbClr val="000000"/>
                </a:solidFill>
                <a:latin typeface="Times New Roman" pitchFamily="18" charset="0"/>
              </a:rPr>
              <a:t>…</a:t>
            </a:r>
            <a:r>
              <a:rPr lang="en-US" altLang="zh-CN" sz="3600" b="1">
                <a:solidFill>
                  <a:srgbClr val="000000"/>
                </a:solidFill>
              </a:rPr>
              <a:t>r</a:t>
            </a:r>
            <a:r>
              <a:rPr lang="en-US" altLang="zh-CN" sz="3600" b="1" baseline="-25000">
                <a:solidFill>
                  <a:srgbClr val="000000"/>
                </a:solidFill>
              </a:rPr>
              <a:t>k</a:t>
            </a:r>
            <a:r>
              <a:rPr lang="en-US" altLang="zh-CN" sz="3600" b="1">
                <a:solidFill>
                  <a:srgbClr val="000000"/>
                </a:solidFill>
              </a:rPr>
              <a:t>w</a:t>
            </a:r>
            <a:r>
              <a:rPr lang="en-US" altLang="zh-CN" sz="3600">
                <a:solidFill>
                  <a:srgbClr val="FF0000"/>
                </a:solidFill>
              </a:rPr>
              <a:t>S</a:t>
            </a:r>
            <a:r>
              <a:rPr lang="en-US" altLang="zh-CN" sz="3600" b="1" baseline="-25000">
                <a:solidFill>
                  <a:srgbClr val="FF0000"/>
                </a:solidFill>
              </a:rPr>
              <a:t>2</a:t>
            </a:r>
            <a:r>
              <a:rPr lang="en-US" altLang="zh-CN" sz="3600" b="1">
                <a:solidFill>
                  <a:srgbClr val="000000"/>
                </a:solidFill>
              </a:rPr>
              <a:t>=</a:t>
            </a:r>
            <a:r>
              <a:rPr lang="en-GB" altLang="zh-CN" sz="3600" b="1">
                <a:solidFill>
                  <a:srgbClr val="000000"/>
                </a:solidFill>
              </a:rPr>
              <a:t>&gt;</a:t>
            </a:r>
            <a:r>
              <a:rPr lang="en-GB" altLang="zh-CN" sz="3600" b="1" baseline="30000">
                <a:solidFill>
                  <a:srgbClr val="0000CC"/>
                </a:solidFill>
              </a:rPr>
              <a:t>+</a:t>
            </a:r>
            <a:r>
              <a:rPr lang="en-GB" altLang="zh-CN" sz="3600" b="1">
                <a:solidFill>
                  <a:srgbClr val="000000"/>
                </a:solidFill>
              </a:rPr>
              <a:t>w</a:t>
            </a:r>
            <a:r>
              <a:rPr lang="en-GB" altLang="zh-CN" sz="3600" b="1" baseline="-25000">
                <a:solidFill>
                  <a:srgbClr val="000000"/>
                </a:solidFill>
              </a:rPr>
              <a:t>1</a:t>
            </a:r>
            <a:r>
              <a:rPr lang="en-GB" altLang="zh-CN" sz="3600" b="1">
                <a:solidFill>
                  <a:srgbClr val="000000"/>
                </a:solidFill>
              </a:rPr>
              <a:t>w</a:t>
            </a:r>
            <a:r>
              <a:rPr lang="en-GB" altLang="zh-CN" sz="3600" b="1" baseline="-25000">
                <a:solidFill>
                  <a:srgbClr val="000000"/>
                </a:solidFill>
              </a:rPr>
              <a:t>2</a:t>
            </a:r>
            <a:endParaRPr lang="en-US" altLang="zh-CN" sz="3600" b="1" baseline="-25000">
              <a:solidFill>
                <a:srgbClr val="000000"/>
              </a:solidFill>
            </a:endParaRPr>
          </a:p>
          <a:p>
            <a:pPr eaLnBrk="1" hangingPunct="1">
              <a:buFont typeface="Wingdings" pitchFamily="2" charset="2"/>
              <a:buNone/>
            </a:pPr>
            <a:r>
              <a:rPr lang="zh-CN" altLang="en-US" sz="3600" b="1">
                <a:solidFill>
                  <a:srgbClr val="0000CC"/>
                </a:solidFill>
              </a:rPr>
              <a:t>其中，</a:t>
            </a:r>
            <a:r>
              <a:rPr lang="en-US" altLang="zh-CN" sz="3600" b="1">
                <a:solidFill>
                  <a:srgbClr val="0000CC"/>
                </a:solidFill>
              </a:rPr>
              <a:t>r</a:t>
            </a:r>
            <a:r>
              <a:rPr lang="en-US" altLang="zh-CN" sz="3600" b="1" baseline="-25000">
                <a:solidFill>
                  <a:srgbClr val="0000CC"/>
                </a:solidFill>
              </a:rPr>
              <a:t>1</a:t>
            </a:r>
            <a:r>
              <a:rPr lang="en-US" altLang="zh-CN" sz="3600" b="1">
                <a:solidFill>
                  <a:srgbClr val="0000CC"/>
                </a:solidFill>
              </a:rPr>
              <a:t>r</a:t>
            </a:r>
            <a:r>
              <a:rPr lang="en-US" altLang="zh-CN" sz="3600" b="1" baseline="-25000">
                <a:solidFill>
                  <a:srgbClr val="0000CC"/>
                </a:solidFill>
              </a:rPr>
              <a:t>2</a:t>
            </a:r>
            <a:r>
              <a:rPr lang="en-US" altLang="zh-CN" sz="3600" b="1">
                <a:solidFill>
                  <a:srgbClr val="0000CC"/>
                </a:solidFill>
                <a:latin typeface="Times New Roman" pitchFamily="18" charset="0"/>
              </a:rPr>
              <a:t>…</a:t>
            </a:r>
            <a:r>
              <a:rPr lang="en-US" altLang="zh-CN" sz="3600" b="1">
                <a:solidFill>
                  <a:srgbClr val="0000CC"/>
                </a:solidFill>
              </a:rPr>
              <a:t>r</a:t>
            </a:r>
            <a:r>
              <a:rPr lang="en-US" altLang="zh-CN" sz="3600" b="1" baseline="-25000">
                <a:solidFill>
                  <a:srgbClr val="0000CC"/>
                </a:solidFill>
              </a:rPr>
              <a:t>k</a:t>
            </a:r>
            <a:r>
              <a:rPr lang="en-US" altLang="zh-CN" sz="3600" b="1">
                <a:solidFill>
                  <a:srgbClr val="0000CC"/>
                </a:solidFill>
              </a:rPr>
              <a:t>w ∈L</a:t>
            </a:r>
            <a:r>
              <a:rPr lang="en-US" altLang="zh-CN" sz="3600" b="1" baseline="-25000">
                <a:solidFill>
                  <a:srgbClr val="000000"/>
                </a:solidFill>
              </a:rPr>
              <a:t>1</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1779">
                                            <p:txEl>
                                              <p:pRg st="0" end="0"/>
                                            </p:txEl>
                                          </p:spTgt>
                                        </p:tgtEl>
                                        <p:attrNameLst>
                                          <p:attrName>style.visibility</p:attrName>
                                        </p:attrNameLst>
                                      </p:cBhvr>
                                      <p:to>
                                        <p:strVal val="visible"/>
                                      </p:to>
                                    </p:set>
                                    <p:animEffect transition="in" filter="box(in)">
                                      <p:cBhvr>
                                        <p:cTn id="7" dur="500"/>
                                        <p:tgtEl>
                                          <p:spTgt spid="971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1779">
                                            <p:txEl>
                                              <p:pRg st="1" end="1"/>
                                            </p:txEl>
                                          </p:spTgt>
                                        </p:tgtEl>
                                        <p:attrNameLst>
                                          <p:attrName>style.visibility</p:attrName>
                                        </p:attrNameLst>
                                      </p:cBhvr>
                                      <p:to>
                                        <p:strVal val="visible"/>
                                      </p:to>
                                    </p:set>
                                    <p:animEffect transition="in" filter="box(in)">
                                      <p:cBhvr>
                                        <p:cTn id="12" dur="500"/>
                                        <p:tgtEl>
                                          <p:spTgt spid="971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1779">
                                            <p:txEl>
                                              <p:pRg st="2" end="2"/>
                                            </p:txEl>
                                          </p:spTgt>
                                        </p:tgtEl>
                                        <p:attrNameLst>
                                          <p:attrName>style.visibility</p:attrName>
                                        </p:attrNameLst>
                                      </p:cBhvr>
                                      <p:to>
                                        <p:strVal val="visible"/>
                                      </p:to>
                                    </p:set>
                                    <p:animEffect transition="in" filter="box(in)">
                                      <p:cBhvr>
                                        <p:cTn id="17" dur="500"/>
                                        <p:tgtEl>
                                          <p:spTgt spid="971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1779">
                                            <p:txEl>
                                              <p:pRg st="3" end="3"/>
                                            </p:txEl>
                                          </p:spTgt>
                                        </p:tgtEl>
                                        <p:attrNameLst>
                                          <p:attrName>style.visibility</p:attrName>
                                        </p:attrNameLst>
                                      </p:cBhvr>
                                      <p:to>
                                        <p:strVal val="visible"/>
                                      </p:to>
                                    </p:set>
                                    <p:animEffect transition="in" filter="box(in)">
                                      <p:cBhvr>
                                        <p:cTn id="22" dur="500"/>
                                        <p:tgtEl>
                                          <p:spTgt spid="971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71779">
                                            <p:txEl>
                                              <p:pRg st="4" end="4"/>
                                            </p:txEl>
                                          </p:spTgt>
                                        </p:tgtEl>
                                        <p:attrNameLst>
                                          <p:attrName>style.visibility</p:attrName>
                                        </p:attrNameLst>
                                      </p:cBhvr>
                                      <p:to>
                                        <p:strVal val="visible"/>
                                      </p:to>
                                    </p:set>
                                    <p:animEffect transition="in" filter="box(in)">
                                      <p:cBhvr>
                                        <p:cTn id="27" dur="500"/>
                                        <p:tgtEl>
                                          <p:spTgt spid="971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9" grpId="0" build="p"/>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b="0" dirty="0">
              <a:solidFill>
                <a:srgbClr val="0000CC"/>
              </a:solidFill>
            </a:endParaRPr>
          </a:p>
        </p:txBody>
      </p:sp>
      <p:sp>
        <p:nvSpPr>
          <p:cNvPr id="832515"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a:solidFill>
                  <a:srgbClr val="0000CC"/>
                </a:solidFill>
              </a:rPr>
              <a:t>L(G</a:t>
            </a:r>
            <a:r>
              <a:rPr lang="en-US" altLang="zh-CN" sz="4000" b="1" baseline="-25000">
                <a:solidFill>
                  <a:srgbClr val="0000CC"/>
                </a:solidFill>
              </a:rPr>
              <a:t>6</a:t>
            </a:r>
            <a:r>
              <a:rPr lang="en-US" altLang="zh-CN" sz="4000" b="1">
                <a:solidFill>
                  <a:srgbClr val="0000CC"/>
                </a:solidFill>
              </a:rPr>
              <a:t>)=L(G</a:t>
            </a:r>
            <a:r>
              <a:rPr lang="en-US" altLang="zh-CN" sz="4000" b="1" baseline="-25000">
                <a:solidFill>
                  <a:srgbClr val="0000CC"/>
                </a:solidFill>
              </a:rPr>
              <a:t>1</a:t>
            </a:r>
            <a:r>
              <a:rPr lang="en-US" altLang="zh-CN" sz="4000" b="1">
                <a:solidFill>
                  <a:srgbClr val="0000CC"/>
                </a:solidFill>
              </a:rPr>
              <a:t>)L(G</a:t>
            </a:r>
            <a:r>
              <a:rPr lang="en-US" altLang="zh-CN" sz="4000" b="1" baseline="-25000">
                <a:solidFill>
                  <a:srgbClr val="0000CC"/>
                </a:solidFill>
              </a:rPr>
              <a:t>2</a:t>
            </a:r>
            <a:r>
              <a:rPr lang="en-US" altLang="zh-CN" sz="4000" b="1">
                <a:solidFill>
                  <a:srgbClr val="0000CC"/>
                </a:solidFill>
              </a:rPr>
              <a:t>)</a:t>
            </a:r>
            <a:endParaRPr lang="zh-CN" altLang="en-US" sz="4000" b="1">
              <a:solidFill>
                <a:srgbClr val="0000CC"/>
              </a:solidFill>
            </a:endParaRPr>
          </a:p>
          <a:p>
            <a:pPr marL="0" indent="0" eaLnBrk="1" hangingPunct="1">
              <a:buFont typeface="Wingdings" pitchFamily="2" charset="2"/>
              <a:buNone/>
            </a:pPr>
            <a:r>
              <a:rPr lang="zh-CN" altLang="en-US" sz="4000" b="1">
                <a:solidFill>
                  <a:srgbClr val="0000CC"/>
                </a:solidFill>
              </a:rPr>
              <a:t>   </a:t>
            </a:r>
            <a:r>
              <a:rPr lang="en-US" altLang="zh-CN" sz="4000" b="1">
                <a:solidFill>
                  <a:srgbClr val="0000CC"/>
                </a:solidFill>
              </a:rPr>
              <a:t>3</a:t>
            </a:r>
            <a:r>
              <a:rPr lang="zh-CN" altLang="en-US" sz="4000" b="1">
                <a:solidFill>
                  <a:srgbClr val="0000CC"/>
                </a:solidFill>
              </a:rPr>
              <a:t>型语言对连接封闭。</a:t>
            </a:r>
          </a:p>
          <a:p>
            <a:pPr marL="0" indent="0" eaLnBrk="1" hangingPunct="1">
              <a:buFont typeface="Wingdings" pitchFamily="2" charset="2"/>
              <a:buNone/>
            </a:pPr>
            <a:r>
              <a:rPr lang="zh-CN" altLang="en-US" sz="4000" b="1">
                <a:solidFill>
                  <a:srgbClr val="0000CC"/>
                </a:solidFill>
              </a:rPr>
              <a:t>注意：若</a:t>
            </a:r>
            <a:r>
              <a:rPr lang="en-US" altLang="zh-CN" sz="4000" b="1">
                <a:solidFill>
                  <a:srgbClr val="0000CC"/>
                </a:solidFill>
              </a:rPr>
              <a:t>P</a:t>
            </a:r>
            <a:r>
              <a:rPr lang="en-US" altLang="zh-CN" sz="4000" b="1" baseline="-25000">
                <a:solidFill>
                  <a:srgbClr val="0000CC"/>
                </a:solidFill>
              </a:rPr>
              <a:t>1</a:t>
            </a:r>
            <a:r>
              <a:rPr lang="zh-CN" altLang="en-US" sz="4000" b="1">
                <a:solidFill>
                  <a:srgbClr val="0000CC"/>
                </a:solidFill>
              </a:rPr>
              <a:t>中有一般空串产生式，则要先消除</a:t>
            </a:r>
            <a:r>
              <a:rPr lang="zh-CN" altLang="en-US" sz="4000" b="1">
                <a:solidFill>
                  <a:srgbClr val="000000"/>
                </a:solidFill>
              </a:rPr>
              <a:t>空串产生式</a:t>
            </a:r>
            <a:endParaRPr lang="en-US" altLang="zh-CN" sz="4000" b="1">
              <a:solidFill>
                <a:srgbClr val="000000"/>
              </a:solidFill>
            </a:endParaRPr>
          </a:p>
          <a:p>
            <a:pPr marL="0" indent="0" eaLnBrk="1" hangingPunct="1">
              <a:buFont typeface="Wingdings" pitchFamily="2" charset="2"/>
              <a:buNone/>
            </a:pPr>
            <a:r>
              <a:rPr lang="zh-CN" altLang="en-US" sz="4000" b="1">
                <a:solidFill>
                  <a:srgbClr val="000000"/>
                </a:solidFill>
              </a:rPr>
              <a:t>问题：若有</a:t>
            </a:r>
            <a:r>
              <a:rPr lang="en-US" altLang="zh-CN" sz="4000" b="1">
                <a:solidFill>
                  <a:srgbClr val="FF0000"/>
                </a:solidFill>
              </a:rPr>
              <a:t>S</a:t>
            </a:r>
            <a:r>
              <a:rPr lang="en-US" altLang="zh-CN" sz="4000" b="1" baseline="-25000">
                <a:solidFill>
                  <a:srgbClr val="FF0000"/>
                </a:solidFill>
              </a:rPr>
              <a:t>1 </a:t>
            </a:r>
            <a:r>
              <a:rPr lang="en-US" altLang="zh-CN" sz="4000" b="1">
                <a:solidFill>
                  <a:srgbClr val="FF0000"/>
                </a:solidFill>
              </a:rPr>
              <a:t>→ ε</a:t>
            </a:r>
            <a:r>
              <a:rPr lang="en-US" altLang="zh-CN" sz="4000" b="1" baseline="-25000">
                <a:solidFill>
                  <a:srgbClr val="FF0000"/>
                </a:solidFill>
              </a:rPr>
              <a:t>     </a:t>
            </a:r>
            <a:r>
              <a:rPr lang="zh-CN" altLang="en-US" sz="4000" b="1">
                <a:solidFill>
                  <a:srgbClr val="000000"/>
                </a:solidFill>
              </a:rPr>
              <a:t>？</a:t>
            </a:r>
          </a:p>
          <a:p>
            <a:pPr marL="0" indent="0"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2515">
                                            <p:txEl>
                                              <p:pRg st="0" end="0"/>
                                            </p:txEl>
                                          </p:spTgt>
                                        </p:tgtEl>
                                        <p:attrNameLst>
                                          <p:attrName>style.visibility</p:attrName>
                                        </p:attrNameLst>
                                      </p:cBhvr>
                                      <p:to>
                                        <p:strVal val="visible"/>
                                      </p:to>
                                    </p:set>
                                    <p:animEffect transition="in" filter="box(in)">
                                      <p:cBhvr>
                                        <p:cTn id="7" dur="500"/>
                                        <p:tgtEl>
                                          <p:spTgt spid="832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2515">
                                            <p:txEl>
                                              <p:pRg st="1" end="1"/>
                                            </p:txEl>
                                          </p:spTgt>
                                        </p:tgtEl>
                                        <p:attrNameLst>
                                          <p:attrName>style.visibility</p:attrName>
                                        </p:attrNameLst>
                                      </p:cBhvr>
                                      <p:to>
                                        <p:strVal val="visible"/>
                                      </p:to>
                                    </p:set>
                                    <p:animEffect transition="in" filter="box(in)">
                                      <p:cBhvr>
                                        <p:cTn id="12" dur="500"/>
                                        <p:tgtEl>
                                          <p:spTgt spid="832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2515">
                                            <p:txEl>
                                              <p:pRg st="2" end="2"/>
                                            </p:txEl>
                                          </p:spTgt>
                                        </p:tgtEl>
                                        <p:attrNameLst>
                                          <p:attrName>style.visibility</p:attrName>
                                        </p:attrNameLst>
                                      </p:cBhvr>
                                      <p:to>
                                        <p:strVal val="visible"/>
                                      </p:to>
                                    </p:set>
                                    <p:animEffect transition="in" filter="box(in)">
                                      <p:cBhvr>
                                        <p:cTn id="17" dur="500"/>
                                        <p:tgtEl>
                                          <p:spTgt spid="832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2515">
                                            <p:txEl>
                                              <p:pRg st="3" end="3"/>
                                            </p:txEl>
                                          </p:spTgt>
                                        </p:tgtEl>
                                        <p:attrNameLst>
                                          <p:attrName>style.visibility</p:attrName>
                                        </p:attrNameLst>
                                      </p:cBhvr>
                                      <p:to>
                                        <p:strVal val="visible"/>
                                      </p:to>
                                    </p:set>
                                    <p:animEffect transition="in" filter="box(in)">
                                      <p:cBhvr>
                                        <p:cTn id="22" dur="500"/>
                                        <p:tgtEl>
                                          <p:spTgt spid="832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5"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r>
              <a:rPr lang="zh-CN" altLang="en-US" sz="4800" dirty="0">
                <a:solidFill>
                  <a:srgbClr val="000000"/>
                </a:solidFill>
              </a:rPr>
              <a:t>连接运算</a:t>
            </a:r>
          </a:p>
        </p:txBody>
      </p:sp>
      <p:sp>
        <p:nvSpPr>
          <p:cNvPr id="795651"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若</a:t>
            </a:r>
            <a:r>
              <a:rPr lang="en-US" altLang="zh-CN" sz="4000" b="1" dirty="0">
                <a:solidFill>
                  <a:srgbClr val="0000CC"/>
                </a:solidFill>
              </a:rPr>
              <a:t>G</a:t>
            </a:r>
            <a:r>
              <a:rPr lang="en-US" altLang="zh-CN" sz="4000" b="1" baseline="-25000" dirty="0">
                <a:solidFill>
                  <a:srgbClr val="0000CC"/>
                </a:solidFill>
              </a:rPr>
              <a:t>1</a:t>
            </a:r>
            <a:r>
              <a:rPr lang="zh-CN" altLang="en-US" sz="4000" b="1" dirty="0">
                <a:solidFill>
                  <a:srgbClr val="0000CC"/>
                </a:solidFill>
              </a:rPr>
              <a:t>和</a:t>
            </a:r>
            <a:r>
              <a:rPr lang="en-US" altLang="zh-CN" sz="4000" b="1" dirty="0">
                <a:solidFill>
                  <a:srgbClr val="0000CC"/>
                </a:solidFill>
              </a:rPr>
              <a:t>G</a:t>
            </a:r>
            <a:r>
              <a:rPr lang="en-US" altLang="zh-CN" sz="4000" b="1" baseline="-25000" dirty="0">
                <a:solidFill>
                  <a:srgbClr val="0000CC"/>
                </a:solidFill>
              </a:rPr>
              <a:t>2</a:t>
            </a:r>
            <a:r>
              <a:rPr lang="zh-CN" altLang="en-US" sz="4000" b="1" dirty="0">
                <a:solidFill>
                  <a:srgbClr val="0000CC"/>
                </a:solidFill>
              </a:rPr>
              <a:t>是</a:t>
            </a:r>
            <a:r>
              <a:rPr lang="en-US" altLang="zh-CN" sz="4000" b="1" dirty="0">
                <a:solidFill>
                  <a:srgbClr val="000000"/>
                </a:solidFill>
              </a:rPr>
              <a:t>0</a:t>
            </a:r>
            <a:r>
              <a:rPr lang="zh-CN" altLang="en-US" sz="4000" b="1" dirty="0">
                <a:solidFill>
                  <a:srgbClr val="000000"/>
                </a:solidFill>
              </a:rPr>
              <a:t>型或</a:t>
            </a:r>
            <a:r>
              <a:rPr lang="en-US" altLang="zh-CN" sz="4000" b="1" dirty="0">
                <a:solidFill>
                  <a:srgbClr val="000000"/>
                </a:solidFill>
              </a:rPr>
              <a:t>1</a:t>
            </a:r>
            <a:r>
              <a:rPr lang="zh-CN" altLang="en-US" sz="4000" b="1" dirty="0">
                <a:solidFill>
                  <a:srgbClr val="000000"/>
                </a:solidFill>
              </a:rPr>
              <a:t>型</a:t>
            </a:r>
            <a:r>
              <a:rPr lang="zh-CN" altLang="en-US" sz="4000" b="1" dirty="0">
                <a:solidFill>
                  <a:srgbClr val="0000CC"/>
                </a:solidFill>
              </a:rPr>
              <a:t>文法，</a:t>
            </a:r>
          </a:p>
          <a:p>
            <a:pPr eaLnBrk="1" hangingPunct="1">
              <a:buFont typeface="Wingdings" pitchFamily="2" charset="2"/>
              <a:buNone/>
            </a:pPr>
            <a:r>
              <a:rPr lang="zh-CN" altLang="en-US" sz="4000" b="1" dirty="0">
                <a:solidFill>
                  <a:srgbClr val="0000CC"/>
                </a:solidFill>
              </a:rPr>
              <a:t>  而</a:t>
            </a:r>
            <a:r>
              <a:rPr lang="zh-CN" altLang="en-US" sz="4000" b="1" dirty="0">
                <a:solidFill>
                  <a:srgbClr val="000000"/>
                </a:solidFill>
              </a:rPr>
              <a:t>  ∑</a:t>
            </a:r>
            <a:r>
              <a:rPr lang="en-US" altLang="zh-CN" sz="4000" b="1" baseline="-25000" dirty="0">
                <a:solidFill>
                  <a:srgbClr val="000000"/>
                </a:solidFill>
              </a:rPr>
              <a:t>1</a:t>
            </a:r>
            <a:r>
              <a:rPr lang="en-US" altLang="zh-CN" sz="4000" b="1" dirty="0">
                <a:solidFill>
                  <a:srgbClr val="0000CC"/>
                </a:solidFill>
              </a:rPr>
              <a:t>∩</a:t>
            </a:r>
            <a:r>
              <a:rPr lang="en-US" altLang="zh-CN" sz="4000" b="1" dirty="0">
                <a:solidFill>
                  <a:srgbClr val="000000"/>
                </a:solidFill>
              </a:rPr>
              <a:t>∑</a:t>
            </a:r>
            <a:r>
              <a:rPr lang="en-US" altLang="zh-CN" sz="4000" b="1" baseline="-25000" dirty="0">
                <a:solidFill>
                  <a:srgbClr val="000000"/>
                </a:solidFill>
              </a:rPr>
              <a:t>2</a:t>
            </a:r>
            <a:r>
              <a:rPr lang="en-US" altLang="en-US" sz="3600" b="1" dirty="0">
                <a:solidFill>
                  <a:srgbClr val="000000"/>
                </a:solidFill>
              </a:rPr>
              <a:t>≠</a:t>
            </a:r>
            <a:r>
              <a:rPr lang="en-US" altLang="zh-CN" sz="4000" b="1" dirty="0">
                <a:solidFill>
                  <a:srgbClr val="FF0000"/>
                </a:solidFill>
              </a:rPr>
              <a:t>Ф</a:t>
            </a:r>
            <a:r>
              <a:rPr lang="zh-CN" altLang="en-US" sz="4000" b="1" dirty="0">
                <a:solidFill>
                  <a:srgbClr val="0000CC"/>
                </a:solidFill>
              </a:rPr>
              <a:t>（包括</a:t>
            </a:r>
            <a:r>
              <a:rPr lang="zh-CN" altLang="en-US" sz="4000" b="1" dirty="0">
                <a:solidFill>
                  <a:srgbClr val="000000"/>
                </a:solidFill>
              </a:rPr>
              <a:t>∑</a:t>
            </a:r>
            <a:r>
              <a:rPr lang="en-US" altLang="zh-CN" sz="4000" b="1" baseline="-25000" dirty="0">
                <a:solidFill>
                  <a:srgbClr val="000000"/>
                </a:solidFill>
              </a:rPr>
              <a:t>1</a:t>
            </a:r>
            <a:r>
              <a:rPr lang="en-US" altLang="zh-CN" sz="4000" b="1" dirty="0">
                <a:solidFill>
                  <a:srgbClr val="000000"/>
                </a:solidFill>
              </a:rPr>
              <a:t>=∑</a:t>
            </a:r>
            <a:r>
              <a:rPr lang="en-US" altLang="zh-CN" sz="4000" b="1" baseline="-25000" dirty="0">
                <a:solidFill>
                  <a:srgbClr val="000000"/>
                </a:solidFill>
              </a:rPr>
              <a:t>2</a:t>
            </a:r>
            <a:r>
              <a:rPr lang="en-US" altLang="zh-CN" sz="4000" b="1" dirty="0">
                <a:solidFill>
                  <a:srgbClr val="0000CC"/>
                </a:solidFill>
              </a:rPr>
              <a:t> </a:t>
            </a:r>
            <a:r>
              <a:rPr lang="zh-CN" altLang="en-US" sz="4000" b="1" dirty="0">
                <a:solidFill>
                  <a:srgbClr val="0000CC"/>
                </a:solidFill>
              </a:rPr>
              <a:t>）</a:t>
            </a:r>
          </a:p>
          <a:p>
            <a:pPr eaLnBrk="1" hangingPunct="1">
              <a:buFont typeface="Wingdings" pitchFamily="2" charset="2"/>
              <a:buNone/>
            </a:pPr>
            <a:r>
              <a:rPr lang="zh-CN" altLang="en-US" sz="4000" b="1" dirty="0">
                <a:solidFill>
                  <a:srgbClr val="0000CC"/>
                </a:solidFill>
              </a:rPr>
              <a:t>则  文法</a:t>
            </a:r>
            <a:r>
              <a:rPr lang="en-US" altLang="zh-CN" sz="4000" b="1" dirty="0">
                <a:solidFill>
                  <a:srgbClr val="0000CC"/>
                </a:solidFill>
              </a:rPr>
              <a:t>G</a:t>
            </a:r>
            <a:r>
              <a:rPr lang="en-US" altLang="zh-CN" sz="4000" b="1" baseline="-25000" dirty="0">
                <a:solidFill>
                  <a:srgbClr val="0000CC"/>
                </a:solidFill>
              </a:rPr>
              <a:t>5</a:t>
            </a:r>
            <a:r>
              <a:rPr lang="zh-CN" altLang="en-US" sz="4000" b="1" dirty="0">
                <a:solidFill>
                  <a:srgbClr val="FF0000"/>
                </a:solidFill>
              </a:rPr>
              <a:t>可能</a:t>
            </a:r>
            <a:r>
              <a:rPr lang="zh-CN" altLang="en-US" sz="4000" b="1" dirty="0">
                <a:solidFill>
                  <a:srgbClr val="000000"/>
                </a:solidFill>
              </a:rPr>
              <a:t>会有问题</a:t>
            </a:r>
            <a:r>
              <a:rPr lang="zh-CN" altLang="en-US"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Effect transition="in" filter="box(in)">
                                      <p:cBhvr>
                                        <p:cTn id="7" dur="500"/>
                                        <p:tgtEl>
                                          <p:spTgt spid="79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5651">
                                            <p:txEl>
                                              <p:pRg st="1" end="1"/>
                                            </p:txEl>
                                          </p:spTgt>
                                        </p:tgtEl>
                                        <p:attrNameLst>
                                          <p:attrName>style.visibility</p:attrName>
                                        </p:attrNameLst>
                                      </p:cBhvr>
                                      <p:to>
                                        <p:strVal val="visible"/>
                                      </p:to>
                                    </p:set>
                                    <p:animEffect transition="in" filter="box(in)">
                                      <p:cBhvr>
                                        <p:cTn id="12" dur="500"/>
                                        <p:tgtEl>
                                          <p:spTgt spid="795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5651">
                                            <p:txEl>
                                              <p:pRg st="2" end="2"/>
                                            </p:txEl>
                                          </p:spTgt>
                                        </p:tgtEl>
                                        <p:attrNameLst>
                                          <p:attrName>style.visibility</p:attrName>
                                        </p:attrNameLst>
                                      </p:cBhvr>
                                      <p:to>
                                        <p:strVal val="visible"/>
                                      </p:to>
                                    </p:set>
                                    <p:animEffect transition="in" filter="box(in)">
                                      <p:cBhvr>
                                        <p:cTn id="17" dur="500"/>
                                        <p:tgtEl>
                                          <p:spTgt spid="795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zh-CN" altLang="en-US" sz="4800" dirty="0">
                <a:solidFill>
                  <a:srgbClr val="000000"/>
                </a:solidFill>
              </a:rPr>
              <a:t>连接运算的问题</a:t>
            </a:r>
          </a:p>
        </p:txBody>
      </p:sp>
      <p:sp>
        <p:nvSpPr>
          <p:cNvPr id="833539"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3600" b="1">
                <a:solidFill>
                  <a:srgbClr val="0000CC"/>
                </a:solidFill>
              </a:rPr>
              <a:t>文法</a:t>
            </a:r>
            <a:r>
              <a:rPr lang="en-US" altLang="zh-CN" sz="3600" b="1">
                <a:solidFill>
                  <a:srgbClr val="0000CC"/>
                </a:solidFill>
              </a:rPr>
              <a:t>G</a:t>
            </a:r>
            <a:r>
              <a:rPr lang="en-US" altLang="zh-CN" sz="4000" b="1" baseline="-25000">
                <a:solidFill>
                  <a:srgbClr val="0000CC"/>
                </a:solidFill>
              </a:rPr>
              <a:t>1</a:t>
            </a:r>
            <a:r>
              <a:rPr lang="zh-CN" altLang="en-US" sz="3600" b="1">
                <a:solidFill>
                  <a:srgbClr val="0000CC"/>
                </a:solidFill>
              </a:rPr>
              <a:t>：</a:t>
            </a:r>
            <a:r>
              <a:rPr lang="en-US" altLang="zh-CN" sz="3600" b="1">
                <a:solidFill>
                  <a:srgbClr val="000000"/>
                </a:solidFill>
              </a:rPr>
              <a:t>S</a:t>
            </a:r>
            <a:r>
              <a:rPr lang="en-US" altLang="zh-CN" sz="4000" b="1" baseline="-25000">
                <a:solidFill>
                  <a:srgbClr val="000000"/>
                </a:solidFill>
              </a:rPr>
              <a:t>1</a:t>
            </a:r>
            <a:r>
              <a:rPr lang="en-US" altLang="zh-CN" sz="3600" b="1">
                <a:solidFill>
                  <a:srgbClr val="000000"/>
                </a:solidFill>
              </a:rPr>
              <a:t>→</a:t>
            </a:r>
            <a:r>
              <a:rPr lang="en-US" altLang="zh-CN" sz="3600" b="1">
                <a:solidFill>
                  <a:srgbClr val="FF0000"/>
                </a:solidFill>
              </a:rPr>
              <a:t>b</a:t>
            </a:r>
          </a:p>
          <a:p>
            <a:pPr eaLnBrk="1" hangingPunct="1">
              <a:lnSpc>
                <a:spcPct val="90000"/>
              </a:lnSpc>
              <a:buFont typeface="Wingdings" pitchFamily="2" charset="2"/>
              <a:buNone/>
            </a:pPr>
            <a:r>
              <a:rPr lang="zh-CN" altLang="en-US" sz="3600" b="1">
                <a:solidFill>
                  <a:srgbClr val="0000CC"/>
                </a:solidFill>
              </a:rPr>
              <a:t>文法</a:t>
            </a:r>
            <a:r>
              <a:rPr lang="en-US" altLang="zh-CN" sz="3600" b="1">
                <a:solidFill>
                  <a:srgbClr val="0000CC"/>
                </a:solidFill>
              </a:rPr>
              <a:t>G</a:t>
            </a:r>
            <a:r>
              <a:rPr lang="en-US" altLang="zh-CN" sz="4000" b="1" baseline="-25000">
                <a:solidFill>
                  <a:srgbClr val="0000CC"/>
                </a:solidFill>
              </a:rPr>
              <a:t>2</a:t>
            </a:r>
            <a:r>
              <a:rPr lang="zh-CN" altLang="en-US" sz="3600" b="1">
                <a:solidFill>
                  <a:srgbClr val="0000CC"/>
                </a:solidFill>
              </a:rPr>
              <a:t>：</a:t>
            </a:r>
            <a:r>
              <a:rPr lang="en-US" altLang="zh-CN" sz="3600" b="1">
                <a:solidFill>
                  <a:srgbClr val="000000"/>
                </a:solidFill>
              </a:rPr>
              <a:t>S</a:t>
            </a:r>
            <a:r>
              <a:rPr lang="en-US" altLang="zh-CN" sz="4000" b="1" baseline="-25000">
                <a:solidFill>
                  <a:srgbClr val="000000"/>
                </a:solidFill>
              </a:rPr>
              <a:t>2</a:t>
            </a:r>
            <a:r>
              <a:rPr lang="en-US" altLang="zh-CN" sz="3600" b="1">
                <a:solidFill>
                  <a:srgbClr val="000000"/>
                </a:solidFill>
              </a:rPr>
              <a:t>→c|bA|A</a:t>
            </a:r>
          </a:p>
          <a:p>
            <a:pPr eaLnBrk="1" hangingPunct="1">
              <a:lnSpc>
                <a:spcPct val="90000"/>
              </a:lnSpc>
              <a:buFont typeface="Wingdings" pitchFamily="2" charset="2"/>
              <a:buNone/>
            </a:pPr>
            <a:r>
              <a:rPr lang="en-US" altLang="zh-CN" sz="3600" b="1">
                <a:solidFill>
                  <a:srgbClr val="000000"/>
                </a:solidFill>
              </a:rPr>
              <a:t>                A →a</a:t>
            </a:r>
          </a:p>
          <a:p>
            <a:pPr eaLnBrk="1" hangingPunct="1">
              <a:lnSpc>
                <a:spcPct val="90000"/>
              </a:lnSpc>
              <a:buFont typeface="Wingdings" pitchFamily="2" charset="2"/>
              <a:buNone/>
            </a:pPr>
            <a:r>
              <a:rPr lang="en-US" altLang="zh-CN" sz="3600" b="1">
                <a:solidFill>
                  <a:srgbClr val="000000"/>
                </a:solidFill>
              </a:rPr>
              <a:t>                bA→bb</a:t>
            </a:r>
          </a:p>
          <a:p>
            <a:pPr eaLnBrk="1" hangingPunct="1">
              <a:lnSpc>
                <a:spcPct val="90000"/>
              </a:lnSpc>
              <a:buFont typeface="Wingdings" pitchFamily="2" charset="2"/>
              <a:buNone/>
            </a:pPr>
            <a:r>
              <a:rPr lang="zh-CN" altLang="en-US" sz="3600" b="1">
                <a:solidFill>
                  <a:srgbClr val="0000CC"/>
                </a:solidFill>
              </a:rPr>
              <a:t>则</a:t>
            </a:r>
            <a:r>
              <a:rPr lang="en-US" altLang="zh-CN" sz="3600" b="1">
                <a:solidFill>
                  <a:srgbClr val="0000CC"/>
                </a:solidFill>
              </a:rPr>
              <a:t>L(G</a:t>
            </a:r>
            <a:r>
              <a:rPr lang="en-US" altLang="zh-CN" sz="4000" b="1" baseline="-25000">
                <a:solidFill>
                  <a:srgbClr val="0000CC"/>
                </a:solidFill>
              </a:rPr>
              <a:t>1</a:t>
            </a:r>
            <a:r>
              <a:rPr lang="en-US" altLang="zh-CN" sz="3600" b="1">
                <a:solidFill>
                  <a:srgbClr val="0000CC"/>
                </a:solidFill>
              </a:rPr>
              <a:t>)={b}</a:t>
            </a:r>
            <a:r>
              <a:rPr lang="zh-CN" altLang="en-US" sz="3600" b="1">
                <a:solidFill>
                  <a:srgbClr val="0000CC"/>
                </a:solidFill>
              </a:rPr>
              <a:t>，</a:t>
            </a:r>
            <a:r>
              <a:rPr lang="en-US" altLang="zh-CN" sz="3600" b="1">
                <a:solidFill>
                  <a:srgbClr val="0000CC"/>
                </a:solidFill>
              </a:rPr>
              <a:t>L(G</a:t>
            </a:r>
            <a:r>
              <a:rPr lang="en-US" altLang="zh-CN" sz="4000" b="1" baseline="-25000">
                <a:solidFill>
                  <a:srgbClr val="0000CC"/>
                </a:solidFill>
              </a:rPr>
              <a:t>2</a:t>
            </a:r>
            <a:r>
              <a:rPr lang="en-US" altLang="zh-CN" sz="3600" b="1">
                <a:solidFill>
                  <a:srgbClr val="0000CC"/>
                </a:solidFill>
              </a:rPr>
              <a:t>)={c,a,ba,bb}</a:t>
            </a:r>
          </a:p>
          <a:p>
            <a:pPr eaLnBrk="1" hangingPunct="1">
              <a:lnSpc>
                <a:spcPct val="90000"/>
              </a:lnSpc>
              <a:buFont typeface="Wingdings" pitchFamily="2" charset="2"/>
              <a:buNone/>
            </a:pPr>
            <a:r>
              <a:rPr lang="en-US" altLang="zh-CN" sz="3600" b="1">
                <a:solidFill>
                  <a:srgbClr val="0000CC"/>
                </a:solidFill>
              </a:rPr>
              <a:t>    L(G</a:t>
            </a:r>
            <a:r>
              <a:rPr lang="en-US" altLang="zh-CN" sz="4000" b="1" baseline="-25000">
                <a:solidFill>
                  <a:srgbClr val="0000CC"/>
                </a:solidFill>
              </a:rPr>
              <a:t>1</a:t>
            </a:r>
            <a:r>
              <a:rPr lang="en-US" altLang="zh-CN" sz="3600" b="1">
                <a:solidFill>
                  <a:srgbClr val="0000CC"/>
                </a:solidFill>
              </a:rPr>
              <a:t>)L(G</a:t>
            </a:r>
            <a:r>
              <a:rPr lang="en-US" altLang="zh-CN" sz="4000" b="1" baseline="-25000">
                <a:solidFill>
                  <a:srgbClr val="0000CC"/>
                </a:solidFill>
              </a:rPr>
              <a:t>2</a:t>
            </a:r>
            <a:r>
              <a:rPr lang="en-US" altLang="zh-CN" sz="3600" b="1">
                <a:solidFill>
                  <a:srgbClr val="0000CC"/>
                </a:solidFill>
              </a:rPr>
              <a:t>)={bc,ba,bba,bbb}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animEffect transition="in" filter="box(in)">
                                      <p:cBhvr>
                                        <p:cTn id="7" dur="500"/>
                                        <p:tgtEl>
                                          <p:spTgt spid="833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33539">
                                            <p:txEl>
                                              <p:pRg st="1" end="1"/>
                                            </p:txEl>
                                          </p:spTgt>
                                        </p:tgtEl>
                                        <p:attrNameLst>
                                          <p:attrName>style.visibility</p:attrName>
                                        </p:attrNameLst>
                                      </p:cBhvr>
                                      <p:to>
                                        <p:strVal val="visible"/>
                                      </p:to>
                                    </p:set>
                                    <p:animEffect transition="in" filter="box(in)">
                                      <p:cBhvr>
                                        <p:cTn id="12" dur="500"/>
                                        <p:tgtEl>
                                          <p:spTgt spid="833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33539">
                                            <p:txEl>
                                              <p:pRg st="2" end="2"/>
                                            </p:txEl>
                                          </p:spTgt>
                                        </p:tgtEl>
                                        <p:attrNameLst>
                                          <p:attrName>style.visibility</p:attrName>
                                        </p:attrNameLst>
                                      </p:cBhvr>
                                      <p:to>
                                        <p:strVal val="visible"/>
                                      </p:to>
                                    </p:set>
                                    <p:animEffect transition="in" filter="box(in)">
                                      <p:cBhvr>
                                        <p:cTn id="17" dur="500"/>
                                        <p:tgtEl>
                                          <p:spTgt spid="833539">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833539">
                                            <p:txEl>
                                              <p:pRg st="3" end="3"/>
                                            </p:txEl>
                                          </p:spTgt>
                                        </p:tgtEl>
                                        <p:attrNameLst>
                                          <p:attrName>style.visibility</p:attrName>
                                        </p:attrNameLst>
                                      </p:cBhvr>
                                      <p:to>
                                        <p:strVal val="visible"/>
                                      </p:to>
                                    </p:set>
                                    <p:animEffect transition="in" filter="box(in)">
                                      <p:cBhvr>
                                        <p:cTn id="20" dur="500"/>
                                        <p:tgtEl>
                                          <p:spTgt spid="83353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833539">
                                            <p:txEl>
                                              <p:pRg st="4" end="4"/>
                                            </p:txEl>
                                          </p:spTgt>
                                        </p:tgtEl>
                                        <p:attrNameLst>
                                          <p:attrName>style.visibility</p:attrName>
                                        </p:attrNameLst>
                                      </p:cBhvr>
                                      <p:to>
                                        <p:strVal val="visible"/>
                                      </p:to>
                                    </p:set>
                                    <p:animEffect transition="in" filter="box(in)">
                                      <p:cBhvr>
                                        <p:cTn id="25" dur="500"/>
                                        <p:tgtEl>
                                          <p:spTgt spid="83353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833539">
                                            <p:txEl>
                                              <p:pRg st="5" end="5"/>
                                            </p:txEl>
                                          </p:spTgt>
                                        </p:tgtEl>
                                        <p:attrNameLst>
                                          <p:attrName>style.visibility</p:attrName>
                                        </p:attrNameLst>
                                      </p:cBhvr>
                                      <p:to>
                                        <p:strVal val="visible"/>
                                      </p:to>
                                    </p:set>
                                    <p:animEffect transition="in" filter="box(in)">
                                      <p:cBhvr>
                                        <p:cTn id="30" dur="500"/>
                                        <p:tgtEl>
                                          <p:spTgt spid="833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zh-CN" altLang="en-US" sz="4800" dirty="0">
                <a:solidFill>
                  <a:srgbClr val="000000"/>
                </a:solidFill>
              </a:rPr>
              <a:t>连接运算的问题</a:t>
            </a:r>
          </a:p>
        </p:txBody>
      </p:sp>
      <p:sp>
        <p:nvSpPr>
          <p:cNvPr id="959491" name="Rectangle 3"/>
          <p:cNvSpPr>
            <a:spLocks noGrp="1" noChangeArrowheads="1"/>
          </p:cNvSpPr>
          <p:nvPr>
            <p:ph type="body" idx="1"/>
          </p:nvPr>
        </p:nvSpPr>
        <p:spPr/>
        <p:txBody>
          <a:bodyPr/>
          <a:lstStyle/>
          <a:p>
            <a:pPr eaLnBrk="1" hangingPunct="1">
              <a:buFont typeface="Wingdings" pitchFamily="2" charset="2"/>
              <a:buNone/>
            </a:pPr>
            <a:r>
              <a:rPr lang="en-US" altLang="zh-CN" sz="3600" b="1" dirty="0">
                <a:solidFill>
                  <a:srgbClr val="FF0000"/>
                </a:solidFill>
              </a:rPr>
              <a:t>   </a:t>
            </a:r>
            <a:r>
              <a:rPr lang="zh-CN" altLang="en-US" sz="4000" b="1" dirty="0"/>
              <a:t>存在推导： </a:t>
            </a:r>
          </a:p>
          <a:p>
            <a:pPr eaLnBrk="1" hangingPunct="1">
              <a:buFont typeface="Wingdings" pitchFamily="2" charset="2"/>
              <a:buNone/>
            </a:pPr>
            <a:r>
              <a:rPr lang="zh-CN" altLang="en-US" sz="4000" b="1" dirty="0">
                <a:solidFill>
                  <a:srgbClr val="FF0000"/>
                </a:solidFill>
              </a:rPr>
              <a:t>      </a:t>
            </a:r>
            <a:r>
              <a:rPr lang="en-US" altLang="zh-CN" sz="4000" b="1" dirty="0"/>
              <a:t>S</a:t>
            </a:r>
            <a:r>
              <a:rPr lang="en-US" altLang="zh-CN" sz="4000" b="1" dirty="0">
                <a:solidFill>
                  <a:srgbClr val="000000"/>
                </a:solidFill>
              </a:rPr>
              <a:t>=&gt;</a:t>
            </a:r>
            <a:r>
              <a:rPr lang="en-US" altLang="zh-CN" sz="4000" b="1" dirty="0">
                <a:solidFill>
                  <a:srgbClr val="0000CC"/>
                </a:solidFill>
              </a:rPr>
              <a:t>S</a:t>
            </a:r>
            <a:r>
              <a:rPr lang="en-US" altLang="zh-CN" sz="4000" b="1" baseline="-25000" dirty="0">
                <a:solidFill>
                  <a:srgbClr val="0000CC"/>
                </a:solidFill>
              </a:rPr>
              <a:t>1</a:t>
            </a:r>
            <a:r>
              <a:rPr lang="en-US" altLang="zh-CN" sz="4000" b="1" dirty="0">
                <a:solidFill>
                  <a:srgbClr val="FF0000"/>
                </a:solidFill>
              </a:rPr>
              <a:t>S</a:t>
            </a:r>
            <a:r>
              <a:rPr lang="en-US" altLang="zh-CN" sz="4000" b="1" baseline="-25000" dirty="0">
                <a:solidFill>
                  <a:srgbClr val="FF0000"/>
                </a:solidFill>
              </a:rPr>
              <a:t>2</a:t>
            </a:r>
            <a:r>
              <a:rPr lang="en-US" altLang="zh-CN" sz="4000" b="1" dirty="0">
                <a:solidFill>
                  <a:srgbClr val="000000"/>
                </a:solidFill>
              </a:rPr>
              <a:t>=&gt;</a:t>
            </a:r>
            <a:r>
              <a:rPr lang="en-US" altLang="zh-CN" sz="4000" b="1" dirty="0">
                <a:solidFill>
                  <a:srgbClr val="0000CC"/>
                </a:solidFill>
              </a:rPr>
              <a:t>b</a:t>
            </a:r>
            <a:r>
              <a:rPr lang="en-US" altLang="zh-CN" sz="4000" b="1" dirty="0">
                <a:solidFill>
                  <a:srgbClr val="FF0000"/>
                </a:solidFill>
              </a:rPr>
              <a:t>S</a:t>
            </a:r>
            <a:r>
              <a:rPr lang="en-US" altLang="zh-CN" sz="4000" b="1" baseline="-25000" dirty="0">
                <a:solidFill>
                  <a:srgbClr val="FF0000"/>
                </a:solidFill>
              </a:rPr>
              <a:t>2</a:t>
            </a:r>
            <a:r>
              <a:rPr lang="en-US" altLang="zh-CN" sz="4000" b="1" dirty="0">
                <a:solidFill>
                  <a:srgbClr val="000000"/>
                </a:solidFill>
              </a:rPr>
              <a:t>=&gt;</a:t>
            </a:r>
            <a:r>
              <a:rPr lang="en-US" altLang="zh-CN" sz="4000" b="1" dirty="0" err="1">
                <a:solidFill>
                  <a:srgbClr val="0000CC"/>
                </a:solidFill>
              </a:rPr>
              <a:t>b</a:t>
            </a:r>
            <a:r>
              <a:rPr lang="en-US" altLang="zh-CN" sz="4000" b="1" dirty="0" err="1">
                <a:solidFill>
                  <a:srgbClr val="FF0000"/>
                </a:solidFill>
              </a:rPr>
              <a:t>A</a:t>
            </a:r>
            <a:r>
              <a:rPr lang="en-US" altLang="zh-CN" sz="4000" b="1" dirty="0">
                <a:solidFill>
                  <a:srgbClr val="000000"/>
                </a:solidFill>
              </a:rPr>
              <a:t> </a:t>
            </a:r>
            <a:r>
              <a:rPr lang="en-US" altLang="zh-CN" sz="4000" b="1" dirty="0">
                <a:solidFill>
                  <a:srgbClr val="0000CC"/>
                </a:solidFill>
              </a:rPr>
              <a:t>=&gt;</a:t>
            </a:r>
            <a:r>
              <a:rPr lang="en-US" altLang="zh-CN" sz="4000" b="1" dirty="0">
                <a:solidFill>
                  <a:srgbClr val="000000"/>
                </a:solidFill>
              </a:rPr>
              <a:t> </a:t>
            </a:r>
            <a:r>
              <a:rPr lang="en-US" altLang="zh-CN" sz="4000" b="1" dirty="0">
                <a:solidFill>
                  <a:srgbClr val="FF0000"/>
                </a:solidFill>
              </a:rPr>
              <a:t>bb</a:t>
            </a:r>
            <a:r>
              <a:rPr lang="en-US" altLang="zh-CN" sz="4000" b="1" dirty="0">
                <a:solidFill>
                  <a:srgbClr val="000000"/>
                </a:solidFill>
              </a:rPr>
              <a:t>   </a:t>
            </a:r>
            <a:endParaRPr lang="en-US" altLang="zh-CN" sz="4000" b="1" dirty="0">
              <a:solidFill>
                <a:srgbClr val="0000CC"/>
              </a:solidFill>
            </a:endParaRPr>
          </a:p>
          <a:p>
            <a:pPr eaLnBrk="1" hangingPunct="1">
              <a:buFont typeface="Wingdings" pitchFamily="2" charset="2"/>
              <a:buNone/>
            </a:pPr>
            <a:r>
              <a:rPr lang="zh-CN" altLang="en-US" sz="4000" b="1" dirty="0">
                <a:solidFill>
                  <a:srgbClr val="0000CC"/>
                </a:solidFill>
              </a:rPr>
              <a:t>产生了句子</a:t>
            </a:r>
            <a:r>
              <a:rPr lang="en-US" altLang="zh-CN" sz="4000" b="1" dirty="0">
                <a:solidFill>
                  <a:srgbClr val="0000CC"/>
                </a:solidFill>
              </a:rPr>
              <a:t>bb</a:t>
            </a:r>
          </a:p>
          <a:p>
            <a:pPr eaLnBrk="1" hangingPunct="1">
              <a:buFont typeface="Wingdings" pitchFamily="2" charset="2"/>
              <a:buNone/>
            </a:pPr>
            <a:r>
              <a:rPr lang="zh-CN" altLang="en-US" sz="4000" b="1" dirty="0">
                <a:solidFill>
                  <a:srgbClr val="000000"/>
                </a:solidFill>
              </a:rPr>
              <a:t>但是</a:t>
            </a:r>
            <a:r>
              <a:rPr lang="zh-CN" altLang="en-US" sz="4000" b="1" dirty="0">
                <a:solidFill>
                  <a:srgbClr val="0000CC"/>
                </a:solidFill>
              </a:rPr>
              <a:t>   </a:t>
            </a:r>
            <a:r>
              <a:rPr lang="en-US" altLang="zh-CN" sz="4000" b="1" dirty="0">
                <a:solidFill>
                  <a:srgbClr val="0000CC"/>
                </a:solidFill>
              </a:rPr>
              <a:t>bb </a:t>
            </a:r>
            <a:r>
              <a:rPr lang="zh-CN" altLang="en-US" sz="4000" b="1" dirty="0">
                <a:solidFill>
                  <a:srgbClr val="0000CC"/>
                </a:solidFill>
              </a:rPr>
              <a:t>不是语言</a:t>
            </a:r>
            <a:r>
              <a:rPr lang="en-US" altLang="zh-CN" sz="4000" b="1" dirty="0">
                <a:solidFill>
                  <a:srgbClr val="0000CC"/>
                </a:solidFill>
              </a:rPr>
              <a:t>L(G</a:t>
            </a:r>
            <a:r>
              <a:rPr lang="en-US" altLang="zh-CN" sz="4000" b="1" baseline="-25000" dirty="0">
                <a:solidFill>
                  <a:srgbClr val="0000CC"/>
                </a:solidFill>
              </a:rPr>
              <a:t>1</a:t>
            </a:r>
            <a:r>
              <a:rPr lang="en-US" altLang="zh-CN" sz="4000" b="1" dirty="0">
                <a:solidFill>
                  <a:srgbClr val="0000CC"/>
                </a:solidFill>
              </a:rPr>
              <a:t>)</a:t>
            </a:r>
            <a:r>
              <a:rPr lang="zh-CN" altLang="en-US" sz="4000" b="1" dirty="0">
                <a:solidFill>
                  <a:srgbClr val="0000CC"/>
                </a:solidFill>
              </a:rPr>
              <a:t>和</a:t>
            </a:r>
            <a:r>
              <a:rPr lang="en-US" altLang="zh-CN" sz="4000" b="1" dirty="0">
                <a:solidFill>
                  <a:srgbClr val="0000CC"/>
                </a:solidFill>
              </a:rPr>
              <a:t>L(G</a:t>
            </a:r>
            <a:r>
              <a:rPr lang="en-US" altLang="zh-CN" sz="4000" b="1" baseline="-25000" dirty="0">
                <a:solidFill>
                  <a:srgbClr val="0000CC"/>
                </a:solidFill>
              </a:rPr>
              <a:t>2</a:t>
            </a:r>
            <a:r>
              <a:rPr lang="en-US" altLang="zh-CN" sz="4000" b="1" dirty="0">
                <a:solidFill>
                  <a:srgbClr val="0000CC"/>
                </a:solidFill>
              </a:rPr>
              <a:t>)</a:t>
            </a:r>
            <a:r>
              <a:rPr lang="zh-CN" altLang="en-US" sz="4000" b="1" dirty="0">
                <a:solidFill>
                  <a:srgbClr val="0000CC"/>
                </a:solidFill>
              </a:rPr>
              <a:t>的连接的语言的句子</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animEffect transition="in" filter="box(in)">
                                      <p:cBhvr>
                                        <p:cTn id="7" dur="500"/>
                                        <p:tgtEl>
                                          <p:spTgt spid="959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59491">
                                            <p:txEl>
                                              <p:pRg st="1" end="1"/>
                                            </p:txEl>
                                          </p:spTgt>
                                        </p:tgtEl>
                                        <p:attrNameLst>
                                          <p:attrName>style.visibility</p:attrName>
                                        </p:attrNameLst>
                                      </p:cBhvr>
                                      <p:to>
                                        <p:strVal val="visible"/>
                                      </p:to>
                                    </p:set>
                                    <p:animEffect transition="in" filter="box(in)">
                                      <p:cBhvr>
                                        <p:cTn id="12" dur="500"/>
                                        <p:tgtEl>
                                          <p:spTgt spid="959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59491">
                                            <p:txEl>
                                              <p:pRg st="2" end="2"/>
                                            </p:txEl>
                                          </p:spTgt>
                                        </p:tgtEl>
                                        <p:attrNameLst>
                                          <p:attrName>style.visibility</p:attrName>
                                        </p:attrNameLst>
                                      </p:cBhvr>
                                      <p:to>
                                        <p:strVal val="visible"/>
                                      </p:to>
                                    </p:set>
                                    <p:animEffect transition="in" filter="box(in)">
                                      <p:cBhvr>
                                        <p:cTn id="17" dur="500"/>
                                        <p:tgtEl>
                                          <p:spTgt spid="959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59491">
                                            <p:txEl>
                                              <p:pRg st="3" end="3"/>
                                            </p:txEl>
                                          </p:spTgt>
                                        </p:tgtEl>
                                        <p:attrNameLst>
                                          <p:attrName>style.visibility</p:attrName>
                                        </p:attrNameLst>
                                      </p:cBhvr>
                                      <p:to>
                                        <p:strVal val="visible"/>
                                      </p:to>
                                    </p:set>
                                    <p:animEffect transition="in" filter="box(in)">
                                      <p:cBhvr>
                                        <p:cTn id="22" dur="500"/>
                                        <p:tgtEl>
                                          <p:spTgt spid="959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96259" name="Rectangle 3"/>
          <p:cNvSpPr>
            <a:spLocks noGrp="1" noChangeArrowheads="1"/>
          </p:cNvSpPr>
          <p:nvPr>
            <p:ph type="body" idx="1"/>
          </p:nvPr>
        </p:nvSpPr>
        <p:spPr>
          <a:xfrm>
            <a:off x="493713" y="2286000"/>
            <a:ext cx="8650287" cy="4114800"/>
          </a:xfrm>
        </p:spPr>
        <p:txBody>
          <a:bodyPr/>
          <a:lstStyle/>
          <a:p>
            <a:pPr eaLnBrk="1" hangingPunct="1"/>
            <a:r>
              <a:rPr lang="en-US" altLang="zh-CN" sz="3600" b="1">
                <a:solidFill>
                  <a:srgbClr val="FF0000"/>
                </a:solidFill>
              </a:rPr>
              <a:t>S</a:t>
            </a:r>
            <a:r>
              <a:rPr lang="zh-CN" altLang="en-US" sz="3600" b="1">
                <a:solidFill>
                  <a:srgbClr val="0000CC"/>
                </a:solidFill>
              </a:rPr>
              <a:t>称为</a:t>
            </a:r>
            <a:r>
              <a:rPr lang="zh-CN" altLang="en-US" sz="3600" b="1">
                <a:solidFill>
                  <a:srgbClr val="000000"/>
                </a:solidFill>
              </a:rPr>
              <a:t>非终结符</a:t>
            </a:r>
            <a:r>
              <a:rPr lang="zh-CN" altLang="en-US" sz="3600" b="1">
                <a:solidFill>
                  <a:srgbClr val="0000CC"/>
                </a:solidFill>
              </a:rPr>
              <a:t>，在推导过程中，可以被代替的符号。</a:t>
            </a:r>
          </a:p>
          <a:p>
            <a:pPr eaLnBrk="1" hangingPunct="1"/>
            <a:r>
              <a:rPr lang="en-US" altLang="zh-CN" sz="3600" b="1">
                <a:solidFill>
                  <a:srgbClr val="FF0000"/>
                </a:solidFill>
              </a:rPr>
              <a:t>(</a:t>
            </a:r>
            <a:r>
              <a:rPr lang="zh-CN" altLang="en-US" sz="3600" b="1">
                <a:solidFill>
                  <a:srgbClr val="0000CC"/>
                </a:solidFill>
              </a:rPr>
              <a:t>和</a:t>
            </a:r>
            <a:r>
              <a:rPr lang="en-US" altLang="zh-CN" sz="3600" b="1">
                <a:solidFill>
                  <a:srgbClr val="FF0000"/>
                </a:solidFill>
              </a:rPr>
              <a:t>)</a:t>
            </a:r>
            <a:r>
              <a:rPr lang="zh-CN" altLang="en-US" sz="3600" b="1">
                <a:solidFill>
                  <a:srgbClr val="0000CC"/>
                </a:solidFill>
              </a:rPr>
              <a:t>称为</a:t>
            </a:r>
            <a:r>
              <a:rPr lang="zh-CN" altLang="en-US" sz="3600" b="1">
                <a:solidFill>
                  <a:srgbClr val="000000"/>
                </a:solidFill>
              </a:rPr>
              <a:t>终结符</a:t>
            </a:r>
            <a:r>
              <a:rPr lang="zh-CN" altLang="en-US" sz="3600" b="1">
                <a:solidFill>
                  <a:srgbClr val="0000CC"/>
                </a:solidFill>
              </a:rPr>
              <a:t>，在推导过程中，不可以被代替的符号。</a:t>
            </a:r>
          </a:p>
          <a:p>
            <a:pPr eaLnBrk="1" hangingPunct="1"/>
            <a:r>
              <a:rPr lang="zh-CN" altLang="en-US" sz="3600" b="1">
                <a:solidFill>
                  <a:srgbClr val="FF0000"/>
                </a:solidFill>
                <a:latin typeface="宋体" pitchFamily="2" charset="-122"/>
              </a:rPr>
              <a:t>→</a:t>
            </a:r>
            <a:r>
              <a:rPr lang="zh-CN" altLang="en-US" sz="3600" b="1">
                <a:solidFill>
                  <a:srgbClr val="0000CC"/>
                </a:solidFill>
                <a:latin typeface="宋体" pitchFamily="2" charset="-122"/>
              </a:rPr>
              <a:t> 是产生式系统的</a:t>
            </a:r>
            <a:r>
              <a:rPr lang="zh-CN" altLang="en-US" sz="3600" b="1">
                <a:solidFill>
                  <a:srgbClr val="000000"/>
                </a:solidFill>
                <a:latin typeface="宋体" pitchFamily="2" charset="-122"/>
              </a:rPr>
              <a:t>元符号</a:t>
            </a:r>
            <a:r>
              <a:rPr lang="zh-CN" altLang="en-US" sz="3600" b="1">
                <a:solidFill>
                  <a:srgbClr val="0000CC"/>
                </a:solidFill>
                <a:latin typeface="宋体" pitchFamily="2" charset="-122"/>
              </a:rPr>
              <a:t>，不属于终结符，也不属于非终结符。</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arn(outHorizontal)">
                                      <p:cBhvr>
                                        <p:cTn id="7" dur="500"/>
                                        <p:tgtEl>
                                          <p:spTgt spid="96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barn(outHorizontal)">
                                      <p:cBhvr>
                                        <p:cTn id="12" dur="500"/>
                                        <p:tgtEl>
                                          <p:spTgt spid="96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Effect transition="in" filter="barn(outHorizontal)">
                                      <p:cBhvr>
                                        <p:cTn id="17" dur="500"/>
                                        <p:tgtEl>
                                          <p:spTgt spid="96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r>
              <a:rPr lang="zh-CN" altLang="en-US" sz="4000">
                <a:solidFill>
                  <a:srgbClr val="000000"/>
                </a:solidFill>
              </a:rPr>
              <a:t>思考</a:t>
            </a:r>
          </a:p>
        </p:txBody>
      </p:sp>
      <p:sp>
        <p:nvSpPr>
          <p:cNvPr id="973827" name="Rectangle 3"/>
          <p:cNvSpPr>
            <a:spLocks noGrp="1" noChangeArrowheads="1"/>
          </p:cNvSpPr>
          <p:nvPr>
            <p:ph type="body" idx="1"/>
          </p:nvPr>
        </p:nvSpPr>
        <p:spPr/>
        <p:txBody>
          <a:bodyPr/>
          <a:lstStyle/>
          <a:p>
            <a:pPr eaLnBrk="1" hangingPunct="1">
              <a:buFont typeface="Wingdings" pitchFamily="2" charset="2"/>
              <a:buNone/>
            </a:pPr>
            <a:r>
              <a:rPr lang="zh-CN" altLang="en-US" sz="4800" b="1" dirty="0">
                <a:solidFill>
                  <a:srgbClr val="0000CC"/>
                </a:solidFill>
              </a:rPr>
              <a:t>产生问题的原因是</a:t>
            </a:r>
            <a:r>
              <a:rPr lang="zh-CN" altLang="en-US" sz="4800" b="1"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3827">
                                            <p:txEl>
                                              <p:pRg st="0" end="0"/>
                                            </p:txEl>
                                          </p:spTgt>
                                        </p:tgtEl>
                                        <p:attrNameLst>
                                          <p:attrName>style.visibility</p:attrName>
                                        </p:attrNameLst>
                                      </p:cBhvr>
                                      <p:to>
                                        <p:strVal val="visible"/>
                                      </p:to>
                                    </p:set>
                                    <p:animEffect transition="in" filter="box(in)">
                                      <p:cBhvr>
                                        <p:cTn id="7" dur="500"/>
                                        <p:tgtEl>
                                          <p:spTgt spid="9738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r>
              <a:rPr lang="zh-CN" altLang="en-US" sz="4800" dirty="0">
                <a:solidFill>
                  <a:srgbClr val="000000"/>
                </a:solidFill>
              </a:rPr>
              <a:t>连接运算的问题</a:t>
            </a:r>
            <a:endParaRPr lang="zh-CN" altLang="zh-CN" sz="4800" b="0" dirty="0">
              <a:solidFill>
                <a:srgbClr val="0000CC"/>
              </a:solidFill>
            </a:endParaRPr>
          </a:p>
        </p:txBody>
      </p:sp>
      <p:sp>
        <p:nvSpPr>
          <p:cNvPr id="834563"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该问题产生的</a:t>
            </a:r>
            <a:r>
              <a:rPr lang="zh-CN" altLang="en-US" sz="4000" b="1" dirty="0">
                <a:solidFill>
                  <a:srgbClr val="FF0000"/>
                </a:solidFill>
              </a:rPr>
              <a:t>原因</a:t>
            </a:r>
            <a:r>
              <a:rPr lang="zh-CN" altLang="en-US" sz="4000" b="1" dirty="0">
                <a:solidFill>
                  <a:srgbClr val="0000CC"/>
                </a:solidFill>
              </a:rPr>
              <a:t>是</a:t>
            </a:r>
            <a:r>
              <a:rPr lang="en-US" altLang="zh-CN" sz="4000" b="1" dirty="0">
                <a:solidFill>
                  <a:srgbClr val="0000CC"/>
                </a:solidFill>
              </a:rPr>
              <a:t>S</a:t>
            </a:r>
            <a:r>
              <a:rPr lang="en-US" altLang="zh-CN" sz="4000" b="1" baseline="-25000" dirty="0">
                <a:solidFill>
                  <a:srgbClr val="0000CC"/>
                </a:solidFill>
              </a:rPr>
              <a:t>1</a:t>
            </a:r>
            <a:r>
              <a:rPr lang="zh-CN" altLang="en-US" sz="4000" b="1" dirty="0">
                <a:solidFill>
                  <a:srgbClr val="0000CC"/>
                </a:solidFill>
              </a:rPr>
              <a:t>和</a:t>
            </a:r>
            <a:r>
              <a:rPr lang="en-US" altLang="zh-CN" sz="4000" b="1" dirty="0">
                <a:solidFill>
                  <a:srgbClr val="0000CC"/>
                </a:solidFill>
              </a:rPr>
              <a:t>S</a:t>
            </a:r>
            <a:r>
              <a:rPr lang="en-US" altLang="zh-CN" sz="4000" b="1" baseline="-25000" dirty="0">
                <a:solidFill>
                  <a:srgbClr val="0000CC"/>
                </a:solidFill>
              </a:rPr>
              <a:t>2</a:t>
            </a:r>
            <a:r>
              <a:rPr lang="zh-CN" altLang="en-US" sz="4000" b="1" dirty="0">
                <a:solidFill>
                  <a:srgbClr val="0000CC"/>
                </a:solidFill>
              </a:rPr>
              <a:t>产生推导出的句型发生了</a:t>
            </a:r>
            <a:r>
              <a:rPr lang="zh-CN" altLang="en-US" sz="4000" b="1" dirty="0">
                <a:solidFill>
                  <a:srgbClr val="000000"/>
                </a:solidFill>
              </a:rPr>
              <a:t>串道</a:t>
            </a:r>
            <a:r>
              <a:rPr lang="en-US" altLang="zh-CN" sz="4000" b="1" dirty="0">
                <a:solidFill>
                  <a:srgbClr val="000000"/>
                </a:solidFill>
              </a:rPr>
              <a:t>(</a:t>
            </a:r>
            <a:r>
              <a:rPr lang="en-US" altLang="zh-CN" sz="4000" b="1" dirty="0">
                <a:solidFill>
                  <a:srgbClr val="FF0000"/>
                </a:solidFill>
              </a:rPr>
              <a:t>cross</a:t>
            </a:r>
            <a:r>
              <a:rPr lang="en-US" altLang="zh-CN" sz="4000" b="1" dirty="0">
                <a:solidFill>
                  <a:srgbClr val="000000"/>
                </a:solidFill>
              </a:rPr>
              <a:t>)</a:t>
            </a:r>
            <a:r>
              <a:rPr lang="zh-CN" altLang="en-US" sz="4000" b="1" dirty="0">
                <a:solidFill>
                  <a:srgbClr val="0000CC"/>
                </a:solidFill>
              </a:rPr>
              <a:t>。</a:t>
            </a:r>
          </a:p>
          <a:p>
            <a:pPr marL="0" indent="0" eaLnBrk="1" hangingPunct="1">
              <a:buFont typeface="Wingdings" pitchFamily="2" charset="2"/>
              <a:buNone/>
            </a:pPr>
            <a:r>
              <a:rPr lang="zh-CN" altLang="en-US" sz="4000" b="1" dirty="0">
                <a:solidFill>
                  <a:srgbClr val="0000CC"/>
                </a:solidFill>
              </a:rPr>
              <a:t>   即文法</a:t>
            </a:r>
            <a:r>
              <a:rPr lang="en-US" altLang="zh-CN" sz="4000" b="1" dirty="0">
                <a:solidFill>
                  <a:srgbClr val="0000CC"/>
                </a:solidFill>
              </a:rPr>
              <a:t>G</a:t>
            </a:r>
            <a:r>
              <a:rPr lang="en-US" altLang="zh-CN" sz="4000" b="1" baseline="-25000" dirty="0">
                <a:solidFill>
                  <a:srgbClr val="0000CC"/>
                </a:solidFill>
              </a:rPr>
              <a:t>1</a:t>
            </a:r>
            <a:r>
              <a:rPr lang="zh-CN" altLang="en-US" sz="4000" b="1" dirty="0">
                <a:solidFill>
                  <a:srgbClr val="0000CC"/>
                </a:solidFill>
              </a:rPr>
              <a:t>可能将</a:t>
            </a:r>
            <a:r>
              <a:rPr lang="en-US" altLang="zh-CN" sz="4000" b="1" dirty="0">
                <a:solidFill>
                  <a:srgbClr val="0000CC"/>
                </a:solidFill>
              </a:rPr>
              <a:t>S</a:t>
            </a:r>
            <a:r>
              <a:rPr lang="en-US" altLang="zh-CN" sz="4000" b="1" baseline="-25000" dirty="0">
                <a:solidFill>
                  <a:srgbClr val="0000CC"/>
                </a:solidFill>
              </a:rPr>
              <a:t>2</a:t>
            </a:r>
            <a:r>
              <a:rPr lang="zh-CN" altLang="en-US" sz="4000" b="1" dirty="0">
                <a:solidFill>
                  <a:srgbClr val="0000CC"/>
                </a:solidFill>
              </a:rPr>
              <a:t>产生句型的子串作为</a:t>
            </a:r>
            <a:r>
              <a:rPr lang="zh-CN" altLang="en-US" sz="4000" b="1" dirty="0">
                <a:solidFill>
                  <a:srgbClr val="000000"/>
                </a:solidFill>
              </a:rPr>
              <a:t>下文</a:t>
            </a:r>
            <a:r>
              <a:rPr lang="zh-CN" altLang="en-US" sz="4000" b="1" dirty="0">
                <a:solidFill>
                  <a:srgbClr val="0000CC"/>
                </a:solidFill>
              </a:rPr>
              <a:t>，文法</a:t>
            </a:r>
            <a:r>
              <a:rPr lang="en-US" altLang="zh-CN" sz="4000" b="1" dirty="0">
                <a:solidFill>
                  <a:srgbClr val="0000CC"/>
                </a:solidFill>
              </a:rPr>
              <a:t>G</a:t>
            </a:r>
            <a:r>
              <a:rPr lang="en-US" altLang="zh-CN" sz="4000" b="1" baseline="-25000" dirty="0">
                <a:solidFill>
                  <a:srgbClr val="0000CC"/>
                </a:solidFill>
              </a:rPr>
              <a:t>2</a:t>
            </a:r>
            <a:r>
              <a:rPr lang="zh-CN" altLang="en-US" sz="4000" b="1" dirty="0">
                <a:solidFill>
                  <a:srgbClr val="0000CC"/>
                </a:solidFill>
              </a:rPr>
              <a:t>可能将</a:t>
            </a:r>
            <a:r>
              <a:rPr lang="en-US" altLang="zh-CN" sz="4000" b="1" dirty="0">
                <a:solidFill>
                  <a:srgbClr val="0000CC"/>
                </a:solidFill>
              </a:rPr>
              <a:t>S</a:t>
            </a:r>
            <a:r>
              <a:rPr lang="en-US" altLang="zh-CN" sz="4000" b="1" baseline="-25000" dirty="0">
                <a:solidFill>
                  <a:srgbClr val="0000CC"/>
                </a:solidFill>
              </a:rPr>
              <a:t>1</a:t>
            </a:r>
            <a:r>
              <a:rPr lang="zh-CN" altLang="en-US" sz="4000" b="1" dirty="0">
                <a:solidFill>
                  <a:srgbClr val="0000CC"/>
                </a:solidFill>
              </a:rPr>
              <a:t>产生句型的子串作为</a:t>
            </a:r>
            <a:r>
              <a:rPr lang="zh-CN" altLang="en-US" sz="4000" b="1" dirty="0">
                <a:solidFill>
                  <a:srgbClr val="000000"/>
                </a:solidFill>
              </a:rPr>
              <a:t>上文</a:t>
            </a:r>
            <a:r>
              <a:rPr lang="zh-CN" altLang="en-US"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animEffect transition="in" filter="box(in)">
                                      <p:cBhvr>
                                        <p:cTn id="7" dur="500"/>
                                        <p:tgtEl>
                                          <p:spTgt spid="834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4563">
                                            <p:txEl>
                                              <p:pRg st="1" end="1"/>
                                            </p:txEl>
                                          </p:spTgt>
                                        </p:tgtEl>
                                        <p:attrNameLst>
                                          <p:attrName>style.visibility</p:attrName>
                                        </p:attrNameLst>
                                      </p:cBhvr>
                                      <p:to>
                                        <p:strVal val="visible"/>
                                      </p:to>
                                    </p:set>
                                    <p:animEffect transition="in" filter="box(in)">
                                      <p:cBhvr>
                                        <p:cTn id="12" dur="500"/>
                                        <p:tgtEl>
                                          <p:spTgt spid="834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r>
              <a:rPr lang="zh-CN" altLang="en-US" sz="4400">
                <a:solidFill>
                  <a:srgbClr val="000000"/>
                </a:solidFill>
              </a:rPr>
              <a:t>思考</a:t>
            </a:r>
          </a:p>
        </p:txBody>
      </p:sp>
      <p:sp>
        <p:nvSpPr>
          <p:cNvPr id="974851" name="Rectangle 3"/>
          <p:cNvSpPr>
            <a:spLocks noGrp="1" noChangeArrowheads="1"/>
          </p:cNvSpPr>
          <p:nvPr>
            <p:ph type="body" idx="1"/>
          </p:nvPr>
        </p:nvSpPr>
        <p:spPr/>
        <p:txBody>
          <a:bodyPr/>
          <a:lstStyle/>
          <a:p>
            <a:pPr marL="0" indent="0" eaLnBrk="1" hangingPunct="1">
              <a:buFont typeface="Wingdings" pitchFamily="2" charset="2"/>
              <a:buNone/>
            </a:pPr>
            <a:r>
              <a:rPr lang="zh-CN" altLang="en-US" sz="4000" b="1" dirty="0">
                <a:solidFill>
                  <a:srgbClr val="000000"/>
                </a:solidFill>
              </a:rPr>
              <a:t>串道</a:t>
            </a:r>
            <a:r>
              <a:rPr lang="zh-CN" altLang="en-US" sz="4000" b="1" dirty="0">
                <a:solidFill>
                  <a:srgbClr val="0000CC"/>
                </a:solidFill>
              </a:rPr>
              <a:t>是</a:t>
            </a:r>
            <a:r>
              <a:rPr lang="zh-CN" altLang="en-US" sz="4000" b="1" dirty="0">
                <a:solidFill>
                  <a:srgbClr val="000000"/>
                </a:solidFill>
              </a:rPr>
              <a:t>终结符号</a:t>
            </a:r>
            <a:r>
              <a:rPr lang="zh-CN" altLang="en-US" sz="4000" b="1" dirty="0">
                <a:solidFill>
                  <a:srgbClr val="0000CC"/>
                </a:solidFill>
              </a:rPr>
              <a:t>还是</a:t>
            </a:r>
            <a:r>
              <a:rPr lang="zh-CN" altLang="en-US" sz="4000" b="1" dirty="0">
                <a:solidFill>
                  <a:srgbClr val="000000"/>
                </a:solidFill>
              </a:rPr>
              <a:t>非终结符号？</a:t>
            </a:r>
          </a:p>
          <a:p>
            <a:pPr marL="0" indent="0" eaLnBrk="1" hangingPunct="1">
              <a:buFont typeface="Wingdings" pitchFamily="2" charset="2"/>
              <a:buNone/>
            </a:pPr>
            <a:r>
              <a:rPr lang="zh-CN" altLang="en-US" sz="4000" b="1" dirty="0">
                <a:solidFill>
                  <a:srgbClr val="000000"/>
                </a:solidFill>
              </a:rPr>
              <a:t>      终结符号</a:t>
            </a:r>
          </a:p>
          <a:p>
            <a:pPr marL="0" indent="0" eaLnBrk="1" hangingPunct="1">
              <a:buFont typeface="Wingdings" pitchFamily="2" charset="2"/>
              <a:buNone/>
            </a:pPr>
            <a:r>
              <a:rPr lang="zh-CN" altLang="en-US" sz="4000" b="1" dirty="0">
                <a:solidFill>
                  <a:srgbClr val="0000CC"/>
                </a:solidFill>
              </a:rPr>
              <a:t>解决</a:t>
            </a:r>
            <a:r>
              <a:rPr lang="zh-CN" altLang="en-US" sz="4000" b="1" dirty="0">
                <a:solidFill>
                  <a:srgbClr val="000000"/>
                </a:solidFill>
              </a:rPr>
              <a:t>串道</a:t>
            </a:r>
            <a:r>
              <a:rPr lang="zh-CN" altLang="en-US" sz="4000" b="1" dirty="0">
                <a:solidFill>
                  <a:srgbClr val="0000CC"/>
                </a:solidFill>
              </a:rPr>
              <a:t>问题的方法：</a:t>
            </a:r>
          </a:p>
          <a:p>
            <a:pPr marL="0" indent="0" eaLnBrk="1" hangingPunct="1">
              <a:buFont typeface="Wingdings" pitchFamily="2" charset="2"/>
              <a:buNone/>
            </a:pPr>
            <a:r>
              <a:rPr lang="zh-CN" altLang="en-US" sz="4000" b="1" dirty="0">
                <a:solidFill>
                  <a:srgbClr val="FF0000"/>
                </a:solidFill>
              </a:rPr>
              <a:t>    </a:t>
            </a:r>
            <a:r>
              <a:rPr lang="zh-CN" altLang="en-US" sz="4000" b="1" dirty="0">
                <a:solidFill>
                  <a:srgbClr val="0000CC"/>
                </a:solidFill>
              </a:rPr>
              <a:t>将两个文法的终结符号</a:t>
            </a:r>
            <a:r>
              <a:rPr lang="zh-CN" altLang="en-US" sz="4000" b="1" dirty="0">
                <a:solidFill>
                  <a:srgbClr val="000000"/>
                </a:solidFill>
              </a:rPr>
              <a:t>变换</a:t>
            </a:r>
            <a:r>
              <a:rPr lang="zh-CN" altLang="en-US" sz="4000" b="1" dirty="0">
                <a:solidFill>
                  <a:srgbClr val="0000CC"/>
                </a:solidFill>
              </a:rPr>
              <a:t>为</a:t>
            </a:r>
            <a:r>
              <a:rPr lang="zh-CN" altLang="en-US" sz="4000" b="1" dirty="0">
                <a:solidFill>
                  <a:srgbClr val="000000"/>
                </a:solidFill>
              </a:rPr>
              <a:t>不一致</a:t>
            </a:r>
            <a:r>
              <a:rPr lang="zh-CN" altLang="en-US" sz="4000" b="1" dirty="0">
                <a:solidFill>
                  <a:srgbClr val="0000CC"/>
                </a:solidFill>
              </a:rPr>
              <a:t>的表达方式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4851">
                                            <p:txEl>
                                              <p:pRg st="0" end="0"/>
                                            </p:txEl>
                                          </p:spTgt>
                                        </p:tgtEl>
                                        <p:attrNameLst>
                                          <p:attrName>style.visibility</p:attrName>
                                        </p:attrNameLst>
                                      </p:cBhvr>
                                      <p:to>
                                        <p:strVal val="visible"/>
                                      </p:to>
                                    </p:set>
                                    <p:animEffect transition="in" filter="box(in)">
                                      <p:cBhvr>
                                        <p:cTn id="7" dur="500"/>
                                        <p:tgtEl>
                                          <p:spTgt spid="974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4851">
                                            <p:txEl>
                                              <p:pRg st="1" end="1"/>
                                            </p:txEl>
                                          </p:spTgt>
                                        </p:tgtEl>
                                        <p:attrNameLst>
                                          <p:attrName>style.visibility</p:attrName>
                                        </p:attrNameLst>
                                      </p:cBhvr>
                                      <p:to>
                                        <p:strVal val="visible"/>
                                      </p:to>
                                    </p:set>
                                    <p:animEffect transition="in" filter="box(in)">
                                      <p:cBhvr>
                                        <p:cTn id="12" dur="500"/>
                                        <p:tgtEl>
                                          <p:spTgt spid="974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4851">
                                            <p:txEl>
                                              <p:pRg st="2" end="2"/>
                                            </p:txEl>
                                          </p:spTgt>
                                        </p:tgtEl>
                                        <p:attrNameLst>
                                          <p:attrName>style.visibility</p:attrName>
                                        </p:attrNameLst>
                                      </p:cBhvr>
                                      <p:to>
                                        <p:strVal val="visible"/>
                                      </p:to>
                                    </p:set>
                                    <p:animEffect transition="in" filter="box(in)">
                                      <p:cBhvr>
                                        <p:cTn id="17" dur="500"/>
                                        <p:tgtEl>
                                          <p:spTgt spid="974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4851">
                                            <p:txEl>
                                              <p:pRg st="3" end="3"/>
                                            </p:txEl>
                                          </p:spTgt>
                                        </p:tgtEl>
                                        <p:attrNameLst>
                                          <p:attrName>style.visibility</p:attrName>
                                        </p:attrNameLst>
                                      </p:cBhvr>
                                      <p:to>
                                        <p:strVal val="visible"/>
                                      </p:to>
                                    </p:set>
                                    <p:animEffect transition="in" filter="box(in)">
                                      <p:cBhvr>
                                        <p:cTn id="22" dur="500"/>
                                        <p:tgtEl>
                                          <p:spTgt spid="974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b="0" dirty="0">
              <a:solidFill>
                <a:srgbClr val="0000CC"/>
              </a:solidFill>
            </a:endParaRPr>
          </a:p>
        </p:txBody>
      </p:sp>
      <p:sp>
        <p:nvSpPr>
          <p:cNvPr id="796675" name="Rectangle 3"/>
          <p:cNvSpPr>
            <a:spLocks noGrp="1" noChangeArrowheads="1"/>
          </p:cNvSpPr>
          <p:nvPr>
            <p:ph type="body" idx="1"/>
          </p:nvPr>
        </p:nvSpPr>
        <p:spPr/>
        <p:txBody>
          <a:bodyPr/>
          <a:lstStyle/>
          <a:p>
            <a:pPr marL="0" indent="0" eaLnBrk="1" hangingPunct="1">
              <a:buFont typeface="Wingdings" pitchFamily="2" charset="2"/>
              <a:buNone/>
            </a:pPr>
            <a:r>
              <a:rPr lang="zh-CN" altLang="en-US" sz="4000" b="1" dirty="0">
                <a:solidFill>
                  <a:srgbClr val="0000CC"/>
                </a:solidFill>
              </a:rPr>
              <a:t>为解决</a:t>
            </a:r>
            <a:r>
              <a:rPr lang="zh-CN" altLang="en-US" sz="4000" b="1" dirty="0">
                <a:solidFill>
                  <a:srgbClr val="000000"/>
                </a:solidFill>
              </a:rPr>
              <a:t>串道</a:t>
            </a:r>
            <a:r>
              <a:rPr lang="zh-CN" altLang="en-US" sz="4000" b="1" dirty="0">
                <a:solidFill>
                  <a:srgbClr val="0000CC"/>
                </a:solidFill>
              </a:rPr>
              <a:t>，将∑复制为∑</a:t>
            </a:r>
            <a:r>
              <a:rPr lang="en-US" altLang="zh-CN" sz="4000" b="1" dirty="0">
                <a:solidFill>
                  <a:srgbClr val="0000CC"/>
                </a:solidFill>
              </a:rPr>
              <a:t>′</a:t>
            </a:r>
            <a:r>
              <a:rPr lang="zh-CN" altLang="en-US" sz="4000" b="1" dirty="0">
                <a:solidFill>
                  <a:srgbClr val="0000CC"/>
                </a:solidFill>
              </a:rPr>
              <a:t>和 ∑</a:t>
            </a:r>
            <a:r>
              <a:rPr lang="en-US" altLang="zh-CN" sz="4000" b="1" dirty="0">
                <a:solidFill>
                  <a:srgbClr val="0000CC"/>
                </a:solidFill>
              </a:rPr>
              <a:t>″  </a:t>
            </a:r>
            <a:r>
              <a:rPr lang="zh-CN" altLang="en-US" sz="4000" b="1" dirty="0">
                <a:solidFill>
                  <a:srgbClr val="0000CC"/>
                </a:solidFill>
              </a:rPr>
              <a:t>令</a:t>
            </a:r>
          </a:p>
          <a:p>
            <a:pPr marL="0" indent="0" eaLnBrk="1" hangingPunct="1">
              <a:buFont typeface="Wingdings" pitchFamily="2" charset="2"/>
              <a:buNone/>
            </a:pPr>
            <a:r>
              <a:rPr lang="zh-CN" altLang="en-US" sz="4000" b="1" dirty="0">
                <a:solidFill>
                  <a:srgbClr val="000000"/>
                </a:solidFill>
              </a:rPr>
              <a:t>∑</a:t>
            </a:r>
            <a:r>
              <a:rPr lang="en-US" altLang="zh-CN" sz="4000" b="1" dirty="0">
                <a:solidFill>
                  <a:srgbClr val="000000"/>
                </a:solidFill>
              </a:rPr>
              <a:t>′={</a:t>
            </a:r>
            <a:r>
              <a:rPr lang="en-US" altLang="zh-CN" sz="4000" b="1" dirty="0" err="1">
                <a:solidFill>
                  <a:srgbClr val="000000"/>
                </a:solidFill>
              </a:rPr>
              <a:t>x′|x</a:t>
            </a:r>
            <a:r>
              <a:rPr lang="en-US" altLang="zh-CN" sz="4000" b="1" dirty="0">
                <a:solidFill>
                  <a:srgbClr val="000000"/>
                </a:solidFill>
              </a:rPr>
              <a:t>∈∑} </a:t>
            </a:r>
          </a:p>
          <a:p>
            <a:pPr marL="0" indent="0" eaLnBrk="1" hangingPunct="1">
              <a:buFont typeface="Wingdings" pitchFamily="2" charset="2"/>
              <a:buNone/>
            </a:pPr>
            <a:r>
              <a:rPr lang="en-US" altLang="zh-CN" sz="4000" b="1" dirty="0">
                <a:solidFill>
                  <a:srgbClr val="000000"/>
                </a:solidFill>
              </a:rPr>
              <a:t>∑″={x″|x∈∑}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Effect transition="in" filter="box(in)">
                                      <p:cBhvr>
                                        <p:cTn id="7" dur="500"/>
                                        <p:tgtEl>
                                          <p:spTgt spid="79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6675">
                                            <p:txEl>
                                              <p:pRg st="1" end="1"/>
                                            </p:txEl>
                                          </p:spTgt>
                                        </p:tgtEl>
                                        <p:attrNameLst>
                                          <p:attrName>style.visibility</p:attrName>
                                        </p:attrNameLst>
                                      </p:cBhvr>
                                      <p:to>
                                        <p:strVal val="visible"/>
                                      </p:to>
                                    </p:set>
                                    <p:animEffect transition="in" filter="box(in)">
                                      <p:cBhvr>
                                        <p:cTn id="12" dur="500"/>
                                        <p:tgtEl>
                                          <p:spTgt spid="796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6675">
                                            <p:txEl>
                                              <p:pRg st="2" end="2"/>
                                            </p:txEl>
                                          </p:spTgt>
                                        </p:tgtEl>
                                        <p:attrNameLst>
                                          <p:attrName>style.visibility</p:attrName>
                                        </p:attrNameLst>
                                      </p:cBhvr>
                                      <p:to>
                                        <p:strVal val="visible"/>
                                      </p:to>
                                    </p:set>
                                    <p:animEffect transition="in" filter="box(in)">
                                      <p:cBhvr>
                                        <p:cTn id="17" dur="500"/>
                                        <p:tgtEl>
                                          <p:spTgt spid="796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en-US" sz="4800" b="0" dirty="0">
              <a:solidFill>
                <a:srgbClr val="0000CC"/>
              </a:solidFill>
            </a:endParaRPr>
          </a:p>
        </p:txBody>
      </p:sp>
      <p:sp>
        <p:nvSpPr>
          <p:cNvPr id="835587"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将</a:t>
            </a:r>
            <a:r>
              <a:rPr lang="en-US" altLang="zh-CN" sz="4000" b="1">
                <a:solidFill>
                  <a:srgbClr val="0000CC"/>
                </a:solidFill>
              </a:rPr>
              <a:t>P</a:t>
            </a:r>
            <a:r>
              <a:rPr lang="en-US" altLang="zh-CN" sz="4000" b="1" baseline="-25000">
                <a:solidFill>
                  <a:srgbClr val="0000CC"/>
                </a:solidFill>
              </a:rPr>
              <a:t>1</a:t>
            </a:r>
            <a:r>
              <a:rPr lang="zh-CN" altLang="en-US" sz="4000" b="1">
                <a:solidFill>
                  <a:srgbClr val="0000CC"/>
                </a:solidFill>
              </a:rPr>
              <a:t>中的</a:t>
            </a:r>
            <a:r>
              <a:rPr lang="en-US" altLang="zh-CN" sz="4000" b="1">
                <a:solidFill>
                  <a:srgbClr val="0000CC"/>
                </a:solidFill>
              </a:rPr>
              <a:t>x</a:t>
            </a:r>
            <a:r>
              <a:rPr lang="zh-CN" altLang="en-US" sz="4000" b="1">
                <a:solidFill>
                  <a:srgbClr val="0000CC"/>
                </a:solidFill>
              </a:rPr>
              <a:t>用</a:t>
            </a:r>
            <a:r>
              <a:rPr lang="en-US" altLang="zh-CN" sz="4000" b="1">
                <a:solidFill>
                  <a:srgbClr val="0000CC"/>
                </a:solidFill>
              </a:rPr>
              <a:t>x′</a:t>
            </a:r>
            <a:r>
              <a:rPr lang="zh-CN" altLang="en-US" sz="4000" b="1">
                <a:solidFill>
                  <a:srgbClr val="0000CC"/>
                </a:solidFill>
              </a:rPr>
              <a:t>代替</a:t>
            </a:r>
            <a:r>
              <a:rPr lang="en-US" altLang="zh-CN" sz="4000" b="1">
                <a:solidFill>
                  <a:srgbClr val="0000CC"/>
                </a:solidFill>
              </a:rPr>
              <a:t>,</a:t>
            </a:r>
            <a:r>
              <a:rPr lang="zh-CN" altLang="en-US" sz="4000" b="1">
                <a:solidFill>
                  <a:srgbClr val="0000CC"/>
                </a:solidFill>
              </a:rPr>
              <a:t>得到</a:t>
            </a:r>
            <a:r>
              <a:rPr lang="en-US" altLang="zh-CN" sz="4000" b="1">
                <a:solidFill>
                  <a:srgbClr val="0000CC"/>
                </a:solidFill>
              </a:rPr>
              <a:t>P′</a:t>
            </a:r>
          </a:p>
          <a:p>
            <a:pPr eaLnBrk="1" hangingPunct="1">
              <a:buFont typeface="Wingdings" pitchFamily="2" charset="2"/>
              <a:buNone/>
            </a:pPr>
            <a:r>
              <a:rPr lang="zh-CN" altLang="en-US" sz="4000" b="1">
                <a:solidFill>
                  <a:srgbClr val="0000CC"/>
                </a:solidFill>
              </a:rPr>
              <a:t>将</a:t>
            </a:r>
            <a:r>
              <a:rPr lang="en-US" altLang="zh-CN" sz="4000" b="1">
                <a:solidFill>
                  <a:srgbClr val="0000CC"/>
                </a:solidFill>
              </a:rPr>
              <a:t>P</a:t>
            </a:r>
            <a:r>
              <a:rPr lang="en-US" altLang="zh-CN" sz="4000" b="1" baseline="-25000">
                <a:solidFill>
                  <a:srgbClr val="0000CC"/>
                </a:solidFill>
              </a:rPr>
              <a:t>2</a:t>
            </a:r>
            <a:r>
              <a:rPr lang="zh-CN" altLang="en-US" sz="4000" b="1">
                <a:solidFill>
                  <a:srgbClr val="0000CC"/>
                </a:solidFill>
              </a:rPr>
              <a:t>中的</a:t>
            </a:r>
            <a:r>
              <a:rPr lang="en-US" altLang="zh-CN" sz="4000" b="1">
                <a:solidFill>
                  <a:srgbClr val="0000CC"/>
                </a:solidFill>
              </a:rPr>
              <a:t>x</a:t>
            </a:r>
            <a:r>
              <a:rPr lang="zh-CN" altLang="en-US" sz="4000" b="1">
                <a:solidFill>
                  <a:srgbClr val="0000CC"/>
                </a:solidFill>
              </a:rPr>
              <a:t>用</a:t>
            </a:r>
            <a:r>
              <a:rPr lang="en-US" altLang="zh-CN" sz="4000" b="1">
                <a:solidFill>
                  <a:srgbClr val="0000CC"/>
                </a:solidFill>
              </a:rPr>
              <a:t>x″</a:t>
            </a:r>
            <a:r>
              <a:rPr lang="zh-CN" altLang="en-US" sz="4000" b="1">
                <a:solidFill>
                  <a:srgbClr val="0000CC"/>
                </a:solidFill>
              </a:rPr>
              <a:t>代替</a:t>
            </a:r>
            <a:r>
              <a:rPr lang="en-US" altLang="zh-CN" sz="4000" b="1">
                <a:solidFill>
                  <a:srgbClr val="0000CC"/>
                </a:solidFill>
              </a:rPr>
              <a:t>,</a:t>
            </a:r>
            <a:r>
              <a:rPr lang="zh-CN" altLang="en-US" sz="4000" b="1">
                <a:solidFill>
                  <a:srgbClr val="0000CC"/>
                </a:solidFill>
              </a:rPr>
              <a:t>得到</a:t>
            </a:r>
            <a:r>
              <a:rPr lang="en-US" altLang="zh-CN" sz="4000" b="1">
                <a:solidFill>
                  <a:srgbClr val="0000CC"/>
                </a:solidFill>
              </a:rPr>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5587">
                                            <p:txEl>
                                              <p:pRg st="0" end="0"/>
                                            </p:txEl>
                                          </p:spTgt>
                                        </p:tgtEl>
                                        <p:attrNameLst>
                                          <p:attrName>style.visibility</p:attrName>
                                        </p:attrNameLst>
                                      </p:cBhvr>
                                      <p:to>
                                        <p:strVal val="visible"/>
                                      </p:to>
                                    </p:set>
                                    <p:animEffect transition="in" filter="box(in)">
                                      <p:cBhvr>
                                        <p:cTn id="7" dur="500"/>
                                        <p:tgtEl>
                                          <p:spTgt spid="835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5587">
                                            <p:txEl>
                                              <p:pRg st="1" end="1"/>
                                            </p:txEl>
                                          </p:spTgt>
                                        </p:tgtEl>
                                        <p:attrNameLst>
                                          <p:attrName>style.visibility</p:attrName>
                                        </p:attrNameLst>
                                      </p:cBhvr>
                                      <p:to>
                                        <p:strVal val="visible"/>
                                      </p:to>
                                    </p:set>
                                    <p:animEffect transition="in" filter="box(in)">
                                      <p:cBhvr>
                                        <p:cTn id="12" dur="500"/>
                                        <p:tgtEl>
                                          <p:spTgt spid="835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7" grpId="0" build="p"/>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r>
              <a:rPr lang="zh-CN" altLang="en-US" sz="4800" dirty="0">
                <a:solidFill>
                  <a:srgbClr val="000000"/>
                </a:solidFill>
              </a:rPr>
              <a:t>连接运算</a:t>
            </a:r>
          </a:p>
        </p:txBody>
      </p:sp>
      <p:sp>
        <p:nvSpPr>
          <p:cNvPr id="836611" name="Rectangle 3"/>
          <p:cNvSpPr>
            <a:spLocks noGrp="1" noChangeArrowheads="1"/>
          </p:cNvSpPr>
          <p:nvPr>
            <p:ph type="body" idx="1"/>
          </p:nvPr>
        </p:nvSpPr>
        <p:spPr/>
        <p:txBody>
          <a:bodyPr/>
          <a:lstStyle/>
          <a:p>
            <a:pPr eaLnBrk="1" hangingPunct="1">
              <a:buFont typeface="Wingdings" pitchFamily="2" charset="2"/>
              <a:buNone/>
            </a:pPr>
            <a:r>
              <a:rPr lang="zh-CN" altLang="en-US" sz="3600" b="1">
                <a:solidFill>
                  <a:srgbClr val="0000CC"/>
                </a:solidFill>
              </a:rPr>
              <a:t>构造</a:t>
            </a:r>
            <a:r>
              <a:rPr lang="en-US" altLang="zh-CN" sz="3600" b="1">
                <a:solidFill>
                  <a:srgbClr val="0000CC"/>
                </a:solidFill>
              </a:rPr>
              <a:t>G</a:t>
            </a:r>
            <a:r>
              <a:rPr lang="en-US" altLang="zh-CN" sz="3600" b="1" baseline="-25000">
                <a:solidFill>
                  <a:srgbClr val="0000CC"/>
                </a:solidFill>
              </a:rPr>
              <a:t>7</a:t>
            </a:r>
            <a:r>
              <a:rPr lang="en-US" altLang="zh-CN" sz="3600" b="1">
                <a:solidFill>
                  <a:srgbClr val="0000CC"/>
                </a:solidFill>
              </a:rPr>
              <a:t>=(∑,</a:t>
            </a:r>
            <a:r>
              <a:rPr lang="en-US" altLang="zh-CN" sz="3600" b="1">
                <a:solidFill>
                  <a:srgbClr val="000000"/>
                </a:solidFill>
              </a:rPr>
              <a:t>V U ∑′U∑″</a:t>
            </a:r>
            <a:r>
              <a:rPr lang="en-US" altLang="zh-CN" sz="3600" b="1">
                <a:solidFill>
                  <a:srgbClr val="0000CC"/>
                </a:solidFill>
              </a:rPr>
              <a:t>,</a:t>
            </a:r>
            <a:r>
              <a:rPr lang="en-US" altLang="zh-CN" sz="3600" b="1">
                <a:solidFill>
                  <a:srgbClr val="000000"/>
                </a:solidFill>
              </a:rPr>
              <a:t>S</a:t>
            </a:r>
            <a:r>
              <a:rPr lang="zh-CN" altLang="en-US" sz="3600" b="1">
                <a:solidFill>
                  <a:srgbClr val="0000CC"/>
                </a:solidFill>
              </a:rPr>
              <a:t>，</a:t>
            </a:r>
            <a:r>
              <a:rPr lang="en-US" altLang="zh-CN" sz="3600" b="1">
                <a:solidFill>
                  <a:srgbClr val="0000CC"/>
                </a:solidFill>
              </a:rPr>
              <a:t>P</a:t>
            </a:r>
            <a:r>
              <a:rPr lang="en-US" altLang="zh-CN" sz="3600" b="1" baseline="-25000">
                <a:solidFill>
                  <a:srgbClr val="0000CC"/>
                </a:solidFill>
              </a:rPr>
              <a:t>7</a:t>
            </a:r>
            <a:r>
              <a:rPr lang="en-US" altLang="zh-CN" sz="3600" b="1">
                <a:solidFill>
                  <a:srgbClr val="0000CC"/>
                </a:solidFill>
              </a:rPr>
              <a:t>)</a:t>
            </a:r>
          </a:p>
          <a:p>
            <a:pPr eaLnBrk="1" hangingPunct="1">
              <a:buFont typeface="Wingdings" pitchFamily="2" charset="2"/>
              <a:buNone/>
            </a:pPr>
            <a:r>
              <a:rPr lang="en-US" altLang="zh-CN" sz="3600" b="1">
                <a:solidFill>
                  <a:srgbClr val="0000CC"/>
                </a:solidFill>
              </a:rPr>
              <a:t> </a:t>
            </a:r>
            <a:r>
              <a:rPr lang="zh-CN" altLang="en-US" sz="3600" b="1">
                <a:solidFill>
                  <a:srgbClr val="0000CC"/>
                </a:solidFill>
              </a:rPr>
              <a:t>其中</a:t>
            </a:r>
            <a:r>
              <a:rPr lang="en-US" altLang="zh-CN" sz="3600" b="1">
                <a:solidFill>
                  <a:srgbClr val="0000CC"/>
                </a:solidFill>
              </a:rPr>
              <a:t>P</a:t>
            </a:r>
            <a:r>
              <a:rPr lang="en-US" altLang="zh-CN" sz="3600" b="1" baseline="-25000">
                <a:solidFill>
                  <a:srgbClr val="0000CC"/>
                </a:solidFill>
              </a:rPr>
              <a:t>7</a:t>
            </a:r>
            <a:r>
              <a:rPr lang="zh-CN" altLang="en-US" sz="3600" b="1">
                <a:solidFill>
                  <a:srgbClr val="0000CC"/>
                </a:solidFill>
              </a:rPr>
              <a:t>为：</a:t>
            </a:r>
          </a:p>
          <a:p>
            <a:pPr eaLnBrk="1" hangingPunct="1">
              <a:buFont typeface="Wingdings" pitchFamily="2" charset="2"/>
              <a:buNone/>
            </a:pPr>
            <a:r>
              <a:rPr lang="zh-CN" altLang="en-US" sz="3600" b="1">
                <a:solidFill>
                  <a:srgbClr val="000000"/>
                </a:solidFill>
              </a:rPr>
              <a:t>    </a:t>
            </a:r>
            <a:r>
              <a:rPr lang="en-US" altLang="zh-CN" sz="3600" b="1">
                <a:solidFill>
                  <a:srgbClr val="000000"/>
                </a:solidFill>
              </a:rPr>
              <a:t>{ S→S</a:t>
            </a:r>
            <a:r>
              <a:rPr lang="en-US" altLang="zh-CN" sz="3600" b="1" baseline="-25000">
                <a:solidFill>
                  <a:srgbClr val="000000"/>
                </a:solidFill>
              </a:rPr>
              <a:t>1</a:t>
            </a:r>
            <a:r>
              <a:rPr lang="en-US" altLang="zh-CN" sz="3600" b="1">
                <a:solidFill>
                  <a:srgbClr val="000000"/>
                </a:solidFill>
              </a:rPr>
              <a:t>S</a:t>
            </a:r>
            <a:r>
              <a:rPr lang="en-US" altLang="zh-CN" sz="3600" b="1" baseline="-25000">
                <a:solidFill>
                  <a:srgbClr val="000000"/>
                </a:solidFill>
              </a:rPr>
              <a:t>2</a:t>
            </a:r>
            <a:r>
              <a:rPr lang="en-US" altLang="zh-CN" sz="3600" b="1">
                <a:solidFill>
                  <a:srgbClr val="000000"/>
                </a:solidFill>
              </a:rPr>
              <a:t> }</a:t>
            </a:r>
            <a:r>
              <a:rPr lang="en-US" altLang="zh-CN" sz="3600" b="1">
                <a:solidFill>
                  <a:srgbClr val="0000CC"/>
                </a:solidFill>
              </a:rPr>
              <a:t> U </a:t>
            </a:r>
            <a:r>
              <a:rPr lang="en-US" altLang="zh-CN" sz="3600" b="1">
                <a:solidFill>
                  <a:srgbClr val="000000"/>
                </a:solidFill>
              </a:rPr>
              <a:t>P′</a:t>
            </a:r>
            <a:r>
              <a:rPr lang="en-US" altLang="zh-CN" sz="3600" b="1">
                <a:solidFill>
                  <a:srgbClr val="0000CC"/>
                </a:solidFill>
              </a:rPr>
              <a:t>U </a:t>
            </a:r>
            <a:r>
              <a:rPr lang="en-US" altLang="zh-CN" sz="3600" b="1">
                <a:solidFill>
                  <a:srgbClr val="000000"/>
                </a:solidFill>
              </a:rPr>
              <a:t>P″</a:t>
            </a:r>
          </a:p>
          <a:p>
            <a:pPr eaLnBrk="1" hangingPunct="1">
              <a:buFont typeface="Wingdings" pitchFamily="2" charset="2"/>
              <a:buNone/>
            </a:pPr>
            <a:r>
              <a:rPr lang="en-US" altLang="zh-CN" sz="3600" b="1">
                <a:solidFill>
                  <a:srgbClr val="000000"/>
                </a:solidFill>
              </a:rPr>
              <a:t> </a:t>
            </a:r>
            <a:r>
              <a:rPr lang="en-US" altLang="zh-CN" sz="3600" b="1">
                <a:solidFill>
                  <a:srgbClr val="0000CC"/>
                </a:solidFill>
              </a:rPr>
              <a:t>U</a:t>
            </a:r>
            <a:r>
              <a:rPr lang="en-US" altLang="zh-CN" sz="3600" b="1">
                <a:solidFill>
                  <a:srgbClr val="000000"/>
                </a:solidFill>
              </a:rPr>
              <a:t> {</a:t>
            </a:r>
            <a:r>
              <a:rPr lang="en-US" altLang="zh-CN" sz="3600" b="1">
                <a:solidFill>
                  <a:srgbClr val="FF0000"/>
                </a:solidFill>
              </a:rPr>
              <a:t>x′→x</a:t>
            </a:r>
            <a:r>
              <a:rPr lang="en-US" altLang="zh-CN" sz="3600" b="1">
                <a:solidFill>
                  <a:srgbClr val="000000"/>
                </a:solidFill>
              </a:rPr>
              <a:t>|x∈∑}U{</a:t>
            </a:r>
            <a:r>
              <a:rPr lang="en-US" altLang="zh-CN" sz="3600" b="1">
                <a:solidFill>
                  <a:srgbClr val="FF0000"/>
                </a:solidFill>
              </a:rPr>
              <a:t>x″→x</a:t>
            </a:r>
            <a:r>
              <a:rPr lang="en-US" altLang="zh-CN" sz="3600" b="1">
                <a:solidFill>
                  <a:srgbClr val="000000"/>
                </a:solidFill>
              </a:rPr>
              <a:t> |x∈∑}</a:t>
            </a:r>
          </a:p>
          <a:p>
            <a:pPr eaLnBrk="1" hangingPunct="1">
              <a:buFont typeface="Wingdings" pitchFamily="2" charset="2"/>
              <a:buNone/>
            </a:pPr>
            <a:r>
              <a:rPr lang="zh-CN" altLang="en-US" sz="3600" b="1">
                <a:solidFill>
                  <a:srgbClr val="0000CC"/>
                </a:solidFill>
              </a:rPr>
              <a:t>则</a:t>
            </a:r>
            <a:r>
              <a:rPr lang="en-US" altLang="zh-CN" sz="3600" b="1">
                <a:solidFill>
                  <a:srgbClr val="0000CC"/>
                </a:solidFill>
              </a:rPr>
              <a:t>L(G</a:t>
            </a:r>
            <a:r>
              <a:rPr lang="en-US" altLang="zh-CN" sz="3600" b="1" baseline="-25000">
                <a:solidFill>
                  <a:srgbClr val="0000CC"/>
                </a:solidFill>
              </a:rPr>
              <a:t>7</a:t>
            </a:r>
            <a:r>
              <a:rPr lang="en-US" altLang="zh-CN" sz="3600" b="1">
                <a:solidFill>
                  <a:srgbClr val="0000CC"/>
                </a:solidFill>
              </a:rPr>
              <a:t>)=L(G</a:t>
            </a:r>
            <a:r>
              <a:rPr lang="en-US" altLang="zh-CN" sz="3600" b="1" baseline="-25000">
                <a:solidFill>
                  <a:srgbClr val="0000CC"/>
                </a:solidFill>
              </a:rPr>
              <a:t>1</a:t>
            </a:r>
            <a:r>
              <a:rPr lang="en-US" altLang="zh-CN" sz="3600" b="1">
                <a:solidFill>
                  <a:srgbClr val="0000CC"/>
                </a:solidFill>
              </a:rPr>
              <a:t>)L(G</a:t>
            </a:r>
            <a:r>
              <a:rPr lang="en-US" altLang="zh-CN" sz="3600" b="1" baseline="-25000">
                <a:solidFill>
                  <a:srgbClr val="0000CC"/>
                </a:solidFill>
              </a:rPr>
              <a:t>2</a:t>
            </a:r>
            <a:r>
              <a:rPr lang="en-US" altLang="zh-CN" sz="3600" b="1">
                <a:solidFill>
                  <a:srgbClr val="0000CC"/>
                </a:solidFill>
              </a:rPr>
              <a:t>)</a:t>
            </a:r>
            <a:endParaRPr lang="zh-CN" altLang="en-US"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6611">
                                            <p:txEl>
                                              <p:pRg st="0" end="0"/>
                                            </p:txEl>
                                          </p:spTgt>
                                        </p:tgtEl>
                                        <p:attrNameLst>
                                          <p:attrName>style.visibility</p:attrName>
                                        </p:attrNameLst>
                                      </p:cBhvr>
                                      <p:to>
                                        <p:strVal val="visible"/>
                                      </p:to>
                                    </p:set>
                                    <p:animEffect transition="in" filter="box(in)">
                                      <p:cBhvr>
                                        <p:cTn id="7" dur="500"/>
                                        <p:tgtEl>
                                          <p:spTgt spid="836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6611">
                                            <p:txEl>
                                              <p:pRg st="1" end="1"/>
                                            </p:txEl>
                                          </p:spTgt>
                                        </p:tgtEl>
                                        <p:attrNameLst>
                                          <p:attrName>style.visibility</p:attrName>
                                        </p:attrNameLst>
                                      </p:cBhvr>
                                      <p:to>
                                        <p:strVal val="visible"/>
                                      </p:to>
                                    </p:set>
                                    <p:animEffect transition="in" filter="box(in)">
                                      <p:cBhvr>
                                        <p:cTn id="12" dur="500"/>
                                        <p:tgtEl>
                                          <p:spTgt spid="836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36611">
                                            <p:txEl>
                                              <p:pRg st="2" end="2"/>
                                            </p:txEl>
                                          </p:spTgt>
                                        </p:tgtEl>
                                        <p:attrNameLst>
                                          <p:attrName>style.visibility</p:attrName>
                                        </p:attrNameLst>
                                      </p:cBhvr>
                                      <p:to>
                                        <p:strVal val="visible"/>
                                      </p:to>
                                    </p:set>
                                    <p:animEffect transition="in" filter="checkerboard(across)">
                                      <p:cBhvr>
                                        <p:cTn id="17" dur="500"/>
                                        <p:tgtEl>
                                          <p:spTgt spid="836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36611">
                                            <p:txEl>
                                              <p:pRg st="3" end="3"/>
                                            </p:txEl>
                                          </p:spTgt>
                                        </p:tgtEl>
                                        <p:attrNameLst>
                                          <p:attrName>style.visibility</p:attrName>
                                        </p:attrNameLst>
                                      </p:cBhvr>
                                      <p:to>
                                        <p:strVal val="visible"/>
                                      </p:to>
                                    </p:set>
                                    <p:animEffect transition="in" filter="checkerboard(across)">
                                      <p:cBhvr>
                                        <p:cTn id="22" dur="500"/>
                                        <p:tgtEl>
                                          <p:spTgt spid="836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6611">
                                            <p:txEl>
                                              <p:pRg st="4" end="4"/>
                                            </p:txEl>
                                          </p:spTgt>
                                        </p:tgtEl>
                                        <p:attrNameLst>
                                          <p:attrName>style.visibility</p:attrName>
                                        </p:attrNameLst>
                                      </p:cBhvr>
                                      <p:to>
                                        <p:strVal val="visible"/>
                                      </p:to>
                                    </p:set>
                                    <p:animEffect transition="in" filter="box(in)">
                                      <p:cBhvr>
                                        <p:cTn id="27" dur="500"/>
                                        <p:tgtEl>
                                          <p:spTgt spid="836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1" grpId="0" build="p"/>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zh-CN" dirty="0"/>
          </a:p>
        </p:txBody>
      </p:sp>
      <p:sp>
        <p:nvSpPr>
          <p:cNvPr id="975875" name="Rectangle 3"/>
          <p:cNvSpPr>
            <a:spLocks noGrp="1" noChangeArrowheads="1"/>
          </p:cNvSpPr>
          <p:nvPr>
            <p:ph type="body" idx="1"/>
          </p:nvPr>
        </p:nvSpPr>
        <p:spPr>
          <a:xfrm>
            <a:off x="914400" y="2362200"/>
            <a:ext cx="8001000" cy="4495800"/>
          </a:xfrm>
        </p:spPr>
        <p:txBody>
          <a:bodyPr/>
          <a:lstStyle/>
          <a:p>
            <a:pPr eaLnBrk="1" hangingPunct="1">
              <a:lnSpc>
                <a:spcPct val="80000"/>
              </a:lnSpc>
              <a:buFont typeface="Wingdings" pitchFamily="2" charset="2"/>
              <a:buNone/>
            </a:pPr>
            <a:r>
              <a:rPr lang="zh-CN" altLang="en-US" sz="3200" b="1" dirty="0">
                <a:solidFill>
                  <a:srgbClr val="0000CC"/>
                </a:solidFill>
                <a:latin typeface="Times New Roman" pitchFamily="18" charset="0"/>
              </a:rPr>
              <a:t>文法</a:t>
            </a:r>
            <a:r>
              <a:rPr lang="en-US" altLang="zh-CN" sz="3200" b="1" dirty="0">
                <a:solidFill>
                  <a:srgbClr val="0000CC"/>
                </a:solidFill>
                <a:latin typeface="Times New Roman" pitchFamily="18" charset="0"/>
              </a:rPr>
              <a:t>G</a:t>
            </a:r>
            <a:r>
              <a:rPr lang="en-US" altLang="zh-CN" sz="3200" b="1" baseline="-25000" dirty="0">
                <a:solidFill>
                  <a:srgbClr val="0000CC"/>
                </a:solidFill>
                <a:latin typeface="Times New Roman" pitchFamily="18" charset="0"/>
              </a:rPr>
              <a:t>1</a:t>
            </a:r>
            <a:r>
              <a:rPr lang="zh-CN" altLang="en-US" sz="3200" b="1" dirty="0">
                <a:solidFill>
                  <a:srgbClr val="0000CC"/>
                </a:solidFill>
                <a:latin typeface="Times New Roman" pitchFamily="18" charset="0"/>
              </a:rPr>
              <a:t>：</a:t>
            </a:r>
            <a:r>
              <a:rPr lang="en-US" altLang="zh-CN" sz="3200" b="1" dirty="0">
                <a:solidFill>
                  <a:srgbClr val="000000"/>
                </a:solidFill>
                <a:latin typeface="Times New Roman" pitchFamily="18" charset="0"/>
              </a:rPr>
              <a:t>S</a:t>
            </a:r>
            <a:r>
              <a:rPr lang="en-US" altLang="zh-CN" sz="3200" b="1" baseline="-25000" dirty="0">
                <a:solidFill>
                  <a:srgbClr val="000000"/>
                </a:solidFill>
                <a:latin typeface="Times New Roman" pitchFamily="18" charset="0"/>
              </a:rPr>
              <a:t>1</a:t>
            </a:r>
            <a:r>
              <a:rPr lang="en-US" altLang="zh-CN" sz="3200" b="1" dirty="0">
                <a:solidFill>
                  <a:srgbClr val="000000"/>
                </a:solidFill>
                <a:latin typeface="Times New Roman" pitchFamily="18" charset="0"/>
              </a:rPr>
              <a:t>→b</a:t>
            </a:r>
            <a:endParaRPr lang="en-US" altLang="zh-CN" sz="3200" b="1" dirty="0">
              <a:solidFill>
                <a:srgbClr val="0000CC"/>
              </a:solidFill>
              <a:latin typeface="Times New Roman" pitchFamily="18" charset="0"/>
            </a:endParaRPr>
          </a:p>
          <a:p>
            <a:pPr eaLnBrk="1" hangingPunct="1">
              <a:lnSpc>
                <a:spcPct val="80000"/>
              </a:lnSpc>
              <a:buFont typeface="Wingdings" pitchFamily="2" charset="2"/>
              <a:buNone/>
            </a:pPr>
            <a:r>
              <a:rPr lang="zh-CN" altLang="en-US" sz="3200" b="1" dirty="0">
                <a:solidFill>
                  <a:srgbClr val="0000CC"/>
                </a:solidFill>
                <a:latin typeface="Times New Roman" pitchFamily="18" charset="0"/>
              </a:rPr>
              <a:t>文法</a:t>
            </a:r>
            <a:r>
              <a:rPr lang="en-US" altLang="zh-CN" sz="3200" b="1" dirty="0">
                <a:solidFill>
                  <a:srgbClr val="0000CC"/>
                </a:solidFill>
                <a:latin typeface="Times New Roman" pitchFamily="18" charset="0"/>
              </a:rPr>
              <a:t>G</a:t>
            </a:r>
            <a:r>
              <a:rPr lang="en-US" altLang="zh-CN" sz="3200" b="1" baseline="-25000" dirty="0">
                <a:solidFill>
                  <a:srgbClr val="0000CC"/>
                </a:solidFill>
                <a:latin typeface="Times New Roman" pitchFamily="18" charset="0"/>
              </a:rPr>
              <a:t>2</a:t>
            </a:r>
            <a:r>
              <a:rPr lang="zh-CN" altLang="en-US" sz="3200" b="1" dirty="0">
                <a:solidFill>
                  <a:srgbClr val="0000CC"/>
                </a:solidFill>
                <a:latin typeface="Times New Roman" pitchFamily="18" charset="0"/>
              </a:rPr>
              <a:t>：</a:t>
            </a:r>
            <a:r>
              <a:rPr lang="en-US" altLang="zh-CN" sz="3200" b="1" dirty="0">
                <a:solidFill>
                  <a:srgbClr val="000000"/>
                </a:solidFill>
                <a:latin typeface="Times New Roman" pitchFamily="18" charset="0"/>
              </a:rPr>
              <a:t>S</a:t>
            </a:r>
            <a:r>
              <a:rPr lang="en-US" altLang="zh-CN" sz="3200" b="1" baseline="-25000" dirty="0">
                <a:solidFill>
                  <a:srgbClr val="000000"/>
                </a:solidFill>
                <a:latin typeface="Times New Roman" pitchFamily="18" charset="0"/>
              </a:rPr>
              <a:t>2</a:t>
            </a:r>
            <a:r>
              <a:rPr lang="en-US" altLang="zh-CN" sz="3200" b="1" dirty="0">
                <a:solidFill>
                  <a:srgbClr val="000000"/>
                </a:solidFill>
                <a:latin typeface="Times New Roman" pitchFamily="18" charset="0"/>
              </a:rPr>
              <a:t>→c|bA|A    </a:t>
            </a:r>
            <a:r>
              <a:rPr lang="en-US" altLang="zh-CN" sz="3200" b="1" dirty="0" err="1">
                <a:solidFill>
                  <a:srgbClr val="000000"/>
                </a:solidFill>
                <a:latin typeface="Times New Roman" pitchFamily="18" charset="0"/>
              </a:rPr>
              <a:t>A→a</a:t>
            </a:r>
            <a:r>
              <a:rPr lang="en-US" altLang="zh-CN" sz="3200" b="1" dirty="0">
                <a:solidFill>
                  <a:srgbClr val="000000"/>
                </a:solidFill>
                <a:latin typeface="Times New Roman" pitchFamily="18" charset="0"/>
              </a:rPr>
              <a:t>  </a:t>
            </a:r>
            <a:r>
              <a:rPr lang="en-US" altLang="zh-CN" sz="3200" b="1" dirty="0" err="1">
                <a:solidFill>
                  <a:srgbClr val="000000"/>
                </a:solidFill>
                <a:latin typeface="Times New Roman" pitchFamily="18" charset="0"/>
              </a:rPr>
              <a:t>bA→bb</a:t>
            </a:r>
            <a:endParaRPr lang="en-US" altLang="zh-CN" sz="3200" b="1" dirty="0">
              <a:solidFill>
                <a:srgbClr val="000000"/>
              </a:solidFill>
              <a:latin typeface="Times New Roman" pitchFamily="18" charset="0"/>
            </a:endParaRPr>
          </a:p>
          <a:p>
            <a:pPr eaLnBrk="1" hangingPunct="1">
              <a:lnSpc>
                <a:spcPct val="80000"/>
              </a:lnSpc>
              <a:buFont typeface="Wingdings" pitchFamily="2" charset="2"/>
              <a:buNone/>
            </a:pPr>
            <a:r>
              <a:rPr lang="en-US" altLang="zh-CN" sz="3200" b="1" dirty="0">
                <a:solidFill>
                  <a:srgbClr val="0000CC"/>
                </a:solidFill>
                <a:latin typeface="Times New Roman" pitchFamily="18" charset="0"/>
              </a:rPr>
              <a:t>   P</a:t>
            </a:r>
            <a:r>
              <a:rPr lang="en-US" altLang="zh-CN" sz="3200" b="1" baseline="-25000" dirty="0">
                <a:solidFill>
                  <a:srgbClr val="0000CC"/>
                </a:solidFill>
                <a:latin typeface="Times New Roman" pitchFamily="18" charset="0"/>
              </a:rPr>
              <a:t>7</a:t>
            </a:r>
            <a:r>
              <a:rPr lang="en-GB" altLang="zh-CN" sz="3200" b="1" dirty="0">
                <a:solidFill>
                  <a:srgbClr val="000000"/>
                </a:solidFill>
                <a:latin typeface="Times New Roman" pitchFamily="18" charset="0"/>
              </a:rPr>
              <a:t> </a:t>
            </a:r>
            <a:r>
              <a:rPr lang="zh-CN" altLang="en-GB" sz="3200" b="1" dirty="0">
                <a:solidFill>
                  <a:srgbClr val="000000"/>
                </a:solidFill>
                <a:latin typeface="Times New Roman" pitchFamily="18" charset="0"/>
              </a:rPr>
              <a:t>为      </a:t>
            </a:r>
            <a:r>
              <a:rPr lang="en-US" altLang="zh-CN" sz="3200" b="1" dirty="0">
                <a:solidFill>
                  <a:srgbClr val="FF0000"/>
                </a:solidFill>
                <a:latin typeface="Times New Roman" pitchFamily="18" charset="0"/>
              </a:rPr>
              <a:t>S→S</a:t>
            </a:r>
            <a:r>
              <a:rPr lang="en-US" altLang="zh-CN" sz="3200" b="1" baseline="-25000" dirty="0">
                <a:solidFill>
                  <a:srgbClr val="FF0000"/>
                </a:solidFill>
                <a:latin typeface="Times New Roman" pitchFamily="18" charset="0"/>
              </a:rPr>
              <a:t>1</a:t>
            </a:r>
            <a:r>
              <a:rPr lang="en-US" altLang="zh-CN" sz="3200" b="1" dirty="0">
                <a:solidFill>
                  <a:srgbClr val="FF0000"/>
                </a:solidFill>
                <a:latin typeface="Times New Roman" pitchFamily="18" charset="0"/>
              </a:rPr>
              <a:t>S</a:t>
            </a:r>
            <a:r>
              <a:rPr lang="en-US" altLang="zh-CN" sz="3200" b="1" baseline="-25000" dirty="0">
                <a:solidFill>
                  <a:srgbClr val="FF0000"/>
                </a:solidFill>
                <a:latin typeface="Times New Roman" pitchFamily="18" charset="0"/>
              </a:rPr>
              <a:t>2</a:t>
            </a:r>
          </a:p>
          <a:p>
            <a:pPr eaLnBrk="1" hangingPunct="1">
              <a:lnSpc>
                <a:spcPct val="80000"/>
              </a:lnSpc>
              <a:buFont typeface="Wingdings" pitchFamily="2" charset="2"/>
              <a:buNone/>
            </a:pPr>
            <a:r>
              <a:rPr lang="zh-CN" altLang="en-GB" sz="3200" b="1" dirty="0">
                <a:solidFill>
                  <a:srgbClr val="000000"/>
                </a:solidFill>
                <a:latin typeface="Times New Roman" pitchFamily="18" charset="0"/>
              </a:rPr>
              <a:t>                  </a:t>
            </a:r>
            <a:r>
              <a:rPr lang="en-US" altLang="zh-CN" sz="3200" b="1" dirty="0">
                <a:solidFill>
                  <a:srgbClr val="0000CC"/>
                </a:solidFill>
                <a:latin typeface="Times New Roman" pitchFamily="18" charset="0"/>
              </a:rPr>
              <a:t>S</a:t>
            </a:r>
            <a:r>
              <a:rPr lang="en-US" altLang="zh-CN" sz="3200" b="1" baseline="-25000" dirty="0">
                <a:solidFill>
                  <a:srgbClr val="0000CC"/>
                </a:solidFill>
                <a:latin typeface="Times New Roman" pitchFamily="18" charset="0"/>
              </a:rPr>
              <a:t>1</a:t>
            </a:r>
            <a:r>
              <a:rPr lang="en-US" altLang="zh-CN" sz="3200" b="1" dirty="0">
                <a:solidFill>
                  <a:srgbClr val="0000CC"/>
                </a:solidFill>
                <a:latin typeface="Times New Roman" pitchFamily="18" charset="0"/>
              </a:rPr>
              <a:t>→b′</a:t>
            </a:r>
          </a:p>
          <a:p>
            <a:pPr eaLnBrk="1" hangingPunct="1">
              <a:lnSpc>
                <a:spcPct val="80000"/>
              </a:lnSpc>
              <a:buFont typeface="Wingdings" pitchFamily="2" charset="2"/>
              <a:buNone/>
            </a:pPr>
            <a:r>
              <a:rPr lang="en-US" altLang="zh-CN" sz="3200" b="1" dirty="0">
                <a:solidFill>
                  <a:srgbClr val="000000"/>
                </a:solidFill>
                <a:latin typeface="Times New Roman" pitchFamily="18" charset="0"/>
              </a:rPr>
              <a:t>                  </a:t>
            </a:r>
            <a:r>
              <a:rPr lang="en-US" altLang="zh-CN" sz="3200" b="1" dirty="0">
                <a:solidFill>
                  <a:srgbClr val="0000CC"/>
                </a:solidFill>
                <a:latin typeface="Times New Roman" pitchFamily="18" charset="0"/>
              </a:rPr>
              <a:t>S</a:t>
            </a:r>
            <a:r>
              <a:rPr lang="en-US" altLang="zh-CN" sz="3200" b="1" baseline="-25000" dirty="0">
                <a:solidFill>
                  <a:srgbClr val="0000CC"/>
                </a:solidFill>
                <a:latin typeface="Times New Roman" pitchFamily="18" charset="0"/>
              </a:rPr>
              <a:t>2</a:t>
            </a:r>
            <a:r>
              <a:rPr lang="en-US" altLang="zh-CN" sz="3200" b="1" dirty="0">
                <a:solidFill>
                  <a:srgbClr val="0000CC"/>
                </a:solidFill>
                <a:latin typeface="Times New Roman" pitchFamily="18" charset="0"/>
              </a:rPr>
              <a:t>→c″|</a:t>
            </a:r>
            <a:r>
              <a:rPr lang="en-US" altLang="zh-CN" sz="3200" b="1" dirty="0" err="1">
                <a:solidFill>
                  <a:srgbClr val="0000CC"/>
                </a:solidFill>
                <a:latin typeface="Times New Roman" pitchFamily="18" charset="0"/>
              </a:rPr>
              <a:t>b″A|A</a:t>
            </a:r>
            <a:endParaRPr lang="en-US" altLang="zh-CN" sz="3200" b="1" dirty="0">
              <a:solidFill>
                <a:srgbClr val="0000CC"/>
              </a:solidFill>
              <a:latin typeface="Times New Roman" pitchFamily="18" charset="0"/>
            </a:endParaRPr>
          </a:p>
          <a:p>
            <a:pPr eaLnBrk="1" hangingPunct="1">
              <a:lnSpc>
                <a:spcPct val="80000"/>
              </a:lnSpc>
              <a:buFont typeface="Wingdings" pitchFamily="2" charset="2"/>
              <a:buNone/>
            </a:pPr>
            <a:r>
              <a:rPr lang="en-US" altLang="zh-CN" sz="3200" b="1" dirty="0">
                <a:solidFill>
                  <a:srgbClr val="000000"/>
                </a:solidFill>
                <a:latin typeface="Times New Roman" pitchFamily="18" charset="0"/>
              </a:rPr>
              <a:t>                  </a:t>
            </a:r>
            <a:r>
              <a:rPr lang="en-US" altLang="zh-CN" sz="3200" b="1" dirty="0" err="1">
                <a:solidFill>
                  <a:srgbClr val="000000"/>
                </a:solidFill>
                <a:latin typeface="Times New Roman" pitchFamily="18" charset="0"/>
              </a:rPr>
              <a:t>A→a</a:t>
            </a:r>
            <a:r>
              <a:rPr lang="en-US" altLang="zh-CN" sz="3200" b="1" dirty="0">
                <a:solidFill>
                  <a:srgbClr val="000000"/>
                </a:solidFill>
                <a:latin typeface="Times New Roman" pitchFamily="18" charset="0"/>
              </a:rPr>
              <a:t>″ </a:t>
            </a:r>
          </a:p>
          <a:p>
            <a:pPr eaLnBrk="1" hangingPunct="1">
              <a:lnSpc>
                <a:spcPct val="80000"/>
              </a:lnSpc>
              <a:buFont typeface="Wingdings" pitchFamily="2" charset="2"/>
              <a:buNone/>
            </a:pPr>
            <a:r>
              <a:rPr lang="en-US" altLang="zh-CN" sz="3200" b="1" dirty="0">
                <a:solidFill>
                  <a:srgbClr val="000000"/>
                </a:solidFill>
                <a:latin typeface="Times New Roman" pitchFamily="18" charset="0"/>
              </a:rPr>
              <a:t>                  </a:t>
            </a:r>
            <a:r>
              <a:rPr lang="en-US" altLang="zh-CN" sz="3200" b="1" dirty="0" err="1">
                <a:solidFill>
                  <a:srgbClr val="000000"/>
                </a:solidFill>
                <a:latin typeface="Times New Roman" pitchFamily="18" charset="0"/>
                <a:ea typeface="仿宋_GB2312" pitchFamily="49" charset="-122"/>
                <a:cs typeface="Times New Roman" pitchFamily="18" charset="0"/>
              </a:rPr>
              <a:t>b″A</a:t>
            </a:r>
            <a:r>
              <a:rPr lang="en-US" altLang="zh-CN" sz="3200" b="1" dirty="0">
                <a:solidFill>
                  <a:srgbClr val="000000"/>
                </a:solidFill>
                <a:latin typeface="Times New Roman" pitchFamily="18" charset="0"/>
              </a:rPr>
              <a:t> →</a:t>
            </a:r>
            <a:r>
              <a:rPr lang="en-US" altLang="zh-CN" sz="3200" b="1" dirty="0" err="1">
                <a:solidFill>
                  <a:srgbClr val="000000"/>
                </a:solidFill>
                <a:latin typeface="Times New Roman" pitchFamily="18" charset="0"/>
              </a:rPr>
              <a:t>b″b</a:t>
            </a:r>
            <a:r>
              <a:rPr lang="en-US" altLang="zh-CN" sz="3200" b="1" dirty="0">
                <a:solidFill>
                  <a:srgbClr val="000000"/>
                </a:solidFill>
                <a:latin typeface="Times New Roman" pitchFamily="18" charset="0"/>
              </a:rPr>
              <a:t>″</a:t>
            </a:r>
          </a:p>
          <a:p>
            <a:pPr eaLnBrk="1" hangingPunct="1">
              <a:lnSpc>
                <a:spcPct val="80000"/>
              </a:lnSpc>
              <a:buFont typeface="Wingdings" pitchFamily="2" charset="2"/>
              <a:buNone/>
            </a:pPr>
            <a:r>
              <a:rPr lang="en-US" altLang="zh-CN" sz="3200" b="1" dirty="0">
                <a:solidFill>
                  <a:srgbClr val="000000"/>
                </a:solidFill>
                <a:latin typeface="Times New Roman" pitchFamily="18" charset="0"/>
              </a:rPr>
              <a:t>                  b′→</a:t>
            </a:r>
            <a:r>
              <a:rPr lang="en-GB" altLang="zh-CN" sz="3200" b="1" dirty="0">
                <a:solidFill>
                  <a:srgbClr val="000000"/>
                </a:solidFill>
                <a:latin typeface="Times New Roman" pitchFamily="18" charset="0"/>
              </a:rPr>
              <a:t>b         </a:t>
            </a:r>
          </a:p>
          <a:p>
            <a:pPr eaLnBrk="1" hangingPunct="1">
              <a:lnSpc>
                <a:spcPct val="80000"/>
              </a:lnSpc>
              <a:buFont typeface="Wingdings" pitchFamily="2" charset="2"/>
              <a:buNone/>
            </a:pPr>
            <a:r>
              <a:rPr lang="en-GB" altLang="zh-CN" sz="3200" b="1" dirty="0">
                <a:solidFill>
                  <a:srgbClr val="000000"/>
                </a:solidFill>
                <a:latin typeface="Times New Roman" pitchFamily="18" charset="0"/>
              </a:rPr>
              <a:t>                  </a:t>
            </a:r>
            <a:r>
              <a:rPr lang="en-US" altLang="zh-CN" sz="3200" b="1" dirty="0">
                <a:solidFill>
                  <a:srgbClr val="000000"/>
                </a:solidFill>
                <a:latin typeface="Times New Roman" pitchFamily="18" charset="0"/>
              </a:rPr>
              <a:t>a″ →a    </a:t>
            </a:r>
            <a:r>
              <a:rPr lang="en-GB" altLang="zh-CN" sz="3200" b="1" dirty="0">
                <a:solidFill>
                  <a:srgbClr val="000000"/>
                </a:solidFill>
                <a:latin typeface="Times New Roman" pitchFamily="18" charset="0"/>
              </a:rPr>
              <a:t> </a:t>
            </a:r>
            <a:r>
              <a:rPr lang="en-US" altLang="zh-CN" sz="3200" b="1" dirty="0">
                <a:solidFill>
                  <a:srgbClr val="000000"/>
                </a:solidFill>
                <a:latin typeface="Times New Roman" pitchFamily="18" charset="0"/>
              </a:rPr>
              <a:t>c″→c        b″→</a:t>
            </a:r>
            <a:r>
              <a:rPr lang="en-GB" altLang="zh-CN" sz="3200" b="1" dirty="0">
                <a:solidFill>
                  <a:srgbClr val="000000"/>
                </a:solidFill>
                <a:latin typeface="Times New Roman" pitchFamily="18" charset="0"/>
              </a:rPr>
              <a:t>b </a:t>
            </a:r>
            <a:endParaRPr lang="en-US" altLang="zh-CN" sz="3200" b="1"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5875">
                                            <p:txEl>
                                              <p:pRg st="0" end="0"/>
                                            </p:txEl>
                                          </p:spTgt>
                                        </p:tgtEl>
                                        <p:attrNameLst>
                                          <p:attrName>style.visibility</p:attrName>
                                        </p:attrNameLst>
                                      </p:cBhvr>
                                      <p:to>
                                        <p:strVal val="visible"/>
                                      </p:to>
                                    </p:set>
                                    <p:animEffect transition="in" filter="box(in)">
                                      <p:cBhvr>
                                        <p:cTn id="7" dur="500"/>
                                        <p:tgtEl>
                                          <p:spTgt spid="975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5875">
                                            <p:txEl>
                                              <p:pRg st="1" end="1"/>
                                            </p:txEl>
                                          </p:spTgt>
                                        </p:tgtEl>
                                        <p:attrNameLst>
                                          <p:attrName>style.visibility</p:attrName>
                                        </p:attrNameLst>
                                      </p:cBhvr>
                                      <p:to>
                                        <p:strVal val="visible"/>
                                      </p:to>
                                    </p:set>
                                    <p:animEffect transition="in" filter="box(in)">
                                      <p:cBhvr>
                                        <p:cTn id="12" dur="500"/>
                                        <p:tgtEl>
                                          <p:spTgt spid="975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5875">
                                            <p:txEl>
                                              <p:pRg st="2" end="2"/>
                                            </p:txEl>
                                          </p:spTgt>
                                        </p:tgtEl>
                                        <p:attrNameLst>
                                          <p:attrName>style.visibility</p:attrName>
                                        </p:attrNameLst>
                                      </p:cBhvr>
                                      <p:to>
                                        <p:strVal val="visible"/>
                                      </p:to>
                                    </p:set>
                                    <p:animEffect transition="in" filter="box(in)">
                                      <p:cBhvr>
                                        <p:cTn id="17" dur="500"/>
                                        <p:tgtEl>
                                          <p:spTgt spid="975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5875">
                                            <p:txEl>
                                              <p:pRg st="3" end="3"/>
                                            </p:txEl>
                                          </p:spTgt>
                                        </p:tgtEl>
                                        <p:attrNameLst>
                                          <p:attrName>style.visibility</p:attrName>
                                        </p:attrNameLst>
                                      </p:cBhvr>
                                      <p:to>
                                        <p:strVal val="visible"/>
                                      </p:to>
                                    </p:set>
                                    <p:animEffect transition="in" filter="box(in)">
                                      <p:cBhvr>
                                        <p:cTn id="22" dur="500"/>
                                        <p:tgtEl>
                                          <p:spTgt spid="975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75875">
                                            <p:txEl>
                                              <p:pRg st="4" end="4"/>
                                            </p:txEl>
                                          </p:spTgt>
                                        </p:tgtEl>
                                        <p:attrNameLst>
                                          <p:attrName>style.visibility</p:attrName>
                                        </p:attrNameLst>
                                      </p:cBhvr>
                                      <p:to>
                                        <p:strVal val="visible"/>
                                      </p:to>
                                    </p:set>
                                    <p:animEffect transition="in" filter="box(in)">
                                      <p:cBhvr>
                                        <p:cTn id="27" dur="500"/>
                                        <p:tgtEl>
                                          <p:spTgt spid="9758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75875">
                                            <p:txEl>
                                              <p:pRg st="5" end="5"/>
                                            </p:txEl>
                                          </p:spTgt>
                                        </p:tgtEl>
                                        <p:attrNameLst>
                                          <p:attrName>style.visibility</p:attrName>
                                        </p:attrNameLst>
                                      </p:cBhvr>
                                      <p:to>
                                        <p:strVal val="visible"/>
                                      </p:to>
                                    </p:set>
                                    <p:animEffect transition="in" filter="box(in)">
                                      <p:cBhvr>
                                        <p:cTn id="32" dur="500"/>
                                        <p:tgtEl>
                                          <p:spTgt spid="9758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75875">
                                            <p:txEl>
                                              <p:pRg st="6" end="6"/>
                                            </p:txEl>
                                          </p:spTgt>
                                        </p:tgtEl>
                                        <p:attrNameLst>
                                          <p:attrName>style.visibility</p:attrName>
                                        </p:attrNameLst>
                                      </p:cBhvr>
                                      <p:to>
                                        <p:strVal val="visible"/>
                                      </p:to>
                                    </p:set>
                                    <p:animEffect transition="in" filter="box(in)">
                                      <p:cBhvr>
                                        <p:cTn id="37" dur="500"/>
                                        <p:tgtEl>
                                          <p:spTgt spid="9758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75875">
                                            <p:txEl>
                                              <p:pRg st="7" end="7"/>
                                            </p:txEl>
                                          </p:spTgt>
                                        </p:tgtEl>
                                        <p:attrNameLst>
                                          <p:attrName>style.visibility</p:attrName>
                                        </p:attrNameLst>
                                      </p:cBhvr>
                                      <p:to>
                                        <p:strVal val="visible"/>
                                      </p:to>
                                    </p:set>
                                    <p:animEffect transition="in" filter="box(in)">
                                      <p:cBhvr>
                                        <p:cTn id="42" dur="500"/>
                                        <p:tgtEl>
                                          <p:spTgt spid="97587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975875">
                                            <p:txEl>
                                              <p:pRg st="8" end="8"/>
                                            </p:txEl>
                                          </p:spTgt>
                                        </p:tgtEl>
                                        <p:attrNameLst>
                                          <p:attrName>style.visibility</p:attrName>
                                        </p:attrNameLst>
                                      </p:cBhvr>
                                      <p:to>
                                        <p:strVal val="visible"/>
                                      </p:to>
                                    </p:set>
                                    <p:animEffect transition="in" filter="box(in)">
                                      <p:cBhvr>
                                        <p:cTn id="47" dur="500"/>
                                        <p:tgtEl>
                                          <p:spTgt spid="9758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r>
              <a:rPr lang="zh-CN" altLang="en-US" sz="4800" dirty="0">
                <a:solidFill>
                  <a:srgbClr val="000000"/>
                </a:solidFill>
              </a:rPr>
              <a:t>连接运算</a:t>
            </a:r>
            <a:endParaRPr lang="zh-CN" altLang="zh-CN" dirty="0"/>
          </a:p>
        </p:txBody>
      </p:sp>
      <p:sp>
        <p:nvSpPr>
          <p:cNvPr id="976899" name="Rectangle 3"/>
          <p:cNvSpPr>
            <a:spLocks noGrp="1" noChangeArrowheads="1"/>
          </p:cNvSpPr>
          <p:nvPr>
            <p:ph type="body" idx="1"/>
          </p:nvPr>
        </p:nvSpPr>
        <p:spPr/>
        <p:txBody>
          <a:bodyPr/>
          <a:lstStyle/>
          <a:p>
            <a:pPr eaLnBrk="1" hangingPunct="1">
              <a:buFont typeface="Wingdings" pitchFamily="2" charset="2"/>
              <a:buNone/>
            </a:pPr>
            <a:r>
              <a:rPr lang="en-US" altLang="zh-CN" sz="3600" b="1">
                <a:solidFill>
                  <a:srgbClr val="0000CC"/>
                </a:solidFill>
              </a:rPr>
              <a:t> </a:t>
            </a:r>
            <a:r>
              <a:rPr lang="en-US" altLang="zh-CN" sz="3600" b="1">
                <a:solidFill>
                  <a:srgbClr val="0000CC"/>
                </a:solidFill>
                <a:latin typeface="Times New Roman" pitchFamily="18" charset="0"/>
              </a:rPr>
              <a:t>S=&gt;S</a:t>
            </a:r>
            <a:r>
              <a:rPr lang="en-US" altLang="zh-CN" sz="4000" b="1" baseline="-25000">
                <a:solidFill>
                  <a:srgbClr val="0000CC"/>
                </a:solidFill>
                <a:latin typeface="Times New Roman" pitchFamily="18" charset="0"/>
              </a:rPr>
              <a:t>1</a:t>
            </a:r>
            <a:r>
              <a:rPr lang="en-US" altLang="zh-CN" sz="3600" b="1">
                <a:solidFill>
                  <a:srgbClr val="0000CC"/>
                </a:solidFill>
                <a:latin typeface="Times New Roman" pitchFamily="18" charset="0"/>
              </a:rPr>
              <a:t>S</a:t>
            </a:r>
            <a:r>
              <a:rPr lang="en-US" altLang="zh-CN" sz="4000" b="1" baseline="-25000">
                <a:solidFill>
                  <a:srgbClr val="0000CC"/>
                </a:solidFill>
                <a:latin typeface="Times New Roman" pitchFamily="18" charset="0"/>
              </a:rPr>
              <a:t>2</a:t>
            </a:r>
          </a:p>
          <a:p>
            <a:pPr eaLnBrk="1" hangingPunct="1">
              <a:buFont typeface="Wingdings" pitchFamily="2" charset="2"/>
              <a:buNone/>
            </a:pPr>
            <a:r>
              <a:rPr lang="en-US" altLang="zh-CN" sz="4000" b="1" baseline="-25000">
                <a:solidFill>
                  <a:srgbClr val="0000CC"/>
                </a:solidFill>
                <a:latin typeface="Times New Roman" pitchFamily="18" charset="0"/>
              </a:rPr>
              <a:t>    </a:t>
            </a:r>
            <a:r>
              <a:rPr lang="en-US" altLang="zh-CN" sz="3600" b="1">
                <a:solidFill>
                  <a:srgbClr val="0000CC"/>
                </a:solidFill>
                <a:latin typeface="Times New Roman" pitchFamily="18" charset="0"/>
              </a:rPr>
              <a:t>=&gt;</a:t>
            </a:r>
            <a:r>
              <a:rPr lang="en-US" altLang="zh-CN" sz="3600" b="1">
                <a:solidFill>
                  <a:srgbClr val="000000"/>
                </a:solidFill>
                <a:latin typeface="Times New Roman" pitchFamily="18" charset="0"/>
              </a:rPr>
              <a:t>b </a:t>
            </a:r>
            <a:r>
              <a:rPr lang="en-US" altLang="zh-CN" sz="4000" b="1">
                <a:solidFill>
                  <a:srgbClr val="000000"/>
                </a:solidFill>
                <a:latin typeface="Times New Roman" pitchFamily="18" charset="0"/>
              </a:rPr>
              <a:t>′</a:t>
            </a:r>
            <a:r>
              <a:rPr lang="en-US" altLang="zh-CN" sz="3600" b="1">
                <a:solidFill>
                  <a:srgbClr val="000000"/>
                </a:solidFill>
                <a:latin typeface="Times New Roman" pitchFamily="18" charset="0"/>
              </a:rPr>
              <a:t>S</a:t>
            </a:r>
            <a:r>
              <a:rPr lang="en-US" altLang="zh-CN" sz="4000" b="1" baseline="-25000">
                <a:solidFill>
                  <a:srgbClr val="000000"/>
                </a:solidFill>
                <a:latin typeface="Times New Roman" pitchFamily="18" charset="0"/>
              </a:rPr>
              <a:t>2    </a:t>
            </a:r>
            <a:r>
              <a:rPr lang="en-GB" altLang="zh-CN" sz="4000" b="1">
                <a:solidFill>
                  <a:srgbClr val="0000CC"/>
                </a:solidFill>
                <a:latin typeface="Times New Roman" pitchFamily="18" charset="0"/>
              </a:rPr>
              <a:t>=&gt; </a:t>
            </a:r>
            <a:r>
              <a:rPr lang="en-US" altLang="zh-CN" sz="4000" b="1">
                <a:solidFill>
                  <a:srgbClr val="000000"/>
                </a:solidFill>
                <a:latin typeface="Times New Roman" pitchFamily="18" charset="0"/>
              </a:rPr>
              <a:t>b </a:t>
            </a:r>
            <a:r>
              <a:rPr lang="en-US" altLang="zh-CN" sz="4400" b="1">
                <a:solidFill>
                  <a:srgbClr val="000000"/>
                </a:solidFill>
                <a:latin typeface="Times New Roman" pitchFamily="18" charset="0"/>
              </a:rPr>
              <a:t>′</a:t>
            </a:r>
            <a:r>
              <a:rPr lang="en-US" altLang="zh-CN" sz="4000" b="1">
                <a:solidFill>
                  <a:srgbClr val="000000"/>
                </a:solidFill>
                <a:latin typeface="Times New Roman" pitchFamily="18" charset="0"/>
              </a:rPr>
              <a:t>A</a:t>
            </a:r>
            <a:r>
              <a:rPr lang="en-US" altLang="zh-CN" sz="4400" b="1" baseline="-25000">
                <a:solidFill>
                  <a:srgbClr val="000000"/>
                </a:solidFill>
                <a:latin typeface="Times New Roman" pitchFamily="18" charset="0"/>
              </a:rPr>
              <a:t> </a:t>
            </a:r>
            <a:r>
              <a:rPr lang="en-GB" altLang="zh-CN" sz="4000" b="1">
                <a:solidFill>
                  <a:srgbClr val="0000CC"/>
                </a:solidFill>
                <a:latin typeface="Times New Roman" pitchFamily="18" charset="0"/>
              </a:rPr>
              <a:t>=&gt; ?</a:t>
            </a:r>
            <a:endParaRPr lang="en-US" altLang="zh-CN" sz="4000" b="1" baseline="-25000">
              <a:solidFill>
                <a:srgbClr val="000000"/>
              </a:solidFill>
              <a:latin typeface="Times New Roman" pitchFamily="18" charset="0"/>
            </a:endParaRPr>
          </a:p>
          <a:p>
            <a:pPr eaLnBrk="1" hangingPunct="1">
              <a:buFont typeface="Wingdings" pitchFamily="2" charset="2"/>
              <a:buNone/>
            </a:pPr>
            <a:r>
              <a:rPr lang="en-US" altLang="zh-CN" sz="4000" b="1" baseline="-25000">
                <a:solidFill>
                  <a:srgbClr val="000000"/>
                </a:solidFill>
                <a:latin typeface="Times New Roman" pitchFamily="18" charset="0"/>
              </a:rPr>
              <a:t>    </a:t>
            </a:r>
            <a:r>
              <a:rPr lang="en-US" altLang="zh-CN" sz="3600" b="1">
                <a:solidFill>
                  <a:srgbClr val="000000"/>
                </a:solidFill>
                <a:latin typeface="Times New Roman" pitchFamily="18" charset="0"/>
              </a:rPr>
              <a:t>=&gt;</a:t>
            </a:r>
            <a:r>
              <a:rPr lang="en-US" altLang="zh-CN" sz="3600" b="1">
                <a:solidFill>
                  <a:srgbClr val="FF0000"/>
                </a:solidFill>
                <a:latin typeface="Times New Roman" pitchFamily="18" charset="0"/>
              </a:rPr>
              <a:t>b</a:t>
            </a:r>
            <a:r>
              <a:rPr lang="en-US" altLang="zh-CN" sz="3600" b="1">
                <a:solidFill>
                  <a:srgbClr val="000000"/>
                </a:solidFill>
                <a:latin typeface="Times New Roman" pitchFamily="18" charset="0"/>
              </a:rPr>
              <a:t>S</a:t>
            </a:r>
            <a:r>
              <a:rPr lang="en-US" altLang="zh-CN" sz="4000" b="1" baseline="-25000">
                <a:solidFill>
                  <a:srgbClr val="000000"/>
                </a:solidFill>
                <a:latin typeface="Times New Roman" pitchFamily="18" charset="0"/>
              </a:rPr>
              <a:t>2</a:t>
            </a:r>
            <a:endParaRPr lang="en-US" altLang="zh-CN" sz="4000" b="1">
              <a:solidFill>
                <a:srgbClr val="000000"/>
              </a:solidFill>
              <a:latin typeface="Times New Roman" pitchFamily="18" charset="0"/>
            </a:endParaRPr>
          </a:p>
          <a:p>
            <a:pPr eaLnBrk="1" hangingPunct="1">
              <a:buFont typeface="Wingdings" pitchFamily="2" charset="2"/>
              <a:buNone/>
            </a:pPr>
            <a:r>
              <a:rPr lang="zh-CN" altLang="en-GB" sz="4000" b="1">
                <a:solidFill>
                  <a:srgbClr val="000000"/>
                </a:solidFill>
                <a:latin typeface="Times New Roman" pitchFamily="18" charset="0"/>
              </a:rPr>
              <a:t>   </a:t>
            </a:r>
            <a:r>
              <a:rPr lang="en-GB" altLang="zh-CN" sz="4000" b="1">
                <a:solidFill>
                  <a:srgbClr val="0000CC"/>
                </a:solidFill>
                <a:latin typeface="Times New Roman" pitchFamily="18" charset="0"/>
              </a:rPr>
              <a:t>=&gt;?</a:t>
            </a:r>
            <a:endParaRPr lang="en-US" altLang="zh-CN" sz="4000" b="1">
              <a:solidFill>
                <a:srgbClr val="0000CC"/>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6899">
                                            <p:txEl>
                                              <p:pRg st="0" end="0"/>
                                            </p:txEl>
                                          </p:spTgt>
                                        </p:tgtEl>
                                        <p:attrNameLst>
                                          <p:attrName>style.visibility</p:attrName>
                                        </p:attrNameLst>
                                      </p:cBhvr>
                                      <p:to>
                                        <p:strVal val="visible"/>
                                      </p:to>
                                    </p:set>
                                    <p:animEffect transition="in" filter="box(in)">
                                      <p:cBhvr>
                                        <p:cTn id="7" dur="500"/>
                                        <p:tgtEl>
                                          <p:spTgt spid="976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6899">
                                            <p:txEl>
                                              <p:pRg st="1" end="1"/>
                                            </p:txEl>
                                          </p:spTgt>
                                        </p:tgtEl>
                                        <p:attrNameLst>
                                          <p:attrName>style.visibility</p:attrName>
                                        </p:attrNameLst>
                                      </p:cBhvr>
                                      <p:to>
                                        <p:strVal val="visible"/>
                                      </p:to>
                                    </p:set>
                                    <p:animEffect transition="in" filter="box(in)">
                                      <p:cBhvr>
                                        <p:cTn id="12" dur="500"/>
                                        <p:tgtEl>
                                          <p:spTgt spid="976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6899">
                                            <p:txEl>
                                              <p:pRg st="2" end="2"/>
                                            </p:txEl>
                                          </p:spTgt>
                                        </p:tgtEl>
                                        <p:attrNameLst>
                                          <p:attrName>style.visibility</p:attrName>
                                        </p:attrNameLst>
                                      </p:cBhvr>
                                      <p:to>
                                        <p:strVal val="visible"/>
                                      </p:to>
                                    </p:set>
                                    <p:animEffect transition="in" filter="box(in)">
                                      <p:cBhvr>
                                        <p:cTn id="17" dur="500"/>
                                        <p:tgtEl>
                                          <p:spTgt spid="976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6899">
                                            <p:txEl>
                                              <p:pRg st="3" end="3"/>
                                            </p:txEl>
                                          </p:spTgt>
                                        </p:tgtEl>
                                        <p:attrNameLst>
                                          <p:attrName>style.visibility</p:attrName>
                                        </p:attrNameLst>
                                      </p:cBhvr>
                                      <p:to>
                                        <p:strVal val="visible"/>
                                      </p:to>
                                    </p:set>
                                    <p:animEffect transition="in" filter="box(in)">
                                      <p:cBhvr>
                                        <p:cTn id="22" dur="500"/>
                                        <p:tgtEl>
                                          <p:spTgt spid="976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899" grpId="0" build="p"/>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标题 1"/>
          <p:cNvSpPr>
            <a:spLocks noGrp="1"/>
          </p:cNvSpPr>
          <p:nvPr>
            <p:ph type="title"/>
          </p:nvPr>
        </p:nvSpPr>
        <p:spPr/>
        <p:txBody>
          <a:bodyPr/>
          <a:lstStyle/>
          <a:p>
            <a:r>
              <a:rPr lang="zh-CN" altLang="en-US" sz="4400">
                <a:solidFill>
                  <a:srgbClr val="000000"/>
                </a:solidFill>
              </a:rPr>
              <a:t>思考：</a:t>
            </a:r>
          </a:p>
        </p:txBody>
      </p:sp>
      <p:sp>
        <p:nvSpPr>
          <p:cNvPr id="3" name="内容占位符 2"/>
          <p:cNvSpPr>
            <a:spLocks noGrp="1"/>
          </p:cNvSpPr>
          <p:nvPr>
            <p:ph idx="1"/>
          </p:nvPr>
        </p:nvSpPr>
        <p:spPr/>
        <p:txBody>
          <a:bodyPr/>
          <a:lstStyle/>
          <a:p>
            <a:pPr eaLnBrk="1" hangingPunct="1">
              <a:buFont typeface="Wingdings" pitchFamily="2" charset="2"/>
              <a:buNone/>
            </a:pPr>
            <a:r>
              <a:rPr lang="zh-CN" altLang="en-US" sz="3600" b="1" dirty="0">
                <a:solidFill>
                  <a:srgbClr val="000000"/>
                </a:solidFill>
              </a:rPr>
              <a:t>若∑</a:t>
            </a:r>
            <a:r>
              <a:rPr lang="en-US" altLang="zh-CN" sz="3600" b="1" baseline="-25000" dirty="0">
                <a:solidFill>
                  <a:srgbClr val="000000"/>
                </a:solidFill>
              </a:rPr>
              <a:t>1</a:t>
            </a:r>
            <a:r>
              <a:rPr lang="en-US" altLang="zh-CN" sz="3600" b="1" dirty="0">
                <a:solidFill>
                  <a:srgbClr val="0000CC"/>
                </a:solidFill>
              </a:rPr>
              <a:t>∩</a:t>
            </a:r>
            <a:r>
              <a:rPr lang="en-US" altLang="zh-CN" sz="3600" b="1" dirty="0">
                <a:solidFill>
                  <a:srgbClr val="000000"/>
                </a:solidFill>
              </a:rPr>
              <a:t>∑</a:t>
            </a:r>
            <a:r>
              <a:rPr lang="en-US" altLang="zh-CN" sz="3600" b="1" baseline="-25000" dirty="0">
                <a:solidFill>
                  <a:srgbClr val="000000"/>
                </a:solidFill>
              </a:rPr>
              <a:t>2</a:t>
            </a:r>
            <a:r>
              <a:rPr lang="en-US" altLang="zh-CN" sz="3600" b="1" dirty="0">
                <a:solidFill>
                  <a:srgbClr val="000000"/>
                </a:solidFill>
              </a:rPr>
              <a:t>=</a:t>
            </a:r>
            <a:r>
              <a:rPr lang="en-US" altLang="zh-CN" sz="3600" b="1" dirty="0">
                <a:solidFill>
                  <a:srgbClr val="FF0000"/>
                </a:solidFill>
              </a:rPr>
              <a:t>Ф  </a:t>
            </a:r>
            <a:r>
              <a:rPr lang="en-US" altLang="zh-CN" sz="3600" b="1" dirty="0">
                <a:solidFill>
                  <a:srgbClr val="0000CC"/>
                </a:solidFill>
              </a:rPr>
              <a:t> </a:t>
            </a:r>
          </a:p>
          <a:p>
            <a:pPr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是否有串道的可能  ？</a:t>
            </a:r>
            <a:endParaRPr lang="en-US" altLang="zh-CN" sz="3600" b="1" dirty="0">
              <a:solidFill>
                <a:srgbClr val="0000CC"/>
              </a:solidFill>
            </a:endParaRPr>
          </a:p>
          <a:p>
            <a:pPr eaLnBrk="1" hangingPunct="1">
              <a:buFont typeface="Wingdings" pitchFamily="2" charset="2"/>
              <a:buNone/>
            </a:pPr>
            <a:r>
              <a:rPr lang="zh-CN" altLang="en-US" sz="3600" b="1" dirty="0">
                <a:solidFill>
                  <a:srgbClr val="000000"/>
                </a:solidFill>
              </a:rPr>
              <a:t>若∑</a:t>
            </a:r>
            <a:r>
              <a:rPr lang="en-US" altLang="zh-CN" sz="3600" b="1" baseline="-25000" dirty="0">
                <a:solidFill>
                  <a:srgbClr val="000000"/>
                </a:solidFill>
              </a:rPr>
              <a:t>1</a:t>
            </a:r>
            <a:r>
              <a:rPr lang="en-US" altLang="zh-CN" sz="3600" b="1" dirty="0">
                <a:solidFill>
                  <a:srgbClr val="0000CC"/>
                </a:solidFill>
              </a:rPr>
              <a:t>∩</a:t>
            </a:r>
            <a:r>
              <a:rPr lang="en-US" altLang="zh-CN" sz="3600" b="1" dirty="0">
                <a:solidFill>
                  <a:srgbClr val="000000"/>
                </a:solidFill>
              </a:rPr>
              <a:t>∑</a:t>
            </a:r>
            <a:r>
              <a:rPr lang="en-US" altLang="zh-CN" sz="3600" b="1" baseline="-25000" dirty="0">
                <a:solidFill>
                  <a:srgbClr val="000000"/>
                </a:solidFill>
              </a:rPr>
              <a:t>2</a:t>
            </a:r>
            <a:r>
              <a:rPr lang="en-US" altLang="en-US" sz="3600" b="1" dirty="0">
                <a:solidFill>
                  <a:srgbClr val="000000"/>
                </a:solidFill>
              </a:rPr>
              <a:t> ≠ </a:t>
            </a:r>
            <a:r>
              <a:rPr lang="en-US" altLang="zh-CN" sz="3600" b="1" dirty="0">
                <a:solidFill>
                  <a:srgbClr val="FF0000"/>
                </a:solidFill>
              </a:rPr>
              <a:t>Ф  </a:t>
            </a:r>
          </a:p>
          <a:p>
            <a:pPr eaLnBrk="1" hangingPunct="1">
              <a:buFont typeface="Wingdings" pitchFamily="2" charset="2"/>
              <a:buNone/>
            </a:pPr>
            <a:r>
              <a:rPr lang="en-US" altLang="zh-CN" sz="3600" b="1" dirty="0">
                <a:solidFill>
                  <a:srgbClr val="FF0000"/>
                </a:solidFill>
              </a:rPr>
              <a:t>    </a:t>
            </a:r>
            <a:r>
              <a:rPr lang="zh-CN" altLang="en-US" sz="3600" b="1" dirty="0">
                <a:solidFill>
                  <a:srgbClr val="0000CC"/>
                </a:solidFill>
              </a:rPr>
              <a:t>是否可以只增加</a:t>
            </a:r>
            <a:r>
              <a:rPr lang="en-US" altLang="zh-CN" sz="3600" b="1" dirty="0">
                <a:solidFill>
                  <a:srgbClr val="0000CC"/>
                </a:solidFill>
              </a:rPr>
              <a:t>P′</a:t>
            </a:r>
            <a:r>
              <a:rPr lang="zh-CN" altLang="en-US" sz="3600" b="1" dirty="0">
                <a:solidFill>
                  <a:srgbClr val="0000CC"/>
                </a:solidFill>
              </a:rPr>
              <a:t>或</a:t>
            </a:r>
            <a:r>
              <a:rPr lang="en-US" altLang="zh-CN" sz="3600" b="1" dirty="0">
                <a:solidFill>
                  <a:srgbClr val="0000CC"/>
                </a:solidFill>
              </a:rPr>
              <a:t>P″   </a:t>
            </a:r>
            <a:r>
              <a:rPr lang="zh-CN" altLang="en-US" sz="3600" b="1" dirty="0">
                <a:solidFill>
                  <a:srgbClr val="0000CC"/>
                </a:solidFill>
              </a:rPr>
              <a:t>？</a:t>
            </a:r>
            <a:endParaRPr lang="en-US" altLang="zh-CN" sz="3600" b="1" dirty="0">
              <a:solidFill>
                <a:srgbClr val="0000CC"/>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r>
              <a:rPr lang="zh-CN" altLang="en-US" sz="4800" dirty="0">
                <a:solidFill>
                  <a:srgbClr val="000000"/>
                </a:solidFill>
              </a:rPr>
              <a:t>迭代运算（一元运算）</a:t>
            </a:r>
          </a:p>
        </p:txBody>
      </p:sp>
      <p:sp>
        <p:nvSpPr>
          <p:cNvPr id="977923" name="Rectangle 3"/>
          <p:cNvSpPr>
            <a:spLocks noGrp="1" noChangeArrowheads="1"/>
          </p:cNvSpPr>
          <p:nvPr>
            <p:ph type="body" idx="1"/>
          </p:nvPr>
        </p:nvSpPr>
        <p:spPr/>
        <p:txBody>
          <a:bodyPr/>
          <a:lstStyle/>
          <a:p>
            <a:pPr eaLnBrk="1" hangingPunct="1">
              <a:buFont typeface="Wingdings" pitchFamily="2" charset="2"/>
              <a:buNone/>
            </a:pPr>
            <a:r>
              <a:rPr lang="zh-CN" altLang="en-US" sz="3600" b="1" dirty="0">
                <a:solidFill>
                  <a:srgbClr val="0000CC"/>
                </a:solidFill>
                <a:latin typeface="宋体" pitchFamily="2" charset="-122"/>
              </a:rPr>
              <a:t>基本思路：</a:t>
            </a:r>
          </a:p>
          <a:p>
            <a:pPr eaLnBrk="1" hangingPunct="1">
              <a:buFont typeface="Wingdings" pitchFamily="2" charset="2"/>
              <a:buNone/>
            </a:pPr>
            <a:r>
              <a:rPr lang="zh-CN" altLang="en-US" sz="3600" b="1" dirty="0">
                <a:solidFill>
                  <a:srgbClr val="000000"/>
                </a:solidFill>
                <a:latin typeface="宋体" pitchFamily="2" charset="-122"/>
              </a:rPr>
              <a:t>   空句子</a:t>
            </a:r>
            <a:r>
              <a:rPr lang="en-US" altLang="zh-CN" sz="3600" b="1" dirty="0">
                <a:solidFill>
                  <a:srgbClr val="0000CC"/>
                </a:solidFill>
                <a:latin typeface="宋体" pitchFamily="2" charset="-122"/>
              </a:rPr>
              <a:t>, </a:t>
            </a:r>
            <a:r>
              <a:rPr lang="zh-CN" altLang="en-US" sz="3600" b="1" dirty="0">
                <a:solidFill>
                  <a:srgbClr val="000000"/>
                </a:solidFill>
                <a:latin typeface="宋体" pitchFamily="2" charset="-122"/>
              </a:rPr>
              <a:t>迭代</a:t>
            </a:r>
          </a:p>
          <a:p>
            <a:pPr eaLnBrk="1" hangingPunct="1">
              <a:buFont typeface="Wingdings" pitchFamily="2" charset="2"/>
              <a:buNone/>
            </a:pPr>
            <a:r>
              <a:rPr lang="zh-CN" altLang="en-US" sz="3600" b="1" dirty="0">
                <a:solidFill>
                  <a:srgbClr val="0000CC"/>
                </a:solidFill>
                <a:latin typeface="Times New Roman" pitchFamily="18" charset="0"/>
              </a:rPr>
              <a:t>   若</a:t>
            </a:r>
            <a:r>
              <a:rPr lang="en-US" altLang="zh-CN" sz="3600" b="1" dirty="0">
                <a:solidFill>
                  <a:srgbClr val="FF0000"/>
                </a:solidFill>
                <a:latin typeface="Times New Roman" pitchFamily="18" charset="0"/>
              </a:rPr>
              <a:t>S→ε|S</a:t>
            </a:r>
            <a:r>
              <a:rPr lang="en-US" altLang="zh-CN" sz="3600" b="1" baseline="-25000" dirty="0">
                <a:solidFill>
                  <a:srgbClr val="FF0000"/>
                </a:solidFill>
                <a:latin typeface="Times New Roman" pitchFamily="18" charset="0"/>
              </a:rPr>
              <a:t>1</a:t>
            </a:r>
            <a:r>
              <a:rPr lang="en-US" altLang="zh-CN" sz="3600" b="1" dirty="0">
                <a:solidFill>
                  <a:srgbClr val="FF0000"/>
                </a:solidFill>
                <a:latin typeface="Times New Roman" pitchFamily="18" charset="0"/>
              </a:rPr>
              <a:t>S</a:t>
            </a:r>
            <a:endParaRPr lang="en-US" altLang="zh-CN" sz="3600" b="1" baseline="-25000" dirty="0">
              <a:solidFill>
                <a:srgbClr val="FF0000"/>
              </a:solidFill>
              <a:latin typeface="Times New Roman" pitchFamily="18" charset="0"/>
            </a:endParaRPr>
          </a:p>
          <a:p>
            <a:pPr eaLnBrk="1" hangingPunct="1">
              <a:buFont typeface="Wingdings" pitchFamily="2" charset="2"/>
              <a:buNone/>
            </a:pPr>
            <a:r>
              <a:rPr lang="en-US" altLang="zh-CN" sz="3600" b="1" dirty="0">
                <a:solidFill>
                  <a:srgbClr val="0000CC"/>
                </a:solidFill>
                <a:latin typeface="Times New Roman" pitchFamily="18" charset="0"/>
              </a:rPr>
              <a:t> S </a:t>
            </a:r>
            <a:r>
              <a:rPr lang="zh-CN" altLang="en-US" sz="3600" b="1" dirty="0">
                <a:solidFill>
                  <a:srgbClr val="0000CC"/>
                </a:solidFill>
                <a:latin typeface="Times New Roman" pitchFamily="18" charset="0"/>
              </a:rPr>
              <a:t>出现在产生式右边，</a:t>
            </a:r>
            <a:r>
              <a:rPr lang="zh-CN" altLang="en-US" sz="3600" b="1" dirty="0">
                <a:solidFill>
                  <a:srgbClr val="000000"/>
                </a:solidFill>
                <a:latin typeface="Times New Roman" pitchFamily="18" charset="0"/>
              </a:rPr>
              <a:t>封闭性  </a:t>
            </a:r>
            <a:r>
              <a:rPr lang="zh-CN" altLang="en-US" sz="4400" b="1" dirty="0">
                <a:solidFill>
                  <a:srgbClr val="FF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7923">
                                            <p:txEl>
                                              <p:pRg st="0" end="0"/>
                                            </p:txEl>
                                          </p:spTgt>
                                        </p:tgtEl>
                                        <p:attrNameLst>
                                          <p:attrName>style.visibility</p:attrName>
                                        </p:attrNameLst>
                                      </p:cBhvr>
                                      <p:to>
                                        <p:strVal val="visible"/>
                                      </p:to>
                                    </p:set>
                                    <p:animEffect transition="in" filter="box(in)">
                                      <p:cBhvr>
                                        <p:cTn id="7" dur="500"/>
                                        <p:tgtEl>
                                          <p:spTgt spid="977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7923">
                                            <p:txEl>
                                              <p:pRg st="1" end="1"/>
                                            </p:txEl>
                                          </p:spTgt>
                                        </p:tgtEl>
                                        <p:attrNameLst>
                                          <p:attrName>style.visibility</p:attrName>
                                        </p:attrNameLst>
                                      </p:cBhvr>
                                      <p:to>
                                        <p:strVal val="visible"/>
                                      </p:to>
                                    </p:set>
                                    <p:animEffect transition="in" filter="box(in)">
                                      <p:cBhvr>
                                        <p:cTn id="12" dur="500"/>
                                        <p:tgtEl>
                                          <p:spTgt spid="977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7923">
                                            <p:txEl>
                                              <p:pRg st="2" end="2"/>
                                            </p:txEl>
                                          </p:spTgt>
                                        </p:tgtEl>
                                        <p:attrNameLst>
                                          <p:attrName>style.visibility</p:attrName>
                                        </p:attrNameLst>
                                      </p:cBhvr>
                                      <p:to>
                                        <p:strVal val="visible"/>
                                      </p:to>
                                    </p:set>
                                    <p:animEffect transition="in" filter="box(in)">
                                      <p:cBhvr>
                                        <p:cTn id="17" dur="500"/>
                                        <p:tgtEl>
                                          <p:spTgt spid="977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7923">
                                            <p:txEl>
                                              <p:pRg st="3" end="3"/>
                                            </p:txEl>
                                          </p:spTgt>
                                        </p:tgtEl>
                                        <p:attrNameLst>
                                          <p:attrName>style.visibility</p:attrName>
                                        </p:attrNameLst>
                                      </p:cBhvr>
                                      <p:to>
                                        <p:strVal val="visible"/>
                                      </p:to>
                                    </p:set>
                                    <p:animEffect transition="in" filter="box(in)">
                                      <p:cBhvr>
                                        <p:cTn id="22" dur="500"/>
                                        <p:tgtEl>
                                          <p:spTgt spid="977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88067" name="Rectangle 3"/>
          <p:cNvSpPr>
            <a:spLocks noGrp="1" noChangeArrowheads="1"/>
          </p:cNvSpPr>
          <p:nvPr>
            <p:ph type="body" idx="1"/>
          </p:nvPr>
        </p:nvSpPr>
        <p:spPr>
          <a:xfrm>
            <a:off x="1030288" y="2209800"/>
            <a:ext cx="7718425" cy="4114800"/>
          </a:xfrm>
        </p:spPr>
        <p:txBody>
          <a:bodyPr/>
          <a:lstStyle/>
          <a:p>
            <a:pPr eaLnBrk="1" hangingPunct="1">
              <a:buFont typeface="Wingdings" pitchFamily="2" charset="2"/>
              <a:buNone/>
            </a:pPr>
            <a:r>
              <a:rPr lang="zh-CN" altLang="en-US" sz="3600" b="1">
                <a:solidFill>
                  <a:srgbClr val="0000CC"/>
                </a:solidFill>
              </a:rPr>
              <a:t>例</a:t>
            </a:r>
            <a:r>
              <a:rPr lang="en-US" altLang="zh-CN" sz="3600" b="1">
                <a:solidFill>
                  <a:srgbClr val="0000CC"/>
                </a:solidFill>
              </a:rPr>
              <a:t>2-1</a:t>
            </a:r>
            <a:r>
              <a:rPr lang="zh-CN" altLang="en-US" sz="3600" b="1">
                <a:solidFill>
                  <a:srgbClr val="0000CC"/>
                </a:solidFill>
              </a:rPr>
              <a:t>：由偶数个</a:t>
            </a:r>
            <a:r>
              <a:rPr lang="en-US" altLang="zh-CN" sz="3600" b="1">
                <a:solidFill>
                  <a:srgbClr val="0000CC"/>
                </a:solidFill>
              </a:rPr>
              <a:t>0</a:t>
            </a:r>
            <a:r>
              <a:rPr lang="zh-CN" altLang="en-US" sz="3600" b="1">
                <a:solidFill>
                  <a:srgbClr val="0000CC"/>
                </a:solidFill>
              </a:rPr>
              <a:t>组成的串的语言。</a:t>
            </a:r>
          </a:p>
          <a:p>
            <a:pPr algn="just" eaLnBrk="1" hangingPunct="1">
              <a:buFont typeface="Wingdings" pitchFamily="2" charset="2"/>
              <a:buNone/>
            </a:pPr>
            <a:r>
              <a:rPr lang="zh-CN" altLang="en-US" sz="3600" b="1">
                <a:solidFill>
                  <a:srgbClr val="0000CC"/>
                </a:solidFill>
              </a:rPr>
              <a:t>  规则的自然语言描述方式：</a:t>
            </a:r>
          </a:p>
          <a:p>
            <a:pPr algn="just" eaLnBrk="1" hangingPunct="1">
              <a:buFont typeface="Wingdings" pitchFamily="2" charset="2"/>
              <a:buNone/>
            </a:pPr>
            <a:r>
              <a:rPr lang="zh-CN" altLang="en-US" sz="3600" b="1">
                <a:solidFill>
                  <a:srgbClr val="0000CC"/>
                </a:solidFill>
              </a:rPr>
              <a:t>①</a:t>
            </a:r>
            <a:r>
              <a:rPr lang="en-US" altLang="zh-CN" sz="3600" b="1">
                <a:solidFill>
                  <a:srgbClr val="FF0000"/>
                </a:solidFill>
              </a:rPr>
              <a:t>00</a:t>
            </a:r>
            <a:r>
              <a:rPr lang="zh-CN" altLang="en-US" sz="3600" b="1">
                <a:solidFill>
                  <a:srgbClr val="0000CC"/>
                </a:solidFill>
              </a:rPr>
              <a:t>是该语言的基本的句子；</a:t>
            </a:r>
          </a:p>
          <a:p>
            <a:pPr algn="just" eaLnBrk="1" hangingPunct="1">
              <a:buFont typeface="Wingdings" pitchFamily="2" charset="2"/>
              <a:buNone/>
            </a:pPr>
            <a:r>
              <a:rPr lang="zh-CN" altLang="en-US" sz="3600" b="1">
                <a:solidFill>
                  <a:srgbClr val="0000CC"/>
                </a:solidFill>
              </a:rPr>
              <a:t>②若</a:t>
            </a:r>
            <a:r>
              <a:rPr lang="en-US" altLang="zh-CN" sz="3600" b="1">
                <a:solidFill>
                  <a:srgbClr val="FF0000"/>
                </a:solidFill>
              </a:rPr>
              <a:t>S</a:t>
            </a:r>
            <a:r>
              <a:rPr lang="zh-CN" altLang="en-US" sz="3600" b="1">
                <a:solidFill>
                  <a:srgbClr val="0000CC"/>
                </a:solidFill>
              </a:rPr>
              <a:t>是句子</a:t>
            </a:r>
            <a:r>
              <a:rPr lang="en-US" altLang="zh-CN" sz="3600" b="1">
                <a:solidFill>
                  <a:srgbClr val="0000CC"/>
                </a:solidFill>
              </a:rPr>
              <a:t>,</a:t>
            </a:r>
            <a:r>
              <a:rPr lang="zh-CN" altLang="en-US" sz="3600" b="1">
                <a:solidFill>
                  <a:srgbClr val="0000CC"/>
                </a:solidFill>
              </a:rPr>
              <a:t>则</a:t>
            </a:r>
            <a:r>
              <a:rPr lang="en-US" altLang="zh-CN" sz="3600" b="1">
                <a:solidFill>
                  <a:srgbClr val="FF0000"/>
                </a:solidFill>
              </a:rPr>
              <a:t>00S</a:t>
            </a:r>
            <a:r>
              <a:rPr lang="zh-CN" altLang="en-US" sz="3600" b="1">
                <a:solidFill>
                  <a:srgbClr val="0000CC"/>
                </a:solidFill>
              </a:rPr>
              <a:t>是句子。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p:cTn id="7" dur="500" fill="hold"/>
                                        <p:tgtEl>
                                          <p:spTgt spid="880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806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p:cTn id="13" dur="500" fill="hold"/>
                                        <p:tgtEl>
                                          <p:spTgt spid="8806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806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p:cTn id="19" dur="500" fill="hold"/>
                                        <p:tgtEl>
                                          <p:spTgt spid="8806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8806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88067">
                                            <p:txEl>
                                              <p:pRg st="3" end="3"/>
                                            </p:txEl>
                                          </p:spTgt>
                                        </p:tgtEl>
                                        <p:attrNameLst>
                                          <p:attrName>style.visibility</p:attrName>
                                        </p:attrNameLst>
                                      </p:cBhvr>
                                      <p:to>
                                        <p:strVal val="visible"/>
                                      </p:to>
                                    </p:set>
                                    <p:anim calcmode="lin" valueType="num">
                                      <p:cBhvr>
                                        <p:cTn id="25" dur="500" fill="hold"/>
                                        <p:tgtEl>
                                          <p:spTgt spid="8806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8806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r>
              <a:rPr lang="zh-CN" altLang="en-US" sz="4800" dirty="0">
                <a:solidFill>
                  <a:srgbClr val="000000"/>
                </a:solidFill>
              </a:rPr>
              <a:t>迭代运算</a:t>
            </a:r>
          </a:p>
        </p:txBody>
      </p:sp>
      <p:sp>
        <p:nvSpPr>
          <p:cNvPr id="801795"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4000" b="1" dirty="0">
                <a:solidFill>
                  <a:srgbClr val="0000CC"/>
                </a:solidFill>
              </a:rPr>
              <a:t>考虑文法</a:t>
            </a:r>
          </a:p>
          <a:p>
            <a:pPr eaLnBrk="1" hangingPunct="1">
              <a:lnSpc>
                <a:spcPct val="90000"/>
              </a:lnSpc>
              <a:buFont typeface="Wingdings" pitchFamily="2" charset="2"/>
              <a:buNone/>
            </a:pPr>
            <a:r>
              <a:rPr lang="zh-CN" altLang="en-US" sz="4000" b="1" dirty="0">
                <a:solidFill>
                  <a:srgbClr val="000000"/>
                </a:solidFill>
              </a:rPr>
              <a:t>  </a:t>
            </a:r>
            <a:r>
              <a:rPr lang="en-US" altLang="zh-CN" sz="4000" b="1" dirty="0" err="1">
                <a:solidFill>
                  <a:srgbClr val="000000"/>
                </a:solidFill>
              </a:rPr>
              <a:t>S→ε|S</a:t>
            </a:r>
            <a:r>
              <a:rPr lang="en-US" altLang="zh-CN" sz="4000" b="1" dirty="0">
                <a:solidFill>
                  <a:srgbClr val="000000"/>
                </a:solidFill>
              </a:rPr>
              <a:t>′</a:t>
            </a:r>
          </a:p>
          <a:p>
            <a:pPr eaLnBrk="1" hangingPunct="1">
              <a:lnSpc>
                <a:spcPct val="90000"/>
              </a:lnSpc>
              <a:buFont typeface="Wingdings" pitchFamily="2" charset="2"/>
              <a:buNone/>
            </a:pPr>
            <a:r>
              <a:rPr lang="en-US" altLang="zh-CN" sz="4000" b="1" dirty="0">
                <a:solidFill>
                  <a:srgbClr val="000000"/>
                </a:solidFill>
              </a:rPr>
              <a:t>  S′→S</a:t>
            </a:r>
            <a:r>
              <a:rPr lang="en-US" altLang="zh-CN" sz="4000" b="1" baseline="-25000" dirty="0">
                <a:solidFill>
                  <a:srgbClr val="000000"/>
                </a:solidFill>
              </a:rPr>
              <a:t>1</a:t>
            </a:r>
            <a:r>
              <a:rPr lang="en-US" altLang="zh-CN" sz="4000" b="1" dirty="0">
                <a:solidFill>
                  <a:srgbClr val="000000"/>
                </a:solidFill>
              </a:rPr>
              <a:t>|S</a:t>
            </a:r>
            <a:r>
              <a:rPr lang="en-US" altLang="zh-CN" sz="4000" b="1" baseline="-25000" dirty="0">
                <a:solidFill>
                  <a:srgbClr val="000000"/>
                </a:solidFill>
              </a:rPr>
              <a:t>1</a:t>
            </a:r>
            <a:r>
              <a:rPr lang="en-US" altLang="zh-CN" sz="4000" b="1" dirty="0">
                <a:solidFill>
                  <a:srgbClr val="000000"/>
                </a:solidFill>
              </a:rPr>
              <a:t>S′</a:t>
            </a:r>
          </a:p>
          <a:p>
            <a:pPr eaLnBrk="1" hangingPunct="1">
              <a:lnSpc>
                <a:spcPct val="90000"/>
              </a:lnSpc>
              <a:buFont typeface="Wingdings" pitchFamily="2" charset="2"/>
              <a:buNone/>
            </a:pPr>
            <a:r>
              <a:rPr lang="zh-CN" altLang="en-US" sz="4000" b="1" dirty="0">
                <a:solidFill>
                  <a:srgbClr val="0000CC"/>
                </a:solidFill>
              </a:rPr>
              <a:t>则</a:t>
            </a:r>
            <a:r>
              <a:rPr lang="en-US" altLang="zh-CN" sz="4000" b="1" dirty="0">
                <a:solidFill>
                  <a:srgbClr val="0000CC"/>
                </a:solidFill>
              </a:rPr>
              <a:t>S</a:t>
            </a:r>
            <a:r>
              <a:rPr lang="zh-CN" altLang="en-US" sz="4000" b="1" dirty="0">
                <a:solidFill>
                  <a:srgbClr val="0000CC"/>
                </a:solidFill>
              </a:rPr>
              <a:t>推导出</a:t>
            </a:r>
            <a:r>
              <a:rPr lang="en-US" altLang="zh-CN" sz="4000" b="1" dirty="0">
                <a:solidFill>
                  <a:srgbClr val="0000CC"/>
                </a:solidFill>
              </a:rPr>
              <a:t>ε</a:t>
            </a:r>
            <a:r>
              <a:rPr lang="zh-CN" altLang="en-US" sz="4000" b="1" dirty="0">
                <a:solidFill>
                  <a:srgbClr val="0000CC"/>
                </a:solidFill>
              </a:rPr>
              <a:t>和</a:t>
            </a:r>
            <a:r>
              <a:rPr lang="en-US" altLang="zh-CN" sz="4000" b="1" dirty="0">
                <a:solidFill>
                  <a:srgbClr val="0000CC"/>
                </a:solidFill>
              </a:rPr>
              <a:t>S</a:t>
            </a:r>
            <a:r>
              <a:rPr lang="en-US" altLang="zh-CN" sz="4000" b="1" baseline="-25000" dirty="0">
                <a:solidFill>
                  <a:srgbClr val="0000CC"/>
                </a:solidFill>
              </a:rPr>
              <a:t>1</a:t>
            </a:r>
            <a:r>
              <a:rPr lang="en-US" altLang="zh-CN" sz="4000" b="1" baseline="30000" dirty="0">
                <a:solidFill>
                  <a:srgbClr val="0000CC"/>
                </a:solidFill>
              </a:rPr>
              <a:t>n</a:t>
            </a:r>
            <a:r>
              <a:rPr lang="en-US" altLang="zh-CN" sz="4000" b="1" dirty="0">
                <a:solidFill>
                  <a:srgbClr val="0000CC"/>
                </a:solidFill>
              </a:rPr>
              <a:t>(n≥1)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01795">
                                            <p:txEl>
                                              <p:pRg st="0" end="0"/>
                                            </p:txEl>
                                          </p:spTgt>
                                        </p:tgtEl>
                                        <p:attrNameLst>
                                          <p:attrName>style.visibility</p:attrName>
                                        </p:attrNameLst>
                                      </p:cBhvr>
                                      <p:to>
                                        <p:strVal val="visible"/>
                                      </p:to>
                                    </p:set>
                                    <p:animEffect transition="in" filter="box(in)">
                                      <p:cBhvr>
                                        <p:cTn id="7" dur="500"/>
                                        <p:tgtEl>
                                          <p:spTgt spid="80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01795">
                                            <p:txEl>
                                              <p:pRg st="1" end="1"/>
                                            </p:txEl>
                                          </p:spTgt>
                                        </p:tgtEl>
                                        <p:attrNameLst>
                                          <p:attrName>style.visibility</p:attrName>
                                        </p:attrNameLst>
                                      </p:cBhvr>
                                      <p:to>
                                        <p:strVal val="visible"/>
                                      </p:to>
                                    </p:set>
                                    <p:anim calcmode="lin" valueType="num">
                                      <p:cBhvr additive="base">
                                        <p:cTn id="12" dur="500" fill="hold"/>
                                        <p:tgtEl>
                                          <p:spTgt spid="8017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01795">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01795">
                                            <p:txEl>
                                              <p:pRg st="2" end="2"/>
                                            </p:txEl>
                                          </p:spTgt>
                                        </p:tgtEl>
                                        <p:attrNameLst>
                                          <p:attrName>style.visibility</p:attrName>
                                        </p:attrNameLst>
                                      </p:cBhvr>
                                      <p:to>
                                        <p:strVal val="visible"/>
                                      </p:to>
                                    </p:set>
                                    <p:anim calcmode="lin" valueType="num">
                                      <p:cBhvr additive="base">
                                        <p:cTn id="16" dur="500" fill="hold"/>
                                        <p:tgtEl>
                                          <p:spTgt spid="80179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01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01795">
                                            <p:txEl>
                                              <p:pRg st="3" end="3"/>
                                            </p:txEl>
                                          </p:spTgt>
                                        </p:tgtEl>
                                        <p:attrNameLst>
                                          <p:attrName>style.visibility</p:attrName>
                                        </p:attrNameLst>
                                      </p:cBhvr>
                                      <p:to>
                                        <p:strVal val="visible"/>
                                      </p:to>
                                    </p:set>
                                    <p:animEffect transition="in" filter="box(in)">
                                      <p:cBhvr>
                                        <p:cTn id="22" dur="500"/>
                                        <p:tgtEl>
                                          <p:spTgt spid="801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b="0" dirty="0">
              <a:solidFill>
                <a:srgbClr val="0000CC"/>
              </a:solidFill>
            </a:endParaRPr>
          </a:p>
        </p:txBody>
      </p:sp>
      <p:sp>
        <p:nvSpPr>
          <p:cNvPr id="837635" name="Rectangle 3"/>
          <p:cNvSpPr>
            <a:spLocks noGrp="1" noChangeArrowheads="1"/>
          </p:cNvSpPr>
          <p:nvPr>
            <p:ph type="body" idx="1"/>
          </p:nvPr>
        </p:nvSpPr>
        <p:spPr/>
        <p:txBody>
          <a:bodyPr/>
          <a:lstStyle/>
          <a:p>
            <a:pPr eaLnBrk="1" hangingPunct="1">
              <a:buNone/>
            </a:pPr>
            <a:r>
              <a:rPr lang="zh-CN" altLang="en-US" sz="4000" b="1" dirty="0">
                <a:solidFill>
                  <a:srgbClr val="0000CC"/>
                </a:solidFill>
              </a:rPr>
              <a:t>构造</a:t>
            </a:r>
            <a:r>
              <a:rPr lang="en-US" altLang="zh-CN" sz="4000" b="1" dirty="0">
                <a:solidFill>
                  <a:srgbClr val="0000CC"/>
                </a:solidFill>
              </a:rPr>
              <a:t>G</a:t>
            </a:r>
            <a:r>
              <a:rPr lang="en-US" altLang="zh-CN" sz="4000" b="1" baseline="-25000" dirty="0">
                <a:solidFill>
                  <a:srgbClr val="0000CC"/>
                </a:solidFill>
              </a:rPr>
              <a:t>8</a:t>
            </a:r>
            <a:r>
              <a:rPr lang="en-US" altLang="zh-CN" sz="4000" b="1" dirty="0">
                <a:solidFill>
                  <a:srgbClr val="0000CC"/>
                </a:solidFill>
              </a:rPr>
              <a:t>=(∑</a:t>
            </a:r>
            <a:r>
              <a:rPr lang="en-US" altLang="zh-CN" sz="4000" b="1" baseline="-25000" dirty="0">
                <a:solidFill>
                  <a:srgbClr val="0000CC"/>
                </a:solidFill>
              </a:rPr>
              <a:t>1</a:t>
            </a:r>
            <a:r>
              <a:rPr lang="zh-CN" altLang="en-US" sz="4000" b="1" dirty="0">
                <a:solidFill>
                  <a:srgbClr val="0000CC"/>
                </a:solidFill>
              </a:rPr>
              <a:t>，</a:t>
            </a:r>
            <a:r>
              <a:rPr lang="en-US" altLang="zh-CN" sz="4000" b="1" dirty="0">
                <a:solidFill>
                  <a:srgbClr val="0000CC"/>
                </a:solidFill>
              </a:rPr>
              <a:t>V</a:t>
            </a:r>
            <a:r>
              <a:rPr lang="en-US" altLang="zh-CN" sz="4000" b="1" baseline="-25000" dirty="0">
                <a:solidFill>
                  <a:srgbClr val="0000CC"/>
                </a:solidFill>
              </a:rPr>
              <a:t>1</a:t>
            </a:r>
            <a:r>
              <a:rPr lang="en-US" altLang="zh-CN" sz="4000" b="1" dirty="0">
                <a:solidFill>
                  <a:srgbClr val="0000CC"/>
                </a:solidFill>
              </a:rPr>
              <a:t>U{S</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r>
              <a:rPr lang="en-US" altLang="zh-CN" sz="4000" b="1" baseline="-25000" dirty="0">
                <a:solidFill>
                  <a:srgbClr val="0000CC"/>
                </a:solidFill>
              </a:rPr>
              <a:t>8</a:t>
            </a:r>
            <a:r>
              <a:rPr lang="en-US" altLang="zh-CN" sz="4000" b="1" dirty="0">
                <a:solidFill>
                  <a:srgbClr val="0000CC"/>
                </a:solidFill>
              </a:rPr>
              <a:t>)</a:t>
            </a:r>
          </a:p>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其中</a:t>
            </a:r>
            <a:r>
              <a:rPr lang="en-US" altLang="zh-CN" sz="4000" b="1" dirty="0">
                <a:solidFill>
                  <a:srgbClr val="0000CC"/>
                </a:solidFill>
              </a:rPr>
              <a:t>P</a:t>
            </a:r>
            <a:r>
              <a:rPr lang="en-US" altLang="zh-CN" sz="4000" b="1" baseline="-25000" dirty="0">
                <a:solidFill>
                  <a:srgbClr val="0000CC"/>
                </a:solidFill>
              </a:rPr>
              <a:t>8</a:t>
            </a:r>
            <a:r>
              <a:rPr lang="zh-CN" altLang="en-US" sz="4000" b="1" dirty="0">
                <a:solidFill>
                  <a:srgbClr val="0000CC"/>
                </a:solidFill>
              </a:rPr>
              <a:t>为：</a:t>
            </a:r>
          </a:p>
          <a:p>
            <a:pPr eaLnBrk="1" hangingPunct="1">
              <a:buFont typeface="Wingdings" pitchFamily="2" charset="2"/>
              <a:buNone/>
            </a:pPr>
            <a:r>
              <a:rPr lang="en-US" altLang="zh-CN" sz="4000" b="1" dirty="0">
                <a:solidFill>
                  <a:srgbClr val="000000"/>
                </a:solidFill>
              </a:rPr>
              <a:t>{</a:t>
            </a:r>
            <a:r>
              <a:rPr lang="en-US" altLang="zh-CN" sz="4000" b="1" dirty="0" err="1">
                <a:solidFill>
                  <a:srgbClr val="000000"/>
                </a:solidFill>
              </a:rPr>
              <a:t>S→ε|S</a:t>
            </a:r>
            <a:r>
              <a:rPr lang="en-US" altLang="zh-CN" sz="4000" b="1" dirty="0">
                <a:solidFill>
                  <a:srgbClr val="000000"/>
                </a:solidFill>
              </a:rPr>
              <a:t>′}</a:t>
            </a:r>
          </a:p>
          <a:p>
            <a:pPr eaLnBrk="1" hangingPunct="1">
              <a:buFont typeface="Wingdings" pitchFamily="2" charset="2"/>
              <a:buNone/>
            </a:pPr>
            <a:r>
              <a:rPr lang="en-US" altLang="zh-CN" sz="4000" b="1" dirty="0">
                <a:solidFill>
                  <a:srgbClr val="0000CC"/>
                </a:solidFill>
              </a:rPr>
              <a:t>U</a:t>
            </a:r>
            <a:r>
              <a:rPr lang="en-US" altLang="zh-CN" sz="4000" b="1" dirty="0">
                <a:solidFill>
                  <a:srgbClr val="000000"/>
                </a:solidFill>
              </a:rPr>
              <a:t>{S′→S</a:t>
            </a:r>
            <a:r>
              <a:rPr lang="en-US" altLang="zh-CN" sz="4000" b="1" baseline="-25000" dirty="0">
                <a:solidFill>
                  <a:srgbClr val="000000"/>
                </a:solidFill>
              </a:rPr>
              <a:t>1</a:t>
            </a:r>
            <a:r>
              <a:rPr lang="en-US" altLang="zh-CN" sz="4000" b="1" dirty="0">
                <a:solidFill>
                  <a:srgbClr val="000000"/>
                </a:solidFill>
              </a:rPr>
              <a:t>|S</a:t>
            </a:r>
            <a:r>
              <a:rPr lang="en-US" altLang="zh-CN" sz="4000" b="1" baseline="-25000" dirty="0">
                <a:solidFill>
                  <a:srgbClr val="000000"/>
                </a:solidFill>
              </a:rPr>
              <a:t>1</a:t>
            </a:r>
            <a:r>
              <a:rPr lang="en-US" altLang="zh-CN" sz="4000" b="1" dirty="0">
                <a:solidFill>
                  <a:srgbClr val="000000"/>
                </a:solidFill>
              </a:rPr>
              <a:t>S′}</a:t>
            </a:r>
          </a:p>
          <a:p>
            <a:pPr eaLnBrk="1" hangingPunct="1">
              <a:buFont typeface="Wingdings" pitchFamily="2" charset="2"/>
              <a:buNone/>
            </a:pPr>
            <a:r>
              <a:rPr lang="en-US" altLang="zh-CN" sz="4000" b="1" dirty="0">
                <a:solidFill>
                  <a:srgbClr val="0000CC"/>
                </a:solidFill>
              </a:rPr>
              <a:t>U</a:t>
            </a:r>
            <a:r>
              <a:rPr lang="en-US" altLang="zh-CN" sz="4000" b="1" dirty="0">
                <a:solidFill>
                  <a:srgbClr val="000000"/>
                </a:solidFill>
              </a:rPr>
              <a:t>P</a:t>
            </a:r>
            <a:r>
              <a:rPr lang="en-US" altLang="zh-CN" sz="4000" b="1" baseline="-25000" dirty="0">
                <a:solidFill>
                  <a:srgbClr val="000000"/>
                </a:solidFill>
              </a:rPr>
              <a:t>1</a:t>
            </a:r>
            <a:endParaRPr lang="en-US" altLang="zh-CN"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7635">
                                            <p:txEl>
                                              <p:pRg st="0" end="0"/>
                                            </p:txEl>
                                          </p:spTgt>
                                        </p:tgtEl>
                                        <p:attrNameLst>
                                          <p:attrName>style.visibility</p:attrName>
                                        </p:attrNameLst>
                                      </p:cBhvr>
                                      <p:to>
                                        <p:strVal val="visible"/>
                                      </p:to>
                                    </p:set>
                                    <p:animEffect transition="in" filter="box(in)">
                                      <p:cBhvr>
                                        <p:cTn id="7" dur="500"/>
                                        <p:tgtEl>
                                          <p:spTgt spid="837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7635">
                                            <p:txEl>
                                              <p:pRg st="1" end="1"/>
                                            </p:txEl>
                                          </p:spTgt>
                                        </p:tgtEl>
                                        <p:attrNameLst>
                                          <p:attrName>style.visibility</p:attrName>
                                        </p:attrNameLst>
                                      </p:cBhvr>
                                      <p:to>
                                        <p:strVal val="visible"/>
                                      </p:to>
                                    </p:set>
                                    <p:animEffect transition="in" filter="box(in)">
                                      <p:cBhvr>
                                        <p:cTn id="12" dur="500"/>
                                        <p:tgtEl>
                                          <p:spTgt spid="837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7635">
                                            <p:txEl>
                                              <p:pRg st="2" end="2"/>
                                            </p:txEl>
                                          </p:spTgt>
                                        </p:tgtEl>
                                        <p:attrNameLst>
                                          <p:attrName>style.visibility</p:attrName>
                                        </p:attrNameLst>
                                      </p:cBhvr>
                                      <p:to>
                                        <p:strVal val="visible"/>
                                      </p:to>
                                    </p:set>
                                    <p:animEffect transition="in" filter="box(in)">
                                      <p:cBhvr>
                                        <p:cTn id="17" dur="500"/>
                                        <p:tgtEl>
                                          <p:spTgt spid="837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7635">
                                            <p:txEl>
                                              <p:pRg st="3" end="3"/>
                                            </p:txEl>
                                          </p:spTgt>
                                        </p:tgtEl>
                                        <p:attrNameLst>
                                          <p:attrName>style.visibility</p:attrName>
                                        </p:attrNameLst>
                                      </p:cBhvr>
                                      <p:to>
                                        <p:strVal val="visible"/>
                                      </p:to>
                                    </p:set>
                                    <p:animEffect transition="in" filter="box(in)">
                                      <p:cBhvr>
                                        <p:cTn id="22" dur="500"/>
                                        <p:tgtEl>
                                          <p:spTgt spid="837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7635">
                                            <p:txEl>
                                              <p:pRg st="4" end="4"/>
                                            </p:txEl>
                                          </p:spTgt>
                                        </p:tgtEl>
                                        <p:attrNameLst>
                                          <p:attrName>style.visibility</p:attrName>
                                        </p:attrNameLst>
                                      </p:cBhvr>
                                      <p:to>
                                        <p:strVal val="visible"/>
                                      </p:to>
                                    </p:set>
                                    <p:animEffect transition="in" filter="box(in)">
                                      <p:cBhvr>
                                        <p:cTn id="27" dur="500"/>
                                        <p:tgtEl>
                                          <p:spTgt spid="837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5" grpId="0"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b="0" dirty="0">
              <a:solidFill>
                <a:srgbClr val="0000CC"/>
              </a:solidFill>
            </a:endParaRPr>
          </a:p>
        </p:txBody>
      </p:sp>
      <p:sp>
        <p:nvSpPr>
          <p:cNvPr id="800771" name="Rectangle 3"/>
          <p:cNvSpPr>
            <a:spLocks noGrp="1" noChangeArrowheads="1"/>
          </p:cNvSpPr>
          <p:nvPr>
            <p:ph type="body" idx="1"/>
          </p:nvPr>
        </p:nvSpPr>
        <p:spPr/>
        <p:txBody>
          <a:bodyPr/>
          <a:lstStyle/>
          <a:p>
            <a:pPr eaLnBrk="1" hangingPunct="1">
              <a:buFont typeface="Wingdings" pitchFamily="2" charset="2"/>
              <a:buNone/>
            </a:pPr>
            <a:r>
              <a:rPr lang="en-US" altLang="zh-CN" sz="4000" b="1">
                <a:solidFill>
                  <a:srgbClr val="0000CC"/>
                </a:solidFill>
              </a:rPr>
              <a:t>  </a:t>
            </a:r>
            <a:r>
              <a:rPr lang="zh-CN" altLang="en-US" sz="3600" b="1">
                <a:solidFill>
                  <a:srgbClr val="0000CC"/>
                </a:solidFill>
              </a:rPr>
              <a:t>若</a:t>
            </a:r>
            <a:r>
              <a:rPr lang="en-US" altLang="zh-CN" sz="3600" b="1">
                <a:solidFill>
                  <a:srgbClr val="0000CC"/>
                </a:solidFill>
              </a:rPr>
              <a:t>G</a:t>
            </a:r>
            <a:r>
              <a:rPr lang="en-US" altLang="zh-CN" sz="3600" b="1" baseline="-25000">
                <a:solidFill>
                  <a:srgbClr val="0000CC"/>
                </a:solidFill>
              </a:rPr>
              <a:t>1</a:t>
            </a:r>
            <a:r>
              <a:rPr lang="zh-CN" altLang="en-US" sz="3600" b="1">
                <a:solidFill>
                  <a:srgbClr val="0000CC"/>
                </a:solidFill>
              </a:rPr>
              <a:t>是</a:t>
            </a:r>
            <a:r>
              <a:rPr lang="en-US" altLang="zh-CN" sz="3600" b="1">
                <a:solidFill>
                  <a:srgbClr val="0000CC"/>
                </a:solidFill>
              </a:rPr>
              <a:t>2</a:t>
            </a:r>
            <a:r>
              <a:rPr lang="zh-CN" altLang="en-US" sz="3600" b="1">
                <a:solidFill>
                  <a:srgbClr val="0000CC"/>
                </a:solidFill>
              </a:rPr>
              <a:t>型文法，则</a:t>
            </a:r>
            <a:r>
              <a:rPr lang="en-US" altLang="zh-CN" sz="3600" b="1">
                <a:solidFill>
                  <a:srgbClr val="0000CC"/>
                </a:solidFill>
              </a:rPr>
              <a:t>G</a:t>
            </a:r>
            <a:r>
              <a:rPr lang="en-US" altLang="zh-CN" sz="3600" b="1" baseline="-25000">
                <a:solidFill>
                  <a:srgbClr val="0000CC"/>
                </a:solidFill>
              </a:rPr>
              <a:t>8</a:t>
            </a:r>
            <a:r>
              <a:rPr lang="zh-CN" altLang="en-US" sz="3600" b="1">
                <a:solidFill>
                  <a:srgbClr val="0000CC"/>
                </a:solidFill>
              </a:rPr>
              <a:t>也是</a:t>
            </a:r>
            <a:r>
              <a:rPr lang="en-US" altLang="zh-CN" sz="3600" b="1">
                <a:solidFill>
                  <a:srgbClr val="0000CC"/>
                </a:solidFill>
              </a:rPr>
              <a:t>2</a:t>
            </a:r>
            <a:r>
              <a:rPr lang="zh-CN" altLang="en-US" sz="3600" b="1">
                <a:solidFill>
                  <a:srgbClr val="0000CC"/>
                </a:solidFill>
              </a:rPr>
              <a:t>型文法；</a:t>
            </a:r>
          </a:p>
          <a:p>
            <a:pPr eaLnBrk="1" hangingPunct="1">
              <a:buFont typeface="Wingdings" pitchFamily="2" charset="2"/>
              <a:buNone/>
            </a:pPr>
            <a:r>
              <a:rPr lang="zh-CN" altLang="en-US" sz="3600" b="1">
                <a:solidFill>
                  <a:srgbClr val="0000CC"/>
                </a:solidFill>
              </a:rPr>
              <a:t>  且  </a:t>
            </a:r>
            <a:r>
              <a:rPr lang="en-US" altLang="zh-CN" sz="4000" b="1">
                <a:solidFill>
                  <a:srgbClr val="0000CC"/>
                </a:solidFill>
              </a:rPr>
              <a:t>S=&gt;*</a:t>
            </a:r>
            <a:r>
              <a:rPr lang="en-US" altLang="zh-CN" sz="4000" b="1">
                <a:solidFill>
                  <a:srgbClr val="000000"/>
                </a:solidFill>
              </a:rPr>
              <a:t>L(G</a:t>
            </a:r>
            <a:r>
              <a:rPr lang="en-US" altLang="zh-CN" sz="4000" b="1" baseline="-25000">
                <a:solidFill>
                  <a:srgbClr val="000000"/>
                </a:solidFill>
              </a:rPr>
              <a:t>1</a:t>
            </a:r>
            <a:r>
              <a:rPr lang="en-US" altLang="zh-CN" sz="4000" b="1">
                <a:solidFill>
                  <a:srgbClr val="000000"/>
                </a:solidFill>
              </a:rPr>
              <a:t>)*</a:t>
            </a:r>
          </a:p>
          <a:p>
            <a:pPr eaLnBrk="1" hangingPunct="1">
              <a:buFont typeface="Wingdings" pitchFamily="2" charset="2"/>
              <a:buNone/>
            </a:pPr>
            <a:r>
              <a:rPr lang="en-US" altLang="zh-CN" sz="4000" b="1">
                <a:solidFill>
                  <a:srgbClr val="0000CC"/>
                </a:solidFill>
              </a:rPr>
              <a:t>  </a:t>
            </a:r>
            <a:r>
              <a:rPr lang="zh-CN" altLang="en-US" sz="4000" b="1">
                <a:solidFill>
                  <a:srgbClr val="0000CC"/>
                </a:solidFill>
              </a:rPr>
              <a:t>所以</a:t>
            </a:r>
            <a:r>
              <a:rPr lang="en-US" altLang="zh-CN" sz="4000" b="1">
                <a:solidFill>
                  <a:srgbClr val="0000CC"/>
                </a:solidFill>
              </a:rPr>
              <a:t>2</a:t>
            </a:r>
            <a:r>
              <a:rPr lang="zh-CN" altLang="en-US" sz="4000" b="1">
                <a:solidFill>
                  <a:srgbClr val="0000CC"/>
                </a:solidFill>
              </a:rPr>
              <a:t>型语言对迭代封闭。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0771">
                                            <p:txEl>
                                              <p:pRg st="0" end="0"/>
                                            </p:txEl>
                                          </p:spTgt>
                                        </p:tgtEl>
                                        <p:attrNameLst>
                                          <p:attrName>style.visibility</p:attrName>
                                        </p:attrNameLst>
                                      </p:cBhvr>
                                      <p:to>
                                        <p:strVal val="visible"/>
                                      </p:to>
                                    </p:set>
                                    <p:animEffect transition="in" filter="box(in)">
                                      <p:cBhvr>
                                        <p:cTn id="7" dur="500"/>
                                        <p:tgtEl>
                                          <p:spTgt spid="800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0771">
                                            <p:txEl>
                                              <p:pRg st="1" end="1"/>
                                            </p:txEl>
                                          </p:spTgt>
                                        </p:tgtEl>
                                        <p:attrNameLst>
                                          <p:attrName>style.visibility</p:attrName>
                                        </p:attrNameLst>
                                      </p:cBhvr>
                                      <p:to>
                                        <p:strVal val="visible"/>
                                      </p:to>
                                    </p:set>
                                    <p:animEffect transition="in" filter="box(in)">
                                      <p:cBhvr>
                                        <p:cTn id="12" dur="500"/>
                                        <p:tgtEl>
                                          <p:spTgt spid="800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0771">
                                            <p:txEl>
                                              <p:pRg st="2" end="2"/>
                                            </p:txEl>
                                          </p:spTgt>
                                        </p:tgtEl>
                                        <p:attrNameLst>
                                          <p:attrName>style.visibility</p:attrName>
                                        </p:attrNameLst>
                                      </p:cBhvr>
                                      <p:to>
                                        <p:strVal val="visible"/>
                                      </p:to>
                                    </p:set>
                                    <p:animEffect transition="in" filter="box(in)">
                                      <p:cBhvr>
                                        <p:cTn id="17" dur="500"/>
                                        <p:tgtEl>
                                          <p:spTgt spid="800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1" grpId="0" build="p"/>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zh-CN" dirty="0"/>
          </a:p>
        </p:txBody>
      </p:sp>
      <p:sp>
        <p:nvSpPr>
          <p:cNvPr id="984067" name="Rectangle 3"/>
          <p:cNvSpPr>
            <a:spLocks noGrp="1" noChangeArrowheads="1"/>
          </p:cNvSpPr>
          <p:nvPr>
            <p:ph type="body" idx="1"/>
          </p:nvPr>
        </p:nvSpPr>
        <p:spPr/>
        <p:txBody>
          <a:bodyPr/>
          <a:lstStyle/>
          <a:p>
            <a:pPr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若</a:t>
            </a:r>
            <a:r>
              <a:rPr lang="en-US" altLang="zh-CN" sz="3600" b="1" dirty="0">
                <a:solidFill>
                  <a:srgbClr val="0000CC"/>
                </a:solidFill>
              </a:rPr>
              <a:t>G</a:t>
            </a:r>
            <a:r>
              <a:rPr lang="en-US" altLang="zh-CN" sz="3600" b="1" baseline="-25000" dirty="0">
                <a:solidFill>
                  <a:srgbClr val="0000CC"/>
                </a:solidFill>
              </a:rPr>
              <a:t>1</a:t>
            </a:r>
            <a:r>
              <a:rPr lang="zh-CN" altLang="en-US" sz="3600" b="1" dirty="0">
                <a:solidFill>
                  <a:srgbClr val="0000CC"/>
                </a:solidFill>
              </a:rPr>
              <a:t>是</a:t>
            </a:r>
            <a:r>
              <a:rPr lang="en-US" altLang="zh-CN" sz="3600" b="1" dirty="0">
                <a:solidFill>
                  <a:srgbClr val="0000CC"/>
                </a:solidFill>
              </a:rPr>
              <a:t>0</a:t>
            </a:r>
            <a:r>
              <a:rPr lang="zh-CN" altLang="en-US" sz="3600" b="1" dirty="0">
                <a:solidFill>
                  <a:srgbClr val="0000CC"/>
                </a:solidFill>
              </a:rPr>
              <a:t>、</a:t>
            </a:r>
            <a:r>
              <a:rPr lang="en-US" altLang="zh-CN" sz="3600" b="1" dirty="0">
                <a:solidFill>
                  <a:srgbClr val="0000CC"/>
                </a:solidFill>
              </a:rPr>
              <a:t>1</a:t>
            </a:r>
            <a:r>
              <a:rPr lang="zh-CN" altLang="en-US" sz="3600" b="1" dirty="0">
                <a:solidFill>
                  <a:srgbClr val="0000CC"/>
                </a:solidFill>
              </a:rPr>
              <a:t>型文法，</a:t>
            </a:r>
          </a:p>
          <a:p>
            <a:pPr eaLnBrk="1" hangingPunct="1">
              <a:buFont typeface="Wingdings" pitchFamily="2" charset="2"/>
              <a:buNone/>
            </a:pPr>
            <a:r>
              <a:rPr lang="zh-CN" altLang="en-US" sz="3600" b="1" dirty="0">
                <a:solidFill>
                  <a:srgbClr val="0000CC"/>
                </a:solidFill>
              </a:rPr>
              <a:t>   文法</a:t>
            </a:r>
            <a:r>
              <a:rPr lang="en-US" altLang="zh-CN" sz="3600" b="1" dirty="0">
                <a:solidFill>
                  <a:srgbClr val="0000CC"/>
                </a:solidFill>
              </a:rPr>
              <a:t>G</a:t>
            </a:r>
            <a:r>
              <a:rPr lang="en-US" altLang="zh-CN" sz="3600" b="1" baseline="-25000" dirty="0">
                <a:solidFill>
                  <a:srgbClr val="0000CC"/>
                </a:solidFill>
              </a:rPr>
              <a:t>8</a:t>
            </a:r>
            <a:r>
              <a:rPr lang="zh-CN" altLang="en-US" sz="3600" b="1" dirty="0">
                <a:solidFill>
                  <a:srgbClr val="0000CC"/>
                </a:solidFill>
              </a:rPr>
              <a:t>可能也会有</a:t>
            </a:r>
            <a:r>
              <a:rPr lang="zh-CN" altLang="en-US" sz="3600" b="1" dirty="0">
                <a:solidFill>
                  <a:srgbClr val="000000"/>
                </a:solidFill>
              </a:rPr>
              <a:t>串道</a:t>
            </a:r>
            <a:r>
              <a:rPr lang="zh-CN" altLang="en-US" sz="3600" b="1" dirty="0">
                <a:solidFill>
                  <a:srgbClr val="0000CC"/>
                </a:solidFill>
              </a:rPr>
              <a:t>问题。</a:t>
            </a:r>
          </a:p>
          <a:p>
            <a:pPr eaLnBrk="1" hangingPunct="1">
              <a:buFont typeface="Wingdings" pitchFamily="2" charset="2"/>
              <a:buNone/>
            </a:pPr>
            <a:r>
              <a:rPr lang="zh-CN" altLang="en-US" sz="3600" b="1" dirty="0">
                <a:solidFill>
                  <a:srgbClr val="0000CC"/>
                </a:solidFill>
              </a:rPr>
              <a:t>如 </a:t>
            </a:r>
            <a:r>
              <a:rPr lang="en-US" altLang="zh-CN" sz="4000" b="1" dirty="0">
                <a:solidFill>
                  <a:srgbClr val="000000"/>
                </a:solidFill>
              </a:rPr>
              <a:t>S</a:t>
            </a:r>
            <a:r>
              <a:rPr lang="en-US" altLang="zh-CN" sz="4000" b="1" baseline="-25000" dirty="0">
                <a:solidFill>
                  <a:srgbClr val="000000"/>
                </a:solidFill>
              </a:rPr>
              <a:t>1</a:t>
            </a:r>
            <a:r>
              <a:rPr lang="en-US" altLang="zh-CN" sz="4000" b="1" dirty="0">
                <a:solidFill>
                  <a:srgbClr val="000000"/>
                </a:solidFill>
              </a:rPr>
              <a:t>→abS</a:t>
            </a:r>
            <a:r>
              <a:rPr lang="en-US" altLang="zh-CN" sz="4000" b="1" baseline="-25000" dirty="0">
                <a:solidFill>
                  <a:srgbClr val="000000"/>
                </a:solidFill>
              </a:rPr>
              <a:t>1</a:t>
            </a:r>
            <a:r>
              <a:rPr lang="en-US" altLang="zh-CN" sz="4000" b="1" dirty="0">
                <a:solidFill>
                  <a:srgbClr val="000000"/>
                </a:solidFill>
              </a:rPr>
              <a:t>|S</a:t>
            </a:r>
            <a:r>
              <a:rPr lang="en-US" altLang="zh-CN" sz="4000" b="1" baseline="-25000" dirty="0">
                <a:solidFill>
                  <a:srgbClr val="000000"/>
                </a:solidFill>
              </a:rPr>
              <a:t>1</a:t>
            </a:r>
            <a:r>
              <a:rPr lang="en-US" altLang="zh-CN" sz="4000" b="1" dirty="0">
                <a:solidFill>
                  <a:srgbClr val="000000"/>
                </a:solidFill>
              </a:rPr>
              <a:t>a</a:t>
            </a:r>
          </a:p>
          <a:p>
            <a:pPr eaLnBrk="1" hangingPunct="1">
              <a:buFont typeface="Wingdings" pitchFamily="2" charset="2"/>
              <a:buNone/>
            </a:pPr>
            <a:r>
              <a:rPr lang="en-US" altLang="zh-CN" sz="4000" b="1" dirty="0">
                <a:solidFill>
                  <a:srgbClr val="000000"/>
                </a:solidFill>
              </a:rPr>
              <a:t>    </a:t>
            </a:r>
            <a:r>
              <a:rPr lang="en-US" altLang="zh-CN" sz="4000" b="1" dirty="0">
                <a:solidFill>
                  <a:srgbClr val="FF0000"/>
                </a:solidFill>
              </a:rPr>
              <a:t>bS</a:t>
            </a:r>
            <a:r>
              <a:rPr lang="en-US" altLang="zh-CN" sz="4000" b="1" baseline="-25000" dirty="0">
                <a:solidFill>
                  <a:srgbClr val="FF0000"/>
                </a:solidFill>
              </a:rPr>
              <a:t>1</a:t>
            </a:r>
            <a:r>
              <a:rPr lang="en-US" altLang="zh-CN" sz="4000" b="1" dirty="0">
                <a:solidFill>
                  <a:srgbClr val="000000"/>
                </a:solidFill>
              </a:rPr>
              <a:t>→bb</a:t>
            </a:r>
            <a:endParaRPr lang="en-US" altLang="zh-CN" sz="3600" b="1" dirty="0">
              <a:solidFill>
                <a:srgbClr val="0000CC"/>
              </a:solidFill>
            </a:endParaRPr>
          </a:p>
          <a:p>
            <a:pPr eaLnBrk="1" hangingPunct="1">
              <a:buFont typeface="Wingdings" pitchFamily="2" charset="2"/>
              <a:buNone/>
            </a:pPr>
            <a:r>
              <a:rPr lang="en-US" altLang="zh-CN" sz="3600" b="1" dirty="0">
                <a:solidFill>
                  <a:srgbClr val="0000CC"/>
                </a:solidFill>
              </a:rPr>
              <a:t>    </a:t>
            </a:r>
            <a:r>
              <a:rPr lang="en-US" altLang="zh-CN" sz="4000" b="1" dirty="0">
                <a:solidFill>
                  <a:srgbClr val="FF0000"/>
                </a:solidFill>
              </a:rPr>
              <a:t>S</a:t>
            </a:r>
            <a:r>
              <a:rPr lang="en-US" altLang="zh-CN" sz="4000" b="1" baseline="-25000" dirty="0">
                <a:solidFill>
                  <a:srgbClr val="FF0000"/>
                </a:solidFill>
              </a:rPr>
              <a:t>1</a:t>
            </a:r>
            <a:r>
              <a:rPr lang="en-US" altLang="zh-CN" sz="4000" b="1" dirty="0">
                <a:solidFill>
                  <a:srgbClr val="FF0000"/>
                </a:solidFill>
              </a:rPr>
              <a:t>a</a:t>
            </a:r>
            <a:r>
              <a:rPr lang="en-US" altLang="zh-CN" sz="4000" b="1" dirty="0">
                <a:solidFill>
                  <a:srgbClr val="00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84067">
                                            <p:txEl>
                                              <p:pRg st="0" end="0"/>
                                            </p:txEl>
                                          </p:spTgt>
                                        </p:tgtEl>
                                        <p:attrNameLst>
                                          <p:attrName>style.visibility</p:attrName>
                                        </p:attrNameLst>
                                      </p:cBhvr>
                                      <p:to>
                                        <p:strVal val="visible"/>
                                      </p:to>
                                    </p:set>
                                    <p:animEffect transition="in" filter="box(in)">
                                      <p:cBhvr>
                                        <p:cTn id="7" dur="500"/>
                                        <p:tgtEl>
                                          <p:spTgt spid="984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84067">
                                            <p:txEl>
                                              <p:pRg st="1" end="1"/>
                                            </p:txEl>
                                          </p:spTgt>
                                        </p:tgtEl>
                                        <p:attrNameLst>
                                          <p:attrName>style.visibility</p:attrName>
                                        </p:attrNameLst>
                                      </p:cBhvr>
                                      <p:to>
                                        <p:strVal val="visible"/>
                                      </p:to>
                                    </p:set>
                                    <p:animEffect transition="in" filter="box(in)">
                                      <p:cBhvr>
                                        <p:cTn id="12" dur="500"/>
                                        <p:tgtEl>
                                          <p:spTgt spid="984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84067">
                                            <p:txEl>
                                              <p:pRg st="2" end="2"/>
                                            </p:txEl>
                                          </p:spTgt>
                                        </p:tgtEl>
                                        <p:attrNameLst>
                                          <p:attrName>style.visibility</p:attrName>
                                        </p:attrNameLst>
                                      </p:cBhvr>
                                      <p:to>
                                        <p:strVal val="visible"/>
                                      </p:to>
                                    </p:set>
                                    <p:animEffect transition="in" filter="box(in)">
                                      <p:cBhvr>
                                        <p:cTn id="17" dur="500"/>
                                        <p:tgtEl>
                                          <p:spTgt spid="984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84067">
                                            <p:txEl>
                                              <p:pRg st="3" end="3"/>
                                            </p:txEl>
                                          </p:spTgt>
                                        </p:tgtEl>
                                        <p:attrNameLst>
                                          <p:attrName>style.visibility</p:attrName>
                                        </p:attrNameLst>
                                      </p:cBhvr>
                                      <p:to>
                                        <p:strVal val="visible"/>
                                      </p:to>
                                    </p:set>
                                    <p:animEffect transition="in" filter="box(in)">
                                      <p:cBhvr>
                                        <p:cTn id="22" dur="500"/>
                                        <p:tgtEl>
                                          <p:spTgt spid="9840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84067">
                                            <p:txEl>
                                              <p:pRg st="4" end="4"/>
                                            </p:txEl>
                                          </p:spTgt>
                                        </p:tgtEl>
                                        <p:attrNameLst>
                                          <p:attrName>style.visibility</p:attrName>
                                        </p:attrNameLst>
                                      </p:cBhvr>
                                      <p:to>
                                        <p:strVal val="visible"/>
                                      </p:to>
                                    </p:set>
                                    <p:animEffect transition="in" filter="box(in)">
                                      <p:cBhvr>
                                        <p:cTn id="27" dur="500"/>
                                        <p:tgtEl>
                                          <p:spTgt spid="984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en-US" sz="4800" dirty="0">
              <a:solidFill>
                <a:srgbClr val="FF0000"/>
              </a:solidFill>
            </a:endParaRPr>
          </a:p>
        </p:txBody>
      </p:sp>
      <p:sp>
        <p:nvSpPr>
          <p:cNvPr id="838659"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a:solidFill>
                  <a:srgbClr val="0000CC"/>
                </a:solidFill>
              </a:rPr>
              <a:t>  </a:t>
            </a:r>
            <a:r>
              <a:rPr lang="zh-CN" altLang="en-US" sz="4000" b="1">
                <a:solidFill>
                  <a:srgbClr val="0000CC"/>
                </a:solidFill>
              </a:rPr>
              <a:t>消除</a:t>
            </a:r>
            <a:r>
              <a:rPr lang="en-US" altLang="zh-CN" sz="4000" b="1">
                <a:solidFill>
                  <a:srgbClr val="0000CC"/>
                </a:solidFill>
              </a:rPr>
              <a:t>G</a:t>
            </a:r>
            <a:r>
              <a:rPr lang="en-US" altLang="zh-CN" sz="4000" b="1" baseline="-25000">
                <a:solidFill>
                  <a:srgbClr val="0000CC"/>
                </a:solidFill>
              </a:rPr>
              <a:t>1</a:t>
            </a:r>
            <a:r>
              <a:rPr lang="zh-CN" altLang="en-US" sz="4000" b="1">
                <a:solidFill>
                  <a:srgbClr val="0000CC"/>
                </a:solidFill>
              </a:rPr>
              <a:t>中的</a:t>
            </a:r>
            <a:r>
              <a:rPr lang="zh-CN" altLang="en-US" sz="4000" b="1">
                <a:solidFill>
                  <a:srgbClr val="000000"/>
                </a:solidFill>
              </a:rPr>
              <a:t>空串产生式</a:t>
            </a:r>
            <a:endParaRPr lang="en-US" altLang="zh-CN" sz="4000" b="1">
              <a:solidFill>
                <a:srgbClr val="0000CC"/>
              </a:solidFill>
            </a:endParaRPr>
          </a:p>
          <a:p>
            <a:pPr marL="0" indent="0" eaLnBrk="1" hangingPunct="1">
              <a:buFont typeface="Wingdings" pitchFamily="2" charset="2"/>
              <a:buNone/>
            </a:pPr>
            <a:r>
              <a:rPr lang="en-US" altLang="zh-CN" sz="4000" b="1">
                <a:solidFill>
                  <a:srgbClr val="0000CC"/>
                </a:solidFill>
              </a:rPr>
              <a:t>  </a:t>
            </a:r>
            <a:r>
              <a:rPr lang="zh-CN" altLang="en-US" sz="4000" b="1">
                <a:solidFill>
                  <a:srgbClr val="0000CC"/>
                </a:solidFill>
              </a:rPr>
              <a:t>将∑</a:t>
            </a:r>
            <a:r>
              <a:rPr lang="en-US" altLang="zh-CN" sz="4000" b="1" baseline="-25000">
                <a:solidFill>
                  <a:srgbClr val="0000CC"/>
                </a:solidFill>
              </a:rPr>
              <a:t>1</a:t>
            </a:r>
            <a:r>
              <a:rPr lang="zh-CN" altLang="en-US" sz="4000" b="1">
                <a:solidFill>
                  <a:srgbClr val="0000CC"/>
                </a:solidFill>
              </a:rPr>
              <a:t>复制为∑</a:t>
            </a:r>
            <a:r>
              <a:rPr lang="en-US" altLang="zh-CN" sz="4000" b="1">
                <a:solidFill>
                  <a:srgbClr val="0000CC"/>
                </a:solidFill>
              </a:rPr>
              <a:t>′</a:t>
            </a:r>
            <a:r>
              <a:rPr lang="zh-CN" altLang="en-US" sz="4000" b="1">
                <a:solidFill>
                  <a:srgbClr val="0000CC"/>
                </a:solidFill>
              </a:rPr>
              <a:t>和∑</a:t>
            </a:r>
            <a:r>
              <a:rPr lang="en-US" altLang="zh-CN" sz="4000" b="1">
                <a:solidFill>
                  <a:srgbClr val="0000CC"/>
                </a:solidFill>
              </a:rPr>
              <a:t>″</a:t>
            </a:r>
          </a:p>
          <a:p>
            <a:pPr marL="0" indent="0" eaLnBrk="1" hangingPunct="1">
              <a:buFont typeface="Wingdings" pitchFamily="2" charset="2"/>
              <a:buNone/>
            </a:pPr>
            <a:r>
              <a:rPr lang="zh-CN" altLang="en-US" sz="4000" b="1">
                <a:solidFill>
                  <a:srgbClr val="0000CC"/>
                </a:solidFill>
              </a:rPr>
              <a:t>  将</a:t>
            </a:r>
            <a:r>
              <a:rPr lang="en-US" altLang="zh-CN" sz="4000" b="1">
                <a:solidFill>
                  <a:srgbClr val="0000CC"/>
                </a:solidFill>
              </a:rPr>
              <a:t>V</a:t>
            </a:r>
            <a:r>
              <a:rPr lang="en-US" altLang="zh-CN" sz="4000" b="1" baseline="-25000">
                <a:solidFill>
                  <a:srgbClr val="0000CC"/>
                </a:solidFill>
              </a:rPr>
              <a:t>1</a:t>
            </a:r>
            <a:r>
              <a:rPr lang="zh-CN" altLang="en-US" sz="4000" b="1">
                <a:solidFill>
                  <a:srgbClr val="0000CC"/>
                </a:solidFill>
              </a:rPr>
              <a:t>复制为</a:t>
            </a:r>
            <a:r>
              <a:rPr lang="en-US" altLang="zh-CN" sz="4000" b="1">
                <a:solidFill>
                  <a:srgbClr val="0000CC"/>
                </a:solidFill>
              </a:rPr>
              <a:t>V′</a:t>
            </a:r>
            <a:r>
              <a:rPr lang="zh-CN" altLang="en-US" sz="4000" b="1">
                <a:solidFill>
                  <a:srgbClr val="0000CC"/>
                </a:solidFill>
              </a:rPr>
              <a:t>和</a:t>
            </a:r>
            <a:r>
              <a:rPr lang="en-US" altLang="zh-CN" sz="4000" b="1">
                <a:solidFill>
                  <a:srgbClr val="0000CC"/>
                </a:solidFill>
              </a:rPr>
              <a:t>V″</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8659">
                                            <p:txEl>
                                              <p:pRg st="0" end="0"/>
                                            </p:txEl>
                                          </p:spTgt>
                                        </p:tgtEl>
                                        <p:attrNameLst>
                                          <p:attrName>style.visibility</p:attrName>
                                        </p:attrNameLst>
                                      </p:cBhvr>
                                      <p:to>
                                        <p:strVal val="visible"/>
                                      </p:to>
                                    </p:set>
                                    <p:animEffect transition="in" filter="box(in)">
                                      <p:cBhvr>
                                        <p:cTn id="7" dur="500"/>
                                        <p:tgtEl>
                                          <p:spTgt spid="838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8659">
                                            <p:txEl>
                                              <p:pRg st="1" end="1"/>
                                            </p:txEl>
                                          </p:spTgt>
                                        </p:tgtEl>
                                        <p:attrNameLst>
                                          <p:attrName>style.visibility</p:attrName>
                                        </p:attrNameLst>
                                      </p:cBhvr>
                                      <p:to>
                                        <p:strVal val="visible"/>
                                      </p:to>
                                    </p:set>
                                    <p:animEffect transition="in" filter="box(in)">
                                      <p:cBhvr>
                                        <p:cTn id="12" dur="500"/>
                                        <p:tgtEl>
                                          <p:spTgt spid="838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8659">
                                            <p:txEl>
                                              <p:pRg st="2" end="2"/>
                                            </p:txEl>
                                          </p:spTgt>
                                        </p:tgtEl>
                                        <p:attrNameLst>
                                          <p:attrName>style.visibility</p:attrName>
                                        </p:attrNameLst>
                                      </p:cBhvr>
                                      <p:to>
                                        <p:strVal val="visible"/>
                                      </p:to>
                                    </p:set>
                                    <p:animEffect transition="in" filter="box(in)">
                                      <p:cBhvr>
                                        <p:cTn id="17" dur="500"/>
                                        <p:tgtEl>
                                          <p:spTgt spid="838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9" grpId="0" build="p"/>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标题 1"/>
          <p:cNvSpPr>
            <a:spLocks noGrp="1"/>
          </p:cNvSpPr>
          <p:nvPr>
            <p:ph type="title"/>
          </p:nvPr>
        </p:nvSpPr>
        <p:spPr/>
        <p:txBody>
          <a:bodyPr/>
          <a:lstStyle/>
          <a:p>
            <a:r>
              <a:rPr lang="zh-CN" altLang="en-US" sz="4800">
                <a:solidFill>
                  <a:srgbClr val="0000CC"/>
                </a:solidFill>
              </a:rPr>
              <a:t>构造</a:t>
            </a:r>
            <a:r>
              <a:rPr lang="en-US" altLang="zh-CN" sz="4800">
                <a:solidFill>
                  <a:srgbClr val="0000CC"/>
                </a:solidFill>
              </a:rPr>
              <a:t>P′</a:t>
            </a:r>
            <a:r>
              <a:rPr lang="zh-CN" altLang="en-US" sz="4800">
                <a:solidFill>
                  <a:srgbClr val="0000CC"/>
                </a:solidFill>
              </a:rPr>
              <a:t>和</a:t>
            </a:r>
            <a:r>
              <a:rPr lang="en-US" altLang="zh-CN" sz="4800">
                <a:solidFill>
                  <a:srgbClr val="0000CC"/>
                </a:solidFill>
              </a:rPr>
              <a:t>P″</a:t>
            </a:r>
            <a:endParaRPr lang="zh-CN" altLang="en-US" sz="4800"/>
          </a:p>
        </p:txBody>
      </p:sp>
      <p:sp>
        <p:nvSpPr>
          <p:cNvPr id="250883" name="内容占位符 2"/>
          <p:cNvSpPr>
            <a:spLocks noGrp="1"/>
          </p:cNvSpPr>
          <p:nvPr>
            <p:ph idx="1"/>
          </p:nvPr>
        </p:nvSpPr>
        <p:spPr>
          <a:xfrm>
            <a:off x="914400" y="2195530"/>
            <a:ext cx="8001000" cy="4162428"/>
          </a:xfrm>
        </p:spPr>
        <p:txBody>
          <a:bodyPr/>
          <a:lstStyle/>
          <a:p>
            <a:pPr eaLnBrk="1" hangingPunct="1">
              <a:buClr>
                <a:srgbClr val="003366"/>
              </a:buClr>
              <a:buFont typeface="Wingdings" pitchFamily="2" charset="2"/>
              <a:buNone/>
            </a:pPr>
            <a:r>
              <a:rPr lang="zh-CN" altLang="en-US" sz="4000" b="1" dirty="0">
                <a:solidFill>
                  <a:srgbClr val="0000CC"/>
                </a:solidFill>
              </a:rPr>
              <a:t>将</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中的</a:t>
            </a:r>
            <a:r>
              <a:rPr lang="en-US" altLang="zh-CN" sz="4000" b="1" dirty="0">
                <a:solidFill>
                  <a:srgbClr val="0000CC"/>
                </a:solidFill>
              </a:rPr>
              <a:t>x</a:t>
            </a:r>
            <a:r>
              <a:rPr lang="zh-CN" altLang="en-US" sz="4000" b="1" dirty="0">
                <a:solidFill>
                  <a:srgbClr val="0000CC"/>
                </a:solidFill>
              </a:rPr>
              <a:t>用</a:t>
            </a:r>
            <a:r>
              <a:rPr lang="en-US" altLang="zh-CN" sz="4000" b="1" dirty="0">
                <a:solidFill>
                  <a:srgbClr val="0000CC"/>
                </a:solidFill>
              </a:rPr>
              <a:t>x′</a:t>
            </a:r>
            <a:r>
              <a:rPr lang="zh-CN" altLang="en-US" sz="4000" b="1" dirty="0">
                <a:solidFill>
                  <a:srgbClr val="0000CC"/>
                </a:solidFill>
              </a:rPr>
              <a:t>代替</a:t>
            </a:r>
            <a:endParaRPr lang="en-US" altLang="zh-CN" sz="4000" b="1" dirty="0">
              <a:solidFill>
                <a:srgbClr val="0000CC"/>
              </a:solidFill>
            </a:endParaRPr>
          </a:p>
          <a:p>
            <a:pPr eaLnBrk="1" hangingPunct="1">
              <a:buClr>
                <a:srgbClr val="003366"/>
              </a:buClr>
              <a:buNone/>
            </a:pPr>
            <a:r>
              <a:rPr lang="zh-CN" altLang="en-US" sz="4000" b="1" dirty="0">
                <a:solidFill>
                  <a:srgbClr val="0000CC"/>
                </a:solidFill>
              </a:rPr>
              <a:t>将</a:t>
            </a:r>
            <a:r>
              <a:rPr lang="en-US" altLang="zh-CN" sz="4000" b="1" dirty="0">
                <a:solidFill>
                  <a:srgbClr val="0000CC"/>
                </a:solidFill>
              </a:rPr>
              <a:t>S</a:t>
            </a:r>
            <a:r>
              <a:rPr lang="en-US" altLang="zh-CN" sz="4000" b="1" baseline="-25000" dirty="0">
                <a:solidFill>
                  <a:srgbClr val="0000CC"/>
                </a:solidFill>
              </a:rPr>
              <a:t>1</a:t>
            </a:r>
            <a:r>
              <a:rPr lang="zh-CN" altLang="en-US" sz="4000" b="1" dirty="0">
                <a:solidFill>
                  <a:srgbClr val="0000CC"/>
                </a:solidFill>
              </a:rPr>
              <a:t>改写</a:t>
            </a:r>
            <a:r>
              <a:rPr lang="en-US" altLang="zh-CN" sz="4000" b="1" dirty="0">
                <a:solidFill>
                  <a:srgbClr val="0000CC"/>
                </a:solidFill>
              </a:rPr>
              <a:t>S′</a:t>
            </a:r>
          </a:p>
          <a:p>
            <a:pPr eaLnBrk="1" hangingPunct="1">
              <a:buClr>
                <a:srgbClr val="003366"/>
              </a:buClr>
              <a:buFont typeface="Wingdings" pitchFamily="2" charset="2"/>
              <a:buNone/>
            </a:pPr>
            <a:r>
              <a:rPr lang="zh-CN" altLang="en-US" sz="4000" b="1" dirty="0">
                <a:solidFill>
                  <a:srgbClr val="0000CC"/>
                </a:solidFill>
              </a:rPr>
              <a:t>将</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中的</a:t>
            </a:r>
            <a:r>
              <a:rPr lang="en-US" altLang="zh-CN" sz="4000" b="1" dirty="0">
                <a:solidFill>
                  <a:srgbClr val="0000CC"/>
                </a:solidFill>
              </a:rPr>
              <a:t>A</a:t>
            </a:r>
            <a:r>
              <a:rPr lang="zh-CN" altLang="en-US" sz="4000" b="1" dirty="0">
                <a:solidFill>
                  <a:srgbClr val="0000CC"/>
                </a:solidFill>
              </a:rPr>
              <a:t>用</a:t>
            </a:r>
            <a:r>
              <a:rPr lang="en-US" altLang="zh-CN" sz="4000" b="1" dirty="0">
                <a:solidFill>
                  <a:srgbClr val="0000CC"/>
                </a:solidFill>
              </a:rPr>
              <a:t>A′</a:t>
            </a:r>
            <a:r>
              <a:rPr lang="zh-CN" altLang="en-US" sz="4000" b="1" dirty="0">
                <a:solidFill>
                  <a:srgbClr val="0000CC"/>
                </a:solidFill>
              </a:rPr>
              <a:t>代替</a:t>
            </a:r>
            <a:r>
              <a:rPr lang="en-US" altLang="zh-CN" sz="4000" b="1" dirty="0">
                <a:solidFill>
                  <a:srgbClr val="0000CC"/>
                </a:solidFill>
              </a:rPr>
              <a:t>     </a:t>
            </a:r>
            <a:r>
              <a:rPr lang="zh-CN" altLang="en-US" sz="4000" b="1" dirty="0">
                <a:solidFill>
                  <a:srgbClr val="0000CC"/>
                </a:solidFill>
              </a:rPr>
              <a:t>得到</a:t>
            </a:r>
            <a:r>
              <a:rPr lang="en-US" altLang="zh-CN" sz="4000" b="1" dirty="0">
                <a:solidFill>
                  <a:srgbClr val="0000CC"/>
                </a:solidFill>
              </a:rPr>
              <a:t>P′</a:t>
            </a:r>
          </a:p>
          <a:p>
            <a:pPr eaLnBrk="1" hangingPunct="1">
              <a:buClr>
                <a:srgbClr val="003366"/>
              </a:buClr>
              <a:buFont typeface="Wingdings" pitchFamily="2" charset="2"/>
              <a:buNone/>
            </a:pPr>
            <a:r>
              <a:rPr lang="zh-CN" altLang="en-US" sz="4000" b="1" dirty="0">
                <a:solidFill>
                  <a:srgbClr val="0000CC"/>
                </a:solidFill>
              </a:rPr>
              <a:t>将</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中的</a:t>
            </a:r>
            <a:r>
              <a:rPr lang="en-US" altLang="zh-CN" sz="4000" b="1" dirty="0">
                <a:solidFill>
                  <a:srgbClr val="0000CC"/>
                </a:solidFill>
              </a:rPr>
              <a:t>x</a:t>
            </a:r>
            <a:r>
              <a:rPr lang="zh-CN" altLang="en-US" sz="4000" b="1" dirty="0">
                <a:solidFill>
                  <a:srgbClr val="0000CC"/>
                </a:solidFill>
              </a:rPr>
              <a:t>用</a:t>
            </a:r>
            <a:r>
              <a:rPr lang="en-US" altLang="zh-CN" sz="4000" b="1" dirty="0">
                <a:solidFill>
                  <a:srgbClr val="0000CC"/>
                </a:solidFill>
              </a:rPr>
              <a:t>x″</a:t>
            </a:r>
            <a:r>
              <a:rPr lang="zh-CN" altLang="en-US" sz="4000" b="1" dirty="0">
                <a:solidFill>
                  <a:srgbClr val="0000CC"/>
                </a:solidFill>
              </a:rPr>
              <a:t>代替</a:t>
            </a:r>
            <a:endParaRPr lang="en-US" altLang="zh-CN" sz="4000" b="1" dirty="0">
              <a:solidFill>
                <a:srgbClr val="0000CC"/>
              </a:solidFill>
            </a:endParaRPr>
          </a:p>
          <a:p>
            <a:pPr eaLnBrk="1" hangingPunct="1">
              <a:buClr>
                <a:srgbClr val="003366"/>
              </a:buClr>
              <a:buNone/>
            </a:pPr>
            <a:r>
              <a:rPr lang="zh-CN" altLang="en-US" sz="4000" b="1" dirty="0">
                <a:solidFill>
                  <a:srgbClr val="0000CC"/>
                </a:solidFill>
              </a:rPr>
              <a:t>将</a:t>
            </a:r>
            <a:r>
              <a:rPr lang="en-US" altLang="zh-CN" sz="4000" b="1" dirty="0">
                <a:solidFill>
                  <a:srgbClr val="0000CC"/>
                </a:solidFill>
              </a:rPr>
              <a:t>S</a:t>
            </a:r>
            <a:r>
              <a:rPr lang="en-US" altLang="zh-CN" sz="4000" b="1" baseline="-25000" dirty="0">
                <a:solidFill>
                  <a:srgbClr val="0000CC"/>
                </a:solidFill>
              </a:rPr>
              <a:t>1</a:t>
            </a:r>
            <a:r>
              <a:rPr lang="zh-CN" altLang="en-US" sz="4000" b="1" dirty="0">
                <a:solidFill>
                  <a:srgbClr val="0000CC"/>
                </a:solidFill>
              </a:rPr>
              <a:t>改写</a:t>
            </a:r>
            <a:r>
              <a:rPr lang="en-US" altLang="zh-CN" sz="4000" b="1" dirty="0">
                <a:solidFill>
                  <a:srgbClr val="0000CC"/>
                </a:solidFill>
              </a:rPr>
              <a:t>S″</a:t>
            </a:r>
          </a:p>
          <a:p>
            <a:pPr eaLnBrk="1" hangingPunct="1">
              <a:buClr>
                <a:srgbClr val="003366"/>
              </a:buClr>
              <a:buFont typeface="Wingdings" pitchFamily="2" charset="2"/>
              <a:buNone/>
            </a:pPr>
            <a:r>
              <a:rPr lang="zh-CN" altLang="en-US" sz="4000" b="1" dirty="0">
                <a:solidFill>
                  <a:srgbClr val="0000CC"/>
                </a:solidFill>
              </a:rPr>
              <a:t>将</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中的</a:t>
            </a:r>
            <a:r>
              <a:rPr lang="en-US" altLang="zh-CN" sz="4000" b="1" dirty="0">
                <a:solidFill>
                  <a:srgbClr val="0000CC"/>
                </a:solidFill>
              </a:rPr>
              <a:t>A</a:t>
            </a:r>
            <a:r>
              <a:rPr lang="zh-CN" altLang="en-US" sz="4000" b="1" dirty="0">
                <a:solidFill>
                  <a:srgbClr val="0000CC"/>
                </a:solidFill>
              </a:rPr>
              <a:t>用</a:t>
            </a:r>
            <a:r>
              <a:rPr lang="en-US" altLang="zh-CN" sz="4000" b="1" dirty="0">
                <a:solidFill>
                  <a:srgbClr val="0000CC"/>
                </a:solidFill>
              </a:rPr>
              <a:t>A″</a:t>
            </a:r>
            <a:r>
              <a:rPr lang="zh-CN" altLang="en-US" sz="4000" b="1" dirty="0">
                <a:solidFill>
                  <a:srgbClr val="0000CC"/>
                </a:solidFill>
              </a:rPr>
              <a:t>代替</a:t>
            </a:r>
            <a:r>
              <a:rPr lang="en-US" altLang="zh-CN" sz="4000" b="1" dirty="0">
                <a:solidFill>
                  <a:srgbClr val="0000CC"/>
                </a:solidFill>
              </a:rPr>
              <a:t>    </a:t>
            </a:r>
            <a:r>
              <a:rPr lang="zh-CN" altLang="en-US" sz="4000" b="1" dirty="0">
                <a:solidFill>
                  <a:srgbClr val="0000CC"/>
                </a:solidFill>
              </a:rPr>
              <a:t>得到</a:t>
            </a:r>
            <a:r>
              <a:rPr lang="en-US" altLang="zh-CN" sz="4000" b="1" dirty="0">
                <a:solidFill>
                  <a:srgbClr val="0000CC"/>
                </a:solidFill>
              </a:rPr>
              <a:t>P″</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box(in)">
                                      <p:cBhvr>
                                        <p:cTn id="7" dur="500"/>
                                        <p:tgtEl>
                                          <p:spTgt spid="250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0883">
                                            <p:txEl>
                                              <p:pRg st="1" end="1"/>
                                            </p:txEl>
                                          </p:spTgt>
                                        </p:tgtEl>
                                        <p:attrNameLst>
                                          <p:attrName>style.visibility</p:attrName>
                                        </p:attrNameLst>
                                      </p:cBhvr>
                                      <p:to>
                                        <p:strVal val="visible"/>
                                      </p:to>
                                    </p:set>
                                    <p:animEffect transition="in" filter="box(in)">
                                      <p:cBhvr>
                                        <p:cTn id="12" dur="500"/>
                                        <p:tgtEl>
                                          <p:spTgt spid="250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0883">
                                            <p:txEl>
                                              <p:pRg st="2" end="2"/>
                                            </p:txEl>
                                          </p:spTgt>
                                        </p:tgtEl>
                                        <p:attrNameLst>
                                          <p:attrName>style.visibility</p:attrName>
                                        </p:attrNameLst>
                                      </p:cBhvr>
                                      <p:to>
                                        <p:strVal val="visible"/>
                                      </p:to>
                                    </p:set>
                                    <p:animEffect transition="in" filter="box(in)">
                                      <p:cBhvr>
                                        <p:cTn id="17" dur="500"/>
                                        <p:tgtEl>
                                          <p:spTgt spid="250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50883">
                                            <p:txEl>
                                              <p:pRg st="3" end="3"/>
                                            </p:txEl>
                                          </p:spTgt>
                                        </p:tgtEl>
                                        <p:attrNameLst>
                                          <p:attrName>style.visibility</p:attrName>
                                        </p:attrNameLst>
                                      </p:cBhvr>
                                      <p:to>
                                        <p:strVal val="visible"/>
                                      </p:to>
                                    </p:set>
                                    <p:animEffect transition="in" filter="box(in)">
                                      <p:cBhvr>
                                        <p:cTn id="22" dur="500"/>
                                        <p:tgtEl>
                                          <p:spTgt spid="250883">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50883">
                                            <p:txEl>
                                              <p:pRg st="4" end="4"/>
                                            </p:txEl>
                                          </p:spTgt>
                                        </p:tgtEl>
                                        <p:attrNameLst>
                                          <p:attrName>style.visibility</p:attrName>
                                        </p:attrNameLst>
                                      </p:cBhvr>
                                      <p:to>
                                        <p:strVal val="visible"/>
                                      </p:to>
                                    </p:set>
                                    <p:animEffect transition="in" filter="box(in)">
                                      <p:cBhvr>
                                        <p:cTn id="25" dur="500"/>
                                        <p:tgtEl>
                                          <p:spTgt spid="250883">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50883">
                                            <p:txEl>
                                              <p:pRg st="5" end="5"/>
                                            </p:txEl>
                                          </p:spTgt>
                                        </p:tgtEl>
                                        <p:attrNameLst>
                                          <p:attrName>style.visibility</p:attrName>
                                        </p:attrNameLst>
                                      </p:cBhvr>
                                      <p:to>
                                        <p:strVal val="visible"/>
                                      </p:to>
                                    </p:set>
                                    <p:animEffect transition="in" filter="box(in)">
                                      <p:cBhvr>
                                        <p:cTn id="28" dur="500"/>
                                        <p:tgtEl>
                                          <p:spTgt spid="250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r>
              <a:rPr lang="zh-CN" altLang="en-US" sz="4800" dirty="0">
                <a:solidFill>
                  <a:srgbClr val="000000"/>
                </a:solidFill>
              </a:rPr>
              <a:t>构造</a:t>
            </a:r>
          </a:p>
        </p:txBody>
      </p:sp>
      <p:sp>
        <p:nvSpPr>
          <p:cNvPr id="96051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3600" b="1" dirty="0">
                <a:solidFill>
                  <a:srgbClr val="0000CC"/>
                </a:solidFill>
              </a:rPr>
              <a:t>G′=</a:t>
            </a:r>
          </a:p>
          <a:p>
            <a:pPr eaLnBrk="1" hangingPunct="1">
              <a:lnSpc>
                <a:spcPct val="90000"/>
              </a:lnSpc>
              <a:buNone/>
            </a:pPr>
            <a:r>
              <a:rPr lang="en-US" altLang="zh-CN" sz="3600" b="1" dirty="0">
                <a:solidFill>
                  <a:srgbClr val="0000CC"/>
                </a:solidFill>
              </a:rPr>
              <a:t>      (∑</a:t>
            </a:r>
            <a:r>
              <a:rPr lang="en-US" altLang="zh-CN" sz="3600" b="1" baseline="-25000" dirty="0">
                <a:solidFill>
                  <a:srgbClr val="0000CC"/>
                </a:solidFill>
              </a:rPr>
              <a:t>1</a:t>
            </a:r>
            <a:r>
              <a:rPr lang="en-US" altLang="zh-CN" sz="3600" b="1" dirty="0">
                <a:solidFill>
                  <a:srgbClr val="0000CC"/>
                </a:solidFill>
              </a:rPr>
              <a:t>,V′ U∑′ U {S′}</a:t>
            </a:r>
            <a:r>
              <a:rPr lang="en-US" altLang="zh-CN" sz="3600" b="1" dirty="0">
                <a:solidFill>
                  <a:srgbClr val="FF0000"/>
                </a:solidFill>
              </a:rPr>
              <a:t>-</a:t>
            </a:r>
            <a:r>
              <a:rPr lang="en-US" altLang="zh-CN" sz="3600" b="1" dirty="0">
                <a:solidFill>
                  <a:srgbClr val="0000CC"/>
                </a:solidFill>
              </a:rPr>
              <a:t>{S</a:t>
            </a:r>
            <a:r>
              <a:rPr lang="en-US" altLang="zh-CN" sz="3600" b="1" baseline="-25000" dirty="0">
                <a:solidFill>
                  <a:srgbClr val="0000CC"/>
                </a:solidFill>
              </a:rPr>
              <a:t>1</a:t>
            </a:r>
            <a:r>
              <a:rPr lang="en-US" altLang="zh-CN" sz="3600" b="1" dirty="0">
                <a:solidFill>
                  <a:srgbClr val="0000CC"/>
                </a:solidFill>
              </a:rPr>
              <a:t>},S′,P′)</a:t>
            </a:r>
          </a:p>
          <a:p>
            <a:pPr eaLnBrk="1" hangingPunct="1">
              <a:lnSpc>
                <a:spcPct val="90000"/>
              </a:lnSpc>
              <a:buFont typeface="Wingdings" pitchFamily="2" charset="2"/>
              <a:buNone/>
            </a:pPr>
            <a:r>
              <a:rPr lang="en-US" altLang="zh-CN" sz="3600" b="1" dirty="0">
                <a:solidFill>
                  <a:srgbClr val="0000CC"/>
                </a:solidFill>
              </a:rPr>
              <a:t>G″=</a:t>
            </a:r>
          </a:p>
          <a:p>
            <a:pPr eaLnBrk="1" hangingPunct="1">
              <a:lnSpc>
                <a:spcPct val="90000"/>
              </a:lnSpc>
              <a:buNone/>
            </a:pPr>
            <a:r>
              <a:rPr lang="en-US" altLang="zh-CN" sz="3600" b="1" dirty="0">
                <a:solidFill>
                  <a:srgbClr val="0000CC"/>
                </a:solidFill>
              </a:rPr>
              <a:t>      (∑</a:t>
            </a:r>
            <a:r>
              <a:rPr lang="en-US" altLang="zh-CN" sz="3600" b="1" baseline="-25000" dirty="0">
                <a:solidFill>
                  <a:srgbClr val="0000CC"/>
                </a:solidFill>
              </a:rPr>
              <a:t>1</a:t>
            </a:r>
            <a:r>
              <a:rPr lang="en-US" altLang="zh-CN" sz="3600" b="1" dirty="0">
                <a:solidFill>
                  <a:srgbClr val="0000CC"/>
                </a:solidFill>
              </a:rPr>
              <a:t>,V″U∑″U {S″}</a:t>
            </a:r>
            <a:r>
              <a:rPr lang="en-US" altLang="zh-CN" sz="3600" b="1" dirty="0">
                <a:solidFill>
                  <a:srgbClr val="FF0000"/>
                </a:solidFill>
              </a:rPr>
              <a:t>-</a:t>
            </a:r>
            <a:r>
              <a:rPr lang="en-US" altLang="zh-CN" sz="3600" b="1" dirty="0">
                <a:solidFill>
                  <a:srgbClr val="0000CC"/>
                </a:solidFill>
              </a:rPr>
              <a:t>{S</a:t>
            </a:r>
            <a:r>
              <a:rPr lang="en-US" altLang="zh-CN" sz="3600" b="1" baseline="-25000" dirty="0">
                <a:solidFill>
                  <a:srgbClr val="0000CC"/>
                </a:solidFill>
              </a:rPr>
              <a:t>1</a:t>
            </a:r>
            <a:r>
              <a:rPr lang="en-US" altLang="zh-CN" sz="3600" b="1" dirty="0">
                <a:solidFill>
                  <a:srgbClr val="0000CC"/>
                </a:solidFill>
              </a:rPr>
              <a:t>},S″,P″)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0515">
                                            <p:txEl>
                                              <p:pRg st="0" end="0"/>
                                            </p:txEl>
                                          </p:spTgt>
                                        </p:tgtEl>
                                        <p:attrNameLst>
                                          <p:attrName>style.visibility</p:attrName>
                                        </p:attrNameLst>
                                      </p:cBhvr>
                                      <p:to>
                                        <p:strVal val="visible"/>
                                      </p:to>
                                    </p:set>
                                    <p:animEffect transition="in" filter="box(in)">
                                      <p:cBhvr>
                                        <p:cTn id="7" dur="500"/>
                                        <p:tgtEl>
                                          <p:spTgt spid="960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0515">
                                            <p:txEl>
                                              <p:pRg st="1" end="1"/>
                                            </p:txEl>
                                          </p:spTgt>
                                        </p:tgtEl>
                                        <p:attrNameLst>
                                          <p:attrName>style.visibility</p:attrName>
                                        </p:attrNameLst>
                                      </p:cBhvr>
                                      <p:to>
                                        <p:strVal val="visible"/>
                                      </p:to>
                                    </p:set>
                                    <p:animEffect transition="in" filter="box(in)">
                                      <p:cBhvr>
                                        <p:cTn id="12" dur="500"/>
                                        <p:tgtEl>
                                          <p:spTgt spid="960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0515">
                                            <p:txEl>
                                              <p:pRg st="2" end="2"/>
                                            </p:txEl>
                                          </p:spTgt>
                                        </p:tgtEl>
                                        <p:attrNameLst>
                                          <p:attrName>style.visibility</p:attrName>
                                        </p:attrNameLst>
                                      </p:cBhvr>
                                      <p:to>
                                        <p:strVal val="visible"/>
                                      </p:to>
                                    </p:set>
                                    <p:animEffect transition="in" filter="box(in)">
                                      <p:cBhvr>
                                        <p:cTn id="17" dur="500"/>
                                        <p:tgtEl>
                                          <p:spTgt spid="960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60515">
                                            <p:txEl>
                                              <p:pRg st="3" end="3"/>
                                            </p:txEl>
                                          </p:spTgt>
                                        </p:tgtEl>
                                        <p:attrNameLst>
                                          <p:attrName>style.visibility</p:attrName>
                                        </p:attrNameLst>
                                      </p:cBhvr>
                                      <p:to>
                                        <p:strVal val="visible"/>
                                      </p:to>
                                    </p:set>
                                    <p:animEffect transition="in" filter="box(in)">
                                      <p:cBhvr>
                                        <p:cTn id="22" dur="500"/>
                                        <p:tgtEl>
                                          <p:spTgt spid="960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15" grpId="0" build="p"/>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r>
              <a:rPr lang="zh-CN" altLang="en-US" sz="4800" dirty="0">
                <a:solidFill>
                  <a:srgbClr val="000000"/>
                </a:solidFill>
              </a:rPr>
              <a:t>迭代运算</a:t>
            </a:r>
          </a:p>
        </p:txBody>
      </p:sp>
      <p:sp>
        <p:nvSpPr>
          <p:cNvPr id="839683" name="Rectangle 3"/>
          <p:cNvSpPr>
            <a:spLocks noGrp="1" noChangeArrowheads="1"/>
          </p:cNvSpPr>
          <p:nvPr>
            <p:ph type="body" idx="1"/>
          </p:nvPr>
        </p:nvSpPr>
        <p:spPr/>
        <p:txBody>
          <a:bodyPr/>
          <a:lstStyle/>
          <a:p>
            <a:pPr eaLnBrk="1" hangingPunct="1">
              <a:buFont typeface="Wingdings" pitchFamily="2" charset="2"/>
              <a:buNone/>
            </a:pPr>
            <a:r>
              <a:rPr lang="zh-CN" altLang="en-US" sz="3600" b="1">
                <a:solidFill>
                  <a:srgbClr val="0000CC"/>
                </a:solidFill>
              </a:rPr>
              <a:t>构造</a:t>
            </a:r>
            <a:r>
              <a:rPr lang="en-US" altLang="zh-CN" sz="3600" b="1">
                <a:solidFill>
                  <a:srgbClr val="0000CC"/>
                </a:solidFill>
              </a:rPr>
              <a:t>G</a:t>
            </a:r>
            <a:r>
              <a:rPr lang="en-US" altLang="zh-CN" sz="4000" b="1" baseline="-25000">
                <a:solidFill>
                  <a:srgbClr val="0000CC"/>
                </a:solidFill>
              </a:rPr>
              <a:t>9</a:t>
            </a:r>
            <a:r>
              <a:rPr lang="en-US" altLang="zh-CN" sz="3600" b="1">
                <a:solidFill>
                  <a:srgbClr val="0000CC"/>
                </a:solidFill>
              </a:rPr>
              <a:t>=(∑,</a:t>
            </a:r>
          </a:p>
          <a:p>
            <a:pPr eaLnBrk="1" hangingPunct="1">
              <a:buFont typeface="Wingdings" pitchFamily="2" charset="2"/>
              <a:buNone/>
            </a:pPr>
            <a:r>
              <a:rPr lang="en-US" altLang="zh-CN" sz="3600" b="1">
                <a:solidFill>
                  <a:srgbClr val="0000CC"/>
                </a:solidFill>
              </a:rPr>
              <a:t>               V′U V″ U∑′U ∑″ </a:t>
            </a:r>
          </a:p>
          <a:p>
            <a:pPr eaLnBrk="1" hangingPunct="1">
              <a:buFont typeface="Wingdings" pitchFamily="2" charset="2"/>
              <a:buNone/>
            </a:pPr>
            <a:r>
              <a:rPr lang="en-US" altLang="zh-CN" sz="3600" b="1">
                <a:solidFill>
                  <a:srgbClr val="0000CC"/>
                </a:solidFill>
              </a:rPr>
              <a:t>                U {S,S′,S</a:t>
            </a:r>
            <a:r>
              <a:rPr lang="en-US" altLang="zh-CN" sz="4000" b="1">
                <a:solidFill>
                  <a:srgbClr val="0000CC"/>
                </a:solidFill>
              </a:rPr>
              <a:t>″, </a:t>
            </a:r>
            <a:r>
              <a:rPr lang="en-US" altLang="zh-CN" sz="3200" b="1">
                <a:solidFill>
                  <a:srgbClr val="000000"/>
                </a:solidFill>
              </a:rPr>
              <a:t>S</a:t>
            </a:r>
            <a:r>
              <a:rPr lang="en-US" altLang="zh-CN" sz="4000" b="1" baseline="-25000">
                <a:solidFill>
                  <a:srgbClr val="000000"/>
                </a:solidFill>
              </a:rPr>
              <a:t>1</a:t>
            </a:r>
            <a:r>
              <a:rPr lang="zh-CN" altLang="en-US" sz="3200" b="1">
                <a:solidFill>
                  <a:srgbClr val="000000"/>
                </a:solidFill>
              </a:rPr>
              <a:t>，</a:t>
            </a:r>
            <a:r>
              <a:rPr lang="en-US" altLang="zh-CN" sz="3200" b="1">
                <a:solidFill>
                  <a:srgbClr val="000000"/>
                </a:solidFill>
              </a:rPr>
              <a:t>S</a:t>
            </a:r>
            <a:r>
              <a:rPr lang="en-US" altLang="zh-CN" sz="4000" b="1" baseline="-25000">
                <a:solidFill>
                  <a:srgbClr val="000000"/>
                </a:solidFill>
              </a:rPr>
              <a:t>2</a:t>
            </a:r>
            <a:r>
              <a:rPr lang="en-US" altLang="zh-CN" sz="3600" b="1">
                <a:solidFill>
                  <a:srgbClr val="0000CC"/>
                </a:solidFill>
              </a:rPr>
              <a:t>},</a:t>
            </a:r>
          </a:p>
          <a:p>
            <a:pPr eaLnBrk="1" hangingPunct="1">
              <a:buFont typeface="Wingdings" pitchFamily="2" charset="2"/>
              <a:buNone/>
            </a:pPr>
            <a:r>
              <a:rPr lang="en-US" altLang="zh-CN" sz="3600" b="1">
                <a:solidFill>
                  <a:srgbClr val="0000CC"/>
                </a:solidFill>
              </a:rPr>
              <a:t>               S</a:t>
            </a:r>
            <a:r>
              <a:rPr lang="zh-CN" altLang="en-US" sz="3600" b="1">
                <a:solidFill>
                  <a:srgbClr val="0000CC"/>
                </a:solidFill>
              </a:rPr>
              <a:t>，</a:t>
            </a:r>
            <a:r>
              <a:rPr lang="en-US" altLang="zh-CN" sz="3600" b="1">
                <a:solidFill>
                  <a:srgbClr val="0000CC"/>
                </a:solidFill>
              </a:rPr>
              <a:t>P</a:t>
            </a:r>
            <a:r>
              <a:rPr lang="en-US" altLang="zh-CN" sz="4000" b="1" baseline="-25000">
                <a:solidFill>
                  <a:srgbClr val="0000CC"/>
                </a:solidFill>
              </a:rPr>
              <a:t>9</a:t>
            </a:r>
            <a:r>
              <a:rPr lang="en-US" altLang="zh-CN" sz="36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animEffect transition="in" filter="box(in)">
                                      <p:cBhvr>
                                        <p:cTn id="7" dur="500"/>
                                        <p:tgtEl>
                                          <p:spTgt spid="839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9683">
                                            <p:txEl>
                                              <p:pRg st="1" end="1"/>
                                            </p:txEl>
                                          </p:spTgt>
                                        </p:tgtEl>
                                        <p:attrNameLst>
                                          <p:attrName>style.visibility</p:attrName>
                                        </p:attrNameLst>
                                      </p:cBhvr>
                                      <p:to>
                                        <p:strVal val="visible"/>
                                      </p:to>
                                    </p:set>
                                    <p:animEffect transition="in" filter="box(in)">
                                      <p:cBhvr>
                                        <p:cTn id="12" dur="500"/>
                                        <p:tgtEl>
                                          <p:spTgt spid="839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9683">
                                            <p:txEl>
                                              <p:pRg st="2" end="2"/>
                                            </p:txEl>
                                          </p:spTgt>
                                        </p:tgtEl>
                                        <p:attrNameLst>
                                          <p:attrName>style.visibility</p:attrName>
                                        </p:attrNameLst>
                                      </p:cBhvr>
                                      <p:to>
                                        <p:strVal val="visible"/>
                                      </p:to>
                                    </p:set>
                                    <p:animEffect transition="in" filter="box(in)">
                                      <p:cBhvr>
                                        <p:cTn id="17" dur="500"/>
                                        <p:tgtEl>
                                          <p:spTgt spid="839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9683">
                                            <p:txEl>
                                              <p:pRg st="3" end="3"/>
                                            </p:txEl>
                                          </p:spTgt>
                                        </p:tgtEl>
                                        <p:attrNameLst>
                                          <p:attrName>style.visibility</p:attrName>
                                        </p:attrNameLst>
                                      </p:cBhvr>
                                      <p:to>
                                        <p:strVal val="visible"/>
                                      </p:to>
                                    </p:set>
                                    <p:animEffect transition="in" filter="box(in)">
                                      <p:cBhvr>
                                        <p:cTn id="22" dur="500"/>
                                        <p:tgtEl>
                                          <p:spTgt spid="839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build="p"/>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zh-CN" dirty="0"/>
          </a:p>
        </p:txBody>
      </p:sp>
      <p:sp>
        <p:nvSpPr>
          <p:cNvPr id="961539" name="Rectangle 3"/>
          <p:cNvSpPr>
            <a:spLocks noGrp="1" noChangeArrowheads="1"/>
          </p:cNvSpPr>
          <p:nvPr>
            <p:ph type="body" idx="1"/>
          </p:nvPr>
        </p:nvSpPr>
        <p:spPr>
          <a:xfrm>
            <a:off x="914400" y="2362200"/>
            <a:ext cx="8001000" cy="4090988"/>
          </a:xfrm>
        </p:spPr>
        <p:txBody>
          <a:bodyPr/>
          <a:lstStyle/>
          <a:p>
            <a:pPr eaLnBrk="1" hangingPunct="1">
              <a:buFont typeface="Wingdings" pitchFamily="2" charset="2"/>
              <a:buNone/>
            </a:pPr>
            <a:r>
              <a:rPr lang="zh-CN" altLang="en-US" sz="3600" b="1" dirty="0">
                <a:solidFill>
                  <a:srgbClr val="0000CC"/>
                </a:solidFill>
              </a:rPr>
              <a:t>其中</a:t>
            </a:r>
            <a:r>
              <a:rPr lang="en-US" altLang="zh-CN" sz="3600" b="1" dirty="0">
                <a:solidFill>
                  <a:srgbClr val="0000CC"/>
                </a:solidFill>
              </a:rPr>
              <a:t>P</a:t>
            </a:r>
            <a:r>
              <a:rPr lang="en-US" altLang="zh-CN" sz="4000" b="1" baseline="-25000" dirty="0">
                <a:solidFill>
                  <a:srgbClr val="0000CC"/>
                </a:solidFill>
              </a:rPr>
              <a:t>9</a:t>
            </a:r>
            <a:r>
              <a:rPr lang="zh-CN" altLang="en-US" sz="3600" b="1" dirty="0">
                <a:solidFill>
                  <a:srgbClr val="0000CC"/>
                </a:solidFill>
              </a:rPr>
              <a:t>为：</a:t>
            </a:r>
          </a:p>
          <a:p>
            <a:pPr eaLnBrk="1" hangingPunct="1">
              <a:buFont typeface="Wingdings" pitchFamily="2" charset="2"/>
              <a:buNone/>
            </a:pPr>
            <a:r>
              <a:rPr lang="zh-CN" altLang="en-US" sz="3200" b="1" dirty="0">
                <a:solidFill>
                  <a:srgbClr val="0000CC"/>
                </a:solidFill>
              </a:rPr>
              <a:t> </a:t>
            </a:r>
            <a:r>
              <a:rPr lang="en-US" altLang="zh-CN" sz="3200" b="1" dirty="0">
                <a:solidFill>
                  <a:srgbClr val="0000CC"/>
                </a:solidFill>
              </a:rPr>
              <a:t>{S→ε|S</a:t>
            </a:r>
            <a:r>
              <a:rPr lang="en-US" altLang="zh-CN" sz="4000" b="1" baseline="-25000" dirty="0">
                <a:solidFill>
                  <a:srgbClr val="0000CC"/>
                </a:solidFill>
              </a:rPr>
              <a:t>1</a:t>
            </a:r>
            <a:r>
              <a:rPr lang="en-US" altLang="zh-CN" sz="3200" b="1" dirty="0">
                <a:solidFill>
                  <a:srgbClr val="0000CC"/>
                </a:solidFill>
              </a:rPr>
              <a:t>|S</a:t>
            </a:r>
            <a:r>
              <a:rPr lang="en-US" altLang="zh-CN" sz="4000" b="1" baseline="-25000" dirty="0">
                <a:solidFill>
                  <a:srgbClr val="0000CC"/>
                </a:solidFill>
              </a:rPr>
              <a:t>2</a:t>
            </a:r>
            <a:r>
              <a:rPr lang="en-US" altLang="zh-CN" sz="3200" b="1" dirty="0">
                <a:solidFill>
                  <a:srgbClr val="0000CC"/>
                </a:solidFill>
              </a:rPr>
              <a:t>}</a:t>
            </a:r>
          </a:p>
          <a:p>
            <a:pPr eaLnBrk="1" hangingPunct="1">
              <a:buFont typeface="Wingdings" pitchFamily="2" charset="2"/>
              <a:buNone/>
            </a:pPr>
            <a:r>
              <a:rPr lang="en-US" altLang="zh-CN" sz="3200" b="1" dirty="0">
                <a:solidFill>
                  <a:srgbClr val="0000CC"/>
                </a:solidFill>
              </a:rPr>
              <a:t>   U{ </a:t>
            </a:r>
            <a:r>
              <a:rPr lang="en-US" altLang="zh-CN" sz="3200" b="1" dirty="0">
                <a:solidFill>
                  <a:srgbClr val="FF0000"/>
                </a:solidFill>
              </a:rPr>
              <a:t>S</a:t>
            </a:r>
            <a:r>
              <a:rPr lang="en-US" altLang="zh-CN" sz="4000" b="1" baseline="-25000" dirty="0">
                <a:solidFill>
                  <a:srgbClr val="FF0000"/>
                </a:solidFill>
              </a:rPr>
              <a:t>1</a:t>
            </a:r>
            <a:r>
              <a:rPr lang="en-US" altLang="zh-CN" sz="3200" b="1" dirty="0">
                <a:solidFill>
                  <a:srgbClr val="FF0000"/>
                </a:solidFill>
              </a:rPr>
              <a:t>→S′|S′S</a:t>
            </a:r>
            <a:r>
              <a:rPr lang="en-US" altLang="zh-CN" sz="4000" b="1" baseline="-25000" dirty="0">
                <a:solidFill>
                  <a:srgbClr val="FF0000"/>
                </a:solidFill>
              </a:rPr>
              <a:t>2</a:t>
            </a:r>
            <a:r>
              <a:rPr lang="en-US" altLang="zh-CN" sz="3200" b="1" dirty="0">
                <a:solidFill>
                  <a:srgbClr val="0000CC"/>
                </a:solidFill>
              </a:rPr>
              <a:t>}</a:t>
            </a:r>
          </a:p>
          <a:p>
            <a:pPr eaLnBrk="1" hangingPunct="1">
              <a:buFont typeface="Wingdings" pitchFamily="2" charset="2"/>
              <a:buNone/>
            </a:pPr>
            <a:r>
              <a:rPr lang="en-US" altLang="zh-CN" sz="3200" b="1" dirty="0">
                <a:solidFill>
                  <a:srgbClr val="0000CC"/>
                </a:solidFill>
              </a:rPr>
              <a:t>   U{ </a:t>
            </a:r>
            <a:r>
              <a:rPr lang="en-US" altLang="zh-CN" sz="3200" b="1" dirty="0">
                <a:solidFill>
                  <a:srgbClr val="FF0000"/>
                </a:solidFill>
              </a:rPr>
              <a:t>S</a:t>
            </a:r>
            <a:r>
              <a:rPr lang="en-US" altLang="zh-CN" sz="4000" b="1" baseline="-25000" dirty="0">
                <a:solidFill>
                  <a:srgbClr val="FF0000"/>
                </a:solidFill>
              </a:rPr>
              <a:t>2</a:t>
            </a:r>
            <a:r>
              <a:rPr lang="en-US" altLang="zh-CN" sz="3200" b="1" dirty="0">
                <a:solidFill>
                  <a:srgbClr val="FF0000"/>
                </a:solidFill>
              </a:rPr>
              <a:t>→S ″ | S ″</a:t>
            </a:r>
            <a:r>
              <a:rPr lang="en-US" altLang="zh-CN" sz="4000" b="1" baseline="-25000" dirty="0">
                <a:solidFill>
                  <a:srgbClr val="FF0000"/>
                </a:solidFill>
              </a:rPr>
              <a:t> </a:t>
            </a:r>
            <a:r>
              <a:rPr lang="en-US" altLang="zh-CN" sz="3200" b="1" dirty="0">
                <a:solidFill>
                  <a:srgbClr val="FF0000"/>
                </a:solidFill>
              </a:rPr>
              <a:t>S</a:t>
            </a:r>
            <a:r>
              <a:rPr lang="en-US" altLang="zh-CN" sz="4000" b="1" baseline="-25000" dirty="0">
                <a:solidFill>
                  <a:srgbClr val="FF0000"/>
                </a:solidFill>
              </a:rPr>
              <a:t>1</a:t>
            </a:r>
            <a:r>
              <a:rPr lang="en-US" altLang="zh-CN" sz="3200" b="1" dirty="0">
                <a:solidFill>
                  <a:srgbClr val="0000CC"/>
                </a:solidFill>
              </a:rPr>
              <a:t>}</a:t>
            </a:r>
          </a:p>
          <a:p>
            <a:pPr eaLnBrk="1" hangingPunct="1">
              <a:buFont typeface="Wingdings" pitchFamily="2" charset="2"/>
              <a:buNone/>
            </a:pPr>
            <a:r>
              <a:rPr lang="en-US" altLang="zh-CN" sz="3200" b="1" dirty="0">
                <a:solidFill>
                  <a:srgbClr val="0000CC"/>
                </a:solidFill>
              </a:rPr>
              <a:t>   UP′UP″</a:t>
            </a:r>
          </a:p>
          <a:p>
            <a:pPr eaLnBrk="1" hangingPunct="1">
              <a:buNone/>
            </a:pPr>
            <a:r>
              <a:rPr lang="en-US" altLang="zh-CN" sz="3200" b="1" dirty="0">
                <a:solidFill>
                  <a:srgbClr val="0000CC"/>
                </a:solidFill>
              </a:rPr>
              <a:t>   U {</a:t>
            </a:r>
            <a:r>
              <a:rPr lang="en-US" altLang="zh-CN" sz="3200" b="1" dirty="0" err="1">
                <a:solidFill>
                  <a:srgbClr val="0000CC"/>
                </a:solidFill>
              </a:rPr>
              <a:t>x′→x|x</a:t>
            </a:r>
            <a:r>
              <a:rPr lang="en-US" altLang="zh-CN" sz="3200" b="1" dirty="0">
                <a:solidFill>
                  <a:srgbClr val="0000CC"/>
                </a:solidFill>
              </a:rPr>
              <a:t>∈∑</a:t>
            </a:r>
            <a:r>
              <a:rPr lang="en-US" altLang="zh-CN" sz="3200" b="1" baseline="-25000" dirty="0">
                <a:solidFill>
                  <a:srgbClr val="0000CC"/>
                </a:solidFill>
              </a:rPr>
              <a:t>1</a:t>
            </a:r>
            <a:r>
              <a:rPr lang="en-US" altLang="zh-CN" sz="3200" b="1" dirty="0">
                <a:solidFill>
                  <a:srgbClr val="0000CC"/>
                </a:solidFill>
              </a:rPr>
              <a:t>}U{x″→x |x∈∑</a:t>
            </a:r>
            <a:r>
              <a:rPr lang="en-US" altLang="zh-CN" sz="3200" b="1" baseline="-25000" dirty="0">
                <a:solidFill>
                  <a:srgbClr val="0000CC"/>
                </a:solidFill>
              </a:rPr>
              <a:t>1</a:t>
            </a:r>
            <a:r>
              <a:rPr lang="en-US" altLang="zh-CN" sz="3200" b="1" dirty="0">
                <a:solidFill>
                  <a:srgbClr val="0000CC"/>
                </a:solidFill>
              </a:rPr>
              <a:t>}</a:t>
            </a:r>
          </a:p>
          <a:p>
            <a:pPr eaLnBrk="1" hangingPunct="1">
              <a:buFont typeface="Wingdings" pitchFamily="2" charset="2"/>
              <a:buNone/>
            </a:pPr>
            <a:r>
              <a:rPr lang="zh-CN" altLang="en-US" sz="3200" b="1" dirty="0">
                <a:solidFill>
                  <a:srgbClr val="0000CC"/>
                </a:solidFill>
              </a:rPr>
              <a:t>注意</a:t>
            </a:r>
            <a:r>
              <a:rPr lang="en-GB" altLang="zh-CN" sz="3200" b="1" dirty="0">
                <a:solidFill>
                  <a:srgbClr val="0000CC"/>
                </a:solidFill>
              </a:rPr>
              <a:t>:</a:t>
            </a:r>
            <a:r>
              <a:rPr lang="zh-CN" altLang="en-US" sz="3200" b="1" dirty="0">
                <a:solidFill>
                  <a:srgbClr val="0000CC"/>
                </a:solidFill>
              </a:rPr>
              <a:t>原来的</a:t>
            </a:r>
            <a:r>
              <a:rPr lang="en-US" altLang="zh-CN" sz="3200" b="1" dirty="0">
                <a:solidFill>
                  <a:srgbClr val="0000CC"/>
                </a:solidFill>
              </a:rPr>
              <a:t>S</a:t>
            </a:r>
            <a:r>
              <a:rPr lang="en-US" altLang="zh-CN" sz="3200" b="1" baseline="-25000" dirty="0">
                <a:solidFill>
                  <a:srgbClr val="0000CC"/>
                </a:solidFill>
              </a:rPr>
              <a:t>1</a:t>
            </a:r>
            <a:r>
              <a:rPr lang="zh-CN" altLang="en-US" sz="3200" b="1" dirty="0">
                <a:solidFill>
                  <a:srgbClr val="0000CC"/>
                </a:solidFill>
              </a:rPr>
              <a:t>改写为</a:t>
            </a:r>
            <a:r>
              <a:rPr lang="en-US" altLang="zh-CN" sz="3200" b="1" dirty="0">
                <a:solidFill>
                  <a:srgbClr val="0000CC"/>
                </a:solidFill>
              </a:rPr>
              <a:t>S′</a:t>
            </a:r>
            <a:r>
              <a:rPr lang="zh-CN" altLang="en-US" sz="3200" b="1" dirty="0">
                <a:solidFill>
                  <a:srgbClr val="0000CC"/>
                </a:solidFill>
              </a:rPr>
              <a:t>和 </a:t>
            </a:r>
            <a:r>
              <a:rPr lang="en-US" altLang="zh-CN" sz="3200" b="1" dirty="0">
                <a:solidFill>
                  <a:srgbClr val="0000CC"/>
                </a:solidFill>
              </a:rPr>
              <a:t>S ″</a:t>
            </a:r>
            <a:r>
              <a:rPr lang="en-US" altLang="zh-CN" sz="3200" b="1" baseline="-25000" dirty="0">
                <a:solidFill>
                  <a:srgbClr val="0000CC"/>
                </a:solidFill>
              </a:rPr>
              <a:t> </a:t>
            </a:r>
          </a:p>
          <a:p>
            <a:pPr eaLnBrk="1" hangingPunct="1">
              <a:buFont typeface="Wingdings" pitchFamily="2" charset="2"/>
              <a:buNone/>
            </a:pPr>
            <a:endParaRPr lang="en-US" altLang="zh-CN" sz="32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1539">
                                            <p:txEl>
                                              <p:pRg st="0" end="0"/>
                                            </p:txEl>
                                          </p:spTgt>
                                        </p:tgtEl>
                                        <p:attrNameLst>
                                          <p:attrName>style.visibility</p:attrName>
                                        </p:attrNameLst>
                                      </p:cBhvr>
                                      <p:to>
                                        <p:strVal val="visible"/>
                                      </p:to>
                                    </p:set>
                                    <p:animEffect transition="in" filter="box(in)">
                                      <p:cBhvr>
                                        <p:cTn id="7" dur="500"/>
                                        <p:tgtEl>
                                          <p:spTgt spid="961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1539">
                                            <p:txEl>
                                              <p:pRg st="1" end="1"/>
                                            </p:txEl>
                                          </p:spTgt>
                                        </p:tgtEl>
                                        <p:attrNameLst>
                                          <p:attrName>style.visibility</p:attrName>
                                        </p:attrNameLst>
                                      </p:cBhvr>
                                      <p:to>
                                        <p:strVal val="visible"/>
                                      </p:to>
                                    </p:set>
                                    <p:animEffect transition="in" filter="box(in)">
                                      <p:cBhvr>
                                        <p:cTn id="12" dur="500"/>
                                        <p:tgtEl>
                                          <p:spTgt spid="961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1539">
                                            <p:txEl>
                                              <p:pRg st="2" end="2"/>
                                            </p:txEl>
                                          </p:spTgt>
                                        </p:tgtEl>
                                        <p:attrNameLst>
                                          <p:attrName>style.visibility</p:attrName>
                                        </p:attrNameLst>
                                      </p:cBhvr>
                                      <p:to>
                                        <p:strVal val="visible"/>
                                      </p:to>
                                    </p:set>
                                    <p:animEffect transition="in" filter="box(in)">
                                      <p:cBhvr>
                                        <p:cTn id="17" dur="500"/>
                                        <p:tgtEl>
                                          <p:spTgt spid="961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61539">
                                            <p:txEl>
                                              <p:pRg st="3" end="3"/>
                                            </p:txEl>
                                          </p:spTgt>
                                        </p:tgtEl>
                                        <p:attrNameLst>
                                          <p:attrName>style.visibility</p:attrName>
                                        </p:attrNameLst>
                                      </p:cBhvr>
                                      <p:to>
                                        <p:strVal val="visible"/>
                                      </p:to>
                                    </p:set>
                                    <p:animEffect transition="in" filter="box(in)">
                                      <p:cBhvr>
                                        <p:cTn id="22" dur="500"/>
                                        <p:tgtEl>
                                          <p:spTgt spid="961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61539">
                                            <p:txEl>
                                              <p:pRg st="4" end="4"/>
                                            </p:txEl>
                                          </p:spTgt>
                                        </p:tgtEl>
                                        <p:attrNameLst>
                                          <p:attrName>style.visibility</p:attrName>
                                        </p:attrNameLst>
                                      </p:cBhvr>
                                      <p:to>
                                        <p:strVal val="visible"/>
                                      </p:to>
                                    </p:set>
                                    <p:animEffect transition="in" filter="box(in)">
                                      <p:cBhvr>
                                        <p:cTn id="27" dur="500"/>
                                        <p:tgtEl>
                                          <p:spTgt spid="9615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61539">
                                            <p:txEl>
                                              <p:pRg st="5" end="5"/>
                                            </p:txEl>
                                          </p:spTgt>
                                        </p:tgtEl>
                                        <p:attrNameLst>
                                          <p:attrName>style.visibility</p:attrName>
                                        </p:attrNameLst>
                                      </p:cBhvr>
                                      <p:to>
                                        <p:strVal val="visible"/>
                                      </p:to>
                                    </p:set>
                                    <p:animEffect transition="in" filter="box(in)">
                                      <p:cBhvr>
                                        <p:cTn id="32" dur="500"/>
                                        <p:tgtEl>
                                          <p:spTgt spid="9615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61539">
                                            <p:txEl>
                                              <p:pRg st="6" end="6"/>
                                            </p:txEl>
                                          </p:spTgt>
                                        </p:tgtEl>
                                        <p:attrNameLst>
                                          <p:attrName>style.visibility</p:attrName>
                                        </p:attrNameLst>
                                      </p:cBhvr>
                                      <p:to>
                                        <p:strVal val="visible"/>
                                      </p:to>
                                    </p:set>
                                    <p:animEffect transition="in" filter="box(in)">
                                      <p:cBhvr>
                                        <p:cTn id="37" dur="500"/>
                                        <p:tgtEl>
                                          <p:spTgt spid="961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39" grpId="0" build="p"/>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r>
              <a:rPr lang="zh-CN" altLang="en-US" sz="4800" dirty="0">
                <a:solidFill>
                  <a:srgbClr val="000000"/>
                </a:solidFill>
              </a:rPr>
              <a:t>迭代运算</a:t>
            </a:r>
            <a:endParaRPr lang="zh-CN" altLang="zh-CN" dirty="0"/>
          </a:p>
        </p:txBody>
      </p:sp>
      <p:sp>
        <p:nvSpPr>
          <p:cNvPr id="988163" name="Rectangle 3"/>
          <p:cNvSpPr>
            <a:spLocks noGrp="1" noChangeArrowheads="1"/>
          </p:cNvSpPr>
          <p:nvPr>
            <p:ph type="body" idx="1"/>
          </p:nvPr>
        </p:nvSpPr>
        <p:spPr/>
        <p:txBody>
          <a:bodyPr/>
          <a:lstStyle/>
          <a:p>
            <a:pPr eaLnBrk="1" hangingPunct="1">
              <a:buFont typeface="Wingdings" pitchFamily="2" charset="2"/>
              <a:buNone/>
            </a:pPr>
            <a:r>
              <a:rPr lang="zh-CN" altLang="en-US" sz="3600" b="1" dirty="0">
                <a:solidFill>
                  <a:srgbClr val="0000CC"/>
                </a:solidFill>
              </a:rPr>
              <a:t>为避免串道，需要</a:t>
            </a:r>
            <a:r>
              <a:rPr lang="en-US" altLang="zh-CN" sz="3600" b="1" dirty="0">
                <a:solidFill>
                  <a:srgbClr val="0000CC"/>
                </a:solidFill>
              </a:rPr>
              <a:t>S′</a:t>
            </a:r>
            <a:r>
              <a:rPr lang="zh-CN" altLang="en-US" sz="3600" b="1" dirty="0">
                <a:solidFill>
                  <a:srgbClr val="0000CC"/>
                </a:solidFill>
              </a:rPr>
              <a:t>和 </a:t>
            </a:r>
            <a:r>
              <a:rPr lang="en-US" altLang="zh-CN" sz="3600" b="1" dirty="0">
                <a:solidFill>
                  <a:srgbClr val="0000CC"/>
                </a:solidFill>
              </a:rPr>
              <a:t>S ″</a:t>
            </a:r>
            <a:r>
              <a:rPr lang="zh-CN" altLang="en-US" sz="3600" b="1" dirty="0">
                <a:solidFill>
                  <a:srgbClr val="FF0000"/>
                </a:solidFill>
              </a:rPr>
              <a:t>交替出现</a:t>
            </a:r>
            <a:r>
              <a:rPr lang="zh-CN" altLang="en-US" sz="3600" b="1" dirty="0">
                <a:solidFill>
                  <a:srgbClr val="0000CC"/>
                </a:solidFill>
              </a:rPr>
              <a:t>，有两种可能：</a:t>
            </a:r>
            <a:r>
              <a:rPr lang="zh-CN" altLang="en-US" sz="3600" b="1" baseline="-25000" dirty="0">
                <a:solidFill>
                  <a:srgbClr val="0000CC"/>
                </a:solidFill>
              </a:rPr>
              <a:t> </a:t>
            </a:r>
          </a:p>
          <a:p>
            <a:pPr eaLnBrk="1" hangingPunct="1">
              <a:buFont typeface="Wingdings" pitchFamily="2" charset="2"/>
              <a:buNone/>
            </a:pPr>
            <a:r>
              <a:rPr lang="en-US" altLang="zh-CN" sz="3600" b="1" dirty="0">
                <a:solidFill>
                  <a:srgbClr val="0000CC"/>
                </a:solidFill>
              </a:rPr>
              <a:t>S</a:t>
            </a:r>
            <a:r>
              <a:rPr lang="en-US" altLang="zh-CN" sz="3600" b="1" baseline="-25000" dirty="0">
                <a:solidFill>
                  <a:srgbClr val="0000CC"/>
                </a:solidFill>
              </a:rPr>
              <a:t>1</a:t>
            </a:r>
            <a:r>
              <a:rPr lang="zh-CN" altLang="en-US" sz="3600" b="1" dirty="0">
                <a:solidFill>
                  <a:srgbClr val="0000CC"/>
                </a:solidFill>
              </a:rPr>
              <a:t>推导出</a:t>
            </a:r>
            <a:r>
              <a:rPr lang="en-US" altLang="zh-CN" sz="3600" b="1" dirty="0">
                <a:solidFill>
                  <a:srgbClr val="000000"/>
                </a:solidFill>
              </a:rPr>
              <a:t>S′ </a:t>
            </a:r>
            <a:r>
              <a:rPr lang="en-US" altLang="zh-CN" sz="3600" b="1" dirty="0">
                <a:solidFill>
                  <a:srgbClr val="0000CC"/>
                </a:solidFill>
              </a:rPr>
              <a:t>S ″</a:t>
            </a:r>
            <a:r>
              <a:rPr lang="en-US" altLang="zh-CN" sz="3600" b="1" baseline="-25000" dirty="0">
                <a:solidFill>
                  <a:srgbClr val="000000"/>
                </a:solidFill>
              </a:rPr>
              <a:t> </a:t>
            </a:r>
            <a:r>
              <a:rPr lang="en-US" altLang="zh-CN" sz="3600" b="1" dirty="0">
                <a:solidFill>
                  <a:srgbClr val="000000"/>
                </a:solidFill>
              </a:rPr>
              <a:t>S′ </a:t>
            </a:r>
            <a:r>
              <a:rPr lang="en-US" altLang="zh-CN" sz="3600" b="1" dirty="0">
                <a:solidFill>
                  <a:srgbClr val="0000CC"/>
                </a:solidFill>
              </a:rPr>
              <a:t>S ″</a:t>
            </a:r>
            <a:r>
              <a:rPr lang="en-US" altLang="zh-CN" sz="3600" b="1" baseline="-25000" dirty="0">
                <a:solidFill>
                  <a:srgbClr val="000000"/>
                </a:solidFill>
              </a:rPr>
              <a:t> </a:t>
            </a:r>
            <a:r>
              <a:rPr lang="en-US" altLang="zh-CN" sz="3600" b="1" dirty="0">
                <a:solidFill>
                  <a:srgbClr val="000000"/>
                </a:solidFill>
              </a:rPr>
              <a:t>…</a:t>
            </a:r>
            <a:r>
              <a:rPr lang="en-US" altLang="zh-CN" sz="3600" b="1" baseline="-25000" dirty="0">
                <a:solidFill>
                  <a:srgbClr val="000000"/>
                </a:solidFill>
              </a:rPr>
              <a:t> </a:t>
            </a:r>
            <a:r>
              <a:rPr lang="en-US" altLang="zh-CN" sz="3600" b="1" dirty="0">
                <a:solidFill>
                  <a:srgbClr val="000000"/>
                </a:solidFill>
              </a:rPr>
              <a:t>S′ </a:t>
            </a:r>
            <a:r>
              <a:rPr lang="en-US" altLang="zh-CN" sz="3600" b="1" dirty="0">
                <a:solidFill>
                  <a:srgbClr val="0000CC"/>
                </a:solidFill>
              </a:rPr>
              <a:t>S ″</a:t>
            </a:r>
            <a:r>
              <a:rPr lang="en-US" altLang="zh-CN" sz="3600" b="1" baseline="-25000" dirty="0">
                <a:solidFill>
                  <a:srgbClr val="000000"/>
                </a:solidFill>
              </a:rPr>
              <a:t> </a:t>
            </a:r>
          </a:p>
          <a:p>
            <a:pPr eaLnBrk="1" hangingPunct="1">
              <a:buFont typeface="Wingdings" pitchFamily="2" charset="2"/>
              <a:buNone/>
            </a:pPr>
            <a:r>
              <a:rPr lang="en-US" altLang="zh-CN" sz="3600" b="1" dirty="0">
                <a:solidFill>
                  <a:srgbClr val="000000"/>
                </a:solidFill>
              </a:rPr>
              <a:t>      </a:t>
            </a:r>
            <a:r>
              <a:rPr lang="zh-CN" altLang="en-US" sz="3600" b="1" dirty="0">
                <a:solidFill>
                  <a:srgbClr val="000000"/>
                </a:solidFill>
              </a:rPr>
              <a:t>或</a:t>
            </a:r>
            <a:r>
              <a:rPr lang="en-US" altLang="zh-CN" sz="3600" b="1" dirty="0">
                <a:solidFill>
                  <a:srgbClr val="000000"/>
                </a:solidFill>
              </a:rPr>
              <a:t>      S′ </a:t>
            </a:r>
            <a:r>
              <a:rPr lang="en-US" altLang="zh-CN" sz="3600" b="1" dirty="0">
                <a:solidFill>
                  <a:srgbClr val="0000CC"/>
                </a:solidFill>
              </a:rPr>
              <a:t>S ″</a:t>
            </a:r>
            <a:r>
              <a:rPr lang="en-US" altLang="zh-CN" sz="3600" b="1" baseline="-25000" dirty="0">
                <a:solidFill>
                  <a:srgbClr val="0000CC"/>
                </a:solidFill>
              </a:rPr>
              <a:t> </a:t>
            </a:r>
            <a:r>
              <a:rPr lang="en-US" altLang="zh-CN" sz="3600" b="1" dirty="0">
                <a:solidFill>
                  <a:srgbClr val="000000"/>
                </a:solidFill>
              </a:rPr>
              <a:t>S′ </a:t>
            </a:r>
            <a:r>
              <a:rPr lang="en-US" altLang="zh-CN" sz="3600" b="1" dirty="0">
                <a:solidFill>
                  <a:srgbClr val="0000CC"/>
                </a:solidFill>
              </a:rPr>
              <a:t>S ″</a:t>
            </a:r>
            <a:r>
              <a:rPr lang="en-US" altLang="zh-CN" sz="3600" b="1" baseline="-25000" dirty="0">
                <a:solidFill>
                  <a:srgbClr val="000000"/>
                </a:solidFill>
              </a:rPr>
              <a:t> </a:t>
            </a:r>
            <a:r>
              <a:rPr lang="en-US" altLang="zh-CN" sz="3600" b="1" dirty="0">
                <a:solidFill>
                  <a:srgbClr val="000000"/>
                </a:solidFill>
              </a:rPr>
              <a:t>…</a:t>
            </a:r>
            <a:r>
              <a:rPr lang="en-US" altLang="zh-CN" sz="3600" b="1" baseline="-25000" dirty="0">
                <a:solidFill>
                  <a:srgbClr val="000000"/>
                </a:solidFill>
              </a:rPr>
              <a:t> </a:t>
            </a:r>
            <a:r>
              <a:rPr lang="en-US" altLang="zh-CN" sz="3600" b="1" dirty="0">
                <a:solidFill>
                  <a:srgbClr val="000000"/>
                </a:solidFill>
              </a:rPr>
              <a:t>S′  </a:t>
            </a:r>
            <a:endParaRPr lang="en-US" altLang="zh-CN" sz="3600" b="1" baseline="-25000" dirty="0">
              <a:solidFill>
                <a:srgbClr val="000000"/>
              </a:solidFill>
            </a:endParaRPr>
          </a:p>
          <a:p>
            <a:pPr eaLnBrk="1" hangingPunct="1">
              <a:buFont typeface="Wingdings" pitchFamily="2" charset="2"/>
              <a:buNone/>
            </a:pPr>
            <a:r>
              <a:rPr lang="en-US" altLang="zh-CN" sz="3600" b="1" dirty="0">
                <a:solidFill>
                  <a:srgbClr val="0000CC"/>
                </a:solidFill>
              </a:rPr>
              <a:t>S</a:t>
            </a:r>
            <a:r>
              <a:rPr lang="en-US" altLang="zh-CN" sz="3600" b="1" baseline="-25000" dirty="0">
                <a:solidFill>
                  <a:srgbClr val="0000CC"/>
                </a:solidFill>
              </a:rPr>
              <a:t>2</a:t>
            </a:r>
            <a:r>
              <a:rPr lang="zh-CN" altLang="en-US" sz="3600" b="1" dirty="0">
                <a:solidFill>
                  <a:srgbClr val="0000CC"/>
                </a:solidFill>
              </a:rPr>
              <a:t>推导出</a:t>
            </a:r>
            <a:r>
              <a:rPr lang="en-US" altLang="zh-CN" sz="3600" b="1" dirty="0">
                <a:solidFill>
                  <a:srgbClr val="000000"/>
                </a:solidFill>
              </a:rPr>
              <a:t>S ″</a:t>
            </a:r>
            <a:r>
              <a:rPr lang="en-US" altLang="zh-CN" sz="3600" b="1" baseline="-25000" dirty="0">
                <a:solidFill>
                  <a:srgbClr val="000000"/>
                </a:solidFill>
              </a:rPr>
              <a:t> </a:t>
            </a:r>
            <a:r>
              <a:rPr lang="en-US" altLang="zh-CN" sz="3600" b="1" dirty="0">
                <a:solidFill>
                  <a:srgbClr val="0000CC"/>
                </a:solidFill>
              </a:rPr>
              <a:t>S′</a:t>
            </a:r>
            <a:r>
              <a:rPr lang="en-US" altLang="zh-CN" sz="3600" b="1" dirty="0">
                <a:solidFill>
                  <a:srgbClr val="000000"/>
                </a:solidFill>
              </a:rPr>
              <a:t> S ″</a:t>
            </a:r>
            <a:r>
              <a:rPr lang="en-US" altLang="zh-CN" sz="3600" b="1" baseline="-25000" dirty="0">
                <a:solidFill>
                  <a:srgbClr val="000000"/>
                </a:solidFill>
              </a:rPr>
              <a:t> </a:t>
            </a:r>
            <a:r>
              <a:rPr lang="en-US" altLang="zh-CN" sz="3600" b="1" dirty="0">
                <a:solidFill>
                  <a:srgbClr val="0000CC"/>
                </a:solidFill>
              </a:rPr>
              <a:t>S′</a:t>
            </a:r>
            <a:r>
              <a:rPr lang="en-US" altLang="zh-CN" sz="3600" b="1" baseline="-25000" dirty="0">
                <a:solidFill>
                  <a:srgbClr val="000000"/>
                </a:solidFill>
              </a:rPr>
              <a:t> </a:t>
            </a:r>
            <a:r>
              <a:rPr lang="en-US" altLang="zh-CN" sz="3600" b="1" dirty="0">
                <a:solidFill>
                  <a:srgbClr val="000000"/>
                </a:solidFill>
              </a:rPr>
              <a:t>…</a:t>
            </a:r>
            <a:r>
              <a:rPr lang="en-US" altLang="zh-CN" sz="3600" b="1" baseline="-25000" dirty="0">
                <a:solidFill>
                  <a:srgbClr val="000000"/>
                </a:solidFill>
              </a:rPr>
              <a:t> </a:t>
            </a:r>
            <a:r>
              <a:rPr lang="en-US" altLang="zh-CN" sz="3600" b="1" dirty="0">
                <a:solidFill>
                  <a:srgbClr val="000000"/>
                </a:solidFill>
              </a:rPr>
              <a:t>S ″</a:t>
            </a:r>
            <a:r>
              <a:rPr lang="en-US" altLang="zh-CN" sz="3600" b="1" baseline="-25000" dirty="0">
                <a:solidFill>
                  <a:srgbClr val="000000"/>
                </a:solidFill>
              </a:rPr>
              <a:t> </a:t>
            </a:r>
            <a:r>
              <a:rPr lang="en-US" altLang="zh-CN" sz="3600" b="1" dirty="0">
                <a:solidFill>
                  <a:srgbClr val="0000CC"/>
                </a:solidFill>
              </a:rPr>
              <a:t>S′</a:t>
            </a:r>
          </a:p>
          <a:p>
            <a:pPr eaLnBrk="1" hangingPunct="1">
              <a:buFont typeface="Wingdings" pitchFamily="2" charset="2"/>
              <a:buNone/>
            </a:pPr>
            <a:r>
              <a:rPr lang="zh-CN" altLang="en-US" sz="3600" b="1" dirty="0">
                <a:solidFill>
                  <a:srgbClr val="000000"/>
                </a:solidFill>
              </a:rPr>
              <a:t>      或      </a:t>
            </a:r>
            <a:r>
              <a:rPr lang="en-US" altLang="zh-CN" sz="3600" b="1" dirty="0">
                <a:solidFill>
                  <a:srgbClr val="000000"/>
                </a:solidFill>
              </a:rPr>
              <a:t>S ″</a:t>
            </a:r>
            <a:r>
              <a:rPr lang="en-US" altLang="zh-CN" sz="3600" b="1" baseline="-25000" dirty="0">
                <a:solidFill>
                  <a:srgbClr val="000000"/>
                </a:solidFill>
              </a:rPr>
              <a:t> </a:t>
            </a:r>
            <a:r>
              <a:rPr lang="en-US" altLang="zh-CN" sz="3600" b="1" dirty="0">
                <a:solidFill>
                  <a:srgbClr val="0000CC"/>
                </a:solidFill>
              </a:rPr>
              <a:t>S′ </a:t>
            </a:r>
            <a:r>
              <a:rPr lang="en-US" altLang="zh-CN" sz="3600" b="1" dirty="0">
                <a:solidFill>
                  <a:srgbClr val="000000"/>
                </a:solidFill>
              </a:rPr>
              <a:t>S ″</a:t>
            </a:r>
            <a:r>
              <a:rPr lang="en-US" altLang="zh-CN" sz="3600" b="1" baseline="-25000" dirty="0">
                <a:solidFill>
                  <a:srgbClr val="000000"/>
                </a:solidFill>
              </a:rPr>
              <a:t> </a:t>
            </a:r>
            <a:r>
              <a:rPr lang="en-US" altLang="zh-CN" sz="3600" b="1" dirty="0">
                <a:solidFill>
                  <a:srgbClr val="0000CC"/>
                </a:solidFill>
              </a:rPr>
              <a:t>S′</a:t>
            </a:r>
            <a:r>
              <a:rPr lang="en-US" altLang="zh-CN" sz="3600" b="1" baseline="-25000" dirty="0">
                <a:solidFill>
                  <a:srgbClr val="000000"/>
                </a:solidFill>
              </a:rPr>
              <a:t> </a:t>
            </a:r>
            <a:r>
              <a:rPr lang="en-US" altLang="zh-CN" sz="3600" b="1" dirty="0">
                <a:solidFill>
                  <a:srgbClr val="000000"/>
                </a:solidFill>
              </a:rPr>
              <a:t>…</a:t>
            </a:r>
            <a:r>
              <a:rPr lang="en-US" altLang="zh-CN" sz="3600" b="1" baseline="-25000" dirty="0">
                <a:solidFill>
                  <a:srgbClr val="000000"/>
                </a:solidFill>
              </a:rPr>
              <a:t> </a:t>
            </a:r>
            <a:r>
              <a:rPr lang="en-US" altLang="zh-CN" sz="3600" b="1" dirty="0">
                <a:solidFill>
                  <a:srgbClr val="000000"/>
                </a:solidFill>
              </a:rPr>
              <a:t>S ″</a:t>
            </a:r>
            <a:r>
              <a:rPr lang="en-US" altLang="zh-CN" sz="3600" b="1" baseline="-25000" dirty="0">
                <a:solidFill>
                  <a:srgbClr val="000000"/>
                </a:solidFill>
              </a:rPr>
              <a:t> </a:t>
            </a:r>
            <a:endParaRPr lang="en-US" altLang="zh-CN" sz="36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8163">
                                            <p:txEl>
                                              <p:pRg st="0" end="0"/>
                                            </p:txEl>
                                          </p:spTgt>
                                        </p:tgtEl>
                                        <p:attrNameLst>
                                          <p:attrName>style.visibility</p:attrName>
                                        </p:attrNameLst>
                                      </p:cBhvr>
                                      <p:to>
                                        <p:strVal val="visible"/>
                                      </p:to>
                                    </p:set>
                                    <p:animEffect transition="in" filter="box(in)">
                                      <p:cBhvr>
                                        <p:cTn id="7" dur="500"/>
                                        <p:tgtEl>
                                          <p:spTgt spid="988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88163">
                                            <p:txEl>
                                              <p:pRg st="1" end="1"/>
                                            </p:txEl>
                                          </p:spTgt>
                                        </p:tgtEl>
                                        <p:attrNameLst>
                                          <p:attrName>style.visibility</p:attrName>
                                        </p:attrNameLst>
                                      </p:cBhvr>
                                      <p:to>
                                        <p:strVal val="visible"/>
                                      </p:to>
                                    </p:set>
                                    <p:animEffect transition="in" filter="box(in)">
                                      <p:cBhvr>
                                        <p:cTn id="12" dur="500"/>
                                        <p:tgtEl>
                                          <p:spTgt spid="988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88163">
                                            <p:txEl>
                                              <p:pRg st="2" end="2"/>
                                            </p:txEl>
                                          </p:spTgt>
                                        </p:tgtEl>
                                        <p:attrNameLst>
                                          <p:attrName>style.visibility</p:attrName>
                                        </p:attrNameLst>
                                      </p:cBhvr>
                                      <p:to>
                                        <p:strVal val="visible"/>
                                      </p:to>
                                    </p:set>
                                    <p:animEffect transition="in" filter="box(in)">
                                      <p:cBhvr>
                                        <p:cTn id="17" dur="500"/>
                                        <p:tgtEl>
                                          <p:spTgt spid="9881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88163">
                                            <p:txEl>
                                              <p:pRg st="3" end="3"/>
                                            </p:txEl>
                                          </p:spTgt>
                                        </p:tgtEl>
                                        <p:attrNameLst>
                                          <p:attrName>style.visibility</p:attrName>
                                        </p:attrNameLst>
                                      </p:cBhvr>
                                      <p:to>
                                        <p:strVal val="visible"/>
                                      </p:to>
                                    </p:set>
                                    <p:animEffect transition="in" filter="box(in)">
                                      <p:cBhvr>
                                        <p:cTn id="22" dur="500"/>
                                        <p:tgtEl>
                                          <p:spTgt spid="9881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88163">
                                            <p:txEl>
                                              <p:pRg st="4" end="4"/>
                                            </p:txEl>
                                          </p:spTgt>
                                        </p:tgtEl>
                                        <p:attrNameLst>
                                          <p:attrName>style.visibility</p:attrName>
                                        </p:attrNameLst>
                                      </p:cBhvr>
                                      <p:to>
                                        <p:strVal val="visible"/>
                                      </p:to>
                                    </p:set>
                                    <p:animEffect transition="in" filter="box(in)">
                                      <p:cBhvr>
                                        <p:cTn id="27" dur="500"/>
                                        <p:tgtEl>
                                          <p:spTgt spid="988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292867" name="Rectangle 3"/>
          <p:cNvSpPr>
            <a:spLocks noGrp="1" noChangeArrowheads="1"/>
          </p:cNvSpPr>
          <p:nvPr>
            <p:ph type="body" idx="1"/>
          </p:nvPr>
        </p:nvSpPr>
        <p:spPr/>
        <p:txBody>
          <a:bodyPr/>
          <a:lstStyle/>
          <a:p>
            <a:pPr algn="just" eaLnBrk="1" hangingPunct="1">
              <a:buFont typeface="Wingdings" pitchFamily="2" charset="2"/>
              <a:buNone/>
            </a:pPr>
            <a:r>
              <a:rPr lang="en-US" altLang="zh-CN" sz="3600" b="1">
                <a:solidFill>
                  <a:srgbClr val="0000CC"/>
                </a:solidFill>
              </a:rPr>
              <a:t> </a:t>
            </a:r>
            <a:r>
              <a:rPr lang="zh-CN" altLang="en-US" sz="3600" b="1">
                <a:solidFill>
                  <a:srgbClr val="0000CC"/>
                </a:solidFill>
              </a:rPr>
              <a:t>形式化的描述方式：　</a:t>
            </a:r>
          </a:p>
          <a:p>
            <a:pPr algn="just" eaLnBrk="1" hangingPunct="1">
              <a:buFont typeface="Wingdings" pitchFamily="2" charset="2"/>
              <a:buNone/>
            </a:pPr>
            <a:r>
              <a:rPr lang="zh-CN" altLang="en-US" sz="3600" b="1">
                <a:solidFill>
                  <a:srgbClr val="0000CC"/>
                </a:solidFill>
              </a:rPr>
              <a:t>  </a:t>
            </a:r>
            <a:r>
              <a:rPr lang="en-US" altLang="zh-CN" sz="3600" b="1">
                <a:solidFill>
                  <a:srgbClr val="0000CC"/>
                </a:solidFill>
              </a:rPr>
              <a:t>S→00</a:t>
            </a:r>
          </a:p>
          <a:p>
            <a:pPr algn="just" eaLnBrk="1" hangingPunct="1">
              <a:buFont typeface="Wingdings" pitchFamily="2" charset="2"/>
              <a:buNone/>
            </a:pPr>
            <a:r>
              <a:rPr lang="en-US" altLang="zh-CN" sz="3600" b="1">
                <a:solidFill>
                  <a:srgbClr val="0000CC"/>
                </a:solidFill>
              </a:rPr>
              <a:t>  S→00S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arn(outHorizontal)">
                                      <p:cBhvr>
                                        <p:cTn id="7" dur="500"/>
                                        <p:tgtEl>
                                          <p:spTgt spid="292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Effect transition="in" filter="barn(outHorizontal)">
                                      <p:cBhvr>
                                        <p:cTn id="12" dur="500"/>
                                        <p:tgtEl>
                                          <p:spTgt spid="292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92867">
                                            <p:txEl>
                                              <p:pRg st="2" end="2"/>
                                            </p:txEl>
                                          </p:spTgt>
                                        </p:tgtEl>
                                        <p:attrNameLst>
                                          <p:attrName>style.visibility</p:attrName>
                                        </p:attrNameLst>
                                      </p:cBhvr>
                                      <p:to>
                                        <p:strVal val="visible"/>
                                      </p:to>
                                    </p:set>
                                    <p:animEffect transition="in" filter="barn(outHorizontal)">
                                      <p:cBhvr>
                                        <p:cTn id="17" dur="500"/>
                                        <p:tgtEl>
                                          <p:spTgt spid="292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zh-CN" altLang="en-US" sz="4800" dirty="0">
                <a:solidFill>
                  <a:srgbClr val="000000"/>
                </a:solidFill>
              </a:rPr>
              <a:t>迭代运算</a:t>
            </a:r>
          </a:p>
        </p:txBody>
      </p:sp>
      <p:sp>
        <p:nvSpPr>
          <p:cNvPr id="256003"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则</a:t>
            </a:r>
            <a:r>
              <a:rPr lang="en-US" altLang="zh-CN" sz="4000" b="1">
                <a:solidFill>
                  <a:srgbClr val="0000CC"/>
                </a:solidFill>
              </a:rPr>
              <a:t>L(G</a:t>
            </a:r>
            <a:r>
              <a:rPr lang="en-US" altLang="zh-CN" sz="4000" b="1" baseline="-25000">
                <a:solidFill>
                  <a:srgbClr val="0000CC"/>
                </a:solidFill>
              </a:rPr>
              <a:t>9</a:t>
            </a:r>
            <a:r>
              <a:rPr lang="en-US" altLang="zh-CN" sz="4000" b="1">
                <a:solidFill>
                  <a:srgbClr val="0000CC"/>
                </a:solidFill>
              </a:rPr>
              <a:t>)=L(G</a:t>
            </a:r>
            <a:r>
              <a:rPr lang="en-US" altLang="zh-CN" sz="4000" b="1" baseline="-25000">
                <a:solidFill>
                  <a:srgbClr val="0000CC"/>
                </a:solidFill>
              </a:rPr>
              <a:t>1</a:t>
            </a:r>
            <a:r>
              <a:rPr lang="en-US" altLang="zh-CN" sz="4000" b="1">
                <a:solidFill>
                  <a:srgbClr val="0000CC"/>
                </a:solidFill>
              </a:rPr>
              <a:t>)*</a:t>
            </a:r>
            <a:r>
              <a:rPr lang="zh-CN" altLang="en-US" sz="4000" b="1">
                <a:solidFill>
                  <a:srgbClr val="0000CC"/>
                </a:solidFill>
              </a:rPr>
              <a:t>；所以</a:t>
            </a:r>
            <a:r>
              <a:rPr lang="en-US" altLang="zh-CN" sz="4000" b="1">
                <a:solidFill>
                  <a:srgbClr val="0000CC"/>
                </a:solidFill>
              </a:rPr>
              <a:t>0</a:t>
            </a:r>
            <a:r>
              <a:rPr lang="zh-CN" altLang="en-US" sz="4000" b="1">
                <a:solidFill>
                  <a:srgbClr val="0000CC"/>
                </a:solidFill>
              </a:rPr>
              <a:t>型和</a:t>
            </a:r>
            <a:r>
              <a:rPr lang="en-US" altLang="zh-CN" sz="4000" b="1">
                <a:solidFill>
                  <a:srgbClr val="0000CC"/>
                </a:solidFill>
              </a:rPr>
              <a:t>1</a:t>
            </a:r>
            <a:r>
              <a:rPr lang="zh-CN" altLang="en-US" sz="4000" b="1">
                <a:solidFill>
                  <a:srgbClr val="0000CC"/>
                </a:solidFill>
              </a:rPr>
              <a:t>型语言对迭代封闭。</a:t>
            </a:r>
          </a:p>
          <a:p>
            <a:pPr eaLnBrk="1" hangingPunct="1"/>
            <a:endParaRPr lang="en-US" altLang="zh-CN"/>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r>
              <a:rPr lang="zh-CN" altLang="en-US" sz="4800" dirty="0">
                <a:solidFill>
                  <a:srgbClr val="000000"/>
                </a:solidFill>
              </a:rPr>
              <a:t>迭代运算</a:t>
            </a:r>
          </a:p>
        </p:txBody>
      </p:sp>
      <p:sp>
        <p:nvSpPr>
          <p:cNvPr id="799747"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对于</a:t>
            </a:r>
            <a:r>
              <a:rPr lang="en-US" altLang="zh-CN" sz="4000" b="1" dirty="0">
                <a:solidFill>
                  <a:srgbClr val="0000CC"/>
                </a:solidFill>
              </a:rPr>
              <a:t>3</a:t>
            </a:r>
            <a:r>
              <a:rPr lang="zh-CN" altLang="en-US" sz="4000" b="1" dirty="0">
                <a:solidFill>
                  <a:srgbClr val="0000CC"/>
                </a:solidFill>
              </a:rPr>
              <a:t>型文法，引入</a:t>
            </a:r>
            <a:r>
              <a:rPr lang="en-US" altLang="zh-CN" sz="4000" b="1" dirty="0">
                <a:solidFill>
                  <a:srgbClr val="0000CC"/>
                </a:solidFill>
              </a:rPr>
              <a:t>S</a:t>
            </a:r>
            <a:r>
              <a:rPr lang="zh-CN" altLang="en-US" sz="4000" b="1" dirty="0">
                <a:solidFill>
                  <a:srgbClr val="0000CC"/>
                </a:solidFill>
              </a:rPr>
              <a:t>和</a:t>
            </a:r>
            <a:r>
              <a:rPr lang="en-US" altLang="zh-CN" sz="4000" b="1" dirty="0" err="1">
                <a:solidFill>
                  <a:srgbClr val="0000CC"/>
                </a:solidFill>
              </a:rPr>
              <a:t>S→ε</a:t>
            </a:r>
            <a:endParaRPr lang="en-US" altLang="zh-CN" sz="4000" b="1" dirty="0">
              <a:solidFill>
                <a:srgbClr val="0000CC"/>
              </a:solidFill>
            </a:endParaRPr>
          </a:p>
          <a:p>
            <a:pPr eaLnBrk="1" hangingPunct="1">
              <a:buFont typeface="Wingdings" pitchFamily="2" charset="2"/>
              <a:buNone/>
            </a:pPr>
            <a:r>
              <a:rPr lang="zh-CN" altLang="en-US" sz="4000" b="1" dirty="0">
                <a:solidFill>
                  <a:srgbClr val="0000CC"/>
                </a:solidFill>
              </a:rPr>
              <a:t>产生空串</a:t>
            </a:r>
            <a:r>
              <a:rPr lang="en-US" altLang="zh-CN" sz="4000" b="1" dirty="0">
                <a:solidFill>
                  <a:srgbClr val="0000CC"/>
                </a:solidFill>
              </a:rPr>
              <a:t>ε</a:t>
            </a:r>
            <a:r>
              <a:rPr lang="zh-CN" altLang="en-US" sz="4000" b="1" dirty="0">
                <a:solidFill>
                  <a:srgbClr val="0000CC"/>
                </a:solidFill>
              </a:rPr>
              <a:t>（若在</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中有</a:t>
            </a:r>
            <a:r>
              <a:rPr lang="en-US" altLang="zh-CN" sz="4000" b="1" dirty="0">
                <a:solidFill>
                  <a:srgbClr val="0000CC"/>
                </a:solidFill>
              </a:rPr>
              <a:t>S</a:t>
            </a:r>
            <a:r>
              <a:rPr lang="en-US" altLang="zh-CN" sz="4000" b="1" baseline="-25000" dirty="0">
                <a:solidFill>
                  <a:srgbClr val="0000CC"/>
                </a:solidFill>
              </a:rPr>
              <a:t>1</a:t>
            </a:r>
            <a:r>
              <a:rPr lang="en-US" altLang="zh-CN" sz="4000" b="1" dirty="0">
                <a:solidFill>
                  <a:srgbClr val="0000CC"/>
                </a:solidFill>
              </a:rPr>
              <a:t>→ε</a:t>
            </a:r>
            <a:r>
              <a:rPr lang="zh-CN" altLang="en-US" sz="4000" b="1" dirty="0">
                <a:solidFill>
                  <a:srgbClr val="0000CC"/>
                </a:solidFill>
              </a:rPr>
              <a:t>，</a:t>
            </a:r>
            <a:endParaRPr lang="en-US" altLang="zh-CN" sz="4000" b="1" dirty="0">
              <a:solidFill>
                <a:srgbClr val="0000CC"/>
              </a:solidFill>
            </a:endParaRPr>
          </a:p>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则删除</a:t>
            </a:r>
            <a:r>
              <a:rPr lang="en-US" altLang="zh-CN" sz="4000" b="1" dirty="0">
                <a:solidFill>
                  <a:srgbClr val="0000CC"/>
                </a:solidFill>
              </a:rPr>
              <a:t>S</a:t>
            </a:r>
            <a:r>
              <a:rPr lang="en-US" altLang="zh-CN" sz="4000" b="1" baseline="-25000" dirty="0">
                <a:solidFill>
                  <a:srgbClr val="0000CC"/>
                </a:solidFill>
              </a:rPr>
              <a:t>1</a:t>
            </a:r>
            <a:r>
              <a:rPr lang="en-US" altLang="zh-CN" sz="4000" b="1" dirty="0">
                <a:solidFill>
                  <a:srgbClr val="0000CC"/>
                </a:solidFill>
              </a:rPr>
              <a:t>→ε</a:t>
            </a:r>
            <a:r>
              <a:rPr lang="zh-CN" altLang="en-US" sz="4000" b="1" dirty="0">
                <a:solidFill>
                  <a:srgbClr val="0000CC"/>
                </a:solidFill>
              </a:rPr>
              <a:t>）</a:t>
            </a:r>
          </a:p>
          <a:p>
            <a:pPr eaLnBrk="1" hangingPunct="1">
              <a:buFont typeface="Wingdings" pitchFamily="2" charset="2"/>
              <a:buNone/>
            </a:pPr>
            <a:r>
              <a:rPr lang="zh-CN" altLang="en-US" sz="4000" b="1" dirty="0">
                <a:solidFill>
                  <a:srgbClr val="000000"/>
                </a:solidFill>
              </a:rPr>
              <a:t>增加</a:t>
            </a:r>
            <a:r>
              <a:rPr lang="en-US" altLang="zh-CN" sz="4000" b="1" dirty="0" err="1">
                <a:solidFill>
                  <a:srgbClr val="FF0000"/>
                </a:solidFill>
              </a:rPr>
              <a:t>S→r</a:t>
            </a:r>
            <a:r>
              <a:rPr lang="en-US" altLang="zh-CN" sz="4000" b="1" dirty="0">
                <a:solidFill>
                  <a:srgbClr val="0000CC"/>
                </a:solidFill>
              </a:rPr>
              <a:t> (S</a:t>
            </a:r>
            <a:r>
              <a:rPr lang="en-US" altLang="zh-CN" sz="4000" b="1" baseline="-25000" dirty="0">
                <a:solidFill>
                  <a:srgbClr val="0000CC"/>
                </a:solidFill>
              </a:rPr>
              <a:t>1</a:t>
            </a:r>
            <a:r>
              <a:rPr lang="en-US" altLang="zh-CN" sz="4000" b="1" dirty="0">
                <a:solidFill>
                  <a:srgbClr val="0000CC"/>
                </a:solidFill>
              </a:rPr>
              <a:t>→r </a:t>
            </a:r>
            <a:r>
              <a:rPr lang="zh-CN" altLang="en-US" sz="4000" b="1" dirty="0">
                <a:solidFill>
                  <a:srgbClr val="0000CC"/>
                </a:solidFill>
              </a:rPr>
              <a:t>在</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a:t>
            </a:r>
            <a:r>
              <a:rPr lang="en-GB" altLang="zh-CN" sz="4000" b="1" dirty="0">
                <a:solidFill>
                  <a:srgbClr val="0000CC"/>
                </a:solidFill>
              </a:rPr>
              <a:t>)</a:t>
            </a:r>
            <a:endParaRPr lang="en-US" altLang="zh-CN" sz="4000" b="1" dirty="0">
              <a:solidFill>
                <a:srgbClr val="0000CC"/>
              </a:solidFill>
            </a:endParaRPr>
          </a:p>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以便开始推导</a:t>
            </a:r>
            <a:r>
              <a:rPr lang="en-US" altLang="zh-CN" sz="4000" b="1" dirty="0">
                <a:solidFill>
                  <a:srgbClr val="0000CC"/>
                </a:solidFill>
              </a:rPr>
              <a:t>(</a:t>
            </a:r>
            <a:r>
              <a:rPr lang="en-GB" altLang="zh-CN" sz="4000" b="1" dirty="0">
                <a:solidFill>
                  <a:srgbClr val="0000CC"/>
                </a:solidFill>
              </a:rPr>
              <a:t>r=</a:t>
            </a:r>
            <a:r>
              <a:rPr lang="en-GB" altLang="zh-CN" sz="4000" b="1" dirty="0" err="1">
                <a:solidFill>
                  <a:srgbClr val="0000CC"/>
                </a:solidFill>
              </a:rPr>
              <a:t>wB</a:t>
            </a:r>
            <a:r>
              <a:rPr lang="en-GB" altLang="zh-CN" sz="4000" b="1" dirty="0">
                <a:solidFill>
                  <a:srgbClr val="0000CC"/>
                </a:solidFill>
              </a:rPr>
              <a:t> </a:t>
            </a:r>
            <a:r>
              <a:rPr lang="zh-CN" altLang="en-GB" sz="4000" b="1" dirty="0">
                <a:solidFill>
                  <a:srgbClr val="0000CC"/>
                </a:solidFill>
              </a:rPr>
              <a:t>或 </a:t>
            </a:r>
            <a:r>
              <a:rPr lang="en-GB" altLang="zh-CN" sz="4000" b="1" dirty="0">
                <a:solidFill>
                  <a:srgbClr val="0000CC"/>
                </a:solidFill>
              </a:rPr>
              <a:t>r=w</a:t>
            </a:r>
            <a:r>
              <a:rPr lang="en-US" altLang="zh-CN"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9747">
                                            <p:txEl>
                                              <p:pRg st="0" end="0"/>
                                            </p:txEl>
                                          </p:spTgt>
                                        </p:tgtEl>
                                        <p:attrNameLst>
                                          <p:attrName>style.visibility</p:attrName>
                                        </p:attrNameLst>
                                      </p:cBhvr>
                                      <p:to>
                                        <p:strVal val="visible"/>
                                      </p:to>
                                    </p:set>
                                    <p:animEffect transition="in" filter="box(in)">
                                      <p:cBhvr>
                                        <p:cTn id="7" dur="500"/>
                                        <p:tgtEl>
                                          <p:spTgt spid="79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9747">
                                            <p:txEl>
                                              <p:pRg st="1" end="1"/>
                                            </p:txEl>
                                          </p:spTgt>
                                        </p:tgtEl>
                                        <p:attrNameLst>
                                          <p:attrName>style.visibility</p:attrName>
                                        </p:attrNameLst>
                                      </p:cBhvr>
                                      <p:to>
                                        <p:strVal val="visible"/>
                                      </p:to>
                                    </p:set>
                                    <p:animEffect transition="in" filter="box(in)">
                                      <p:cBhvr>
                                        <p:cTn id="12" dur="500"/>
                                        <p:tgtEl>
                                          <p:spTgt spid="799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9747">
                                            <p:txEl>
                                              <p:pRg st="2" end="2"/>
                                            </p:txEl>
                                          </p:spTgt>
                                        </p:tgtEl>
                                        <p:attrNameLst>
                                          <p:attrName>style.visibility</p:attrName>
                                        </p:attrNameLst>
                                      </p:cBhvr>
                                      <p:to>
                                        <p:strVal val="visible"/>
                                      </p:to>
                                    </p:set>
                                    <p:animEffect transition="in" filter="box(in)">
                                      <p:cBhvr>
                                        <p:cTn id="17" dur="500"/>
                                        <p:tgtEl>
                                          <p:spTgt spid="799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9747">
                                            <p:txEl>
                                              <p:pRg st="3" end="3"/>
                                            </p:txEl>
                                          </p:spTgt>
                                        </p:tgtEl>
                                        <p:attrNameLst>
                                          <p:attrName>style.visibility</p:attrName>
                                        </p:attrNameLst>
                                      </p:cBhvr>
                                      <p:to>
                                        <p:strVal val="visible"/>
                                      </p:to>
                                    </p:set>
                                    <p:animEffect transition="in" filter="box(in)">
                                      <p:cBhvr>
                                        <p:cTn id="22" dur="500"/>
                                        <p:tgtEl>
                                          <p:spTgt spid="799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99747">
                                            <p:txEl>
                                              <p:pRg st="4" end="4"/>
                                            </p:txEl>
                                          </p:spTgt>
                                        </p:tgtEl>
                                        <p:attrNameLst>
                                          <p:attrName>style.visibility</p:attrName>
                                        </p:attrNameLst>
                                      </p:cBhvr>
                                      <p:to>
                                        <p:strVal val="visible"/>
                                      </p:to>
                                    </p:set>
                                    <p:animEffect transition="in" filter="box(in)">
                                      <p:cBhvr>
                                        <p:cTn id="27" dur="500"/>
                                        <p:tgtEl>
                                          <p:spTgt spid="799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7" grpId="0" build="p"/>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r>
              <a:rPr lang="zh-CN" altLang="en-US" sz="4800" dirty="0">
                <a:solidFill>
                  <a:srgbClr val="000000"/>
                </a:solidFill>
              </a:rPr>
              <a:t>迭代运算</a:t>
            </a:r>
          </a:p>
        </p:txBody>
      </p:sp>
      <p:sp>
        <p:nvSpPr>
          <p:cNvPr id="841731" name="Rectangle 3"/>
          <p:cNvSpPr>
            <a:spLocks noGrp="1" noChangeArrowheads="1"/>
          </p:cNvSpPr>
          <p:nvPr>
            <p:ph type="body" idx="1"/>
          </p:nvPr>
        </p:nvSpPr>
        <p:spPr/>
        <p:txBody>
          <a:bodyPr/>
          <a:lstStyle/>
          <a:p>
            <a:pPr eaLnBrk="1" hangingPunct="1">
              <a:buFont typeface="Wingdings" pitchFamily="2" charset="2"/>
              <a:buNone/>
            </a:pPr>
            <a:r>
              <a:rPr lang="zh-CN" altLang="en-US" sz="3600" b="1" dirty="0">
                <a:solidFill>
                  <a:srgbClr val="0000CC"/>
                </a:solidFill>
              </a:rPr>
              <a:t>对于每个形如</a:t>
            </a:r>
            <a:r>
              <a:rPr lang="en-US" altLang="zh-CN" sz="3600" b="1" dirty="0" err="1">
                <a:solidFill>
                  <a:srgbClr val="0000CC"/>
                </a:solidFill>
              </a:rPr>
              <a:t>A→w</a:t>
            </a:r>
            <a:r>
              <a:rPr lang="zh-CN" altLang="en-US" sz="3600" b="1" dirty="0">
                <a:solidFill>
                  <a:srgbClr val="0000CC"/>
                </a:solidFill>
              </a:rPr>
              <a:t>的产生式，</a:t>
            </a:r>
            <a:r>
              <a:rPr lang="zh-CN" altLang="en-US" sz="3600" b="1" dirty="0">
                <a:solidFill>
                  <a:srgbClr val="000000"/>
                </a:solidFill>
              </a:rPr>
              <a:t>增加</a:t>
            </a:r>
          </a:p>
          <a:p>
            <a:pPr eaLnBrk="1" hangingPunct="1">
              <a:buFont typeface="Wingdings" pitchFamily="2" charset="2"/>
              <a:buNone/>
            </a:pPr>
            <a:r>
              <a:rPr lang="zh-CN" altLang="en-US" sz="3600" b="1" dirty="0">
                <a:solidFill>
                  <a:srgbClr val="0000CC"/>
                </a:solidFill>
              </a:rPr>
              <a:t>       </a:t>
            </a:r>
            <a:r>
              <a:rPr lang="en-US" altLang="zh-CN" sz="3600" b="1" dirty="0">
                <a:solidFill>
                  <a:srgbClr val="0000CC"/>
                </a:solidFill>
              </a:rPr>
              <a:t>A→w</a:t>
            </a:r>
            <a:r>
              <a:rPr lang="en-US" altLang="zh-CN" sz="3600" dirty="0">
                <a:solidFill>
                  <a:srgbClr val="FF0000"/>
                </a:solidFill>
              </a:rPr>
              <a:t>S</a:t>
            </a:r>
            <a:r>
              <a:rPr lang="en-US" altLang="zh-CN" sz="4000" b="1" baseline="-25000" dirty="0">
                <a:solidFill>
                  <a:srgbClr val="FF0000"/>
                </a:solidFill>
              </a:rPr>
              <a:t>1</a:t>
            </a:r>
            <a:r>
              <a:rPr lang="zh-CN" altLang="en-US" sz="3600" b="1" dirty="0">
                <a:solidFill>
                  <a:srgbClr val="0000CC"/>
                </a:solidFill>
              </a:rPr>
              <a:t>（</a:t>
            </a:r>
            <a:r>
              <a:rPr lang="zh-CN" altLang="en-US" sz="3600" b="1" dirty="0">
                <a:solidFill>
                  <a:srgbClr val="000000"/>
                </a:solidFill>
              </a:rPr>
              <a:t>不删除</a:t>
            </a:r>
            <a:r>
              <a:rPr lang="en-US" altLang="zh-CN" sz="3600" b="1" dirty="0" err="1">
                <a:solidFill>
                  <a:srgbClr val="000000"/>
                </a:solidFill>
              </a:rPr>
              <a:t>A→w</a:t>
            </a:r>
            <a:r>
              <a:rPr lang="zh-CN" altLang="en-US" sz="3600" b="1" dirty="0">
                <a:solidFill>
                  <a:srgbClr val="0000CC"/>
                </a:solidFill>
              </a:rPr>
              <a:t>）</a:t>
            </a:r>
          </a:p>
          <a:p>
            <a:pPr eaLnBrk="1" hangingPunct="1">
              <a:buFont typeface="Wingdings" pitchFamily="2" charset="2"/>
              <a:buNone/>
            </a:pPr>
            <a:r>
              <a:rPr lang="zh-CN" altLang="en-US" sz="3600" b="1" dirty="0">
                <a:solidFill>
                  <a:srgbClr val="0000CC"/>
                </a:solidFill>
              </a:rPr>
              <a:t>   从</a:t>
            </a:r>
            <a:r>
              <a:rPr lang="en-US" altLang="zh-CN" sz="3600" b="1" dirty="0">
                <a:solidFill>
                  <a:srgbClr val="0000CC"/>
                </a:solidFill>
              </a:rPr>
              <a:t>S</a:t>
            </a:r>
            <a:r>
              <a:rPr lang="zh-CN" altLang="en-US" sz="3600" b="1" dirty="0">
                <a:solidFill>
                  <a:srgbClr val="0000CC"/>
                </a:solidFill>
              </a:rPr>
              <a:t>开始，可以推导出句型  </a:t>
            </a:r>
          </a:p>
          <a:p>
            <a:pPr eaLnBrk="1" hangingPunct="1">
              <a:buFont typeface="Wingdings" pitchFamily="2" charset="2"/>
              <a:buNone/>
            </a:pPr>
            <a:r>
              <a:rPr lang="zh-CN" altLang="en-US" sz="3600" b="1" dirty="0">
                <a:solidFill>
                  <a:srgbClr val="0000CC"/>
                </a:solidFill>
              </a:rPr>
              <a:t>         </a:t>
            </a:r>
            <a:r>
              <a:rPr lang="en-US" altLang="zh-CN" sz="3600" b="1" dirty="0">
                <a:solidFill>
                  <a:srgbClr val="0000CC"/>
                </a:solidFill>
              </a:rPr>
              <a:t>r</a:t>
            </a:r>
            <a:r>
              <a:rPr lang="en-US" altLang="zh-CN" sz="4000" b="1" baseline="-25000" dirty="0">
                <a:solidFill>
                  <a:srgbClr val="0000CC"/>
                </a:solidFill>
              </a:rPr>
              <a:t>1</a:t>
            </a:r>
            <a:r>
              <a:rPr lang="en-US" altLang="zh-CN" sz="3600" b="1" dirty="0">
                <a:solidFill>
                  <a:srgbClr val="0000CC"/>
                </a:solidFill>
              </a:rPr>
              <a:t>r</a:t>
            </a:r>
            <a:r>
              <a:rPr lang="en-US" altLang="zh-CN" sz="4000" b="1" baseline="-25000" dirty="0">
                <a:solidFill>
                  <a:srgbClr val="0000CC"/>
                </a:solidFill>
              </a:rPr>
              <a:t>2</a:t>
            </a:r>
            <a:r>
              <a:rPr lang="en-US" altLang="zh-CN" sz="3600" b="1" dirty="0">
                <a:solidFill>
                  <a:srgbClr val="0000CC"/>
                </a:solidFill>
                <a:latin typeface="Times New Roman" pitchFamily="18" charset="0"/>
              </a:rPr>
              <a:t>…</a:t>
            </a:r>
            <a:r>
              <a:rPr lang="en-US" altLang="zh-CN" sz="3600" b="1" dirty="0" err="1">
                <a:solidFill>
                  <a:srgbClr val="0000CC"/>
                </a:solidFill>
              </a:rPr>
              <a:t>r</a:t>
            </a:r>
            <a:r>
              <a:rPr lang="en-US" altLang="zh-CN" sz="4000" b="1" baseline="-25000" dirty="0" err="1">
                <a:solidFill>
                  <a:srgbClr val="0000CC"/>
                </a:solidFill>
              </a:rPr>
              <a:t>k</a:t>
            </a:r>
            <a:r>
              <a:rPr lang="en-US" altLang="zh-CN" sz="3600" b="1" dirty="0" err="1">
                <a:solidFill>
                  <a:srgbClr val="0000CC"/>
                </a:solidFill>
              </a:rPr>
              <a:t>A</a:t>
            </a:r>
            <a:endParaRPr lang="en-US" altLang="zh-CN" sz="3600" b="1" dirty="0">
              <a:solidFill>
                <a:srgbClr val="0000CC"/>
              </a:solidFill>
            </a:endParaRPr>
          </a:p>
          <a:p>
            <a:pPr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其中：</a:t>
            </a:r>
            <a:r>
              <a:rPr lang="en-US" altLang="zh-CN" sz="3600" b="1" dirty="0">
                <a:solidFill>
                  <a:srgbClr val="0000CC"/>
                </a:solidFill>
              </a:rPr>
              <a:t>r</a:t>
            </a:r>
            <a:r>
              <a:rPr lang="en-US" altLang="zh-CN" sz="4000" b="1" baseline="-25000" dirty="0">
                <a:solidFill>
                  <a:srgbClr val="0000CC"/>
                </a:solidFill>
              </a:rPr>
              <a:t>1</a:t>
            </a:r>
            <a:r>
              <a:rPr lang="zh-CN" altLang="en-US" sz="3600" b="1" dirty="0">
                <a:solidFill>
                  <a:srgbClr val="0000CC"/>
                </a:solidFill>
              </a:rPr>
              <a:t>，</a:t>
            </a:r>
            <a:r>
              <a:rPr lang="en-US" altLang="zh-CN" sz="3600" b="1" dirty="0">
                <a:solidFill>
                  <a:srgbClr val="0000CC"/>
                </a:solidFill>
              </a:rPr>
              <a:t>r</a:t>
            </a:r>
            <a:r>
              <a:rPr lang="en-US" altLang="zh-CN" sz="4000" b="1" baseline="-25000" dirty="0">
                <a:solidFill>
                  <a:srgbClr val="0000CC"/>
                </a:solidFill>
              </a:rPr>
              <a:t>2</a:t>
            </a:r>
            <a:r>
              <a:rPr lang="zh-CN" altLang="en-US" sz="3600" b="1" dirty="0">
                <a:solidFill>
                  <a:srgbClr val="0000CC"/>
                </a:solidFill>
              </a:rPr>
              <a:t>，</a:t>
            </a:r>
            <a:r>
              <a:rPr lang="en-US" altLang="zh-CN" sz="3600" b="1" dirty="0">
                <a:solidFill>
                  <a:srgbClr val="0000CC"/>
                </a:solidFill>
                <a:latin typeface="Times New Roman" pitchFamily="18" charset="0"/>
              </a:rPr>
              <a:t>…</a:t>
            </a:r>
            <a:r>
              <a:rPr lang="zh-CN" altLang="en-US" sz="3600" b="1" dirty="0">
                <a:solidFill>
                  <a:srgbClr val="0000CC"/>
                </a:solidFill>
              </a:rPr>
              <a:t>，</a:t>
            </a:r>
            <a:r>
              <a:rPr lang="en-US" altLang="zh-CN" sz="3600" b="1" dirty="0" err="1">
                <a:solidFill>
                  <a:srgbClr val="0000CC"/>
                </a:solidFill>
              </a:rPr>
              <a:t>r</a:t>
            </a:r>
            <a:r>
              <a:rPr lang="en-US" altLang="zh-CN" sz="4000" b="1" baseline="-25000" dirty="0" err="1">
                <a:solidFill>
                  <a:srgbClr val="0000CC"/>
                </a:solidFill>
              </a:rPr>
              <a:t>k</a:t>
            </a:r>
            <a:r>
              <a:rPr lang="en-US" altLang="zh-CN" sz="3600" b="1" dirty="0">
                <a:solidFill>
                  <a:srgbClr val="0000CC"/>
                </a:solidFill>
              </a:rPr>
              <a:t> </a:t>
            </a:r>
            <a:r>
              <a:rPr lang="en-US" altLang="zh-CN" sz="3200" b="1" dirty="0">
                <a:solidFill>
                  <a:srgbClr val="0000CC"/>
                </a:solidFill>
              </a:rPr>
              <a:t>∈</a:t>
            </a:r>
            <a:r>
              <a:rPr lang="en-US" altLang="zh-CN" sz="3600" b="1" dirty="0">
                <a:solidFill>
                  <a:srgbClr val="0000CC"/>
                </a:solidFill>
              </a:rPr>
              <a:t>L</a:t>
            </a:r>
            <a:r>
              <a:rPr lang="en-US" altLang="zh-CN" sz="4000" b="1" baseline="-25000" dirty="0">
                <a:solidFill>
                  <a:srgbClr val="0000CC"/>
                </a:solidFill>
              </a:rPr>
              <a:t>1</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1731">
                                            <p:txEl>
                                              <p:pRg st="0" end="0"/>
                                            </p:txEl>
                                          </p:spTgt>
                                        </p:tgtEl>
                                        <p:attrNameLst>
                                          <p:attrName>style.visibility</p:attrName>
                                        </p:attrNameLst>
                                      </p:cBhvr>
                                      <p:to>
                                        <p:strVal val="visible"/>
                                      </p:to>
                                    </p:set>
                                    <p:animEffect transition="in" filter="box(in)">
                                      <p:cBhvr>
                                        <p:cTn id="7" dur="500"/>
                                        <p:tgtEl>
                                          <p:spTgt spid="841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1731">
                                            <p:txEl>
                                              <p:pRg st="1" end="1"/>
                                            </p:txEl>
                                          </p:spTgt>
                                        </p:tgtEl>
                                        <p:attrNameLst>
                                          <p:attrName>style.visibility</p:attrName>
                                        </p:attrNameLst>
                                      </p:cBhvr>
                                      <p:to>
                                        <p:strVal val="visible"/>
                                      </p:to>
                                    </p:set>
                                    <p:animEffect transition="in" filter="box(in)">
                                      <p:cBhvr>
                                        <p:cTn id="12" dur="500"/>
                                        <p:tgtEl>
                                          <p:spTgt spid="841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1731">
                                            <p:txEl>
                                              <p:pRg st="2" end="2"/>
                                            </p:txEl>
                                          </p:spTgt>
                                        </p:tgtEl>
                                        <p:attrNameLst>
                                          <p:attrName>style.visibility</p:attrName>
                                        </p:attrNameLst>
                                      </p:cBhvr>
                                      <p:to>
                                        <p:strVal val="visible"/>
                                      </p:to>
                                    </p:set>
                                    <p:animEffect transition="in" filter="box(in)">
                                      <p:cBhvr>
                                        <p:cTn id="17" dur="500"/>
                                        <p:tgtEl>
                                          <p:spTgt spid="841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1731">
                                            <p:txEl>
                                              <p:pRg st="3" end="3"/>
                                            </p:txEl>
                                          </p:spTgt>
                                        </p:tgtEl>
                                        <p:attrNameLst>
                                          <p:attrName>style.visibility</p:attrName>
                                        </p:attrNameLst>
                                      </p:cBhvr>
                                      <p:to>
                                        <p:strVal val="visible"/>
                                      </p:to>
                                    </p:set>
                                    <p:animEffect transition="in" filter="box(in)">
                                      <p:cBhvr>
                                        <p:cTn id="22" dur="500"/>
                                        <p:tgtEl>
                                          <p:spTgt spid="8417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41731">
                                            <p:txEl>
                                              <p:pRg st="4" end="4"/>
                                            </p:txEl>
                                          </p:spTgt>
                                        </p:tgtEl>
                                        <p:attrNameLst>
                                          <p:attrName>style.visibility</p:attrName>
                                        </p:attrNameLst>
                                      </p:cBhvr>
                                      <p:to>
                                        <p:strVal val="visible"/>
                                      </p:to>
                                    </p:set>
                                    <p:animEffect transition="in" filter="box(in)">
                                      <p:cBhvr>
                                        <p:cTn id="27" dur="500"/>
                                        <p:tgtEl>
                                          <p:spTgt spid="841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1" grpId="0" build="p"/>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endParaRPr lang="zh-CN" altLang="zh-CN"/>
          </a:p>
        </p:txBody>
      </p:sp>
      <p:sp>
        <p:nvSpPr>
          <p:cNvPr id="962563" name="Rectangle 3"/>
          <p:cNvSpPr>
            <a:spLocks noGrp="1" noChangeArrowheads="1"/>
          </p:cNvSpPr>
          <p:nvPr>
            <p:ph type="body" idx="1"/>
          </p:nvPr>
        </p:nvSpPr>
        <p:spPr/>
        <p:txBody>
          <a:bodyPr/>
          <a:lstStyle/>
          <a:p>
            <a:pPr eaLnBrk="1" hangingPunct="1">
              <a:buFont typeface="Wingdings" pitchFamily="2" charset="2"/>
              <a:buNone/>
            </a:pPr>
            <a:r>
              <a:rPr lang="zh-CN" altLang="en-US" sz="3600" b="1" dirty="0">
                <a:solidFill>
                  <a:srgbClr val="0000CC"/>
                </a:solidFill>
              </a:rPr>
              <a:t>可以在推导出</a:t>
            </a:r>
            <a:r>
              <a:rPr lang="en-US" altLang="zh-CN" sz="3600" b="1" dirty="0">
                <a:solidFill>
                  <a:srgbClr val="0000CC"/>
                </a:solidFill>
              </a:rPr>
              <a:t>r</a:t>
            </a:r>
            <a:r>
              <a:rPr lang="en-US" altLang="zh-CN" sz="4000" b="1" baseline="-25000" dirty="0">
                <a:solidFill>
                  <a:srgbClr val="0000CC"/>
                </a:solidFill>
              </a:rPr>
              <a:t>1</a:t>
            </a:r>
            <a:r>
              <a:rPr lang="en-US" altLang="zh-CN" sz="3600" b="1" dirty="0">
                <a:solidFill>
                  <a:srgbClr val="0000CC"/>
                </a:solidFill>
              </a:rPr>
              <a:t>r</a:t>
            </a:r>
            <a:r>
              <a:rPr lang="en-US" altLang="zh-CN" sz="4000" b="1" baseline="-25000" dirty="0">
                <a:solidFill>
                  <a:srgbClr val="0000CC"/>
                </a:solidFill>
              </a:rPr>
              <a:t>2</a:t>
            </a:r>
            <a:r>
              <a:rPr lang="en-US" altLang="zh-CN" sz="3600" b="1" dirty="0">
                <a:solidFill>
                  <a:srgbClr val="0000CC"/>
                </a:solidFill>
                <a:latin typeface="Times New Roman" pitchFamily="18" charset="0"/>
              </a:rPr>
              <a:t>…</a:t>
            </a:r>
            <a:r>
              <a:rPr lang="en-US" altLang="zh-CN" sz="3600" b="1" dirty="0" err="1">
                <a:solidFill>
                  <a:srgbClr val="0000CC"/>
                </a:solidFill>
              </a:rPr>
              <a:t>r</a:t>
            </a:r>
            <a:r>
              <a:rPr lang="en-US" altLang="zh-CN" sz="4000" b="1" baseline="-25000" dirty="0" err="1">
                <a:solidFill>
                  <a:srgbClr val="0000CC"/>
                </a:solidFill>
              </a:rPr>
              <a:t>k</a:t>
            </a:r>
            <a:r>
              <a:rPr lang="en-GB" altLang="zh-CN" sz="4000" b="1" dirty="0">
                <a:solidFill>
                  <a:srgbClr val="0000CC"/>
                </a:solidFill>
              </a:rPr>
              <a:t>w</a:t>
            </a:r>
            <a:r>
              <a:rPr lang="zh-CN" altLang="en-US" sz="3600" b="1" dirty="0">
                <a:solidFill>
                  <a:srgbClr val="0000CC"/>
                </a:solidFill>
              </a:rPr>
              <a:t>时停止，</a:t>
            </a:r>
          </a:p>
          <a:p>
            <a:pPr eaLnBrk="1" hangingPunct="1">
              <a:buFont typeface="Wingdings" pitchFamily="2" charset="2"/>
              <a:buNone/>
            </a:pPr>
            <a:r>
              <a:rPr lang="zh-CN" altLang="en-US" sz="3600" b="1" dirty="0">
                <a:solidFill>
                  <a:srgbClr val="0000CC"/>
                </a:solidFill>
              </a:rPr>
              <a:t>也可以从</a:t>
            </a:r>
            <a:r>
              <a:rPr lang="en-US" altLang="zh-CN" sz="3600" b="1" dirty="0">
                <a:solidFill>
                  <a:srgbClr val="0000CC"/>
                </a:solidFill>
              </a:rPr>
              <a:t>r</a:t>
            </a:r>
            <a:r>
              <a:rPr lang="en-US" altLang="zh-CN" sz="4000" b="1" baseline="-25000" dirty="0">
                <a:solidFill>
                  <a:srgbClr val="0000CC"/>
                </a:solidFill>
              </a:rPr>
              <a:t>1</a:t>
            </a:r>
            <a:r>
              <a:rPr lang="en-US" altLang="zh-CN" sz="3600" b="1" dirty="0">
                <a:solidFill>
                  <a:srgbClr val="0000CC"/>
                </a:solidFill>
              </a:rPr>
              <a:t>r</a:t>
            </a:r>
            <a:r>
              <a:rPr lang="en-US" altLang="zh-CN" sz="4000" b="1" baseline="-25000" dirty="0">
                <a:solidFill>
                  <a:srgbClr val="0000CC"/>
                </a:solidFill>
              </a:rPr>
              <a:t>2</a:t>
            </a:r>
            <a:r>
              <a:rPr lang="en-US" altLang="zh-CN" sz="3600" b="1" dirty="0">
                <a:solidFill>
                  <a:srgbClr val="0000CC"/>
                </a:solidFill>
                <a:latin typeface="Times New Roman" pitchFamily="18" charset="0"/>
              </a:rPr>
              <a:t>…</a:t>
            </a:r>
            <a:r>
              <a:rPr lang="en-US" altLang="zh-CN" sz="3600" b="1" dirty="0">
                <a:solidFill>
                  <a:srgbClr val="0000CC"/>
                </a:solidFill>
              </a:rPr>
              <a:t>r</a:t>
            </a:r>
            <a:r>
              <a:rPr lang="en-US" altLang="zh-CN" sz="4000" b="1" baseline="-25000" dirty="0">
                <a:solidFill>
                  <a:srgbClr val="0000CC"/>
                </a:solidFill>
              </a:rPr>
              <a:t>k</a:t>
            </a:r>
            <a:r>
              <a:rPr lang="en-US" altLang="zh-CN" sz="3600" b="1" dirty="0">
                <a:solidFill>
                  <a:srgbClr val="0000CC"/>
                </a:solidFill>
              </a:rPr>
              <a:t>wS</a:t>
            </a:r>
            <a:r>
              <a:rPr lang="en-US" altLang="zh-CN" sz="4000" b="1" baseline="-25000" dirty="0">
                <a:solidFill>
                  <a:srgbClr val="0000CC"/>
                </a:solidFill>
              </a:rPr>
              <a:t>1</a:t>
            </a:r>
            <a:r>
              <a:rPr lang="zh-CN" altLang="en-US" sz="3600" b="1" dirty="0">
                <a:solidFill>
                  <a:srgbClr val="0000CC"/>
                </a:solidFill>
              </a:rPr>
              <a:t>开始</a:t>
            </a:r>
            <a:endParaRPr lang="en-US" altLang="zh-CN" sz="3600" b="1" dirty="0">
              <a:solidFill>
                <a:srgbClr val="0000CC"/>
              </a:solidFill>
            </a:endParaRPr>
          </a:p>
          <a:p>
            <a:pPr eaLnBrk="1" hangingPunct="1">
              <a:buFont typeface="Wingdings" pitchFamily="2" charset="2"/>
              <a:buNone/>
            </a:pPr>
            <a:r>
              <a:rPr lang="zh-CN" altLang="en-US" sz="3600" b="1" dirty="0">
                <a:solidFill>
                  <a:srgbClr val="0000CC"/>
                </a:solidFill>
              </a:rPr>
              <a:t>推导出另一个更长的串， 直至</a:t>
            </a:r>
            <a:r>
              <a:rPr lang="en-US" altLang="zh-CN" sz="3600" b="1" dirty="0">
                <a:solidFill>
                  <a:srgbClr val="0000CC"/>
                </a:solidFill>
              </a:rPr>
              <a:t>L(G</a:t>
            </a:r>
            <a:r>
              <a:rPr lang="en-US" altLang="zh-CN" sz="4000" b="1" baseline="-25000" dirty="0">
                <a:solidFill>
                  <a:srgbClr val="0000CC"/>
                </a:solidFill>
              </a:rPr>
              <a:t>1</a:t>
            </a:r>
            <a:r>
              <a:rPr lang="en-US" altLang="zh-CN" sz="3600" b="1" dirty="0">
                <a:solidFill>
                  <a:srgbClr val="0000CC"/>
                </a:solidFill>
              </a:rPr>
              <a:t>)*</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2563">
                                            <p:txEl>
                                              <p:pRg st="0" end="0"/>
                                            </p:txEl>
                                          </p:spTgt>
                                        </p:tgtEl>
                                        <p:attrNameLst>
                                          <p:attrName>style.visibility</p:attrName>
                                        </p:attrNameLst>
                                      </p:cBhvr>
                                      <p:to>
                                        <p:strVal val="visible"/>
                                      </p:to>
                                    </p:set>
                                    <p:animEffect transition="in" filter="box(in)">
                                      <p:cBhvr>
                                        <p:cTn id="7" dur="500"/>
                                        <p:tgtEl>
                                          <p:spTgt spid="96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2563">
                                            <p:txEl>
                                              <p:pRg st="1" end="1"/>
                                            </p:txEl>
                                          </p:spTgt>
                                        </p:tgtEl>
                                        <p:attrNameLst>
                                          <p:attrName>style.visibility</p:attrName>
                                        </p:attrNameLst>
                                      </p:cBhvr>
                                      <p:to>
                                        <p:strVal val="visible"/>
                                      </p:to>
                                    </p:set>
                                    <p:animEffect transition="in" filter="box(in)">
                                      <p:cBhvr>
                                        <p:cTn id="12" dur="500"/>
                                        <p:tgtEl>
                                          <p:spTgt spid="962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2563">
                                            <p:txEl>
                                              <p:pRg st="2" end="2"/>
                                            </p:txEl>
                                          </p:spTgt>
                                        </p:tgtEl>
                                        <p:attrNameLst>
                                          <p:attrName>style.visibility</p:attrName>
                                        </p:attrNameLst>
                                      </p:cBhvr>
                                      <p:to>
                                        <p:strVal val="visible"/>
                                      </p:to>
                                    </p:set>
                                    <p:animEffect transition="in" filter="box(in)">
                                      <p:cBhvr>
                                        <p:cTn id="17" dur="500"/>
                                        <p:tgtEl>
                                          <p:spTgt spid="962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3" grpId="0" build="p"/>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r>
              <a:rPr lang="zh-CN" altLang="en-US" sz="4800" dirty="0">
                <a:solidFill>
                  <a:srgbClr val="000000"/>
                </a:solidFill>
              </a:rPr>
              <a:t>迭代运算</a:t>
            </a:r>
          </a:p>
        </p:txBody>
      </p:sp>
      <p:sp>
        <p:nvSpPr>
          <p:cNvPr id="842755" name="Rectangle 3"/>
          <p:cNvSpPr>
            <a:spLocks noGrp="1" noChangeArrowheads="1"/>
          </p:cNvSpPr>
          <p:nvPr>
            <p:ph type="body" idx="1"/>
          </p:nvPr>
        </p:nvSpPr>
        <p:spPr/>
        <p:txBody>
          <a:bodyPr/>
          <a:lstStyle/>
          <a:p>
            <a:pPr eaLnBrk="1" hangingPunct="1">
              <a:buFont typeface="Wingdings" pitchFamily="2" charset="2"/>
              <a:buNone/>
            </a:pPr>
            <a:r>
              <a:rPr lang="en-US" altLang="zh-CN" sz="4000" b="1" dirty="0">
                <a:solidFill>
                  <a:srgbClr val="0000CC"/>
                </a:solidFill>
              </a:rPr>
              <a:t>G</a:t>
            </a:r>
            <a:r>
              <a:rPr lang="en-US" altLang="zh-CN" sz="4000" b="1" baseline="-25000" dirty="0">
                <a:solidFill>
                  <a:srgbClr val="0000CC"/>
                </a:solidFill>
              </a:rPr>
              <a:t>1</a:t>
            </a:r>
            <a:r>
              <a:rPr lang="zh-CN" altLang="en-US" sz="4000" b="1" dirty="0">
                <a:solidFill>
                  <a:srgbClr val="0000CC"/>
                </a:solidFill>
              </a:rPr>
              <a:t>是</a:t>
            </a:r>
            <a:r>
              <a:rPr lang="en-US" altLang="zh-CN" sz="4000" b="1" dirty="0">
                <a:solidFill>
                  <a:srgbClr val="0000CC"/>
                </a:solidFill>
              </a:rPr>
              <a:t>3</a:t>
            </a:r>
            <a:r>
              <a:rPr lang="zh-CN" altLang="en-US" sz="4000" b="1" dirty="0">
                <a:solidFill>
                  <a:srgbClr val="0000CC"/>
                </a:solidFill>
              </a:rPr>
              <a:t>型文法，构造</a:t>
            </a:r>
          </a:p>
          <a:p>
            <a:pPr eaLnBrk="1" hangingPunct="1">
              <a:buNone/>
            </a:pPr>
            <a:r>
              <a:rPr lang="zh-CN" altLang="en-US" sz="4000" b="1" dirty="0">
                <a:solidFill>
                  <a:srgbClr val="0000CC"/>
                </a:solidFill>
              </a:rPr>
              <a:t>  </a:t>
            </a:r>
            <a:r>
              <a:rPr lang="en-US" altLang="zh-CN" sz="4000" b="1" dirty="0">
                <a:solidFill>
                  <a:srgbClr val="0000CC"/>
                </a:solidFill>
              </a:rPr>
              <a:t>G</a:t>
            </a:r>
            <a:r>
              <a:rPr lang="en-US" altLang="zh-CN" sz="4000" b="1" baseline="-25000" dirty="0">
                <a:solidFill>
                  <a:srgbClr val="0000CC"/>
                </a:solidFill>
              </a:rPr>
              <a:t>10</a:t>
            </a:r>
            <a:r>
              <a:rPr lang="en-US" altLang="zh-CN" sz="4000" b="1" dirty="0">
                <a:solidFill>
                  <a:srgbClr val="0000CC"/>
                </a:solidFill>
              </a:rPr>
              <a:t>=</a:t>
            </a:r>
            <a:r>
              <a:rPr lang="zh-CN" altLang="en-US" sz="4000" b="1" dirty="0">
                <a:solidFill>
                  <a:srgbClr val="0000CC"/>
                </a:solidFill>
              </a:rPr>
              <a:t>（∑</a:t>
            </a:r>
            <a:r>
              <a:rPr lang="en-US" altLang="zh-CN" sz="4000" b="1" baseline="-25000" dirty="0">
                <a:solidFill>
                  <a:srgbClr val="0000CC"/>
                </a:solidFill>
              </a:rPr>
              <a:t>1</a:t>
            </a:r>
            <a:r>
              <a:rPr lang="zh-CN" altLang="en-US" sz="4000" b="1" dirty="0">
                <a:solidFill>
                  <a:srgbClr val="0000CC"/>
                </a:solidFill>
              </a:rPr>
              <a:t>，</a:t>
            </a:r>
            <a:r>
              <a:rPr lang="en-US" altLang="zh-CN" sz="4000" b="1" dirty="0">
                <a:solidFill>
                  <a:srgbClr val="0000CC"/>
                </a:solidFill>
              </a:rPr>
              <a:t>V</a:t>
            </a:r>
            <a:r>
              <a:rPr lang="en-US" altLang="zh-CN" sz="4000" b="1" baseline="-25000" dirty="0">
                <a:solidFill>
                  <a:srgbClr val="0000CC"/>
                </a:solidFill>
              </a:rPr>
              <a:t>1</a:t>
            </a:r>
            <a:r>
              <a:rPr lang="en-US" altLang="zh-CN" sz="4000" b="1" dirty="0">
                <a:solidFill>
                  <a:srgbClr val="0000CC"/>
                </a:solidFill>
              </a:rPr>
              <a:t>U{S}</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r>
              <a:rPr lang="en-US" altLang="zh-CN" sz="4000" b="1" baseline="-25000" dirty="0">
                <a:solidFill>
                  <a:srgbClr val="0000CC"/>
                </a:solidFill>
              </a:rPr>
              <a:t>10</a:t>
            </a:r>
            <a:r>
              <a:rPr lang="zh-CN" altLang="en-US" sz="4000" b="1" dirty="0">
                <a:solidFill>
                  <a:srgbClr val="0000CC"/>
                </a:solidFill>
              </a:rPr>
              <a:t>）</a:t>
            </a:r>
          </a:p>
          <a:p>
            <a:pPr eaLnBrk="1" hangingPunct="1">
              <a:buFont typeface="Wingdings" pitchFamily="2" charset="2"/>
              <a:buNone/>
            </a:pPr>
            <a:r>
              <a:rPr lang="zh-CN" altLang="en-US" sz="4000" b="1" dirty="0">
                <a:solidFill>
                  <a:srgbClr val="0000CC"/>
                </a:solidFill>
              </a:rPr>
              <a:t>其中</a:t>
            </a:r>
            <a:r>
              <a:rPr lang="en-US" altLang="zh-CN" sz="4000" b="1" dirty="0">
                <a:solidFill>
                  <a:srgbClr val="0000CC"/>
                </a:solidFill>
              </a:rPr>
              <a:t>P</a:t>
            </a:r>
            <a:r>
              <a:rPr lang="en-US" altLang="zh-CN" sz="4000" b="1" baseline="-25000" dirty="0">
                <a:solidFill>
                  <a:srgbClr val="0000CC"/>
                </a:solidFill>
              </a:rPr>
              <a:t>10</a:t>
            </a:r>
            <a:r>
              <a:rPr lang="zh-CN" altLang="en-US" sz="4000" b="1" dirty="0">
                <a:solidFill>
                  <a:srgbClr val="0000CC"/>
                </a:solidFill>
              </a:rPr>
              <a:t>为：</a:t>
            </a:r>
          </a:p>
          <a:p>
            <a:pPr eaLnBrk="1" hangingPunct="1"/>
            <a:endParaRPr lang="zh-CN" altLang="en-US" dirty="0"/>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2755">
                                            <p:txEl>
                                              <p:pRg st="0" end="0"/>
                                            </p:txEl>
                                          </p:spTgt>
                                        </p:tgtEl>
                                        <p:attrNameLst>
                                          <p:attrName>style.visibility</p:attrName>
                                        </p:attrNameLst>
                                      </p:cBhvr>
                                      <p:to>
                                        <p:strVal val="visible"/>
                                      </p:to>
                                    </p:set>
                                    <p:animEffect transition="in" filter="box(in)">
                                      <p:cBhvr>
                                        <p:cTn id="7" dur="500"/>
                                        <p:tgtEl>
                                          <p:spTgt spid="842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2755">
                                            <p:txEl>
                                              <p:pRg st="1" end="1"/>
                                            </p:txEl>
                                          </p:spTgt>
                                        </p:tgtEl>
                                        <p:attrNameLst>
                                          <p:attrName>style.visibility</p:attrName>
                                        </p:attrNameLst>
                                      </p:cBhvr>
                                      <p:to>
                                        <p:strVal val="visible"/>
                                      </p:to>
                                    </p:set>
                                    <p:animEffect transition="in" filter="box(in)">
                                      <p:cBhvr>
                                        <p:cTn id="12" dur="500"/>
                                        <p:tgtEl>
                                          <p:spTgt spid="842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2755">
                                            <p:txEl>
                                              <p:pRg st="2" end="2"/>
                                            </p:txEl>
                                          </p:spTgt>
                                        </p:tgtEl>
                                        <p:attrNameLst>
                                          <p:attrName>style.visibility</p:attrName>
                                        </p:attrNameLst>
                                      </p:cBhvr>
                                      <p:to>
                                        <p:strVal val="visible"/>
                                      </p:to>
                                    </p:set>
                                    <p:animEffect transition="in" filter="box(in)">
                                      <p:cBhvr>
                                        <p:cTn id="17" dur="500"/>
                                        <p:tgtEl>
                                          <p:spTgt spid="842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5" grpId="0" build="p"/>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r>
              <a:rPr lang="zh-CN" altLang="en-US" sz="4800" dirty="0">
                <a:solidFill>
                  <a:srgbClr val="000000"/>
                </a:solidFill>
              </a:rPr>
              <a:t>迭代运算</a:t>
            </a:r>
          </a:p>
        </p:txBody>
      </p:sp>
      <p:sp>
        <p:nvSpPr>
          <p:cNvPr id="818179" name="Rectangle 3"/>
          <p:cNvSpPr>
            <a:spLocks noGrp="1" noChangeArrowheads="1"/>
          </p:cNvSpPr>
          <p:nvPr>
            <p:ph type="body" idx="1"/>
          </p:nvPr>
        </p:nvSpPr>
        <p:spPr/>
        <p:txBody>
          <a:bodyPr/>
          <a:lstStyle/>
          <a:p>
            <a:pPr eaLnBrk="1" hangingPunct="1">
              <a:buFont typeface="Wingdings" pitchFamily="2" charset="2"/>
              <a:buNone/>
            </a:pPr>
            <a:r>
              <a:rPr lang="en-US" altLang="zh-CN" sz="4000" b="1" dirty="0">
                <a:solidFill>
                  <a:srgbClr val="0000CC"/>
                </a:solidFill>
              </a:rPr>
              <a:t> {</a:t>
            </a:r>
            <a:r>
              <a:rPr lang="en-US" altLang="zh-CN" sz="4000" b="1" dirty="0" err="1">
                <a:solidFill>
                  <a:srgbClr val="0000CC"/>
                </a:solidFill>
              </a:rPr>
              <a:t>S→ε</a:t>
            </a:r>
            <a:r>
              <a:rPr lang="en-US" altLang="zh-CN" sz="4000" b="1" dirty="0">
                <a:solidFill>
                  <a:srgbClr val="0000CC"/>
                </a:solidFill>
              </a:rPr>
              <a:t>} U (</a:t>
            </a:r>
            <a:r>
              <a:rPr lang="en-US" altLang="zh-CN" sz="4000" b="1" dirty="0">
                <a:solidFill>
                  <a:srgbClr val="000000"/>
                </a:solidFill>
              </a:rPr>
              <a:t>P</a:t>
            </a:r>
            <a:r>
              <a:rPr lang="en-US" altLang="zh-CN" sz="4000" b="1" baseline="-25000" dirty="0">
                <a:solidFill>
                  <a:srgbClr val="000000"/>
                </a:solidFill>
              </a:rPr>
              <a:t>1</a:t>
            </a:r>
            <a:r>
              <a:rPr lang="en-US" altLang="zh-CN" sz="4000" b="1" dirty="0">
                <a:solidFill>
                  <a:srgbClr val="0000CC"/>
                </a:solidFill>
              </a:rPr>
              <a:t> </a:t>
            </a:r>
            <a:r>
              <a:rPr lang="en-US" altLang="zh-CN" sz="4000" b="1" dirty="0">
                <a:solidFill>
                  <a:srgbClr val="000000"/>
                </a:solidFill>
              </a:rPr>
              <a:t>-</a:t>
            </a:r>
            <a:r>
              <a:rPr lang="en-US" altLang="zh-CN" sz="4000" b="1" dirty="0">
                <a:solidFill>
                  <a:srgbClr val="0000CC"/>
                </a:solidFill>
              </a:rPr>
              <a:t> {S</a:t>
            </a:r>
            <a:r>
              <a:rPr lang="en-US" altLang="zh-CN" sz="4000" b="1" baseline="-25000" dirty="0">
                <a:solidFill>
                  <a:srgbClr val="0000CC"/>
                </a:solidFill>
              </a:rPr>
              <a:t>1</a:t>
            </a:r>
            <a:r>
              <a:rPr lang="en-US" altLang="zh-CN" sz="4000" b="1" dirty="0">
                <a:solidFill>
                  <a:srgbClr val="0000CC"/>
                </a:solidFill>
              </a:rPr>
              <a:t>→ε} ) U</a:t>
            </a:r>
          </a:p>
          <a:p>
            <a:pPr eaLnBrk="1" hangingPunct="1">
              <a:buFont typeface="Wingdings" pitchFamily="2" charset="2"/>
              <a:buNone/>
            </a:pPr>
            <a:r>
              <a:rPr lang="en-US" altLang="zh-CN" sz="4000" b="1" dirty="0">
                <a:solidFill>
                  <a:srgbClr val="0000CC"/>
                </a:solidFill>
              </a:rPr>
              <a:t> { </a:t>
            </a:r>
            <a:r>
              <a:rPr lang="en-US" altLang="zh-CN" sz="4000" b="1" dirty="0" err="1">
                <a:solidFill>
                  <a:srgbClr val="000000"/>
                </a:solidFill>
              </a:rPr>
              <a:t>S→r</a:t>
            </a:r>
            <a:r>
              <a:rPr lang="en-US" altLang="zh-CN" sz="4000" b="1" dirty="0">
                <a:solidFill>
                  <a:srgbClr val="0000CC"/>
                </a:solidFill>
              </a:rPr>
              <a:t> | S</a:t>
            </a:r>
            <a:r>
              <a:rPr lang="en-US" altLang="zh-CN" sz="4000" b="1" baseline="-25000" dirty="0">
                <a:solidFill>
                  <a:srgbClr val="0000CC"/>
                </a:solidFill>
              </a:rPr>
              <a:t>1</a:t>
            </a:r>
            <a:r>
              <a:rPr lang="en-US" altLang="zh-CN" sz="4000" b="1" dirty="0">
                <a:solidFill>
                  <a:srgbClr val="0000CC"/>
                </a:solidFill>
              </a:rPr>
              <a:t>→r</a:t>
            </a:r>
            <a:r>
              <a:rPr lang="zh-CN" altLang="en-US" sz="4000" b="1" dirty="0">
                <a:solidFill>
                  <a:srgbClr val="0000CC"/>
                </a:solidFill>
              </a:rPr>
              <a:t>在</a:t>
            </a:r>
            <a:r>
              <a:rPr lang="en-US" altLang="zh-CN" sz="4000" b="1" dirty="0">
                <a:solidFill>
                  <a:srgbClr val="0000CC"/>
                </a:solidFill>
              </a:rPr>
              <a:t>P</a:t>
            </a:r>
            <a:r>
              <a:rPr lang="en-US" altLang="zh-CN" sz="4000" b="1" baseline="-25000" dirty="0">
                <a:solidFill>
                  <a:srgbClr val="0000CC"/>
                </a:solidFill>
              </a:rPr>
              <a:t>1</a:t>
            </a:r>
            <a:r>
              <a:rPr lang="zh-CN" altLang="en-US" sz="4000" b="1" dirty="0">
                <a:solidFill>
                  <a:srgbClr val="0000CC"/>
                </a:solidFill>
              </a:rPr>
              <a:t>中</a:t>
            </a:r>
            <a:r>
              <a:rPr lang="en-US" altLang="zh-CN" sz="4000" b="1" dirty="0">
                <a:solidFill>
                  <a:srgbClr val="0000CC"/>
                </a:solidFill>
              </a:rPr>
              <a:t>} U</a:t>
            </a:r>
          </a:p>
          <a:p>
            <a:pPr eaLnBrk="1" hangingPunct="1">
              <a:buFont typeface="Wingdings" pitchFamily="2" charset="2"/>
              <a:buNone/>
            </a:pPr>
            <a:r>
              <a:rPr lang="en-US" altLang="zh-CN" sz="4000" b="1" dirty="0">
                <a:solidFill>
                  <a:srgbClr val="0000CC"/>
                </a:solidFill>
              </a:rPr>
              <a:t>  {</a:t>
            </a:r>
            <a:r>
              <a:rPr lang="en-US" altLang="zh-CN" sz="4000" b="1" dirty="0">
                <a:solidFill>
                  <a:srgbClr val="000000"/>
                </a:solidFill>
              </a:rPr>
              <a:t>A→w</a:t>
            </a:r>
            <a:r>
              <a:rPr lang="en-US" altLang="zh-CN" sz="4000" b="1" dirty="0">
                <a:solidFill>
                  <a:srgbClr val="FF0000"/>
                </a:solidFill>
              </a:rPr>
              <a:t>S</a:t>
            </a:r>
            <a:r>
              <a:rPr lang="en-US" altLang="zh-CN" sz="4000" b="1" baseline="-25000" dirty="0">
                <a:solidFill>
                  <a:srgbClr val="FF0000"/>
                </a:solidFill>
              </a:rPr>
              <a:t>1</a:t>
            </a:r>
            <a:r>
              <a:rPr lang="en-US" altLang="zh-CN" sz="4000" b="1" dirty="0">
                <a:solidFill>
                  <a:srgbClr val="0000CC"/>
                </a:solidFill>
              </a:rPr>
              <a:t>|</a:t>
            </a:r>
            <a:r>
              <a:rPr lang="zh-CN" altLang="en-US" sz="4000" b="1" dirty="0">
                <a:solidFill>
                  <a:srgbClr val="0000CC"/>
                </a:solidFill>
              </a:rPr>
              <a:t>若</a:t>
            </a:r>
            <a:r>
              <a:rPr lang="en-US" altLang="zh-CN" sz="4000" b="1" dirty="0" err="1">
                <a:solidFill>
                  <a:srgbClr val="0000CC"/>
                </a:solidFill>
              </a:rPr>
              <a:t>A→w</a:t>
            </a:r>
            <a:r>
              <a:rPr lang="en-US" altLang="zh-CN" sz="4000" b="1" dirty="0">
                <a:solidFill>
                  <a:srgbClr val="0000CC"/>
                </a:solidFill>
              </a:rPr>
              <a:t>(</a:t>
            </a:r>
            <a:r>
              <a:rPr lang="zh-CN" altLang="en-US" sz="4000" b="1" dirty="0">
                <a:solidFill>
                  <a:srgbClr val="0000CC"/>
                </a:solidFill>
              </a:rPr>
              <a:t>包括</a:t>
            </a:r>
            <a:r>
              <a:rPr lang="en-US" altLang="zh-CN" sz="4000" b="1" dirty="0" err="1">
                <a:solidFill>
                  <a:srgbClr val="0000CC"/>
                </a:solidFill>
              </a:rPr>
              <a:t>S→w</a:t>
            </a:r>
            <a:r>
              <a:rPr lang="en-US" altLang="zh-CN" sz="4000" b="1" dirty="0">
                <a:solidFill>
                  <a:srgbClr val="0000CC"/>
                </a:solidFill>
              </a:rPr>
              <a:t>)}</a:t>
            </a:r>
          </a:p>
          <a:p>
            <a:pPr eaLnBrk="1" hangingPunct="1">
              <a:buFont typeface="Wingdings" pitchFamily="2" charset="2"/>
              <a:buNone/>
            </a:pPr>
            <a:r>
              <a:rPr lang="en-US" altLang="zh-CN" sz="4000" b="1" dirty="0">
                <a:solidFill>
                  <a:srgbClr val="0000CC"/>
                </a:solidFill>
              </a:rPr>
              <a:t>G</a:t>
            </a:r>
            <a:r>
              <a:rPr lang="en-US" altLang="zh-CN" sz="4000" b="1" baseline="-25000" dirty="0">
                <a:solidFill>
                  <a:srgbClr val="0000CC"/>
                </a:solidFill>
              </a:rPr>
              <a:t>10</a:t>
            </a:r>
            <a:r>
              <a:rPr lang="zh-CN" altLang="en-US" sz="4000" b="1" dirty="0">
                <a:solidFill>
                  <a:srgbClr val="0000CC"/>
                </a:solidFill>
              </a:rPr>
              <a:t>也是</a:t>
            </a:r>
            <a:r>
              <a:rPr lang="en-US" altLang="zh-CN" sz="4000" b="1" dirty="0">
                <a:solidFill>
                  <a:srgbClr val="0000CC"/>
                </a:solidFill>
              </a:rPr>
              <a:t>RG</a:t>
            </a:r>
            <a:r>
              <a:rPr lang="zh-CN" altLang="en-US" sz="4000" b="1" dirty="0">
                <a:solidFill>
                  <a:srgbClr val="0000CC"/>
                </a:solidFill>
              </a:rPr>
              <a:t>，且</a:t>
            </a:r>
            <a:r>
              <a:rPr lang="en-US" altLang="zh-CN" sz="4000" b="1" dirty="0">
                <a:solidFill>
                  <a:srgbClr val="0000CC"/>
                </a:solidFill>
              </a:rPr>
              <a:t>L(G</a:t>
            </a:r>
            <a:r>
              <a:rPr lang="en-US" altLang="zh-CN" sz="4000" b="1" baseline="-25000" dirty="0">
                <a:solidFill>
                  <a:srgbClr val="0000CC"/>
                </a:solidFill>
              </a:rPr>
              <a:t>10</a:t>
            </a:r>
            <a:r>
              <a:rPr lang="en-US" altLang="zh-CN" sz="4000" b="1" dirty="0">
                <a:solidFill>
                  <a:srgbClr val="0000CC"/>
                </a:solidFill>
              </a:rPr>
              <a:t>)=L(G</a:t>
            </a:r>
            <a:r>
              <a:rPr lang="en-US" altLang="zh-CN" sz="4000" b="1" baseline="-25000" dirty="0">
                <a:solidFill>
                  <a:srgbClr val="0000CC"/>
                </a:solidFill>
              </a:rPr>
              <a:t>1</a:t>
            </a:r>
            <a:r>
              <a:rPr lang="en-US" altLang="zh-CN" sz="4000" b="1" dirty="0">
                <a:solidFill>
                  <a:srgbClr val="0000CC"/>
                </a:solidFill>
              </a:rPr>
              <a:t>)*</a:t>
            </a:r>
            <a:r>
              <a:rPr lang="zh-CN" altLang="en-US" sz="4000" b="1" dirty="0">
                <a:solidFill>
                  <a:srgbClr val="0000CC"/>
                </a:solidFill>
              </a:rPr>
              <a:t>；所以</a:t>
            </a:r>
            <a:r>
              <a:rPr lang="en-US" altLang="zh-CN" sz="4000" b="1" dirty="0">
                <a:solidFill>
                  <a:srgbClr val="0000CC"/>
                </a:solidFill>
              </a:rPr>
              <a:t>3</a:t>
            </a:r>
            <a:r>
              <a:rPr lang="zh-CN" altLang="en-US" sz="4000" b="1" dirty="0">
                <a:solidFill>
                  <a:srgbClr val="0000CC"/>
                </a:solidFill>
              </a:rPr>
              <a:t>型语言对迭代封闭。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8179">
                                            <p:txEl>
                                              <p:pRg st="0" end="0"/>
                                            </p:txEl>
                                          </p:spTgt>
                                        </p:tgtEl>
                                        <p:attrNameLst>
                                          <p:attrName>style.visibility</p:attrName>
                                        </p:attrNameLst>
                                      </p:cBhvr>
                                      <p:to>
                                        <p:strVal val="visible"/>
                                      </p:to>
                                    </p:set>
                                    <p:animEffect transition="in" filter="box(in)">
                                      <p:cBhvr>
                                        <p:cTn id="7" dur="500"/>
                                        <p:tgtEl>
                                          <p:spTgt spid="81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8179">
                                            <p:txEl>
                                              <p:pRg st="1" end="1"/>
                                            </p:txEl>
                                          </p:spTgt>
                                        </p:tgtEl>
                                        <p:attrNameLst>
                                          <p:attrName>style.visibility</p:attrName>
                                        </p:attrNameLst>
                                      </p:cBhvr>
                                      <p:to>
                                        <p:strVal val="visible"/>
                                      </p:to>
                                    </p:set>
                                    <p:animEffect transition="in" filter="box(in)">
                                      <p:cBhvr>
                                        <p:cTn id="12" dur="500"/>
                                        <p:tgtEl>
                                          <p:spTgt spid="818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8179">
                                            <p:txEl>
                                              <p:pRg st="2" end="2"/>
                                            </p:txEl>
                                          </p:spTgt>
                                        </p:tgtEl>
                                        <p:attrNameLst>
                                          <p:attrName>style.visibility</p:attrName>
                                        </p:attrNameLst>
                                      </p:cBhvr>
                                      <p:to>
                                        <p:strVal val="visible"/>
                                      </p:to>
                                    </p:set>
                                    <p:animEffect transition="in" filter="box(in)">
                                      <p:cBhvr>
                                        <p:cTn id="17" dur="500"/>
                                        <p:tgtEl>
                                          <p:spTgt spid="818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8179">
                                            <p:txEl>
                                              <p:pRg st="3" end="3"/>
                                            </p:txEl>
                                          </p:spTgt>
                                        </p:tgtEl>
                                        <p:attrNameLst>
                                          <p:attrName>style.visibility</p:attrName>
                                        </p:attrNameLst>
                                      </p:cBhvr>
                                      <p:to>
                                        <p:strVal val="visible"/>
                                      </p:to>
                                    </p:set>
                                    <p:animEffect transition="in" filter="box(in)">
                                      <p:cBhvr>
                                        <p:cTn id="22" dur="500"/>
                                        <p:tgtEl>
                                          <p:spTgt spid="818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9" grpId="0" build="p"/>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r>
              <a:rPr lang="zh-CN" altLang="en-US" sz="4800" dirty="0">
                <a:solidFill>
                  <a:srgbClr val="000000"/>
                </a:solidFill>
              </a:rPr>
              <a:t>结论</a:t>
            </a:r>
          </a:p>
        </p:txBody>
      </p:sp>
      <p:sp>
        <p:nvSpPr>
          <p:cNvPr id="798723"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不论字母表</a:t>
            </a:r>
          </a:p>
          <a:p>
            <a:pPr eaLnBrk="1" hangingPunct="1">
              <a:buFont typeface="Wingdings" pitchFamily="2" charset="2"/>
              <a:buNone/>
            </a:pPr>
            <a:r>
              <a:rPr lang="zh-CN" altLang="en-US" sz="4000" b="1">
                <a:solidFill>
                  <a:srgbClr val="000000"/>
                </a:solidFill>
              </a:rPr>
              <a:t>      ∑</a:t>
            </a:r>
            <a:r>
              <a:rPr lang="en-US" altLang="zh-CN" sz="4000" b="1" baseline="-25000">
                <a:solidFill>
                  <a:srgbClr val="000000"/>
                </a:solidFill>
              </a:rPr>
              <a:t>1</a:t>
            </a:r>
            <a:r>
              <a:rPr lang="en-US" altLang="zh-CN" sz="4000" b="1">
                <a:solidFill>
                  <a:srgbClr val="0000CC"/>
                </a:solidFill>
              </a:rPr>
              <a:t>∩</a:t>
            </a:r>
            <a:r>
              <a:rPr lang="en-US" altLang="zh-CN" sz="4000" b="1">
                <a:solidFill>
                  <a:srgbClr val="000000"/>
                </a:solidFill>
              </a:rPr>
              <a:t>∑</a:t>
            </a:r>
            <a:r>
              <a:rPr lang="en-US" altLang="zh-CN" sz="4000" b="1" baseline="-25000">
                <a:solidFill>
                  <a:srgbClr val="000000"/>
                </a:solidFill>
              </a:rPr>
              <a:t>2</a:t>
            </a:r>
            <a:r>
              <a:rPr lang="en-US" altLang="en-US" b="1">
                <a:solidFill>
                  <a:srgbClr val="FF0000"/>
                </a:solidFill>
              </a:rPr>
              <a:t>＝</a:t>
            </a:r>
            <a:r>
              <a:rPr lang="en-US" altLang="zh-CN" sz="4000" b="1">
                <a:solidFill>
                  <a:srgbClr val="0000CC"/>
                </a:solidFill>
              </a:rPr>
              <a:t>Ф</a:t>
            </a:r>
            <a:r>
              <a:rPr lang="en-US" altLang="zh-CN" sz="4000" b="1">
                <a:solidFill>
                  <a:srgbClr val="FF0000"/>
                </a:solidFill>
              </a:rPr>
              <a:t>   </a:t>
            </a:r>
            <a:r>
              <a:rPr lang="zh-CN" altLang="en-US" sz="4000" b="1">
                <a:solidFill>
                  <a:srgbClr val="0000CC"/>
                </a:solidFill>
              </a:rPr>
              <a:t>或</a:t>
            </a:r>
            <a:endParaRPr lang="zh-CN" altLang="en-US" sz="4000" b="1">
              <a:solidFill>
                <a:srgbClr val="FF0000"/>
              </a:solidFill>
            </a:endParaRPr>
          </a:p>
          <a:p>
            <a:pPr algn="just" eaLnBrk="1" hangingPunct="1">
              <a:buFont typeface="Wingdings" pitchFamily="2" charset="2"/>
              <a:buNone/>
            </a:pPr>
            <a:r>
              <a:rPr lang="zh-CN" altLang="en-US" sz="4000" b="1">
                <a:solidFill>
                  <a:srgbClr val="000000"/>
                </a:solidFill>
              </a:rPr>
              <a:t>      ∑</a:t>
            </a:r>
            <a:r>
              <a:rPr lang="en-US" altLang="zh-CN" sz="4000" b="1" baseline="-25000">
                <a:solidFill>
                  <a:srgbClr val="000000"/>
                </a:solidFill>
              </a:rPr>
              <a:t>1</a:t>
            </a:r>
            <a:r>
              <a:rPr lang="en-US" altLang="zh-CN" sz="4000" b="1">
                <a:solidFill>
                  <a:srgbClr val="0000CC"/>
                </a:solidFill>
              </a:rPr>
              <a:t>∩</a:t>
            </a:r>
            <a:r>
              <a:rPr lang="en-US" altLang="zh-CN" sz="4000" b="1">
                <a:solidFill>
                  <a:srgbClr val="000000"/>
                </a:solidFill>
              </a:rPr>
              <a:t>∑</a:t>
            </a:r>
            <a:r>
              <a:rPr lang="en-US" altLang="zh-CN" sz="4000" b="1" baseline="-25000">
                <a:solidFill>
                  <a:srgbClr val="000000"/>
                </a:solidFill>
              </a:rPr>
              <a:t>2</a:t>
            </a:r>
            <a:r>
              <a:rPr lang="en-US" altLang="en-US" sz="3600" b="1">
                <a:solidFill>
                  <a:srgbClr val="FF0000"/>
                </a:solidFill>
              </a:rPr>
              <a:t>≠</a:t>
            </a:r>
            <a:r>
              <a:rPr lang="en-US" altLang="zh-CN" sz="4000" b="1">
                <a:solidFill>
                  <a:srgbClr val="0000CC"/>
                </a:solidFill>
              </a:rPr>
              <a:t>Ф</a:t>
            </a:r>
            <a:r>
              <a:rPr lang="zh-CN" altLang="en-US" sz="4000" b="1">
                <a:solidFill>
                  <a:srgbClr val="0000CC"/>
                </a:solidFill>
              </a:rPr>
              <a:t>（包括</a:t>
            </a:r>
            <a:r>
              <a:rPr lang="zh-CN" altLang="en-US" sz="4000" b="1">
                <a:solidFill>
                  <a:srgbClr val="000000"/>
                </a:solidFill>
              </a:rPr>
              <a:t>∑</a:t>
            </a:r>
            <a:r>
              <a:rPr lang="en-US" altLang="zh-CN" sz="4000" b="1" baseline="-25000">
                <a:solidFill>
                  <a:srgbClr val="000000"/>
                </a:solidFill>
              </a:rPr>
              <a:t>1</a:t>
            </a:r>
            <a:r>
              <a:rPr lang="en-US" altLang="zh-CN" sz="4000" b="1">
                <a:solidFill>
                  <a:srgbClr val="0000CC"/>
                </a:solidFill>
              </a:rPr>
              <a:t>=</a:t>
            </a:r>
            <a:r>
              <a:rPr lang="en-US" altLang="zh-CN" sz="4000" b="1">
                <a:solidFill>
                  <a:srgbClr val="000000"/>
                </a:solidFill>
              </a:rPr>
              <a:t>∑</a:t>
            </a:r>
            <a:r>
              <a:rPr lang="en-US" altLang="zh-CN" sz="4000" b="1" baseline="-25000">
                <a:solidFill>
                  <a:srgbClr val="000000"/>
                </a:solidFill>
              </a:rPr>
              <a:t>2</a:t>
            </a:r>
            <a:r>
              <a:rPr lang="en-US" altLang="zh-CN" sz="4000" b="1">
                <a:solidFill>
                  <a:srgbClr val="0000CC"/>
                </a:solidFill>
              </a:rPr>
              <a:t> </a:t>
            </a:r>
            <a:r>
              <a:rPr lang="zh-CN" altLang="en-US" sz="4000" b="1">
                <a:solidFill>
                  <a:srgbClr val="0000CC"/>
                </a:solidFill>
              </a:rPr>
              <a:t>）</a:t>
            </a:r>
          </a:p>
          <a:p>
            <a:pPr eaLnBrk="1" hangingPunct="1">
              <a:buFont typeface="Wingdings" pitchFamily="2" charset="2"/>
              <a:buNone/>
            </a:pPr>
            <a:r>
              <a:rPr lang="zh-CN" altLang="en-US" sz="4000" b="1">
                <a:solidFill>
                  <a:srgbClr val="000000"/>
                </a:solidFill>
              </a:rPr>
              <a:t>四类语言</a:t>
            </a:r>
            <a:r>
              <a:rPr lang="zh-CN" altLang="en-US" sz="4000" b="1">
                <a:solidFill>
                  <a:srgbClr val="0000CC"/>
                </a:solidFill>
              </a:rPr>
              <a:t>对</a:t>
            </a:r>
            <a:r>
              <a:rPr lang="zh-CN" altLang="en-US" sz="4000" b="1">
                <a:solidFill>
                  <a:srgbClr val="000000"/>
                </a:solidFill>
              </a:rPr>
              <a:t>联合、连接</a:t>
            </a:r>
            <a:r>
              <a:rPr lang="zh-CN" altLang="en-US" sz="4000" b="1">
                <a:solidFill>
                  <a:srgbClr val="0000CC"/>
                </a:solidFill>
              </a:rPr>
              <a:t>和</a:t>
            </a:r>
            <a:r>
              <a:rPr lang="zh-CN" altLang="en-US" sz="4000" b="1">
                <a:solidFill>
                  <a:srgbClr val="000000"/>
                </a:solidFill>
              </a:rPr>
              <a:t>迭代</a:t>
            </a:r>
            <a:r>
              <a:rPr lang="zh-CN" altLang="en-US" sz="4000" b="1">
                <a:solidFill>
                  <a:srgbClr val="0000CC"/>
                </a:solidFill>
              </a:rPr>
              <a:t>运算是</a:t>
            </a:r>
            <a:r>
              <a:rPr lang="zh-CN" altLang="en-US" sz="4000" b="1">
                <a:solidFill>
                  <a:srgbClr val="000000"/>
                </a:solidFill>
              </a:rPr>
              <a:t>有效封闭的</a:t>
            </a:r>
            <a:r>
              <a:rPr lang="zh-CN" altLang="en-US" sz="4000" b="1">
                <a:solidFill>
                  <a:srgbClr val="0000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8723">
                                            <p:txEl>
                                              <p:pRg st="0" end="0"/>
                                            </p:txEl>
                                          </p:spTgt>
                                        </p:tgtEl>
                                        <p:attrNameLst>
                                          <p:attrName>style.visibility</p:attrName>
                                        </p:attrNameLst>
                                      </p:cBhvr>
                                      <p:to>
                                        <p:strVal val="visible"/>
                                      </p:to>
                                    </p:set>
                                    <p:animEffect transition="in" filter="box(in)">
                                      <p:cBhvr>
                                        <p:cTn id="7" dur="500"/>
                                        <p:tgtEl>
                                          <p:spTgt spid="79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8723">
                                            <p:txEl>
                                              <p:pRg st="1" end="1"/>
                                            </p:txEl>
                                          </p:spTgt>
                                        </p:tgtEl>
                                        <p:attrNameLst>
                                          <p:attrName>style.visibility</p:attrName>
                                        </p:attrNameLst>
                                      </p:cBhvr>
                                      <p:to>
                                        <p:strVal val="visible"/>
                                      </p:to>
                                    </p:set>
                                    <p:animEffect transition="in" filter="box(in)">
                                      <p:cBhvr>
                                        <p:cTn id="12" dur="500"/>
                                        <p:tgtEl>
                                          <p:spTgt spid="79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8723">
                                            <p:txEl>
                                              <p:pRg st="2" end="2"/>
                                            </p:txEl>
                                          </p:spTgt>
                                        </p:tgtEl>
                                        <p:attrNameLst>
                                          <p:attrName>style.visibility</p:attrName>
                                        </p:attrNameLst>
                                      </p:cBhvr>
                                      <p:to>
                                        <p:strVal val="visible"/>
                                      </p:to>
                                    </p:set>
                                    <p:animEffect transition="in" filter="box(in)">
                                      <p:cBhvr>
                                        <p:cTn id="17" dur="500"/>
                                        <p:tgtEl>
                                          <p:spTgt spid="798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8723">
                                            <p:txEl>
                                              <p:pRg st="3" end="3"/>
                                            </p:txEl>
                                          </p:spTgt>
                                        </p:tgtEl>
                                        <p:attrNameLst>
                                          <p:attrName>style.visibility</p:attrName>
                                        </p:attrNameLst>
                                      </p:cBhvr>
                                      <p:to>
                                        <p:strVal val="visible"/>
                                      </p:to>
                                    </p:set>
                                    <p:animEffect transition="in" filter="box(in)">
                                      <p:cBhvr>
                                        <p:cTn id="22" dur="500"/>
                                        <p:tgtEl>
                                          <p:spTgt spid="798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3"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eaLnBrk="1" hangingPunct="1"/>
            <a:r>
              <a:rPr lang="en-US" altLang="zh-CN" sz="4800" dirty="0">
                <a:solidFill>
                  <a:srgbClr val="000000"/>
                </a:solidFill>
              </a:rPr>
              <a:t>2.10.3  </a:t>
            </a:r>
            <a:r>
              <a:rPr lang="zh-CN" altLang="en-US" sz="4800" dirty="0">
                <a:solidFill>
                  <a:srgbClr val="000000"/>
                </a:solidFill>
              </a:rPr>
              <a:t>语言之间的其他运算</a:t>
            </a:r>
          </a:p>
        </p:txBody>
      </p:sp>
      <p:sp>
        <p:nvSpPr>
          <p:cNvPr id="797699"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定理</a:t>
            </a:r>
            <a:r>
              <a:rPr lang="en-US" altLang="zh-CN" sz="4000" b="1" dirty="0">
                <a:solidFill>
                  <a:srgbClr val="0000CC"/>
                </a:solidFill>
              </a:rPr>
              <a:t>2-8</a:t>
            </a:r>
            <a:r>
              <a:rPr lang="zh-CN" altLang="en-US" sz="4000" b="1" dirty="0">
                <a:solidFill>
                  <a:srgbClr val="0000CC"/>
                </a:solidFill>
              </a:rPr>
              <a:t>右线性</a:t>
            </a:r>
            <a:r>
              <a:rPr lang="zh-CN" altLang="en-US" sz="4000" b="1" dirty="0">
                <a:solidFill>
                  <a:srgbClr val="000000"/>
                </a:solidFill>
              </a:rPr>
              <a:t>语言对</a:t>
            </a:r>
            <a:r>
              <a:rPr lang="zh-CN" altLang="en-US" sz="4000" b="1" dirty="0">
                <a:solidFill>
                  <a:srgbClr val="0000CC"/>
                </a:solidFill>
              </a:rPr>
              <a:t>补</a:t>
            </a:r>
            <a:r>
              <a:rPr lang="zh-CN" altLang="en-US" sz="4000" b="1" dirty="0">
                <a:solidFill>
                  <a:srgbClr val="000000"/>
                </a:solidFill>
              </a:rPr>
              <a:t>和</a:t>
            </a:r>
            <a:r>
              <a:rPr lang="zh-CN" altLang="en-US" sz="4000" b="1" dirty="0">
                <a:solidFill>
                  <a:srgbClr val="0000CC"/>
                </a:solidFill>
              </a:rPr>
              <a:t>交</a:t>
            </a:r>
            <a:r>
              <a:rPr lang="zh-CN" altLang="en-US" sz="4000" b="1" dirty="0">
                <a:solidFill>
                  <a:srgbClr val="000000"/>
                </a:solidFill>
              </a:rPr>
              <a:t>运算</a:t>
            </a:r>
            <a:endParaRPr lang="en-US" altLang="zh-CN" sz="4000" b="1" dirty="0">
              <a:solidFill>
                <a:srgbClr val="000000"/>
              </a:solidFill>
            </a:endParaRPr>
          </a:p>
          <a:p>
            <a:pPr eaLnBrk="1" hangingPunct="1">
              <a:buFont typeface="Wingdings" pitchFamily="2" charset="2"/>
              <a:buNone/>
            </a:pPr>
            <a:r>
              <a:rPr lang="zh-CN" altLang="en-US" sz="4000" b="1" dirty="0">
                <a:solidFill>
                  <a:srgbClr val="000000"/>
                </a:solidFill>
              </a:rPr>
              <a:t>是封闭的</a:t>
            </a:r>
            <a:r>
              <a:rPr lang="zh-CN" altLang="en-US" sz="4000" b="1" dirty="0">
                <a:solidFill>
                  <a:srgbClr val="0000CC"/>
                </a:solidFill>
              </a:rPr>
              <a:t>。</a:t>
            </a:r>
          </a:p>
          <a:p>
            <a:pPr eaLnBrk="1" hangingPunct="1">
              <a:buFont typeface="Wingdings" pitchFamily="2" charset="2"/>
              <a:buNone/>
            </a:pPr>
            <a:r>
              <a:rPr lang="zh-CN" altLang="en-US" sz="4000" b="1" dirty="0">
                <a:solidFill>
                  <a:srgbClr val="0000CC"/>
                </a:solidFill>
              </a:rPr>
              <a:t>证明需要使用</a:t>
            </a:r>
            <a:r>
              <a:rPr lang="zh-CN" altLang="en-US" sz="4000" b="1" dirty="0">
                <a:solidFill>
                  <a:srgbClr val="000000"/>
                </a:solidFill>
              </a:rPr>
              <a:t>自动机</a:t>
            </a:r>
            <a:r>
              <a:rPr lang="zh-CN" altLang="en-US" sz="4000" b="1" dirty="0">
                <a:solidFill>
                  <a:srgbClr val="0000CC"/>
                </a:solidFill>
              </a:rPr>
              <a:t>的知识，</a:t>
            </a:r>
            <a:endParaRPr lang="en-US" altLang="zh-CN" sz="4000" b="1" dirty="0">
              <a:solidFill>
                <a:srgbClr val="0000CC"/>
              </a:solidFill>
            </a:endParaRPr>
          </a:p>
          <a:p>
            <a:pPr eaLnBrk="1" hangingPunct="1">
              <a:buFont typeface="Wingdings" pitchFamily="2" charset="2"/>
              <a:buNone/>
            </a:pPr>
            <a:r>
              <a:rPr lang="zh-CN" altLang="en-US" sz="4000" b="1" dirty="0">
                <a:solidFill>
                  <a:srgbClr val="0000CC"/>
                </a:solidFill>
              </a:rPr>
              <a:t>留待今后证明。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box(in)">
                                      <p:cBhvr>
                                        <p:cTn id="7" dur="500"/>
                                        <p:tgtEl>
                                          <p:spTgt spid="79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7699">
                                            <p:txEl>
                                              <p:pRg st="1" end="1"/>
                                            </p:txEl>
                                          </p:spTgt>
                                        </p:tgtEl>
                                        <p:attrNameLst>
                                          <p:attrName>style.visibility</p:attrName>
                                        </p:attrNameLst>
                                      </p:cBhvr>
                                      <p:to>
                                        <p:strVal val="visible"/>
                                      </p:to>
                                    </p:set>
                                    <p:animEffect transition="in" filter="box(in)">
                                      <p:cBhvr>
                                        <p:cTn id="12" dur="500"/>
                                        <p:tgtEl>
                                          <p:spTgt spid="797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7699">
                                            <p:txEl>
                                              <p:pRg st="2" end="2"/>
                                            </p:txEl>
                                          </p:spTgt>
                                        </p:tgtEl>
                                        <p:attrNameLst>
                                          <p:attrName>style.visibility</p:attrName>
                                        </p:attrNameLst>
                                      </p:cBhvr>
                                      <p:to>
                                        <p:strVal val="visible"/>
                                      </p:to>
                                    </p:set>
                                    <p:animEffect transition="in" filter="box(in)">
                                      <p:cBhvr>
                                        <p:cTn id="17" dur="500"/>
                                        <p:tgtEl>
                                          <p:spTgt spid="797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7699">
                                            <p:txEl>
                                              <p:pRg st="3" end="3"/>
                                            </p:txEl>
                                          </p:spTgt>
                                        </p:tgtEl>
                                        <p:attrNameLst>
                                          <p:attrName>style.visibility</p:attrName>
                                        </p:attrNameLst>
                                      </p:cBhvr>
                                      <p:to>
                                        <p:strVal val="visible"/>
                                      </p:to>
                                    </p:set>
                                    <p:animEffect transition="in" filter="box(in)">
                                      <p:cBhvr>
                                        <p:cTn id="22" dur="500"/>
                                        <p:tgtEl>
                                          <p:spTgt spid="797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r>
              <a:rPr lang="zh-CN" altLang="en-US" sz="4800" dirty="0">
                <a:solidFill>
                  <a:srgbClr val="000000"/>
                </a:solidFill>
              </a:rPr>
              <a:t>定理</a:t>
            </a:r>
            <a:r>
              <a:rPr lang="en-US" altLang="zh-CN" sz="4800" dirty="0">
                <a:solidFill>
                  <a:srgbClr val="000000"/>
                </a:solidFill>
              </a:rPr>
              <a:t>2-9</a:t>
            </a:r>
          </a:p>
        </p:txBody>
      </p:sp>
      <p:sp>
        <p:nvSpPr>
          <p:cNvPr id="843779"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上下文无关语言对于</a:t>
            </a:r>
            <a:r>
              <a:rPr lang="zh-CN" altLang="en-US" sz="4000" b="1" dirty="0">
                <a:solidFill>
                  <a:srgbClr val="000000"/>
                </a:solidFill>
              </a:rPr>
              <a:t>补</a:t>
            </a:r>
            <a:r>
              <a:rPr lang="zh-CN" altLang="en-US" sz="4000" b="1" dirty="0">
                <a:solidFill>
                  <a:srgbClr val="0000CC"/>
                </a:solidFill>
              </a:rPr>
              <a:t>和</a:t>
            </a:r>
            <a:r>
              <a:rPr lang="zh-CN" altLang="en-US" sz="4000" b="1" dirty="0">
                <a:solidFill>
                  <a:srgbClr val="000000"/>
                </a:solidFill>
              </a:rPr>
              <a:t>交</a:t>
            </a:r>
            <a:r>
              <a:rPr lang="zh-CN" altLang="en-US" sz="4000" b="1" dirty="0">
                <a:solidFill>
                  <a:srgbClr val="0000CC"/>
                </a:solidFill>
              </a:rPr>
              <a:t>运算</a:t>
            </a:r>
            <a:endParaRPr lang="en-US" altLang="zh-CN" sz="4000" b="1" dirty="0">
              <a:solidFill>
                <a:srgbClr val="0000CC"/>
              </a:solidFill>
            </a:endParaRPr>
          </a:p>
          <a:p>
            <a:pPr eaLnBrk="1" hangingPunct="1">
              <a:buFont typeface="Wingdings" pitchFamily="2" charset="2"/>
              <a:buNone/>
            </a:pPr>
            <a:r>
              <a:rPr lang="zh-CN" altLang="en-US" sz="4000" b="1" dirty="0">
                <a:solidFill>
                  <a:srgbClr val="FF0000"/>
                </a:solidFill>
              </a:rPr>
              <a:t>不</a:t>
            </a:r>
            <a:r>
              <a:rPr lang="zh-CN" altLang="en-US" sz="4000" b="1" dirty="0">
                <a:solidFill>
                  <a:srgbClr val="0000CC"/>
                </a:solidFill>
              </a:rPr>
              <a:t>封闭。</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3779">
                                            <p:txEl>
                                              <p:pRg st="0" end="0"/>
                                            </p:txEl>
                                          </p:spTgt>
                                        </p:tgtEl>
                                        <p:attrNameLst>
                                          <p:attrName>style.visibility</p:attrName>
                                        </p:attrNameLst>
                                      </p:cBhvr>
                                      <p:to>
                                        <p:strVal val="visible"/>
                                      </p:to>
                                    </p:set>
                                    <p:animEffect transition="in" filter="box(in)">
                                      <p:cBhvr>
                                        <p:cTn id="7" dur="500"/>
                                        <p:tgtEl>
                                          <p:spTgt spid="843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3779">
                                            <p:txEl>
                                              <p:pRg st="1" end="1"/>
                                            </p:txEl>
                                          </p:spTgt>
                                        </p:tgtEl>
                                        <p:attrNameLst>
                                          <p:attrName>style.visibility</p:attrName>
                                        </p:attrNameLst>
                                      </p:cBhvr>
                                      <p:to>
                                        <p:strVal val="visible"/>
                                      </p:to>
                                    </p:set>
                                    <p:animEffect transition="in" filter="box(in)">
                                      <p:cBhvr>
                                        <p:cTn id="12" dur="500"/>
                                        <p:tgtEl>
                                          <p:spTgt spid="8437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79" grpId="0" build="p"/>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r>
              <a:rPr lang="zh-CN" altLang="en-US" sz="4800" dirty="0">
                <a:solidFill>
                  <a:srgbClr val="000000"/>
                </a:solidFill>
              </a:rPr>
              <a:t>证明：举一个反例即可</a:t>
            </a:r>
          </a:p>
        </p:txBody>
      </p:sp>
      <p:sp>
        <p:nvSpPr>
          <p:cNvPr id="806915" name="Rectangle 3"/>
          <p:cNvSpPr>
            <a:spLocks noGrp="1" noChangeArrowheads="1"/>
          </p:cNvSpPr>
          <p:nvPr>
            <p:ph type="body" idx="1"/>
          </p:nvPr>
        </p:nvSpPr>
        <p:spPr/>
        <p:txBody>
          <a:bodyPr/>
          <a:lstStyle/>
          <a:p>
            <a:pPr eaLnBrk="1" hangingPunct="1">
              <a:lnSpc>
                <a:spcPct val="80000"/>
              </a:lnSpc>
              <a:buFont typeface="Wingdings" pitchFamily="2" charset="2"/>
              <a:buNone/>
            </a:pPr>
            <a:r>
              <a:rPr lang="zh-CN" altLang="en-US" sz="4000" b="1">
                <a:solidFill>
                  <a:srgbClr val="0000CC"/>
                </a:solidFill>
              </a:rPr>
              <a:t>上下文无关语言  </a:t>
            </a:r>
          </a:p>
          <a:p>
            <a:pPr eaLnBrk="1" hangingPunct="1">
              <a:lnSpc>
                <a:spcPct val="80000"/>
              </a:lnSpc>
              <a:buFont typeface="Wingdings" pitchFamily="2" charset="2"/>
              <a:buNone/>
            </a:pPr>
            <a:r>
              <a:rPr lang="zh-CN" altLang="en-US" sz="4000" b="1">
                <a:solidFill>
                  <a:srgbClr val="0000CC"/>
                </a:solidFill>
              </a:rPr>
              <a:t>      </a:t>
            </a:r>
            <a:r>
              <a:rPr lang="en-US" altLang="zh-CN" sz="4000" b="1">
                <a:solidFill>
                  <a:srgbClr val="0000CC"/>
                </a:solidFill>
              </a:rPr>
              <a:t>L1={a</a:t>
            </a:r>
            <a:r>
              <a:rPr lang="en-US" altLang="zh-CN" sz="4000" b="1" baseline="30000">
                <a:solidFill>
                  <a:srgbClr val="0000CC"/>
                </a:solidFill>
              </a:rPr>
              <a:t>n</a:t>
            </a:r>
            <a:r>
              <a:rPr lang="en-US" altLang="zh-CN" sz="4000" b="1">
                <a:solidFill>
                  <a:srgbClr val="0000CC"/>
                </a:solidFill>
              </a:rPr>
              <a:t>b</a:t>
            </a:r>
            <a:r>
              <a:rPr lang="en-US" altLang="zh-CN" sz="4000" b="1" baseline="30000">
                <a:solidFill>
                  <a:srgbClr val="0000CC"/>
                </a:solidFill>
              </a:rPr>
              <a:t>n</a:t>
            </a:r>
            <a:r>
              <a:rPr lang="en-US" altLang="zh-CN" sz="4000" b="1">
                <a:solidFill>
                  <a:srgbClr val="0000CC"/>
                </a:solidFill>
              </a:rPr>
              <a:t>c</a:t>
            </a:r>
            <a:r>
              <a:rPr lang="en-US" altLang="zh-CN" sz="4000" b="1" baseline="30000">
                <a:solidFill>
                  <a:srgbClr val="0000CC"/>
                </a:solidFill>
              </a:rPr>
              <a:t>m</a:t>
            </a:r>
            <a:r>
              <a:rPr lang="en-US" altLang="zh-CN" sz="4000" b="1">
                <a:solidFill>
                  <a:srgbClr val="0000CC"/>
                </a:solidFill>
              </a:rPr>
              <a:t>|n,m&gt;0}</a:t>
            </a:r>
          </a:p>
          <a:p>
            <a:pPr eaLnBrk="1" hangingPunct="1">
              <a:lnSpc>
                <a:spcPct val="80000"/>
              </a:lnSpc>
              <a:buFont typeface="Wingdings" pitchFamily="2" charset="2"/>
              <a:buNone/>
            </a:pPr>
            <a:r>
              <a:rPr lang="zh-CN" altLang="en-US" sz="4000" b="1">
                <a:solidFill>
                  <a:srgbClr val="0000CC"/>
                </a:solidFill>
              </a:rPr>
              <a:t>上下文无关语言</a:t>
            </a:r>
          </a:p>
          <a:p>
            <a:pPr eaLnBrk="1" hangingPunct="1">
              <a:lnSpc>
                <a:spcPct val="80000"/>
              </a:lnSpc>
              <a:buFont typeface="Wingdings" pitchFamily="2" charset="2"/>
              <a:buNone/>
            </a:pPr>
            <a:r>
              <a:rPr lang="zh-CN" altLang="en-US" sz="4000" b="1">
                <a:solidFill>
                  <a:srgbClr val="0000CC"/>
                </a:solidFill>
              </a:rPr>
              <a:t>      </a:t>
            </a:r>
            <a:r>
              <a:rPr lang="en-US" altLang="zh-CN" sz="4000" b="1">
                <a:solidFill>
                  <a:srgbClr val="0000CC"/>
                </a:solidFill>
              </a:rPr>
              <a:t>L2={a</a:t>
            </a:r>
            <a:r>
              <a:rPr lang="en-US" altLang="zh-CN" sz="4000" b="1" baseline="30000">
                <a:solidFill>
                  <a:srgbClr val="0000CC"/>
                </a:solidFill>
              </a:rPr>
              <a:t>i</a:t>
            </a:r>
            <a:r>
              <a:rPr lang="en-US" altLang="zh-CN" sz="4000" b="1">
                <a:solidFill>
                  <a:srgbClr val="0000CC"/>
                </a:solidFill>
              </a:rPr>
              <a:t>b</a:t>
            </a:r>
            <a:r>
              <a:rPr lang="en-US" altLang="zh-CN" sz="4000" b="1" baseline="30000">
                <a:solidFill>
                  <a:srgbClr val="0000CC"/>
                </a:solidFill>
              </a:rPr>
              <a:t>k</a:t>
            </a:r>
            <a:r>
              <a:rPr lang="en-US" altLang="zh-CN" sz="4000" b="1">
                <a:solidFill>
                  <a:srgbClr val="0000CC"/>
                </a:solidFill>
              </a:rPr>
              <a:t>c</a:t>
            </a:r>
            <a:r>
              <a:rPr lang="en-US" altLang="zh-CN" sz="4000" b="1" baseline="30000">
                <a:solidFill>
                  <a:srgbClr val="0000CC"/>
                </a:solidFill>
              </a:rPr>
              <a:t>k</a:t>
            </a:r>
            <a:r>
              <a:rPr lang="en-US" altLang="zh-CN" sz="4000" b="1">
                <a:solidFill>
                  <a:srgbClr val="0000CC"/>
                </a:solidFill>
              </a:rPr>
              <a:t>|i,k&gt;0}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806915">
                                            <p:txEl>
                                              <p:pRg st="3" end="3"/>
                                            </p:txEl>
                                          </p:spTgt>
                                        </p:tgtEl>
                                        <p:attrNameLst>
                                          <p:attrName>style.visibility</p:attrName>
                                        </p:attrNameLst>
                                      </p:cBhvr>
                                      <p:to>
                                        <p:strVal val="visible"/>
                                      </p:to>
                                    </p:set>
                                    <p:animEffect transition="in" filter="box(in)">
                                      <p:cBhvr>
                                        <p:cTn id="7" dur="500"/>
                                        <p:tgtEl>
                                          <p:spTgt spid="806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solidFill>
                  <a:srgbClr val="0000CC"/>
                </a:solidFill>
              </a:rPr>
              <a:t>问题：</a:t>
            </a:r>
          </a:p>
        </p:txBody>
      </p:sp>
      <p:sp>
        <p:nvSpPr>
          <p:cNvPr id="89091" name="Rectangle 3"/>
          <p:cNvSpPr>
            <a:spLocks noGrp="1" noChangeArrowheads="1"/>
          </p:cNvSpPr>
          <p:nvPr>
            <p:ph type="body" idx="1"/>
          </p:nvPr>
        </p:nvSpPr>
        <p:spPr>
          <a:xfrm>
            <a:off x="1042988" y="2286000"/>
            <a:ext cx="7129462" cy="4114800"/>
          </a:xfrm>
        </p:spPr>
        <p:txBody>
          <a:bodyPr/>
          <a:lstStyle/>
          <a:p>
            <a:pPr algn="just" eaLnBrk="1" hangingPunct="1">
              <a:buFont typeface="Wingdings" pitchFamily="2" charset="2"/>
              <a:buNone/>
            </a:pPr>
            <a:r>
              <a:rPr lang="zh-CN" altLang="en-US" sz="3600" b="1">
                <a:solidFill>
                  <a:srgbClr val="0000CC"/>
                </a:solidFill>
              </a:rPr>
              <a:t>将产生式</a:t>
            </a:r>
            <a:r>
              <a:rPr lang="en-US" altLang="zh-CN" sz="3600" b="1">
                <a:solidFill>
                  <a:srgbClr val="0000CC"/>
                </a:solidFill>
              </a:rPr>
              <a:t>S→00S</a:t>
            </a:r>
            <a:r>
              <a:rPr lang="zh-CN" altLang="en-US" sz="3600" b="1">
                <a:solidFill>
                  <a:srgbClr val="0000CC"/>
                </a:solidFill>
              </a:rPr>
              <a:t>换成</a:t>
            </a:r>
          </a:p>
          <a:p>
            <a:pPr algn="just" eaLnBrk="1" hangingPunct="1">
              <a:buFont typeface="Wingdings" pitchFamily="2" charset="2"/>
              <a:buNone/>
            </a:pPr>
            <a:r>
              <a:rPr lang="zh-CN" altLang="en-US" sz="3600" b="1">
                <a:solidFill>
                  <a:srgbClr val="0000CC"/>
                </a:solidFill>
              </a:rPr>
              <a:t>　　</a:t>
            </a:r>
            <a:r>
              <a:rPr lang="en-US" altLang="zh-CN" sz="3600" b="1">
                <a:solidFill>
                  <a:srgbClr val="000000"/>
                </a:solidFill>
              </a:rPr>
              <a:t>S→0S0</a:t>
            </a:r>
            <a:r>
              <a:rPr lang="zh-CN" altLang="en-US" sz="3600" b="1">
                <a:solidFill>
                  <a:srgbClr val="0000CC"/>
                </a:solidFill>
              </a:rPr>
              <a:t>或</a:t>
            </a:r>
            <a:r>
              <a:rPr lang="en-US" altLang="zh-CN" sz="3600" b="1">
                <a:solidFill>
                  <a:srgbClr val="000000"/>
                </a:solidFill>
              </a:rPr>
              <a:t>S→S00</a:t>
            </a:r>
            <a:r>
              <a:rPr lang="zh-CN" altLang="en-US" sz="3600" b="1">
                <a:solidFill>
                  <a:srgbClr val="000000"/>
                </a:solidFill>
              </a:rPr>
              <a:t>或</a:t>
            </a:r>
            <a:r>
              <a:rPr lang="en-US" altLang="zh-CN" sz="3600" b="1">
                <a:solidFill>
                  <a:srgbClr val="000000"/>
                </a:solidFill>
              </a:rPr>
              <a:t>S→SS</a:t>
            </a:r>
          </a:p>
          <a:p>
            <a:pPr algn="just" eaLnBrk="1" hangingPunct="1">
              <a:buFont typeface="Wingdings" pitchFamily="2" charset="2"/>
              <a:buNone/>
            </a:pPr>
            <a:r>
              <a:rPr lang="zh-CN" altLang="en-US" sz="3600" b="1">
                <a:solidFill>
                  <a:srgbClr val="0000CC"/>
                </a:solidFill>
              </a:rPr>
              <a:t>是否还产生相同的语言？  </a:t>
            </a:r>
            <a:r>
              <a:rPr lang="zh-CN" altLang="en-US" sz="3600" b="1">
                <a:solidFill>
                  <a:srgbClr val="0000CC"/>
                </a:solidFill>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arn(outHorizontal)">
                                      <p:cBhvr>
                                        <p:cTn id="7" dur="500"/>
                                        <p:tgtEl>
                                          <p:spTgt spid="8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arn(outHorizontal)">
                                      <p:cBhvr>
                                        <p:cTn id="12" dur="500"/>
                                        <p:tgtEl>
                                          <p:spTgt spid="89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barn(outHorizontal)">
                                      <p:cBhvr>
                                        <p:cTn id="17" dur="500"/>
                                        <p:tgtEl>
                                          <p:spTgt spid="89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endParaRPr lang="zh-CN" altLang="zh-CN"/>
          </a:p>
        </p:txBody>
      </p:sp>
      <p:sp>
        <p:nvSpPr>
          <p:cNvPr id="266243"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它们的交集为</a:t>
            </a:r>
            <a:r>
              <a:rPr lang="en-US" altLang="zh-CN" sz="4000" b="1" dirty="0">
                <a:solidFill>
                  <a:srgbClr val="0000CC"/>
                </a:solidFill>
              </a:rPr>
              <a:t>L={</a:t>
            </a:r>
            <a:r>
              <a:rPr lang="en-US" altLang="zh-CN" sz="4000" b="1" dirty="0" err="1">
                <a:solidFill>
                  <a:srgbClr val="0000CC"/>
                </a:solidFill>
              </a:rPr>
              <a:t>a</a:t>
            </a:r>
            <a:r>
              <a:rPr lang="en-US" altLang="zh-CN" sz="4000" b="1" baseline="30000" dirty="0" err="1">
                <a:solidFill>
                  <a:srgbClr val="0000CC"/>
                </a:solidFill>
              </a:rPr>
              <a:t>n</a:t>
            </a:r>
            <a:r>
              <a:rPr lang="en-US" altLang="zh-CN" sz="4000" b="1" dirty="0" err="1">
                <a:solidFill>
                  <a:srgbClr val="0000CC"/>
                </a:solidFill>
              </a:rPr>
              <a:t>b</a:t>
            </a:r>
            <a:r>
              <a:rPr lang="en-US" altLang="zh-CN" sz="4000" b="1" baseline="30000" dirty="0" err="1">
                <a:solidFill>
                  <a:srgbClr val="0000CC"/>
                </a:solidFill>
              </a:rPr>
              <a:t>n</a:t>
            </a:r>
            <a:r>
              <a:rPr lang="en-US" altLang="zh-CN" sz="4000" b="1" dirty="0" err="1">
                <a:solidFill>
                  <a:srgbClr val="0000CC"/>
                </a:solidFill>
              </a:rPr>
              <a:t>c</a:t>
            </a:r>
            <a:r>
              <a:rPr lang="en-US" altLang="zh-CN" sz="4000" b="1" baseline="30000" dirty="0" err="1">
                <a:solidFill>
                  <a:srgbClr val="0000CC"/>
                </a:solidFill>
              </a:rPr>
              <a:t>n</a:t>
            </a:r>
            <a:r>
              <a:rPr lang="en-US" altLang="zh-CN" sz="4000" b="1" dirty="0" err="1">
                <a:solidFill>
                  <a:srgbClr val="0000CC"/>
                </a:solidFill>
              </a:rPr>
              <a:t>|n</a:t>
            </a:r>
            <a:r>
              <a:rPr lang="en-US" altLang="zh-CN" sz="4000" b="1" dirty="0">
                <a:solidFill>
                  <a:srgbClr val="0000CC"/>
                </a:solidFill>
              </a:rPr>
              <a:t>&gt;0}</a:t>
            </a:r>
          </a:p>
          <a:p>
            <a:pPr eaLnBrk="1" hangingPunct="1">
              <a:buFont typeface="Wingdings" pitchFamily="2" charset="2"/>
              <a:buNone/>
            </a:pPr>
            <a:r>
              <a:rPr lang="zh-CN" altLang="en-US" sz="4000" b="1" dirty="0">
                <a:solidFill>
                  <a:srgbClr val="0000CC"/>
                </a:solidFill>
              </a:rPr>
              <a:t>是上下文</a:t>
            </a:r>
            <a:r>
              <a:rPr lang="zh-CN" altLang="en-US" sz="4000" b="1" dirty="0">
                <a:solidFill>
                  <a:srgbClr val="000000"/>
                </a:solidFill>
              </a:rPr>
              <a:t>相关</a:t>
            </a:r>
            <a:r>
              <a:rPr lang="zh-CN" altLang="en-US" sz="4000" b="1" dirty="0">
                <a:solidFill>
                  <a:srgbClr val="0000CC"/>
                </a:solidFill>
              </a:rPr>
              <a:t>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box(in)">
                                      <p:cBhvr>
                                        <p:cTn id="7" dur="500"/>
                                        <p:tgtEl>
                                          <p:spTgt spid="266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6243">
                                            <p:txEl>
                                              <p:pRg st="1" end="1"/>
                                            </p:txEl>
                                          </p:spTgt>
                                        </p:tgtEl>
                                        <p:attrNameLst>
                                          <p:attrName>style.visibility</p:attrName>
                                        </p:attrNameLst>
                                      </p:cBhvr>
                                      <p:to>
                                        <p:strVal val="visible"/>
                                      </p:to>
                                    </p:set>
                                    <p:animEffect transition="in" filter="box(in)">
                                      <p:cBhvr>
                                        <p:cTn id="12" dur="500"/>
                                        <p:tgtEl>
                                          <p:spTgt spid="266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eaLnBrk="1" hangingPunct="1"/>
            <a:endParaRPr lang="zh-CN" altLang="zh-CN"/>
          </a:p>
        </p:txBody>
      </p:sp>
      <p:sp>
        <p:nvSpPr>
          <p:cNvPr id="845827" name="Rectangle 3"/>
          <p:cNvSpPr>
            <a:spLocks noGrp="1" noChangeArrowheads="1"/>
          </p:cNvSpPr>
          <p:nvPr>
            <p:ph type="body" idx="1"/>
          </p:nvPr>
        </p:nvSpPr>
        <p:spPr/>
        <p:txBody>
          <a:bodyPr/>
          <a:lstStyle/>
          <a:p>
            <a:pPr eaLnBrk="1" hangingPunct="1">
              <a:buFont typeface="Wingdings" pitchFamily="2" charset="2"/>
              <a:buNone/>
            </a:pPr>
            <a:r>
              <a:rPr lang="zh-CN" altLang="en-US" sz="4400" b="1" dirty="0">
                <a:solidFill>
                  <a:srgbClr val="0000CC"/>
                </a:solidFill>
              </a:rPr>
              <a:t>语言的</a:t>
            </a:r>
            <a:r>
              <a:rPr lang="zh-CN" altLang="en-US" sz="4400" b="1" dirty="0">
                <a:solidFill>
                  <a:srgbClr val="000000"/>
                </a:solidFill>
              </a:rPr>
              <a:t>置换运算</a:t>
            </a:r>
            <a:endParaRPr lang="en-US" altLang="zh-CN" sz="4400" b="1" dirty="0">
              <a:solidFill>
                <a:srgbClr val="000000"/>
              </a:solidFill>
            </a:endParaRPr>
          </a:p>
          <a:p>
            <a:pPr eaLnBrk="1" hangingPunct="1">
              <a:buFont typeface="Wingdings" pitchFamily="2" charset="2"/>
              <a:buNone/>
            </a:pPr>
            <a:r>
              <a:rPr lang="zh-CN" altLang="en-US" sz="4400" b="1" dirty="0">
                <a:solidFill>
                  <a:srgbClr val="FF0000"/>
                </a:solidFill>
              </a:rPr>
              <a:t>（自学）</a:t>
            </a:r>
            <a:endParaRPr lang="zh-CN" altLang="en-US" sz="4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5827">
                                            <p:txEl>
                                              <p:pRg st="0" end="0"/>
                                            </p:txEl>
                                          </p:spTgt>
                                        </p:tgtEl>
                                        <p:attrNameLst>
                                          <p:attrName>style.visibility</p:attrName>
                                        </p:attrNameLst>
                                      </p:cBhvr>
                                      <p:to>
                                        <p:strVal val="visible"/>
                                      </p:to>
                                    </p:set>
                                    <p:animEffect transition="in" filter="box(in)">
                                      <p:cBhvr>
                                        <p:cTn id="7" dur="500"/>
                                        <p:tgtEl>
                                          <p:spTgt spid="845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5827">
                                            <p:txEl>
                                              <p:pRg st="1" end="1"/>
                                            </p:txEl>
                                          </p:spTgt>
                                        </p:tgtEl>
                                        <p:attrNameLst>
                                          <p:attrName>style.visibility</p:attrName>
                                        </p:attrNameLst>
                                      </p:cBhvr>
                                      <p:to>
                                        <p:strVal val="visible"/>
                                      </p:to>
                                    </p:set>
                                    <p:animEffect transition="in" filter="box(in)">
                                      <p:cBhvr>
                                        <p:cTn id="12" dur="500"/>
                                        <p:tgtEl>
                                          <p:spTgt spid="8458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27" grpId="0" build="p"/>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r>
              <a:rPr lang="zh-CN" altLang="en-US" sz="4400">
                <a:solidFill>
                  <a:srgbClr val="0000CC"/>
                </a:solidFill>
              </a:rPr>
              <a:t>定义</a:t>
            </a:r>
            <a:r>
              <a:rPr lang="en-US" altLang="zh-CN" sz="4400">
                <a:solidFill>
                  <a:srgbClr val="0000CC"/>
                </a:solidFill>
              </a:rPr>
              <a:t>2-15  (</a:t>
            </a:r>
            <a:r>
              <a:rPr lang="zh-CN" altLang="en-US" sz="4400">
                <a:solidFill>
                  <a:srgbClr val="0000CC"/>
                </a:solidFill>
              </a:rPr>
              <a:t>上下文无关</a:t>
            </a:r>
            <a:r>
              <a:rPr lang="en-US" altLang="zh-CN" sz="4400">
                <a:solidFill>
                  <a:srgbClr val="0000CC"/>
                </a:solidFill>
              </a:rPr>
              <a:t>)</a:t>
            </a:r>
            <a:r>
              <a:rPr lang="zh-CN" altLang="en-US" sz="4400">
                <a:solidFill>
                  <a:srgbClr val="0000CC"/>
                </a:solidFill>
              </a:rPr>
              <a:t>置换</a:t>
            </a:r>
          </a:p>
        </p:txBody>
      </p:sp>
      <p:sp>
        <p:nvSpPr>
          <p:cNvPr id="878595"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3600" b="1">
                <a:solidFill>
                  <a:srgbClr val="0000CC"/>
                </a:solidFill>
              </a:rPr>
              <a:t>一个映射</a:t>
            </a:r>
            <a:r>
              <a:rPr lang="en-US" altLang="zh-CN" sz="3600" b="1">
                <a:solidFill>
                  <a:srgbClr val="0000CC"/>
                </a:solidFill>
              </a:rPr>
              <a:t>g</a:t>
            </a:r>
            <a:r>
              <a:rPr lang="zh-CN" altLang="en-US" sz="3600" b="1">
                <a:solidFill>
                  <a:srgbClr val="0000CC"/>
                </a:solidFill>
              </a:rPr>
              <a:t>为置换映射：</a:t>
            </a:r>
          </a:p>
          <a:p>
            <a:pPr eaLnBrk="1" hangingPunct="1">
              <a:lnSpc>
                <a:spcPct val="90000"/>
              </a:lnSpc>
              <a:buFont typeface="Wingdings" pitchFamily="2" charset="2"/>
              <a:buNone/>
            </a:pPr>
            <a:r>
              <a:rPr lang="zh-CN" altLang="en-US" sz="3600" b="1">
                <a:solidFill>
                  <a:srgbClr val="0000CC"/>
                </a:solidFill>
              </a:rPr>
              <a:t>    </a:t>
            </a:r>
            <a:r>
              <a:rPr lang="en-US" altLang="zh-CN" sz="3600" b="1">
                <a:solidFill>
                  <a:srgbClr val="0000CC"/>
                </a:solidFill>
              </a:rPr>
              <a:t>X*→Y*         (X</a:t>
            </a:r>
            <a:r>
              <a:rPr lang="zh-CN" altLang="en-US" sz="3600" b="1">
                <a:solidFill>
                  <a:srgbClr val="0000CC"/>
                </a:solidFill>
              </a:rPr>
              <a:t>和</a:t>
            </a:r>
            <a:r>
              <a:rPr lang="en-US" altLang="zh-CN" sz="3600" b="1">
                <a:solidFill>
                  <a:srgbClr val="0000CC"/>
                </a:solidFill>
              </a:rPr>
              <a:t>Y</a:t>
            </a:r>
            <a:r>
              <a:rPr lang="zh-CN" altLang="en-US" sz="3600" b="1">
                <a:solidFill>
                  <a:srgbClr val="0000CC"/>
                </a:solidFill>
              </a:rPr>
              <a:t>当作字母表</a:t>
            </a:r>
            <a:r>
              <a:rPr lang="en-US" altLang="zh-CN" sz="3600" b="1">
                <a:solidFill>
                  <a:srgbClr val="0000CC"/>
                </a:solidFill>
              </a:rPr>
              <a:t>)</a:t>
            </a:r>
          </a:p>
          <a:p>
            <a:pPr eaLnBrk="1" hangingPunct="1">
              <a:lnSpc>
                <a:spcPct val="90000"/>
              </a:lnSpc>
              <a:buFont typeface="Wingdings" pitchFamily="2" charset="2"/>
              <a:buNone/>
            </a:pPr>
            <a:r>
              <a:rPr lang="zh-CN" altLang="en-US" sz="3600" b="1">
                <a:solidFill>
                  <a:srgbClr val="0000CC"/>
                </a:solidFill>
              </a:rPr>
              <a:t>若  </a:t>
            </a:r>
            <a:r>
              <a:rPr lang="en-US" altLang="zh-CN" sz="3600" b="1">
                <a:solidFill>
                  <a:srgbClr val="0000CC"/>
                </a:solidFill>
              </a:rPr>
              <a:t>g(ε)=ε</a:t>
            </a:r>
            <a:r>
              <a:rPr lang="zh-CN" altLang="en-US" sz="3600" b="1">
                <a:solidFill>
                  <a:srgbClr val="0000CC"/>
                </a:solidFill>
              </a:rPr>
              <a:t>，且对</a:t>
            </a:r>
            <a:r>
              <a:rPr lang="en-US" altLang="zh-CN" sz="3600" b="1">
                <a:solidFill>
                  <a:srgbClr val="0000CC"/>
                </a:solidFill>
              </a:rPr>
              <a:t>n≥1</a:t>
            </a:r>
            <a:r>
              <a:rPr lang="zh-CN" altLang="en-US" sz="3600" b="1">
                <a:solidFill>
                  <a:srgbClr val="0000CC"/>
                </a:solidFill>
              </a:rPr>
              <a:t>；</a:t>
            </a:r>
          </a:p>
          <a:p>
            <a:pPr eaLnBrk="1" hangingPunct="1">
              <a:lnSpc>
                <a:spcPct val="90000"/>
              </a:lnSpc>
              <a:buFont typeface="Wingdings" pitchFamily="2" charset="2"/>
              <a:buNone/>
            </a:pPr>
            <a:r>
              <a:rPr lang="zh-CN" altLang="en-US" sz="3600" b="1">
                <a:solidFill>
                  <a:srgbClr val="000000"/>
                </a:solidFill>
              </a:rPr>
              <a:t>     </a:t>
            </a:r>
            <a:r>
              <a:rPr lang="en-US" altLang="zh-CN" sz="3600" b="1">
                <a:solidFill>
                  <a:srgbClr val="000000"/>
                </a:solidFill>
              </a:rPr>
              <a:t>g(w</a:t>
            </a:r>
            <a:r>
              <a:rPr lang="en-US" altLang="zh-CN" sz="4000" b="1" baseline="-25000">
                <a:solidFill>
                  <a:srgbClr val="000000"/>
                </a:solidFill>
              </a:rPr>
              <a:t>1</a:t>
            </a:r>
            <a:r>
              <a:rPr lang="en-US" altLang="zh-CN" sz="3600" b="1">
                <a:solidFill>
                  <a:srgbClr val="000000"/>
                </a:solidFill>
              </a:rPr>
              <a:t>w</a:t>
            </a:r>
            <a:r>
              <a:rPr lang="en-US" altLang="zh-CN" sz="4000" b="1" baseline="-25000">
                <a:solidFill>
                  <a:srgbClr val="000000"/>
                </a:solidFill>
              </a:rPr>
              <a:t>2</a:t>
            </a:r>
            <a:r>
              <a:rPr lang="en-US" altLang="zh-CN" sz="3600" b="1">
                <a:solidFill>
                  <a:srgbClr val="000000"/>
                </a:solidFill>
                <a:latin typeface="Times New Roman" pitchFamily="18" charset="0"/>
              </a:rPr>
              <a:t>…</a:t>
            </a:r>
            <a:r>
              <a:rPr lang="en-US" altLang="zh-CN" sz="3600" b="1">
                <a:solidFill>
                  <a:srgbClr val="000000"/>
                </a:solidFill>
              </a:rPr>
              <a:t>w</a:t>
            </a:r>
            <a:r>
              <a:rPr lang="en-US" altLang="zh-CN" sz="4000" b="1" baseline="-25000">
                <a:solidFill>
                  <a:srgbClr val="000000"/>
                </a:solidFill>
              </a:rPr>
              <a:t>n</a:t>
            </a:r>
            <a:r>
              <a:rPr lang="en-US" altLang="zh-CN" sz="3600" b="1">
                <a:solidFill>
                  <a:srgbClr val="000000"/>
                </a:solidFill>
              </a:rPr>
              <a:t>)=g(w</a:t>
            </a:r>
            <a:r>
              <a:rPr lang="en-US" altLang="zh-CN" sz="4000" b="1" baseline="-25000">
                <a:solidFill>
                  <a:srgbClr val="000000"/>
                </a:solidFill>
              </a:rPr>
              <a:t>1</a:t>
            </a:r>
            <a:r>
              <a:rPr lang="en-US" altLang="zh-CN" sz="3600" b="1">
                <a:solidFill>
                  <a:srgbClr val="000000"/>
                </a:solidFill>
              </a:rPr>
              <a:t>)g(w</a:t>
            </a:r>
            <a:r>
              <a:rPr lang="en-US" altLang="zh-CN" sz="4000" b="1" baseline="-25000">
                <a:solidFill>
                  <a:srgbClr val="000000"/>
                </a:solidFill>
              </a:rPr>
              <a:t>2</a:t>
            </a:r>
            <a:r>
              <a:rPr lang="en-US" altLang="zh-CN" sz="3600" b="1">
                <a:solidFill>
                  <a:srgbClr val="000000"/>
                </a:solidFill>
              </a:rPr>
              <a:t>)</a:t>
            </a:r>
            <a:r>
              <a:rPr lang="en-US" altLang="zh-CN" sz="3600" b="1">
                <a:solidFill>
                  <a:srgbClr val="000000"/>
                </a:solidFill>
                <a:latin typeface="Times New Roman" pitchFamily="18" charset="0"/>
              </a:rPr>
              <a:t>…</a:t>
            </a:r>
            <a:r>
              <a:rPr lang="en-US" altLang="zh-CN" sz="3600" b="1">
                <a:solidFill>
                  <a:srgbClr val="000000"/>
                </a:solidFill>
              </a:rPr>
              <a:t>g(w</a:t>
            </a:r>
            <a:r>
              <a:rPr lang="en-US" altLang="zh-CN" sz="4000" b="1" baseline="-25000">
                <a:solidFill>
                  <a:srgbClr val="000000"/>
                </a:solidFill>
              </a:rPr>
              <a:t>n</a:t>
            </a:r>
            <a:r>
              <a:rPr lang="en-US" altLang="zh-CN" sz="3600" b="1">
                <a:solidFill>
                  <a:srgbClr val="000000"/>
                </a:solidFill>
              </a:rPr>
              <a:t>)</a:t>
            </a:r>
          </a:p>
          <a:p>
            <a:pPr eaLnBrk="1" hangingPunct="1">
              <a:lnSpc>
                <a:spcPct val="90000"/>
              </a:lnSpc>
              <a:buFont typeface="Wingdings" pitchFamily="2" charset="2"/>
              <a:buNone/>
            </a:pPr>
            <a:r>
              <a:rPr lang="zh-CN" altLang="en-US" sz="3600" b="1">
                <a:solidFill>
                  <a:srgbClr val="0000CC"/>
                </a:solidFill>
              </a:rPr>
              <a:t>其中    </a:t>
            </a:r>
            <a:r>
              <a:rPr lang="en-US" altLang="zh-CN" sz="3600" b="1">
                <a:solidFill>
                  <a:srgbClr val="000000"/>
                </a:solidFill>
              </a:rPr>
              <a:t>g(w</a:t>
            </a:r>
            <a:r>
              <a:rPr lang="en-US" altLang="zh-CN" sz="4000" b="1" baseline="-25000">
                <a:solidFill>
                  <a:srgbClr val="000000"/>
                </a:solidFill>
              </a:rPr>
              <a:t>i</a:t>
            </a:r>
            <a:r>
              <a:rPr lang="en-US" altLang="zh-CN" sz="3600" b="1">
                <a:solidFill>
                  <a:srgbClr val="000000"/>
                </a:solidFill>
              </a:rPr>
              <a:t>)=y∈</a:t>
            </a:r>
            <a:r>
              <a:rPr lang="en-US" altLang="zh-CN" sz="3600" b="1">
                <a:solidFill>
                  <a:srgbClr val="0000CC"/>
                </a:solidFill>
              </a:rPr>
              <a:t>Y*</a:t>
            </a:r>
          </a:p>
          <a:p>
            <a:pPr eaLnBrk="1" hangingPunct="1">
              <a:lnSpc>
                <a:spcPct val="90000"/>
              </a:lnSpc>
              <a:buFont typeface="Wingdings" pitchFamily="2" charset="2"/>
              <a:buNone/>
            </a:pPr>
            <a:r>
              <a:rPr lang="zh-CN" altLang="en-US" sz="3600" b="1">
                <a:solidFill>
                  <a:srgbClr val="0000CC"/>
                </a:solidFill>
              </a:rPr>
              <a:t>或         </a:t>
            </a:r>
            <a:r>
              <a:rPr lang="en-US" altLang="zh-CN" sz="3600" b="1">
                <a:solidFill>
                  <a:srgbClr val="000000"/>
                </a:solidFill>
              </a:rPr>
              <a:t>g(w</a:t>
            </a:r>
            <a:r>
              <a:rPr lang="en-US" altLang="zh-CN" sz="4000" b="1" baseline="-25000">
                <a:solidFill>
                  <a:srgbClr val="000000"/>
                </a:solidFill>
              </a:rPr>
              <a:t>i</a:t>
            </a:r>
            <a:r>
              <a:rPr lang="en-US" altLang="zh-CN" sz="3600" b="1">
                <a:solidFill>
                  <a:srgbClr val="000000"/>
                </a:solidFill>
              </a:rPr>
              <a:t>)={y</a:t>
            </a:r>
            <a:r>
              <a:rPr lang="en-US" altLang="zh-CN" sz="3600" b="1" baseline="-25000">
                <a:solidFill>
                  <a:srgbClr val="000000"/>
                </a:solidFill>
              </a:rPr>
              <a:t>1 </a:t>
            </a:r>
            <a:r>
              <a:rPr lang="en-US" altLang="zh-CN" sz="3600" b="1">
                <a:solidFill>
                  <a:srgbClr val="000000"/>
                </a:solidFill>
              </a:rPr>
              <a:t>,y</a:t>
            </a:r>
            <a:r>
              <a:rPr lang="en-US" altLang="zh-CN" sz="3600" b="1" baseline="-25000">
                <a:solidFill>
                  <a:srgbClr val="000000"/>
                </a:solidFill>
              </a:rPr>
              <a:t>2 </a:t>
            </a:r>
            <a:r>
              <a:rPr lang="zh-CN" altLang="en-US" sz="3600" b="1">
                <a:solidFill>
                  <a:srgbClr val="000000"/>
                </a:solidFill>
              </a:rPr>
              <a:t>，</a:t>
            </a:r>
            <a:r>
              <a:rPr lang="en-US" altLang="zh-CN" sz="3600" b="1">
                <a:solidFill>
                  <a:srgbClr val="000000"/>
                </a:solidFill>
                <a:latin typeface="Times New Roman" pitchFamily="18" charset="0"/>
              </a:rPr>
              <a:t>…</a:t>
            </a:r>
            <a:r>
              <a:rPr lang="en-GB" altLang="zh-CN" sz="3600" b="1">
                <a:solidFill>
                  <a:srgbClr val="000000"/>
                </a:solidFill>
              </a:rPr>
              <a:t>}    </a:t>
            </a:r>
            <a:r>
              <a:rPr lang="en-US" altLang="zh-CN" sz="3600" b="1">
                <a:solidFill>
                  <a:srgbClr val="0000CC"/>
                </a:solidFill>
              </a:rPr>
              <a:t> </a:t>
            </a:r>
            <a:r>
              <a:rPr lang="en-US" altLang="zh-CN" sz="3600" b="1">
                <a:solidFill>
                  <a:srgbClr val="000000"/>
                </a:solidFill>
              </a:rPr>
              <a:t>y</a:t>
            </a:r>
            <a:r>
              <a:rPr lang="en-US" altLang="zh-CN" sz="3600" b="1" baseline="-25000">
                <a:solidFill>
                  <a:srgbClr val="000000"/>
                </a:solidFill>
              </a:rPr>
              <a:t>i</a:t>
            </a:r>
            <a:r>
              <a:rPr lang="en-US" altLang="zh-CN" sz="3600" b="1">
                <a:solidFill>
                  <a:srgbClr val="000000"/>
                </a:solidFill>
              </a:rPr>
              <a:t>∈</a:t>
            </a:r>
            <a:r>
              <a:rPr lang="en-US" altLang="zh-CN" sz="3600" b="1">
                <a:solidFill>
                  <a:srgbClr val="0000CC"/>
                </a:solidFill>
              </a:rPr>
              <a: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8595">
                                            <p:txEl>
                                              <p:pRg st="0" end="0"/>
                                            </p:txEl>
                                          </p:spTgt>
                                        </p:tgtEl>
                                        <p:attrNameLst>
                                          <p:attrName>style.visibility</p:attrName>
                                        </p:attrNameLst>
                                      </p:cBhvr>
                                      <p:to>
                                        <p:strVal val="visible"/>
                                      </p:to>
                                    </p:set>
                                    <p:animEffect transition="in" filter="box(in)">
                                      <p:cBhvr>
                                        <p:cTn id="7" dur="500"/>
                                        <p:tgtEl>
                                          <p:spTgt spid="878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8595">
                                            <p:txEl>
                                              <p:pRg st="1" end="1"/>
                                            </p:txEl>
                                          </p:spTgt>
                                        </p:tgtEl>
                                        <p:attrNameLst>
                                          <p:attrName>style.visibility</p:attrName>
                                        </p:attrNameLst>
                                      </p:cBhvr>
                                      <p:to>
                                        <p:strVal val="visible"/>
                                      </p:to>
                                    </p:set>
                                    <p:animEffect transition="in" filter="box(in)">
                                      <p:cBhvr>
                                        <p:cTn id="12" dur="500"/>
                                        <p:tgtEl>
                                          <p:spTgt spid="878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78595">
                                            <p:txEl>
                                              <p:pRg st="2" end="2"/>
                                            </p:txEl>
                                          </p:spTgt>
                                        </p:tgtEl>
                                        <p:attrNameLst>
                                          <p:attrName>style.visibility</p:attrName>
                                        </p:attrNameLst>
                                      </p:cBhvr>
                                      <p:to>
                                        <p:strVal val="visible"/>
                                      </p:to>
                                    </p:set>
                                    <p:animEffect transition="in" filter="box(in)">
                                      <p:cBhvr>
                                        <p:cTn id="17" dur="500"/>
                                        <p:tgtEl>
                                          <p:spTgt spid="878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78595">
                                            <p:txEl>
                                              <p:pRg st="3" end="3"/>
                                            </p:txEl>
                                          </p:spTgt>
                                        </p:tgtEl>
                                        <p:attrNameLst>
                                          <p:attrName>style.visibility</p:attrName>
                                        </p:attrNameLst>
                                      </p:cBhvr>
                                      <p:to>
                                        <p:strVal val="visible"/>
                                      </p:to>
                                    </p:set>
                                    <p:animEffect transition="in" filter="box(in)">
                                      <p:cBhvr>
                                        <p:cTn id="22" dur="500"/>
                                        <p:tgtEl>
                                          <p:spTgt spid="8785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78595">
                                            <p:txEl>
                                              <p:pRg st="4" end="4"/>
                                            </p:txEl>
                                          </p:spTgt>
                                        </p:tgtEl>
                                        <p:attrNameLst>
                                          <p:attrName>style.visibility</p:attrName>
                                        </p:attrNameLst>
                                      </p:cBhvr>
                                      <p:to>
                                        <p:strVal val="visible"/>
                                      </p:to>
                                    </p:set>
                                    <p:animEffect transition="in" filter="box(in)">
                                      <p:cBhvr>
                                        <p:cTn id="27" dur="500"/>
                                        <p:tgtEl>
                                          <p:spTgt spid="8785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78595">
                                            <p:txEl>
                                              <p:pRg st="5" end="5"/>
                                            </p:txEl>
                                          </p:spTgt>
                                        </p:tgtEl>
                                        <p:attrNameLst>
                                          <p:attrName>style.visibility</p:attrName>
                                        </p:attrNameLst>
                                      </p:cBhvr>
                                      <p:to>
                                        <p:strVal val="visible"/>
                                      </p:to>
                                    </p:set>
                                    <p:animEffect transition="in" filter="box(in)">
                                      <p:cBhvr>
                                        <p:cTn id="32" dur="500"/>
                                        <p:tgtEl>
                                          <p:spTgt spid="878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5" grpId="0" build="p"/>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endParaRPr lang="zh-CN" altLang="zh-CN"/>
          </a:p>
        </p:txBody>
      </p:sp>
      <p:sp>
        <p:nvSpPr>
          <p:cNvPr id="847875" name="Rectangle 3"/>
          <p:cNvSpPr>
            <a:spLocks noGrp="1" noChangeArrowheads="1"/>
          </p:cNvSpPr>
          <p:nvPr>
            <p:ph type="body" idx="1"/>
          </p:nvPr>
        </p:nvSpPr>
        <p:spPr/>
        <p:txBody>
          <a:bodyPr/>
          <a:lstStyle/>
          <a:p>
            <a:pPr eaLnBrk="1" hangingPunct="1"/>
            <a:r>
              <a:rPr lang="zh-CN" altLang="en-US" sz="4000" b="1">
                <a:solidFill>
                  <a:srgbClr val="0000CC"/>
                </a:solidFill>
              </a:rPr>
              <a:t>特别地，若</a:t>
            </a:r>
            <a:r>
              <a:rPr lang="en-US" altLang="zh-CN" sz="3600" b="1">
                <a:solidFill>
                  <a:srgbClr val="000000"/>
                </a:solidFill>
              </a:rPr>
              <a:t>g(w</a:t>
            </a:r>
            <a:r>
              <a:rPr lang="en-US" altLang="zh-CN" sz="4000" b="1" baseline="-25000">
                <a:solidFill>
                  <a:srgbClr val="000000"/>
                </a:solidFill>
              </a:rPr>
              <a:t>i</a:t>
            </a:r>
            <a:r>
              <a:rPr lang="en-US" altLang="zh-CN" sz="3600" b="1">
                <a:solidFill>
                  <a:srgbClr val="000000"/>
                </a:solidFill>
              </a:rPr>
              <a:t>)=y∈</a:t>
            </a:r>
            <a:r>
              <a:rPr lang="en-US" altLang="zh-CN" sz="3600" b="1">
                <a:solidFill>
                  <a:srgbClr val="0000CC"/>
                </a:solidFill>
              </a:rPr>
              <a:t>Y* </a:t>
            </a:r>
          </a:p>
          <a:p>
            <a:pPr eaLnBrk="1" hangingPunct="1">
              <a:buFont typeface="Wingdings" pitchFamily="2" charset="2"/>
              <a:buNone/>
            </a:pPr>
            <a:r>
              <a:rPr lang="en-US" altLang="zh-CN" sz="4000" b="1">
                <a:solidFill>
                  <a:srgbClr val="0000CC"/>
                </a:solidFill>
              </a:rPr>
              <a:t>   </a:t>
            </a:r>
            <a:r>
              <a:rPr lang="zh-CN" altLang="en-US" sz="4000" b="1">
                <a:solidFill>
                  <a:srgbClr val="0000CC"/>
                </a:solidFill>
              </a:rPr>
              <a:t>则</a:t>
            </a:r>
            <a:r>
              <a:rPr lang="en-US" altLang="zh-CN" sz="4000" b="1">
                <a:solidFill>
                  <a:srgbClr val="0000CC"/>
                </a:solidFill>
              </a:rPr>
              <a:t>g</a:t>
            </a:r>
            <a:r>
              <a:rPr lang="zh-CN" altLang="en-US" sz="4000" b="1">
                <a:solidFill>
                  <a:srgbClr val="0000CC"/>
                </a:solidFill>
              </a:rPr>
              <a:t>称为</a:t>
            </a:r>
            <a:r>
              <a:rPr lang="zh-CN" altLang="en-US" sz="4000" b="1">
                <a:solidFill>
                  <a:srgbClr val="000000"/>
                </a:solidFill>
              </a:rPr>
              <a:t>同态</a:t>
            </a:r>
            <a:r>
              <a:rPr lang="zh-CN" altLang="en-US" sz="4000" b="1">
                <a:solidFill>
                  <a:srgbClr val="0000CC"/>
                </a:solidFill>
              </a:rPr>
              <a:t>。</a:t>
            </a:r>
          </a:p>
          <a:p>
            <a:pPr eaLnBrk="1" hangingPunct="1"/>
            <a:r>
              <a:rPr lang="zh-CN" altLang="en-US" sz="4000" b="1">
                <a:solidFill>
                  <a:srgbClr val="0000CC"/>
                </a:solidFill>
              </a:rPr>
              <a:t>同态可以映射为</a:t>
            </a:r>
            <a:r>
              <a:rPr lang="en-US" altLang="zh-CN" sz="4000" b="1">
                <a:solidFill>
                  <a:srgbClr val="000000"/>
                </a:solidFill>
              </a:rPr>
              <a:t>ε</a:t>
            </a:r>
            <a:r>
              <a:rPr lang="zh-CN" altLang="en-US" sz="4000" b="1">
                <a:solidFill>
                  <a:srgbClr val="0000CC"/>
                </a:solidFill>
              </a:rPr>
              <a:t>或者是一个</a:t>
            </a:r>
            <a:r>
              <a:rPr lang="zh-CN" altLang="en-US" sz="4000" b="1">
                <a:solidFill>
                  <a:srgbClr val="000000"/>
                </a:solidFill>
              </a:rPr>
              <a:t>串</a:t>
            </a:r>
            <a:endParaRPr lang="zh-CN" altLang="en-US" sz="4000"/>
          </a:p>
          <a:p>
            <a:pPr eaLnBrk="1" hangingPunct="1"/>
            <a:r>
              <a:rPr lang="zh-CN" altLang="en-US" sz="4000" b="1">
                <a:solidFill>
                  <a:srgbClr val="0000CC"/>
                </a:solidFill>
              </a:rPr>
              <a:t>若</a:t>
            </a:r>
            <a:r>
              <a:rPr lang="en-US" altLang="zh-CN" sz="4000" b="1">
                <a:solidFill>
                  <a:srgbClr val="0000CC"/>
                </a:solidFill>
              </a:rPr>
              <a:t>|y|=1  </a:t>
            </a:r>
            <a:r>
              <a:rPr lang="zh-CN" altLang="en-US" sz="4000" b="1">
                <a:solidFill>
                  <a:srgbClr val="0000CC"/>
                </a:solidFill>
              </a:rPr>
              <a:t>同态仅仅只改变了成分的名字</a:t>
            </a:r>
            <a:endParaRPr lang="en-US" altLang="zh-CN"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7875">
                                            <p:txEl>
                                              <p:pRg st="0" end="0"/>
                                            </p:txEl>
                                          </p:spTgt>
                                        </p:tgtEl>
                                        <p:attrNameLst>
                                          <p:attrName>style.visibility</p:attrName>
                                        </p:attrNameLst>
                                      </p:cBhvr>
                                      <p:to>
                                        <p:strVal val="visible"/>
                                      </p:to>
                                    </p:set>
                                    <p:animEffect transition="in" filter="box(in)">
                                      <p:cBhvr>
                                        <p:cTn id="7" dur="500"/>
                                        <p:tgtEl>
                                          <p:spTgt spid="847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7875">
                                            <p:txEl>
                                              <p:pRg st="1" end="1"/>
                                            </p:txEl>
                                          </p:spTgt>
                                        </p:tgtEl>
                                        <p:attrNameLst>
                                          <p:attrName>style.visibility</p:attrName>
                                        </p:attrNameLst>
                                      </p:cBhvr>
                                      <p:to>
                                        <p:strVal val="visible"/>
                                      </p:to>
                                    </p:set>
                                    <p:animEffect transition="in" filter="box(in)">
                                      <p:cBhvr>
                                        <p:cTn id="12" dur="500"/>
                                        <p:tgtEl>
                                          <p:spTgt spid="847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7875">
                                            <p:txEl>
                                              <p:pRg st="2" end="2"/>
                                            </p:txEl>
                                          </p:spTgt>
                                        </p:tgtEl>
                                        <p:attrNameLst>
                                          <p:attrName>style.visibility</p:attrName>
                                        </p:attrNameLst>
                                      </p:cBhvr>
                                      <p:to>
                                        <p:strVal val="visible"/>
                                      </p:to>
                                    </p:set>
                                    <p:animEffect transition="in" filter="box(in)">
                                      <p:cBhvr>
                                        <p:cTn id="17" dur="500"/>
                                        <p:tgtEl>
                                          <p:spTgt spid="847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7875">
                                            <p:txEl>
                                              <p:pRg st="3" end="3"/>
                                            </p:txEl>
                                          </p:spTgt>
                                        </p:tgtEl>
                                        <p:attrNameLst>
                                          <p:attrName>style.visibility</p:attrName>
                                        </p:attrNameLst>
                                      </p:cBhvr>
                                      <p:to>
                                        <p:strVal val="visible"/>
                                      </p:to>
                                    </p:set>
                                    <p:animEffect transition="in" filter="box(in)">
                                      <p:cBhvr>
                                        <p:cTn id="22" dur="500"/>
                                        <p:tgtEl>
                                          <p:spTgt spid="847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5" grpId="0" build="p"/>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r>
              <a:rPr lang="en-US" altLang="zh-CN" sz="4800" b="0">
                <a:solidFill>
                  <a:srgbClr val="0000CC"/>
                </a:solidFill>
              </a:rPr>
              <a:t>g(L)</a:t>
            </a:r>
          </a:p>
        </p:txBody>
      </p:sp>
      <p:sp>
        <p:nvSpPr>
          <p:cNvPr id="846851" name="Rectangle 3"/>
          <p:cNvSpPr>
            <a:spLocks noGrp="1" noChangeArrowheads="1"/>
          </p:cNvSpPr>
          <p:nvPr>
            <p:ph type="body" idx="1"/>
          </p:nvPr>
        </p:nvSpPr>
        <p:spPr/>
        <p:txBody>
          <a:bodyPr/>
          <a:lstStyle/>
          <a:p>
            <a:pPr eaLnBrk="1" hangingPunct="1"/>
            <a:r>
              <a:rPr lang="zh-CN" altLang="en-US" sz="4000" b="1">
                <a:solidFill>
                  <a:srgbClr val="0000CC"/>
                </a:solidFill>
              </a:rPr>
              <a:t>若</a:t>
            </a:r>
            <a:r>
              <a:rPr lang="en-US" altLang="zh-CN" sz="4000" b="1">
                <a:solidFill>
                  <a:srgbClr val="0000CC"/>
                </a:solidFill>
              </a:rPr>
              <a:t>L</a:t>
            </a:r>
            <a:r>
              <a:rPr lang="zh-CN" altLang="en-US" sz="4000" b="1">
                <a:solidFill>
                  <a:srgbClr val="0000CC"/>
                </a:solidFill>
              </a:rPr>
              <a:t>是字母表∑上的一个语言，则</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g(L)=</a:t>
            </a:r>
            <a:r>
              <a:rPr lang="en-US" altLang="zh-CN" sz="4800" b="1">
                <a:solidFill>
                  <a:srgbClr val="0000CC"/>
                </a:solidFill>
              </a:rPr>
              <a:t>U</a:t>
            </a:r>
            <a:r>
              <a:rPr lang="en-US" altLang="zh-CN" sz="4000" b="1">
                <a:solidFill>
                  <a:srgbClr val="0000CC"/>
                </a:solidFill>
              </a:rPr>
              <a:t>g(w)</a:t>
            </a:r>
          </a:p>
          <a:p>
            <a:pPr eaLnBrk="1" hangingPunct="1">
              <a:buFont typeface="Wingdings" pitchFamily="2" charset="2"/>
              <a:buNone/>
            </a:pPr>
            <a:r>
              <a:rPr lang="en-US" altLang="zh-CN" sz="4000" b="1">
                <a:solidFill>
                  <a:srgbClr val="0000CC"/>
                </a:solidFill>
              </a:rPr>
              <a:t>   </a:t>
            </a:r>
            <a:r>
              <a:rPr lang="zh-CN" altLang="en-US" sz="4000" b="1">
                <a:solidFill>
                  <a:srgbClr val="0000CC"/>
                </a:solidFill>
              </a:rPr>
              <a:t>其中</a:t>
            </a:r>
            <a:r>
              <a:rPr lang="en-US" altLang="zh-CN" sz="4000" b="1">
                <a:solidFill>
                  <a:srgbClr val="0000CC"/>
                </a:solidFill>
              </a:rPr>
              <a:t>w∈L</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animEffect transition="in" filter="box(in)">
                                      <p:cBhvr>
                                        <p:cTn id="7" dur="500"/>
                                        <p:tgtEl>
                                          <p:spTgt spid="84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6851">
                                            <p:txEl>
                                              <p:pRg st="1" end="1"/>
                                            </p:txEl>
                                          </p:spTgt>
                                        </p:tgtEl>
                                        <p:attrNameLst>
                                          <p:attrName>style.visibility</p:attrName>
                                        </p:attrNameLst>
                                      </p:cBhvr>
                                      <p:to>
                                        <p:strVal val="visible"/>
                                      </p:to>
                                    </p:set>
                                    <p:animEffect transition="in" filter="box(in)">
                                      <p:cBhvr>
                                        <p:cTn id="12" dur="500"/>
                                        <p:tgtEl>
                                          <p:spTgt spid="846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6851">
                                            <p:txEl>
                                              <p:pRg st="2" end="2"/>
                                            </p:txEl>
                                          </p:spTgt>
                                        </p:tgtEl>
                                        <p:attrNameLst>
                                          <p:attrName>style.visibility</p:attrName>
                                        </p:attrNameLst>
                                      </p:cBhvr>
                                      <p:to>
                                        <p:strVal val="visible"/>
                                      </p:to>
                                    </p:set>
                                    <p:animEffect transition="in" filter="box(in)">
                                      <p:cBhvr>
                                        <p:cTn id="17" dur="500"/>
                                        <p:tgtEl>
                                          <p:spTgt spid="846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1" grpId="0" build="p"/>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r>
              <a:rPr lang="zh-CN" altLang="en-US" sz="4800" b="0">
                <a:solidFill>
                  <a:srgbClr val="0000CC"/>
                </a:solidFill>
              </a:rPr>
              <a:t>例</a:t>
            </a:r>
          </a:p>
        </p:txBody>
      </p:sp>
      <p:sp>
        <p:nvSpPr>
          <p:cNvPr id="848899" name="Rectangle 3"/>
          <p:cNvSpPr>
            <a:spLocks noGrp="1" noChangeArrowheads="1"/>
          </p:cNvSpPr>
          <p:nvPr>
            <p:ph type="body" idx="1"/>
          </p:nvPr>
        </p:nvSpPr>
        <p:spPr/>
        <p:txBody>
          <a:bodyPr/>
          <a:lstStyle/>
          <a:p>
            <a:pPr eaLnBrk="1" hangingPunct="1"/>
            <a:r>
              <a:rPr lang="en-US" altLang="zh-CN" sz="4000" b="1">
                <a:solidFill>
                  <a:srgbClr val="0000CC"/>
                </a:solidFill>
              </a:rPr>
              <a:t>∑={a</a:t>
            </a:r>
            <a:r>
              <a:rPr lang="zh-CN" altLang="en-US" sz="4000" b="1">
                <a:solidFill>
                  <a:srgbClr val="0000CC"/>
                </a:solidFill>
              </a:rPr>
              <a:t>，</a:t>
            </a:r>
            <a:r>
              <a:rPr lang="en-US" altLang="zh-CN" sz="4000" b="1">
                <a:solidFill>
                  <a:srgbClr val="0000CC"/>
                </a:solidFill>
              </a:rPr>
              <a:t>b}</a:t>
            </a:r>
            <a:r>
              <a:rPr lang="zh-CN" altLang="en-US" sz="4000" b="1">
                <a:solidFill>
                  <a:srgbClr val="0000CC"/>
                </a:solidFill>
              </a:rPr>
              <a:t>，</a:t>
            </a:r>
            <a:r>
              <a:rPr lang="en-US" altLang="zh-CN" sz="4000" b="1">
                <a:solidFill>
                  <a:srgbClr val="0000CC"/>
                </a:solidFill>
              </a:rPr>
              <a:t>g(a)=0*</a:t>
            </a:r>
            <a:r>
              <a:rPr lang="zh-CN" altLang="en-US" sz="4000" b="1">
                <a:solidFill>
                  <a:srgbClr val="0000CC"/>
                </a:solidFill>
              </a:rPr>
              <a:t>，</a:t>
            </a:r>
            <a:r>
              <a:rPr lang="en-US" altLang="zh-CN" sz="4000" b="1">
                <a:solidFill>
                  <a:srgbClr val="0000CC"/>
                </a:solidFill>
              </a:rPr>
              <a:t>g(b)=1</a:t>
            </a:r>
            <a:endParaRPr lang="zh-CN" altLang="en-US" sz="4000" b="1">
              <a:solidFill>
                <a:srgbClr val="0000CC"/>
              </a:solidFill>
            </a:endParaRPr>
          </a:p>
          <a:p>
            <a:pPr eaLnBrk="1" hangingPunct="1"/>
            <a:r>
              <a:rPr lang="zh-CN" altLang="en-US" sz="4000" b="1">
                <a:solidFill>
                  <a:srgbClr val="0000CC"/>
                </a:solidFill>
              </a:rPr>
              <a:t>若语言</a:t>
            </a:r>
            <a:r>
              <a:rPr lang="en-US" altLang="zh-CN" sz="4000" b="1">
                <a:solidFill>
                  <a:srgbClr val="0000CC"/>
                </a:solidFill>
              </a:rPr>
              <a:t>L={aba}*</a:t>
            </a:r>
            <a:r>
              <a:rPr lang="zh-CN" altLang="en-US" sz="4000" b="1">
                <a:solidFill>
                  <a:srgbClr val="0000CC"/>
                </a:solidFill>
              </a:rPr>
              <a:t>，则</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g(L)</a:t>
            </a:r>
          </a:p>
          <a:p>
            <a:pPr eaLnBrk="1" hangingPunct="1">
              <a:buFont typeface="Wingdings" pitchFamily="2" charset="2"/>
              <a:buNone/>
            </a:pPr>
            <a:r>
              <a:rPr lang="en-US" altLang="zh-CN" sz="4000" b="1">
                <a:solidFill>
                  <a:srgbClr val="0000CC"/>
                </a:solidFill>
              </a:rPr>
              <a:t>         ={0*10*}*</a:t>
            </a:r>
            <a:endParaRPr lang="zh-CN" altLang="en-US"/>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animEffect transition="in" filter="box(in)">
                                      <p:cBhvr>
                                        <p:cTn id="7" dur="500"/>
                                        <p:tgtEl>
                                          <p:spTgt spid="84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8899">
                                            <p:txEl>
                                              <p:pRg st="1" end="1"/>
                                            </p:txEl>
                                          </p:spTgt>
                                        </p:tgtEl>
                                        <p:attrNameLst>
                                          <p:attrName>style.visibility</p:attrName>
                                        </p:attrNameLst>
                                      </p:cBhvr>
                                      <p:to>
                                        <p:strVal val="visible"/>
                                      </p:to>
                                    </p:set>
                                    <p:animEffect transition="in" filter="box(in)">
                                      <p:cBhvr>
                                        <p:cTn id="12" dur="500"/>
                                        <p:tgtEl>
                                          <p:spTgt spid="848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8899">
                                            <p:txEl>
                                              <p:pRg st="2" end="2"/>
                                            </p:txEl>
                                          </p:spTgt>
                                        </p:tgtEl>
                                        <p:attrNameLst>
                                          <p:attrName>style.visibility</p:attrName>
                                        </p:attrNameLst>
                                      </p:cBhvr>
                                      <p:to>
                                        <p:strVal val="visible"/>
                                      </p:to>
                                    </p:set>
                                    <p:animEffect transition="in" filter="box(in)">
                                      <p:cBhvr>
                                        <p:cTn id="17" dur="500"/>
                                        <p:tgtEl>
                                          <p:spTgt spid="848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8899">
                                            <p:txEl>
                                              <p:pRg st="3" end="3"/>
                                            </p:txEl>
                                          </p:spTgt>
                                        </p:tgtEl>
                                        <p:attrNameLst>
                                          <p:attrName>style.visibility</p:attrName>
                                        </p:attrNameLst>
                                      </p:cBhvr>
                                      <p:to>
                                        <p:strVal val="visible"/>
                                      </p:to>
                                    </p:set>
                                    <p:animEffect transition="in" filter="box(in)">
                                      <p:cBhvr>
                                        <p:cTn id="22" dur="500"/>
                                        <p:tgtEl>
                                          <p:spTgt spid="848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endParaRPr lang="zh-CN" altLang="zh-CN"/>
          </a:p>
        </p:txBody>
      </p:sp>
      <p:sp>
        <p:nvSpPr>
          <p:cNvPr id="989187" name="Rectangle 3"/>
          <p:cNvSpPr>
            <a:spLocks noGrp="1" noChangeArrowheads="1"/>
          </p:cNvSpPr>
          <p:nvPr>
            <p:ph type="body" idx="1"/>
          </p:nvPr>
        </p:nvSpPr>
        <p:spPr/>
        <p:txBody>
          <a:bodyPr/>
          <a:lstStyle/>
          <a:p>
            <a:pPr eaLnBrk="1" hangingPunct="1"/>
            <a:r>
              <a:rPr lang="en-US" altLang="zh-CN" sz="4000" b="1">
                <a:solidFill>
                  <a:srgbClr val="0000CC"/>
                </a:solidFill>
              </a:rPr>
              <a:t>g({a}*)</a:t>
            </a:r>
          </a:p>
          <a:p>
            <a:pPr eaLnBrk="1" hangingPunct="1">
              <a:buFont typeface="Wingdings" pitchFamily="2" charset="2"/>
              <a:buNone/>
            </a:pPr>
            <a:r>
              <a:rPr lang="en-US" altLang="zh-CN" sz="4000" b="1">
                <a:solidFill>
                  <a:srgbClr val="0000CC"/>
                </a:solidFill>
              </a:rPr>
              <a:t>  = g(ε)Ug(a)Ug(aa)U</a:t>
            </a:r>
            <a:r>
              <a:rPr lang="en-US" altLang="zh-CN" sz="4000" b="1">
                <a:solidFill>
                  <a:srgbClr val="0000CC"/>
                </a:solidFill>
                <a:latin typeface="Times New Roman" pitchFamily="18" charset="0"/>
              </a:rPr>
              <a:t>…</a:t>
            </a:r>
            <a:r>
              <a:rPr lang="en-US" altLang="zh-CN" sz="4000" b="1">
                <a:solidFill>
                  <a:srgbClr val="0000CC"/>
                </a:solidFill>
              </a:rPr>
              <a:t>               </a:t>
            </a:r>
          </a:p>
          <a:p>
            <a:pPr eaLnBrk="1" hangingPunct="1">
              <a:buFont typeface="Wingdings" pitchFamily="2" charset="2"/>
              <a:buNone/>
            </a:pPr>
            <a:r>
              <a:rPr lang="en-US" altLang="zh-CN" sz="4000" b="1">
                <a:solidFill>
                  <a:srgbClr val="0000CC"/>
                </a:solidFill>
              </a:rPr>
              <a:t>     </a:t>
            </a:r>
            <a:r>
              <a:rPr lang="en-US" altLang="zh-CN" sz="4000" b="1">
                <a:solidFill>
                  <a:srgbClr val="000000"/>
                </a:solidFill>
              </a:rPr>
              <a:t>U</a:t>
            </a:r>
            <a:r>
              <a:rPr lang="en-US" altLang="zh-CN" sz="4000" b="1">
                <a:solidFill>
                  <a:srgbClr val="0000CC"/>
                </a:solidFill>
              </a:rPr>
              <a:t>g(a</a:t>
            </a:r>
            <a:r>
              <a:rPr lang="en-US" altLang="zh-CN" sz="4000" b="1">
                <a:solidFill>
                  <a:srgbClr val="0000CC"/>
                </a:solidFill>
                <a:latin typeface="Times New Roman" pitchFamily="18" charset="0"/>
              </a:rPr>
              <a:t>…</a:t>
            </a:r>
            <a:r>
              <a:rPr lang="en-US" altLang="zh-CN" sz="4000" b="1">
                <a:solidFill>
                  <a:srgbClr val="0000CC"/>
                </a:solidFill>
              </a:rPr>
              <a:t>a)=(g(a))*</a:t>
            </a:r>
            <a:endParaRPr lang="zh-CN" altLang="en-US" sz="4000" b="1">
              <a:solidFill>
                <a:srgbClr val="0000CC"/>
              </a:solidFill>
            </a:endParaRPr>
          </a:p>
          <a:p>
            <a:pPr eaLnBrk="1" hangingPunct="1">
              <a:buFont typeface="Wingdings" pitchFamily="2" charset="2"/>
              <a:buNone/>
            </a:pPr>
            <a:r>
              <a:rPr lang="zh-CN" altLang="en-US" sz="4000" b="1">
                <a:solidFill>
                  <a:srgbClr val="0000CC"/>
                </a:solidFill>
              </a:rPr>
              <a:t>  </a:t>
            </a:r>
            <a:r>
              <a:rPr lang="en-US" altLang="zh-CN" sz="4000" b="1">
                <a:solidFill>
                  <a:srgbClr val="0000CC"/>
                </a:solidFill>
              </a:rPr>
              <a:t>  g(L*)= (g(L))*</a:t>
            </a:r>
            <a:endParaRPr lang="en-US" altLang="zh-CN">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9187">
                                            <p:txEl>
                                              <p:pRg st="0" end="0"/>
                                            </p:txEl>
                                          </p:spTgt>
                                        </p:tgtEl>
                                        <p:attrNameLst>
                                          <p:attrName>style.visibility</p:attrName>
                                        </p:attrNameLst>
                                      </p:cBhvr>
                                      <p:to>
                                        <p:strVal val="visible"/>
                                      </p:to>
                                    </p:set>
                                    <p:animEffect transition="in" filter="box(in)">
                                      <p:cBhvr>
                                        <p:cTn id="7" dur="500"/>
                                        <p:tgtEl>
                                          <p:spTgt spid="989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89187">
                                            <p:txEl>
                                              <p:pRg st="1" end="1"/>
                                            </p:txEl>
                                          </p:spTgt>
                                        </p:tgtEl>
                                        <p:attrNameLst>
                                          <p:attrName>style.visibility</p:attrName>
                                        </p:attrNameLst>
                                      </p:cBhvr>
                                      <p:to>
                                        <p:strVal val="visible"/>
                                      </p:to>
                                    </p:set>
                                    <p:animEffect transition="in" filter="box(in)">
                                      <p:cBhvr>
                                        <p:cTn id="12" dur="500"/>
                                        <p:tgtEl>
                                          <p:spTgt spid="989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89187">
                                            <p:txEl>
                                              <p:pRg st="2" end="2"/>
                                            </p:txEl>
                                          </p:spTgt>
                                        </p:tgtEl>
                                        <p:attrNameLst>
                                          <p:attrName>style.visibility</p:attrName>
                                        </p:attrNameLst>
                                      </p:cBhvr>
                                      <p:to>
                                        <p:strVal val="visible"/>
                                      </p:to>
                                    </p:set>
                                    <p:animEffect transition="in" filter="box(in)">
                                      <p:cBhvr>
                                        <p:cTn id="17" dur="500"/>
                                        <p:tgtEl>
                                          <p:spTgt spid="989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89187">
                                            <p:txEl>
                                              <p:pRg st="3" end="3"/>
                                            </p:txEl>
                                          </p:spTgt>
                                        </p:tgtEl>
                                        <p:attrNameLst>
                                          <p:attrName>style.visibility</p:attrName>
                                        </p:attrNameLst>
                                      </p:cBhvr>
                                      <p:to>
                                        <p:strVal val="visible"/>
                                      </p:to>
                                    </p:set>
                                    <p:animEffect transition="in" filter="box(in)">
                                      <p:cBhvr>
                                        <p:cTn id="22" dur="500"/>
                                        <p:tgtEl>
                                          <p:spTgt spid="989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7" grpId="0" build="p"/>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r>
              <a:rPr lang="zh-CN" altLang="en-US" sz="4800" dirty="0">
                <a:solidFill>
                  <a:srgbClr val="000000"/>
                </a:solidFill>
              </a:rPr>
              <a:t>定理</a:t>
            </a:r>
            <a:r>
              <a:rPr lang="en-US" altLang="zh-CN" sz="4800" dirty="0">
                <a:solidFill>
                  <a:srgbClr val="000000"/>
                </a:solidFill>
              </a:rPr>
              <a:t>2-10</a:t>
            </a:r>
          </a:p>
        </p:txBody>
      </p:sp>
      <p:sp>
        <p:nvSpPr>
          <p:cNvPr id="805891" name="Rectangle 3"/>
          <p:cNvSpPr>
            <a:spLocks noGrp="1" noChangeArrowheads="1"/>
          </p:cNvSpPr>
          <p:nvPr>
            <p:ph type="body" idx="1"/>
          </p:nvPr>
        </p:nvSpPr>
        <p:spPr/>
        <p:txBody>
          <a:bodyPr/>
          <a:lstStyle/>
          <a:p>
            <a:pPr eaLnBrk="1" hangingPunct="1">
              <a:lnSpc>
                <a:spcPct val="80000"/>
              </a:lnSpc>
              <a:buNone/>
            </a:pPr>
            <a:r>
              <a:rPr lang="zh-CN" altLang="en-US" sz="4000" b="1" dirty="0">
                <a:solidFill>
                  <a:srgbClr val="0000CC"/>
                </a:solidFill>
              </a:rPr>
              <a:t>上下文无关语言对于置换映射</a:t>
            </a:r>
            <a:endParaRPr lang="en-US" altLang="zh-CN" sz="4000" b="1" dirty="0">
              <a:solidFill>
                <a:srgbClr val="0000CC"/>
              </a:solidFill>
            </a:endParaRPr>
          </a:p>
          <a:p>
            <a:pPr eaLnBrk="1" hangingPunct="1">
              <a:lnSpc>
                <a:spcPct val="80000"/>
              </a:lnSpc>
              <a:buNone/>
            </a:pPr>
            <a:r>
              <a:rPr lang="zh-CN" altLang="en-US" sz="4000" b="1" dirty="0">
                <a:solidFill>
                  <a:srgbClr val="0000CC"/>
                </a:solidFill>
              </a:rPr>
              <a:t>有效封闭的。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5891">
                                            <p:txEl>
                                              <p:pRg st="0" end="0"/>
                                            </p:txEl>
                                          </p:spTgt>
                                        </p:tgtEl>
                                        <p:attrNameLst>
                                          <p:attrName>style.visibility</p:attrName>
                                        </p:attrNameLst>
                                      </p:cBhvr>
                                      <p:to>
                                        <p:strVal val="visible"/>
                                      </p:to>
                                    </p:set>
                                    <p:animEffect transition="in" filter="box(in)">
                                      <p:cBhvr>
                                        <p:cTn id="7" dur="500"/>
                                        <p:tgtEl>
                                          <p:spTgt spid="805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5891">
                                            <p:txEl>
                                              <p:pRg st="1" end="1"/>
                                            </p:txEl>
                                          </p:spTgt>
                                        </p:tgtEl>
                                        <p:attrNameLst>
                                          <p:attrName>style.visibility</p:attrName>
                                        </p:attrNameLst>
                                      </p:cBhvr>
                                      <p:to>
                                        <p:strVal val="visible"/>
                                      </p:to>
                                    </p:set>
                                    <p:animEffect transition="in" filter="box(in)">
                                      <p:cBhvr>
                                        <p:cTn id="12" dur="500"/>
                                        <p:tgtEl>
                                          <p:spTgt spid="805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1" grpId="0" build="p"/>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r>
              <a:rPr lang="zh-CN" altLang="en-US" sz="4800" dirty="0">
                <a:solidFill>
                  <a:srgbClr val="000000"/>
                </a:solidFill>
              </a:rPr>
              <a:t>证明：</a:t>
            </a:r>
          </a:p>
        </p:txBody>
      </p:sp>
      <p:sp>
        <p:nvSpPr>
          <p:cNvPr id="849923" name="Rectangle 3"/>
          <p:cNvSpPr>
            <a:spLocks noGrp="1" noChangeArrowheads="1"/>
          </p:cNvSpPr>
          <p:nvPr>
            <p:ph type="body" idx="1"/>
          </p:nvPr>
        </p:nvSpPr>
        <p:spPr/>
        <p:txBody>
          <a:bodyPr/>
          <a:lstStyle/>
          <a:p>
            <a:pPr eaLnBrk="1" hangingPunct="1"/>
            <a:r>
              <a:rPr lang="en-US" altLang="zh-CN" sz="4000" b="1">
                <a:solidFill>
                  <a:srgbClr val="0000CC"/>
                </a:solidFill>
              </a:rPr>
              <a:t>2</a:t>
            </a:r>
            <a:r>
              <a:rPr lang="zh-CN" altLang="en-US" sz="4000" b="1">
                <a:solidFill>
                  <a:srgbClr val="0000CC"/>
                </a:solidFill>
              </a:rPr>
              <a:t>型文法</a:t>
            </a:r>
            <a:r>
              <a:rPr lang="en-US" altLang="zh-CN" sz="4000" b="1">
                <a:solidFill>
                  <a:srgbClr val="0000CC"/>
                </a:solidFill>
              </a:rPr>
              <a:t>G=(∑,V,S,P)</a:t>
            </a:r>
            <a:r>
              <a:rPr lang="zh-CN" altLang="en-US" sz="4000" b="1">
                <a:solidFill>
                  <a:srgbClr val="0000CC"/>
                </a:solidFill>
              </a:rPr>
              <a:t>产生语言</a:t>
            </a:r>
            <a:r>
              <a:rPr lang="en-US" altLang="zh-CN" sz="4000" b="1">
                <a:solidFill>
                  <a:srgbClr val="0000CC"/>
                </a:solidFill>
              </a:rPr>
              <a:t>L</a:t>
            </a:r>
          </a:p>
          <a:p>
            <a:pPr eaLnBrk="1" hangingPunct="1">
              <a:buFont typeface="Wingdings" pitchFamily="2" charset="2"/>
              <a:buNone/>
            </a:pPr>
            <a:r>
              <a:rPr lang="en-US" altLang="zh-CN" sz="4000" b="1">
                <a:solidFill>
                  <a:srgbClr val="0000CC"/>
                </a:solidFill>
              </a:rPr>
              <a:t>  g</a:t>
            </a:r>
            <a:r>
              <a:rPr lang="zh-CN" altLang="en-US" sz="4000" b="1">
                <a:solidFill>
                  <a:srgbClr val="0000CC"/>
                </a:solidFill>
              </a:rPr>
              <a:t>是一个置换映射：</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g(x</a:t>
            </a:r>
            <a:r>
              <a:rPr lang="en-US" altLang="zh-CN" sz="4000" b="1" baseline="-25000">
                <a:solidFill>
                  <a:srgbClr val="0000CC"/>
                </a:solidFill>
              </a:rPr>
              <a:t>i</a:t>
            </a:r>
            <a:r>
              <a:rPr lang="en-US" altLang="zh-CN" sz="4000" b="1">
                <a:solidFill>
                  <a:srgbClr val="0000CC"/>
                </a:solidFill>
              </a:rPr>
              <a:t>)=L</a:t>
            </a:r>
            <a:r>
              <a:rPr lang="en-US" altLang="zh-CN" sz="4000" b="1" baseline="-25000">
                <a:solidFill>
                  <a:srgbClr val="0000CC"/>
                </a:solidFill>
              </a:rPr>
              <a:t>x</a:t>
            </a:r>
            <a:r>
              <a:rPr lang="en-US" altLang="zh-CN" sz="4000" b="1" baseline="-56000">
                <a:solidFill>
                  <a:srgbClr val="0000CC"/>
                </a:solidFill>
              </a:rPr>
              <a:t>i</a:t>
            </a:r>
          </a:p>
          <a:p>
            <a:pPr eaLnBrk="1" hangingPunct="1">
              <a:buFont typeface="Wingdings" pitchFamily="2" charset="2"/>
              <a:buNone/>
            </a:pPr>
            <a:r>
              <a:rPr lang="en-US" altLang="zh-CN" sz="4000" b="1">
                <a:solidFill>
                  <a:srgbClr val="0000CC"/>
                </a:solidFill>
              </a:rPr>
              <a:t>  </a:t>
            </a:r>
            <a:r>
              <a:rPr lang="zh-CN" altLang="en-US" sz="4000" b="1">
                <a:solidFill>
                  <a:srgbClr val="0000CC"/>
                </a:solidFill>
              </a:rPr>
              <a:t>其中，</a:t>
            </a:r>
            <a:r>
              <a:rPr lang="en-US" altLang="zh-CN" sz="4000" b="1">
                <a:solidFill>
                  <a:srgbClr val="0000CC"/>
                </a:solidFill>
              </a:rPr>
              <a:t>x</a:t>
            </a:r>
            <a:r>
              <a:rPr lang="en-US" altLang="zh-CN" sz="4000" b="1" baseline="-25000">
                <a:solidFill>
                  <a:srgbClr val="0000CC"/>
                </a:solidFill>
              </a:rPr>
              <a:t>i</a:t>
            </a:r>
            <a:r>
              <a:rPr lang="en-US" altLang="zh-CN" sz="40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9923">
                                            <p:txEl>
                                              <p:pRg st="0" end="0"/>
                                            </p:txEl>
                                          </p:spTgt>
                                        </p:tgtEl>
                                        <p:attrNameLst>
                                          <p:attrName>style.visibility</p:attrName>
                                        </p:attrNameLst>
                                      </p:cBhvr>
                                      <p:to>
                                        <p:strVal val="visible"/>
                                      </p:to>
                                    </p:set>
                                    <p:animEffect transition="in" filter="box(in)">
                                      <p:cBhvr>
                                        <p:cTn id="7" dur="500"/>
                                        <p:tgtEl>
                                          <p:spTgt spid="849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9923">
                                            <p:txEl>
                                              <p:pRg st="1" end="1"/>
                                            </p:txEl>
                                          </p:spTgt>
                                        </p:tgtEl>
                                        <p:attrNameLst>
                                          <p:attrName>style.visibility</p:attrName>
                                        </p:attrNameLst>
                                      </p:cBhvr>
                                      <p:to>
                                        <p:strVal val="visible"/>
                                      </p:to>
                                    </p:set>
                                    <p:animEffect transition="in" filter="box(in)">
                                      <p:cBhvr>
                                        <p:cTn id="12" dur="500"/>
                                        <p:tgtEl>
                                          <p:spTgt spid="849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9923">
                                            <p:txEl>
                                              <p:pRg st="2" end="2"/>
                                            </p:txEl>
                                          </p:spTgt>
                                        </p:tgtEl>
                                        <p:attrNameLst>
                                          <p:attrName>style.visibility</p:attrName>
                                        </p:attrNameLst>
                                      </p:cBhvr>
                                      <p:to>
                                        <p:strVal val="visible"/>
                                      </p:to>
                                    </p:set>
                                    <p:animEffect transition="in" filter="box(in)">
                                      <p:cBhvr>
                                        <p:cTn id="17" dur="500"/>
                                        <p:tgtEl>
                                          <p:spTgt spid="849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9923">
                                            <p:txEl>
                                              <p:pRg st="3" end="3"/>
                                            </p:txEl>
                                          </p:spTgt>
                                        </p:tgtEl>
                                        <p:attrNameLst>
                                          <p:attrName>style.visibility</p:attrName>
                                        </p:attrNameLst>
                                      </p:cBhvr>
                                      <p:to>
                                        <p:strVal val="visible"/>
                                      </p:to>
                                    </p:set>
                                    <p:animEffect transition="in" filter="box(in)">
                                      <p:cBhvr>
                                        <p:cTn id="22" dur="500"/>
                                        <p:tgtEl>
                                          <p:spTgt spid="849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3" grpId="0" build="p"/>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endParaRPr lang="zh-CN" altLang="zh-CN"/>
          </a:p>
        </p:txBody>
      </p:sp>
      <p:sp>
        <p:nvSpPr>
          <p:cNvPr id="978947"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构造</a:t>
            </a:r>
            <a:r>
              <a:rPr lang="zh-CN" altLang="en-US" sz="4000" b="1">
                <a:solidFill>
                  <a:srgbClr val="000000"/>
                </a:solidFill>
              </a:rPr>
              <a:t>∑</a:t>
            </a:r>
            <a:r>
              <a:rPr lang="en-US" altLang="zh-CN" sz="4000" b="1">
                <a:solidFill>
                  <a:srgbClr val="000000"/>
                </a:solidFill>
              </a:rPr>
              <a:t>′</a:t>
            </a:r>
            <a:r>
              <a:rPr lang="zh-CN" altLang="en-US" sz="4000" b="1">
                <a:solidFill>
                  <a:srgbClr val="000000"/>
                </a:solidFill>
              </a:rPr>
              <a:t>，</a:t>
            </a:r>
            <a:r>
              <a:rPr lang="zh-CN" altLang="en-US" sz="4000" b="1">
                <a:solidFill>
                  <a:srgbClr val="0000CC"/>
                </a:solidFill>
              </a:rPr>
              <a:t>将文法</a:t>
            </a:r>
            <a:r>
              <a:rPr lang="en-US" altLang="zh-CN" sz="4000" b="1">
                <a:solidFill>
                  <a:srgbClr val="0000CC"/>
                </a:solidFill>
              </a:rPr>
              <a:t>G</a:t>
            </a:r>
            <a:r>
              <a:rPr lang="zh-CN" altLang="en-US" sz="4000" b="1">
                <a:solidFill>
                  <a:srgbClr val="0000CC"/>
                </a:solidFill>
              </a:rPr>
              <a:t>改造为</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G′=(</a:t>
            </a:r>
            <a:r>
              <a:rPr lang="en-US" altLang="zh-CN" sz="4000" b="1">
                <a:solidFill>
                  <a:srgbClr val="FF0000"/>
                </a:solidFill>
              </a:rPr>
              <a:t>Y</a:t>
            </a:r>
            <a:r>
              <a:rPr lang="zh-CN" altLang="en-US" sz="4000" b="1">
                <a:solidFill>
                  <a:srgbClr val="0000CC"/>
                </a:solidFill>
              </a:rPr>
              <a:t>，</a:t>
            </a:r>
            <a:r>
              <a:rPr lang="en-US" altLang="zh-CN" sz="4000" b="1">
                <a:solidFill>
                  <a:srgbClr val="0000CC"/>
                </a:solidFill>
              </a:rPr>
              <a:t>V U </a:t>
            </a:r>
            <a:r>
              <a:rPr lang="en-US" altLang="zh-CN" sz="4000" b="1">
                <a:solidFill>
                  <a:srgbClr val="000000"/>
                </a:solidFill>
              </a:rPr>
              <a:t>∑′</a:t>
            </a:r>
            <a:r>
              <a:rPr lang="zh-CN" altLang="en-US" sz="4000" b="1">
                <a:solidFill>
                  <a:srgbClr val="0000CC"/>
                </a:solidFill>
              </a:rPr>
              <a:t>，</a:t>
            </a:r>
            <a:r>
              <a:rPr lang="en-US" altLang="zh-CN" sz="4000" b="1">
                <a:solidFill>
                  <a:srgbClr val="FF0000"/>
                </a:solidFill>
              </a:rPr>
              <a:t>S</a:t>
            </a:r>
            <a:r>
              <a:rPr lang="zh-CN" altLang="en-US" sz="4000" b="1">
                <a:solidFill>
                  <a:srgbClr val="0000CC"/>
                </a:solidFill>
              </a:rPr>
              <a:t>，</a:t>
            </a:r>
            <a:r>
              <a:rPr lang="en-US" altLang="zh-CN" sz="4000" b="1">
                <a:solidFill>
                  <a:srgbClr val="0000CC"/>
                </a:solidFill>
              </a:rPr>
              <a:t>P′)</a:t>
            </a:r>
          </a:p>
          <a:p>
            <a:pPr eaLnBrk="1" hangingPunct="1">
              <a:buFont typeface="Wingdings" pitchFamily="2" charset="2"/>
              <a:buNone/>
            </a:pPr>
            <a:r>
              <a:rPr lang="zh-CN" altLang="en-US" sz="4000" b="1">
                <a:solidFill>
                  <a:srgbClr val="0000CC"/>
                </a:solidFill>
              </a:rPr>
              <a:t>将</a:t>
            </a:r>
            <a:r>
              <a:rPr lang="en-US" altLang="zh-CN" sz="4000" b="1">
                <a:solidFill>
                  <a:srgbClr val="0000CC"/>
                </a:solidFill>
              </a:rPr>
              <a:t>G</a:t>
            </a:r>
            <a:r>
              <a:rPr lang="zh-CN" altLang="en-US" sz="4000" b="1">
                <a:solidFill>
                  <a:srgbClr val="0000CC"/>
                </a:solidFill>
              </a:rPr>
              <a:t>产生式中的终结符</a:t>
            </a:r>
            <a:r>
              <a:rPr lang="en-US" altLang="zh-CN" sz="4000" b="1">
                <a:solidFill>
                  <a:srgbClr val="0000CC"/>
                </a:solidFill>
              </a:rPr>
              <a:t>x</a:t>
            </a:r>
            <a:r>
              <a:rPr lang="zh-CN" altLang="en-US" sz="4000" b="1">
                <a:solidFill>
                  <a:srgbClr val="0000CC"/>
                </a:solidFill>
              </a:rPr>
              <a:t>替换为</a:t>
            </a:r>
            <a:r>
              <a:rPr lang="en-US" altLang="zh-CN" sz="4000" b="1">
                <a:solidFill>
                  <a:srgbClr val="0000CC"/>
                </a:solidFill>
              </a:rPr>
              <a:t>x′</a:t>
            </a:r>
          </a:p>
          <a:p>
            <a:pPr eaLnBrk="1" hangingPunct="1">
              <a:buFont typeface="Wingdings" pitchFamily="2" charset="2"/>
              <a:buNone/>
            </a:pPr>
            <a:r>
              <a:rPr lang="zh-CN" altLang="en-US" sz="4000" b="1">
                <a:solidFill>
                  <a:srgbClr val="0000CC"/>
                </a:solidFill>
              </a:rPr>
              <a:t>增加产生式，使得每个  </a:t>
            </a:r>
            <a:r>
              <a:rPr lang="en-US" altLang="zh-CN" sz="4000" b="1">
                <a:solidFill>
                  <a:srgbClr val="000000"/>
                </a:solidFill>
              </a:rPr>
              <a:t>x′=&gt;</a:t>
            </a:r>
            <a:r>
              <a:rPr lang="en-US" altLang="zh-CN" sz="4000" b="1" baseline="30000">
                <a:solidFill>
                  <a:srgbClr val="000000"/>
                </a:solidFill>
              </a:rPr>
              <a:t>+</a:t>
            </a:r>
            <a:r>
              <a:rPr lang="en-US" altLang="zh-CN" sz="4000" b="1">
                <a:solidFill>
                  <a:srgbClr val="000000"/>
                </a:solidFill>
              </a:rPr>
              <a:t> L</a:t>
            </a:r>
            <a:r>
              <a:rPr lang="en-US" altLang="zh-CN" sz="4000" b="1" baseline="-25000">
                <a:solidFill>
                  <a:srgbClr val="0000CC"/>
                </a:solidFill>
              </a:rPr>
              <a:t>x</a:t>
            </a:r>
            <a:r>
              <a:rPr lang="en-US" altLang="zh-CN" sz="4000" b="1" baseline="-56000">
                <a:solidFill>
                  <a:srgbClr val="0000CC"/>
                </a:solidFill>
              </a:rPr>
              <a:t>i</a:t>
            </a:r>
            <a:endParaRPr lang="en-US" altLang="zh-CN" sz="4000" b="1" baseline="-25000">
              <a:solidFill>
                <a:srgbClr val="000000"/>
              </a:solidFill>
            </a:endParaRPr>
          </a:p>
          <a:p>
            <a:pPr eaLnBrk="1" hangingPunct="1">
              <a:buFont typeface="Wingdings" pitchFamily="2" charset="2"/>
              <a:buNone/>
            </a:pPr>
            <a:r>
              <a:rPr lang="zh-CN" altLang="en-GB" sz="4000" b="1" baseline="-25000">
                <a:solidFill>
                  <a:srgbClr val="000000"/>
                </a:solidFill>
              </a:rPr>
              <a:t>   </a:t>
            </a:r>
            <a:r>
              <a:rPr lang="zh-CN" altLang="en-GB" sz="4000" b="1">
                <a:solidFill>
                  <a:srgbClr val="000000"/>
                </a:solidFill>
              </a:rPr>
              <a:t>得到</a:t>
            </a:r>
            <a:r>
              <a:rPr lang="en-US" altLang="zh-CN" sz="4000" b="1">
                <a:solidFill>
                  <a:srgbClr val="0000CC"/>
                </a:solidFill>
              </a:rPr>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8947">
                                            <p:txEl>
                                              <p:pRg st="0" end="0"/>
                                            </p:txEl>
                                          </p:spTgt>
                                        </p:tgtEl>
                                        <p:attrNameLst>
                                          <p:attrName>style.visibility</p:attrName>
                                        </p:attrNameLst>
                                      </p:cBhvr>
                                      <p:to>
                                        <p:strVal val="visible"/>
                                      </p:to>
                                    </p:set>
                                    <p:animEffect transition="in" filter="box(in)">
                                      <p:cBhvr>
                                        <p:cTn id="7" dur="500"/>
                                        <p:tgtEl>
                                          <p:spTgt spid="978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8947">
                                            <p:txEl>
                                              <p:pRg st="1" end="1"/>
                                            </p:txEl>
                                          </p:spTgt>
                                        </p:tgtEl>
                                        <p:attrNameLst>
                                          <p:attrName>style.visibility</p:attrName>
                                        </p:attrNameLst>
                                      </p:cBhvr>
                                      <p:to>
                                        <p:strVal val="visible"/>
                                      </p:to>
                                    </p:set>
                                    <p:animEffect transition="in" filter="box(in)">
                                      <p:cBhvr>
                                        <p:cTn id="12" dur="500"/>
                                        <p:tgtEl>
                                          <p:spTgt spid="978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8947">
                                            <p:txEl>
                                              <p:pRg st="2" end="2"/>
                                            </p:txEl>
                                          </p:spTgt>
                                        </p:tgtEl>
                                        <p:attrNameLst>
                                          <p:attrName>style.visibility</p:attrName>
                                        </p:attrNameLst>
                                      </p:cBhvr>
                                      <p:to>
                                        <p:strVal val="visible"/>
                                      </p:to>
                                    </p:set>
                                    <p:animEffect transition="in" filter="box(in)">
                                      <p:cBhvr>
                                        <p:cTn id="17" dur="500"/>
                                        <p:tgtEl>
                                          <p:spTgt spid="978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78947">
                                            <p:txEl>
                                              <p:pRg st="3" end="3"/>
                                            </p:txEl>
                                          </p:spTgt>
                                        </p:tgtEl>
                                        <p:attrNameLst>
                                          <p:attrName>style.visibility</p:attrName>
                                        </p:attrNameLst>
                                      </p:cBhvr>
                                      <p:to>
                                        <p:strVal val="visible"/>
                                      </p:to>
                                    </p:set>
                                    <p:animEffect transition="in" filter="box(in)">
                                      <p:cBhvr>
                                        <p:cTn id="22" dur="500"/>
                                        <p:tgtEl>
                                          <p:spTgt spid="9789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78947">
                                            <p:txEl>
                                              <p:pRg st="4" end="4"/>
                                            </p:txEl>
                                          </p:spTgt>
                                        </p:tgtEl>
                                        <p:attrNameLst>
                                          <p:attrName>style.visibility</p:attrName>
                                        </p:attrNameLst>
                                      </p:cBhvr>
                                      <p:to>
                                        <p:strVal val="visible"/>
                                      </p:to>
                                    </p:set>
                                    <p:animEffect transition="in" filter="box(in)">
                                      <p:cBhvr>
                                        <p:cTn id="27" dur="500"/>
                                        <p:tgtEl>
                                          <p:spTgt spid="97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a:solidFill>
                  <a:srgbClr val="0000CC"/>
                </a:solidFill>
              </a:rPr>
              <a:t>结论：</a:t>
            </a:r>
          </a:p>
        </p:txBody>
      </p:sp>
      <p:sp>
        <p:nvSpPr>
          <p:cNvPr id="93187" name="Rectangle 3"/>
          <p:cNvSpPr>
            <a:spLocks noGrp="1" noChangeArrowheads="1"/>
          </p:cNvSpPr>
          <p:nvPr>
            <p:ph type="body" idx="1"/>
          </p:nvPr>
        </p:nvSpPr>
        <p:spPr>
          <a:xfrm>
            <a:off x="493713" y="2286000"/>
            <a:ext cx="8650287" cy="4114800"/>
          </a:xfrm>
        </p:spPr>
        <p:txBody>
          <a:bodyPr/>
          <a:lstStyle/>
          <a:p>
            <a:pPr eaLnBrk="1" hangingPunct="1">
              <a:buFont typeface="Wingdings" pitchFamily="2" charset="2"/>
              <a:buNone/>
            </a:pPr>
            <a:r>
              <a:rPr lang="en-US" altLang="zh-CN" sz="3600" b="1">
                <a:solidFill>
                  <a:srgbClr val="0000CC"/>
                </a:solidFill>
              </a:rPr>
              <a:t>      </a:t>
            </a:r>
            <a:r>
              <a:rPr lang="zh-CN" altLang="en-US" sz="3600" b="1">
                <a:solidFill>
                  <a:srgbClr val="0000CC"/>
                </a:solidFill>
              </a:rPr>
              <a:t>一个语言，可以使用不同的产生式组合来产生。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arn(outHorizontal)">
                                      <p:cBhvr>
                                        <p:cTn id="7" dur="500"/>
                                        <p:tgtEl>
                                          <p:spTgt spid="931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endParaRPr lang="zh-CN" altLang="zh-CN"/>
          </a:p>
        </p:txBody>
      </p:sp>
      <p:sp>
        <p:nvSpPr>
          <p:cNvPr id="851971" name="Rectangle 3"/>
          <p:cNvSpPr>
            <a:spLocks noGrp="1" noChangeArrowheads="1"/>
          </p:cNvSpPr>
          <p:nvPr>
            <p:ph type="body" idx="1"/>
          </p:nvPr>
        </p:nvSpPr>
        <p:spPr/>
        <p:txBody>
          <a:bodyPr/>
          <a:lstStyle/>
          <a:p>
            <a:pPr eaLnBrk="1" hangingPunct="1"/>
            <a:r>
              <a:rPr lang="zh-CN" altLang="en-US" sz="3600" b="1">
                <a:solidFill>
                  <a:srgbClr val="0000CC"/>
                </a:solidFill>
              </a:rPr>
              <a:t>若文法</a:t>
            </a:r>
            <a:r>
              <a:rPr lang="en-US" altLang="zh-CN" sz="3600" b="1">
                <a:solidFill>
                  <a:srgbClr val="0000CC"/>
                </a:solidFill>
              </a:rPr>
              <a:t>G</a:t>
            </a:r>
            <a:r>
              <a:rPr lang="zh-CN" altLang="en-US" sz="3600" b="1">
                <a:solidFill>
                  <a:srgbClr val="0000CC"/>
                </a:solidFill>
              </a:rPr>
              <a:t>产生句子</a:t>
            </a:r>
            <a:r>
              <a:rPr lang="en-US" altLang="zh-CN" sz="3600" b="1">
                <a:solidFill>
                  <a:srgbClr val="0000CC"/>
                </a:solidFill>
              </a:rPr>
              <a:t>x</a:t>
            </a:r>
            <a:r>
              <a:rPr lang="en-US" altLang="zh-CN" sz="3600" b="1" baseline="-25000">
                <a:solidFill>
                  <a:srgbClr val="0000CC"/>
                </a:solidFill>
              </a:rPr>
              <a:t>1</a:t>
            </a:r>
            <a:r>
              <a:rPr lang="en-US" altLang="zh-CN" sz="3600" b="1">
                <a:solidFill>
                  <a:srgbClr val="0000CC"/>
                </a:solidFill>
              </a:rPr>
              <a:t>x</a:t>
            </a:r>
            <a:r>
              <a:rPr lang="en-US" altLang="zh-CN" sz="3600" b="1" baseline="-25000">
                <a:solidFill>
                  <a:srgbClr val="0000CC"/>
                </a:solidFill>
              </a:rPr>
              <a:t>2</a:t>
            </a:r>
            <a:r>
              <a:rPr lang="en-US" altLang="zh-CN" sz="3600" b="1">
                <a:solidFill>
                  <a:srgbClr val="0000CC"/>
                </a:solidFill>
                <a:latin typeface="Times New Roman" pitchFamily="18" charset="0"/>
              </a:rPr>
              <a:t>…</a:t>
            </a:r>
            <a:r>
              <a:rPr lang="en-US" altLang="zh-CN" sz="3600" b="1">
                <a:solidFill>
                  <a:srgbClr val="0000CC"/>
                </a:solidFill>
              </a:rPr>
              <a:t>x</a:t>
            </a:r>
            <a:r>
              <a:rPr lang="en-US" altLang="zh-CN" sz="3600" b="1" baseline="-25000">
                <a:solidFill>
                  <a:srgbClr val="0000CC"/>
                </a:solidFill>
              </a:rPr>
              <a:t>n</a:t>
            </a:r>
            <a:endParaRPr lang="en-US" altLang="zh-CN" sz="3600" b="1">
              <a:solidFill>
                <a:srgbClr val="0000CC"/>
              </a:solidFill>
            </a:endParaRPr>
          </a:p>
          <a:p>
            <a:pPr eaLnBrk="1" hangingPunct="1">
              <a:buFont typeface="Wingdings" pitchFamily="2" charset="2"/>
              <a:buNone/>
            </a:pPr>
            <a:r>
              <a:rPr lang="en-US" altLang="zh-CN" sz="3600" b="1">
                <a:solidFill>
                  <a:srgbClr val="0000CC"/>
                </a:solidFill>
              </a:rPr>
              <a:t>  </a:t>
            </a:r>
            <a:r>
              <a:rPr lang="zh-CN" altLang="en-US" sz="3600" b="1">
                <a:solidFill>
                  <a:srgbClr val="0000CC"/>
                </a:solidFill>
              </a:rPr>
              <a:t>则文法</a:t>
            </a:r>
            <a:r>
              <a:rPr lang="en-US" altLang="zh-CN" sz="3600" b="1">
                <a:solidFill>
                  <a:srgbClr val="0000CC"/>
                </a:solidFill>
              </a:rPr>
              <a:t>G′</a:t>
            </a:r>
            <a:r>
              <a:rPr lang="zh-CN" altLang="en-US" sz="3600" b="1">
                <a:solidFill>
                  <a:srgbClr val="0000CC"/>
                </a:solidFill>
              </a:rPr>
              <a:t>产生</a:t>
            </a:r>
            <a:r>
              <a:rPr lang="zh-CN" altLang="en-US" sz="3600" b="1">
                <a:solidFill>
                  <a:srgbClr val="FF0000"/>
                </a:solidFill>
              </a:rPr>
              <a:t>句型</a:t>
            </a:r>
            <a:r>
              <a:rPr lang="en-US" altLang="zh-CN" sz="3600" b="1">
                <a:solidFill>
                  <a:srgbClr val="0000CC"/>
                </a:solidFill>
              </a:rPr>
              <a:t>x</a:t>
            </a:r>
            <a:r>
              <a:rPr lang="en-US" altLang="zh-CN" sz="3600" b="1" baseline="-25000">
                <a:solidFill>
                  <a:srgbClr val="0000CC"/>
                </a:solidFill>
              </a:rPr>
              <a:t>1</a:t>
            </a:r>
            <a:r>
              <a:rPr lang="en-US" altLang="zh-CN" sz="3600" b="1">
                <a:solidFill>
                  <a:srgbClr val="0000CC"/>
                </a:solidFill>
              </a:rPr>
              <a:t>′x</a:t>
            </a:r>
            <a:r>
              <a:rPr lang="en-US" altLang="zh-CN" sz="3600" b="1" baseline="-25000">
                <a:solidFill>
                  <a:srgbClr val="0000CC"/>
                </a:solidFill>
              </a:rPr>
              <a:t>2</a:t>
            </a:r>
            <a:r>
              <a:rPr lang="en-US" altLang="zh-CN" sz="3600" b="1">
                <a:solidFill>
                  <a:srgbClr val="0000CC"/>
                </a:solidFill>
              </a:rPr>
              <a:t>′</a:t>
            </a:r>
            <a:r>
              <a:rPr lang="en-US" altLang="zh-CN" sz="3600" b="1">
                <a:solidFill>
                  <a:srgbClr val="0000CC"/>
                </a:solidFill>
                <a:latin typeface="Times New Roman" pitchFamily="18" charset="0"/>
              </a:rPr>
              <a:t>…</a:t>
            </a:r>
            <a:r>
              <a:rPr lang="en-US" altLang="zh-CN" sz="3600" b="1">
                <a:solidFill>
                  <a:srgbClr val="0000CC"/>
                </a:solidFill>
              </a:rPr>
              <a:t>x</a:t>
            </a:r>
            <a:r>
              <a:rPr lang="en-US" altLang="zh-CN" sz="3600" b="1" baseline="-25000">
                <a:solidFill>
                  <a:srgbClr val="0000CC"/>
                </a:solidFill>
              </a:rPr>
              <a:t>n</a:t>
            </a:r>
            <a:r>
              <a:rPr lang="en-US" altLang="zh-CN" sz="3600" b="1">
                <a:solidFill>
                  <a:srgbClr val="0000CC"/>
                </a:solidFill>
              </a:rPr>
              <a:t>′</a:t>
            </a:r>
          </a:p>
          <a:p>
            <a:pPr eaLnBrk="1" hangingPunct="1">
              <a:buFont typeface="Wingdings" pitchFamily="2" charset="2"/>
              <a:buNone/>
            </a:pPr>
            <a:r>
              <a:rPr lang="en-US" altLang="zh-CN" sz="3600" b="1">
                <a:solidFill>
                  <a:srgbClr val="0000CC"/>
                </a:solidFill>
              </a:rPr>
              <a:t>  </a:t>
            </a:r>
            <a:r>
              <a:rPr lang="zh-CN" altLang="en-US" sz="3600" b="1">
                <a:solidFill>
                  <a:srgbClr val="0000CC"/>
                </a:solidFill>
              </a:rPr>
              <a:t>再得到</a:t>
            </a:r>
            <a:r>
              <a:rPr lang="zh-CN" altLang="en-US" sz="3600" b="1">
                <a:solidFill>
                  <a:srgbClr val="FF0000"/>
                </a:solidFill>
              </a:rPr>
              <a:t>句子</a:t>
            </a:r>
            <a:r>
              <a:rPr lang="en-US" altLang="zh-CN" sz="3600" b="1">
                <a:solidFill>
                  <a:srgbClr val="0000CC"/>
                </a:solidFill>
              </a:rPr>
              <a:t>L</a:t>
            </a:r>
            <a:r>
              <a:rPr lang="en-US" altLang="zh-CN" sz="3600" b="1" baseline="-25000">
                <a:solidFill>
                  <a:srgbClr val="0000CC"/>
                </a:solidFill>
              </a:rPr>
              <a:t>x</a:t>
            </a:r>
            <a:r>
              <a:rPr lang="en-US" altLang="zh-CN" sz="4000" b="1" baseline="-56000">
                <a:solidFill>
                  <a:srgbClr val="0000CC"/>
                </a:solidFill>
              </a:rPr>
              <a:t>1</a:t>
            </a:r>
            <a:r>
              <a:rPr lang="en-US" altLang="zh-CN" sz="3600" b="1">
                <a:solidFill>
                  <a:srgbClr val="0000CC"/>
                </a:solidFill>
              </a:rPr>
              <a:t>L</a:t>
            </a:r>
            <a:r>
              <a:rPr lang="en-US" altLang="zh-CN" sz="3600" b="1" baseline="-25000">
                <a:solidFill>
                  <a:srgbClr val="0000CC"/>
                </a:solidFill>
              </a:rPr>
              <a:t>x</a:t>
            </a:r>
            <a:r>
              <a:rPr lang="en-US" altLang="zh-CN" sz="4000" b="1" baseline="-56000">
                <a:solidFill>
                  <a:srgbClr val="0000CC"/>
                </a:solidFill>
              </a:rPr>
              <a:t>2</a:t>
            </a:r>
            <a:r>
              <a:rPr lang="en-US" altLang="zh-CN" sz="3600" b="1">
                <a:solidFill>
                  <a:srgbClr val="0000CC"/>
                </a:solidFill>
                <a:latin typeface="Times New Roman" pitchFamily="18" charset="0"/>
              </a:rPr>
              <a:t>…</a:t>
            </a:r>
            <a:r>
              <a:rPr lang="en-US" altLang="zh-CN" sz="3600" b="1">
                <a:solidFill>
                  <a:srgbClr val="0000CC"/>
                </a:solidFill>
              </a:rPr>
              <a:t>L</a:t>
            </a:r>
            <a:r>
              <a:rPr lang="en-US" altLang="zh-CN" sz="3600" b="1" baseline="-25000">
                <a:solidFill>
                  <a:srgbClr val="0000CC"/>
                </a:solidFill>
              </a:rPr>
              <a:t>x</a:t>
            </a:r>
            <a:r>
              <a:rPr lang="en-US" altLang="zh-CN" sz="4000" b="1" baseline="-56000">
                <a:solidFill>
                  <a:srgbClr val="0000CC"/>
                </a:solidFill>
              </a:rPr>
              <a:t>n</a:t>
            </a:r>
            <a:endParaRPr lang="zh-CN" altLang="en-US" sz="4000" b="1" baseline="-56000">
              <a:solidFill>
                <a:srgbClr val="0000CC"/>
              </a:solidFill>
            </a:endParaRPr>
          </a:p>
          <a:p>
            <a:pPr eaLnBrk="1" hangingPunct="1"/>
            <a:r>
              <a:rPr lang="zh-CN" altLang="en-US" sz="3600" b="1">
                <a:solidFill>
                  <a:srgbClr val="0000CC"/>
                </a:solidFill>
              </a:rPr>
              <a:t>所以文法</a:t>
            </a:r>
            <a:r>
              <a:rPr lang="en-US" altLang="zh-CN" sz="3600" b="1">
                <a:solidFill>
                  <a:srgbClr val="0000CC"/>
                </a:solidFill>
              </a:rPr>
              <a:t>G′</a:t>
            </a:r>
            <a:r>
              <a:rPr lang="zh-CN" altLang="en-US" sz="3600" b="1">
                <a:solidFill>
                  <a:srgbClr val="0000CC"/>
                </a:solidFill>
              </a:rPr>
              <a:t>产生语言</a:t>
            </a:r>
            <a:r>
              <a:rPr lang="en-US" altLang="zh-CN" sz="3600" b="1">
                <a:solidFill>
                  <a:srgbClr val="0000CC"/>
                </a:solidFill>
              </a:rPr>
              <a:t>g(L)</a:t>
            </a:r>
            <a:r>
              <a:rPr lang="zh-CN" altLang="en-US" sz="3600" b="1">
                <a:solidFill>
                  <a:srgbClr val="0000CC"/>
                </a:solidFill>
              </a:rPr>
              <a:t>，也是上下文无关的语言。                 </a:t>
            </a:r>
          </a:p>
          <a:p>
            <a:pPr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1971">
                                            <p:txEl>
                                              <p:pRg st="0" end="0"/>
                                            </p:txEl>
                                          </p:spTgt>
                                        </p:tgtEl>
                                        <p:attrNameLst>
                                          <p:attrName>style.visibility</p:attrName>
                                        </p:attrNameLst>
                                      </p:cBhvr>
                                      <p:to>
                                        <p:strVal val="visible"/>
                                      </p:to>
                                    </p:set>
                                    <p:animEffect transition="in" filter="box(in)">
                                      <p:cBhvr>
                                        <p:cTn id="7" dur="500"/>
                                        <p:tgtEl>
                                          <p:spTgt spid="85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1971">
                                            <p:txEl>
                                              <p:pRg st="1" end="1"/>
                                            </p:txEl>
                                          </p:spTgt>
                                        </p:tgtEl>
                                        <p:attrNameLst>
                                          <p:attrName>style.visibility</p:attrName>
                                        </p:attrNameLst>
                                      </p:cBhvr>
                                      <p:to>
                                        <p:strVal val="visible"/>
                                      </p:to>
                                    </p:set>
                                    <p:animEffect transition="in" filter="box(in)">
                                      <p:cBhvr>
                                        <p:cTn id="12" dur="500"/>
                                        <p:tgtEl>
                                          <p:spTgt spid="851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51971">
                                            <p:txEl>
                                              <p:pRg st="2" end="2"/>
                                            </p:txEl>
                                          </p:spTgt>
                                        </p:tgtEl>
                                        <p:attrNameLst>
                                          <p:attrName>style.visibility</p:attrName>
                                        </p:attrNameLst>
                                      </p:cBhvr>
                                      <p:to>
                                        <p:strVal val="visible"/>
                                      </p:to>
                                    </p:set>
                                    <p:animEffect transition="in" filter="box(in)">
                                      <p:cBhvr>
                                        <p:cTn id="17" dur="500"/>
                                        <p:tgtEl>
                                          <p:spTgt spid="851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51971">
                                            <p:txEl>
                                              <p:pRg st="3" end="3"/>
                                            </p:txEl>
                                          </p:spTgt>
                                        </p:tgtEl>
                                        <p:attrNameLst>
                                          <p:attrName>style.visibility</p:attrName>
                                        </p:attrNameLst>
                                      </p:cBhvr>
                                      <p:to>
                                        <p:strVal val="visible"/>
                                      </p:to>
                                    </p:set>
                                    <p:animEffect transition="in" filter="box(in)">
                                      <p:cBhvr>
                                        <p:cTn id="22" dur="500"/>
                                        <p:tgtEl>
                                          <p:spTgt spid="851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1" grpId="0" build="p"/>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endParaRPr lang="zh-CN" altLang="zh-CN"/>
          </a:p>
        </p:txBody>
      </p:sp>
      <p:sp>
        <p:nvSpPr>
          <p:cNvPr id="277507" name="Rectangle 3"/>
          <p:cNvSpPr>
            <a:spLocks noGrp="1" noChangeArrowheads="1"/>
          </p:cNvSpPr>
          <p:nvPr>
            <p:ph type="body" idx="1"/>
          </p:nvPr>
        </p:nvSpPr>
        <p:spPr/>
        <p:txBody>
          <a:bodyPr/>
          <a:lstStyle/>
          <a:p>
            <a:pPr eaLnBrk="1" hangingPunct="1"/>
            <a:r>
              <a:rPr lang="zh-CN" altLang="en-US" sz="3200" b="1">
                <a:solidFill>
                  <a:srgbClr val="0000CC"/>
                </a:solidFill>
              </a:rPr>
              <a:t>文法</a:t>
            </a:r>
            <a:r>
              <a:rPr lang="en-US" altLang="zh-CN" sz="3200" b="1">
                <a:solidFill>
                  <a:srgbClr val="0000CC"/>
                </a:solidFill>
              </a:rPr>
              <a:t>G:S </a:t>
            </a:r>
            <a:r>
              <a:rPr lang="en-US" altLang="zh-CN" b="1">
                <a:solidFill>
                  <a:srgbClr val="0000CC"/>
                </a:solidFill>
              </a:rPr>
              <a:t>→</a:t>
            </a:r>
            <a:r>
              <a:rPr lang="en-US" altLang="zh-CN" sz="3200" b="1">
                <a:solidFill>
                  <a:srgbClr val="0000CC"/>
                </a:solidFill>
              </a:rPr>
              <a:t>aSb|</a:t>
            </a:r>
            <a:r>
              <a:rPr lang="en-GB" altLang="zh-CN" sz="3200" b="1">
                <a:solidFill>
                  <a:srgbClr val="0000CC"/>
                </a:solidFill>
              </a:rPr>
              <a:t>ab     </a:t>
            </a:r>
            <a:r>
              <a:rPr lang="en-US" altLang="zh-CN" sz="3200" b="1">
                <a:solidFill>
                  <a:srgbClr val="0000CC"/>
                </a:solidFill>
              </a:rPr>
              <a:t>    L(G)=a</a:t>
            </a:r>
            <a:r>
              <a:rPr lang="en-US" altLang="zh-CN" sz="3200" b="1" baseline="30000">
                <a:solidFill>
                  <a:srgbClr val="0000CC"/>
                </a:solidFill>
              </a:rPr>
              <a:t>n</a:t>
            </a:r>
            <a:r>
              <a:rPr lang="en-US" altLang="zh-CN" sz="3200" b="1">
                <a:solidFill>
                  <a:srgbClr val="0000CC"/>
                </a:solidFill>
              </a:rPr>
              <a:t>b</a:t>
            </a:r>
            <a:r>
              <a:rPr lang="en-US" altLang="zh-CN" sz="3200" b="1" baseline="30000">
                <a:solidFill>
                  <a:srgbClr val="0000CC"/>
                </a:solidFill>
              </a:rPr>
              <a:t>n</a:t>
            </a:r>
          </a:p>
          <a:p>
            <a:pPr eaLnBrk="1" hangingPunct="1"/>
            <a:r>
              <a:rPr lang="zh-CN" altLang="en-US" sz="3200" b="1">
                <a:solidFill>
                  <a:srgbClr val="0000CC"/>
                </a:solidFill>
              </a:rPr>
              <a:t>若   </a:t>
            </a:r>
            <a:r>
              <a:rPr lang="en-US" altLang="zh-CN" sz="3200" b="1">
                <a:solidFill>
                  <a:srgbClr val="0000CC"/>
                </a:solidFill>
              </a:rPr>
              <a:t>g(a)=0*</a:t>
            </a:r>
            <a:r>
              <a:rPr lang="zh-CN" altLang="en-US" sz="3200" b="1">
                <a:solidFill>
                  <a:srgbClr val="0000CC"/>
                </a:solidFill>
              </a:rPr>
              <a:t>，</a:t>
            </a:r>
            <a:r>
              <a:rPr lang="en-US" altLang="zh-CN" sz="3200" b="1">
                <a:solidFill>
                  <a:srgbClr val="0000CC"/>
                </a:solidFill>
              </a:rPr>
              <a:t>g(b)=1</a:t>
            </a:r>
          </a:p>
          <a:p>
            <a:pPr eaLnBrk="1" hangingPunct="1"/>
            <a:r>
              <a:rPr lang="zh-CN" altLang="en-US" sz="3200" b="1">
                <a:solidFill>
                  <a:srgbClr val="0000CC"/>
                </a:solidFill>
              </a:rPr>
              <a:t>构造文法：</a:t>
            </a:r>
            <a:r>
              <a:rPr lang="en-US" altLang="zh-CN" sz="3200" b="1">
                <a:solidFill>
                  <a:srgbClr val="0000CC"/>
                </a:solidFill>
              </a:rPr>
              <a:t>S </a:t>
            </a:r>
            <a:r>
              <a:rPr lang="en-US" altLang="zh-CN" b="1">
                <a:solidFill>
                  <a:srgbClr val="0000CC"/>
                </a:solidFill>
              </a:rPr>
              <a:t>→ </a:t>
            </a:r>
            <a:r>
              <a:rPr lang="en-GB" altLang="zh-CN" sz="3200" b="1">
                <a:solidFill>
                  <a:srgbClr val="0000CC"/>
                </a:solidFill>
              </a:rPr>
              <a:t>a</a:t>
            </a:r>
            <a:r>
              <a:rPr lang="en-US" altLang="zh-CN" b="1">
                <a:solidFill>
                  <a:srgbClr val="0000CC"/>
                </a:solidFill>
              </a:rPr>
              <a:t>′S </a:t>
            </a:r>
            <a:r>
              <a:rPr lang="en-GB" altLang="zh-CN" sz="3200" b="1">
                <a:solidFill>
                  <a:srgbClr val="0000CC"/>
                </a:solidFill>
              </a:rPr>
              <a:t>b</a:t>
            </a:r>
            <a:r>
              <a:rPr lang="en-US" altLang="zh-CN" b="1">
                <a:solidFill>
                  <a:srgbClr val="0000CC"/>
                </a:solidFill>
              </a:rPr>
              <a:t>′ </a:t>
            </a:r>
            <a:r>
              <a:rPr lang="en-US" altLang="zh-CN" sz="3200" b="1">
                <a:solidFill>
                  <a:srgbClr val="0000CC"/>
                </a:solidFill>
              </a:rPr>
              <a:t>|</a:t>
            </a:r>
            <a:r>
              <a:rPr lang="en-GB" altLang="zh-CN" sz="3200" b="1">
                <a:solidFill>
                  <a:srgbClr val="0000CC"/>
                </a:solidFill>
              </a:rPr>
              <a:t>a</a:t>
            </a:r>
            <a:r>
              <a:rPr lang="en-US" altLang="zh-CN" b="1">
                <a:solidFill>
                  <a:srgbClr val="0000CC"/>
                </a:solidFill>
              </a:rPr>
              <a:t>′</a:t>
            </a:r>
            <a:r>
              <a:rPr lang="en-GB" altLang="zh-CN" sz="3200" b="1">
                <a:solidFill>
                  <a:srgbClr val="0000CC"/>
                </a:solidFill>
              </a:rPr>
              <a:t>b</a:t>
            </a:r>
            <a:r>
              <a:rPr lang="en-US" altLang="zh-CN" b="1">
                <a:solidFill>
                  <a:srgbClr val="0000CC"/>
                </a:solidFill>
              </a:rPr>
              <a:t>′</a:t>
            </a:r>
            <a:endParaRPr lang="en-GB" altLang="zh-CN" sz="3200" b="1">
              <a:solidFill>
                <a:srgbClr val="0000CC"/>
              </a:solidFill>
            </a:endParaRPr>
          </a:p>
          <a:p>
            <a:pPr eaLnBrk="1" hangingPunct="1">
              <a:buFont typeface="Wingdings" pitchFamily="2" charset="2"/>
              <a:buNone/>
            </a:pPr>
            <a:r>
              <a:rPr lang="en-GB" altLang="zh-CN" sz="3200" b="1">
                <a:solidFill>
                  <a:srgbClr val="0000CC"/>
                </a:solidFill>
              </a:rPr>
              <a:t>                     a</a:t>
            </a:r>
            <a:r>
              <a:rPr lang="en-US" altLang="zh-CN" b="1">
                <a:solidFill>
                  <a:srgbClr val="0000CC"/>
                </a:solidFill>
              </a:rPr>
              <a:t>′</a:t>
            </a:r>
            <a:r>
              <a:rPr lang="en-US" altLang="zh-CN" sz="3200" b="1">
                <a:solidFill>
                  <a:srgbClr val="0000CC"/>
                </a:solidFill>
              </a:rPr>
              <a:t> </a:t>
            </a:r>
            <a:r>
              <a:rPr lang="en-US" altLang="zh-CN" b="1">
                <a:solidFill>
                  <a:srgbClr val="0000CC"/>
                </a:solidFill>
              </a:rPr>
              <a:t>→</a:t>
            </a:r>
            <a:r>
              <a:rPr lang="en-US" altLang="zh-CN" sz="3200" b="1">
                <a:solidFill>
                  <a:srgbClr val="0000CC"/>
                </a:solidFill>
              </a:rPr>
              <a:t>ε|0 </a:t>
            </a:r>
            <a:r>
              <a:rPr lang="en-GB" altLang="zh-CN" sz="3200" b="1">
                <a:solidFill>
                  <a:srgbClr val="0000CC"/>
                </a:solidFill>
              </a:rPr>
              <a:t>a</a:t>
            </a:r>
            <a:r>
              <a:rPr lang="en-US" altLang="zh-CN" b="1">
                <a:solidFill>
                  <a:srgbClr val="0000CC"/>
                </a:solidFill>
              </a:rPr>
              <a:t>′</a:t>
            </a:r>
            <a:r>
              <a:rPr lang="en-US" altLang="zh-CN" sz="3200" b="1">
                <a:solidFill>
                  <a:srgbClr val="0000CC"/>
                </a:solidFill>
              </a:rPr>
              <a:t> </a:t>
            </a:r>
          </a:p>
          <a:p>
            <a:pPr eaLnBrk="1" hangingPunct="1">
              <a:buFont typeface="Wingdings" pitchFamily="2" charset="2"/>
              <a:buNone/>
            </a:pPr>
            <a:r>
              <a:rPr lang="en-US" altLang="zh-CN" sz="3200" b="1">
                <a:solidFill>
                  <a:srgbClr val="0000CC"/>
                </a:solidFill>
              </a:rPr>
              <a:t>                     </a:t>
            </a:r>
            <a:r>
              <a:rPr lang="en-GB" altLang="zh-CN" sz="3200" b="1">
                <a:solidFill>
                  <a:srgbClr val="0000CC"/>
                </a:solidFill>
              </a:rPr>
              <a:t>b</a:t>
            </a:r>
            <a:r>
              <a:rPr lang="en-US" altLang="zh-CN" b="1">
                <a:solidFill>
                  <a:srgbClr val="0000CC"/>
                </a:solidFill>
              </a:rPr>
              <a:t>′ →1</a:t>
            </a:r>
            <a:endParaRPr lang="en-US" altLang="zh-CN" sz="3200" b="1">
              <a:solidFill>
                <a:srgbClr val="0000CC"/>
              </a:solidFill>
            </a:endParaRPr>
          </a:p>
          <a:p>
            <a:pPr eaLnBrk="1" hangingPunct="1">
              <a:buFont typeface="Wingdings" pitchFamily="2" charset="2"/>
              <a:buNone/>
            </a:pPr>
            <a:r>
              <a:rPr lang="en-US" altLang="zh-CN" sz="3200" b="1">
                <a:solidFill>
                  <a:srgbClr val="0000CC"/>
                </a:solidFill>
              </a:rPr>
              <a:t>   </a:t>
            </a:r>
            <a:r>
              <a:rPr lang="zh-CN" altLang="en-US" sz="3200" b="1">
                <a:solidFill>
                  <a:srgbClr val="0000CC"/>
                </a:solidFill>
              </a:rPr>
              <a:t>产生语言</a:t>
            </a:r>
            <a:r>
              <a:rPr lang="en-US" altLang="zh-CN" sz="3200" b="1">
                <a:solidFill>
                  <a:srgbClr val="0000CC"/>
                </a:solidFill>
              </a:rPr>
              <a:t>{0}*{1}</a:t>
            </a:r>
            <a:r>
              <a:rPr lang="en-US" altLang="zh-CN" sz="3200" b="1" baseline="30000">
                <a:solidFill>
                  <a:srgbClr val="0000CC"/>
                </a:solidFill>
              </a:rPr>
              <a:t>+</a:t>
            </a:r>
            <a:endParaRPr lang="en-US" altLang="zh-CN" sz="3200" b="1">
              <a:solidFill>
                <a:srgbClr val="0000CC"/>
              </a:solidFill>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r>
              <a:rPr lang="zh-CN" altLang="en-US" sz="4800" dirty="0">
                <a:solidFill>
                  <a:srgbClr val="000000"/>
                </a:solidFill>
              </a:rPr>
              <a:t>定理</a:t>
            </a:r>
            <a:r>
              <a:rPr lang="en-US" altLang="zh-CN" sz="4800" dirty="0">
                <a:solidFill>
                  <a:srgbClr val="000000"/>
                </a:solidFill>
              </a:rPr>
              <a:t>2-11</a:t>
            </a:r>
          </a:p>
        </p:txBody>
      </p:sp>
      <p:sp>
        <p:nvSpPr>
          <p:cNvPr id="850947" name="Rectangle 3"/>
          <p:cNvSpPr>
            <a:spLocks noGrp="1" noChangeArrowheads="1"/>
          </p:cNvSpPr>
          <p:nvPr>
            <p:ph type="body" idx="1"/>
          </p:nvPr>
        </p:nvSpPr>
        <p:spPr/>
        <p:txBody>
          <a:bodyPr/>
          <a:lstStyle/>
          <a:p>
            <a:pPr eaLnBrk="1" hangingPunct="1">
              <a:buNone/>
            </a:pPr>
            <a:r>
              <a:rPr lang="en-US" altLang="zh-CN" sz="4000" b="1" dirty="0">
                <a:solidFill>
                  <a:srgbClr val="000000"/>
                </a:solidFill>
              </a:rPr>
              <a:t>3</a:t>
            </a:r>
            <a:r>
              <a:rPr lang="zh-CN" altLang="en-US" sz="4000" b="1" dirty="0">
                <a:solidFill>
                  <a:srgbClr val="000000"/>
                </a:solidFill>
              </a:rPr>
              <a:t>型语言</a:t>
            </a:r>
            <a:r>
              <a:rPr lang="zh-CN" altLang="en-US" sz="4000" b="1" dirty="0">
                <a:solidFill>
                  <a:srgbClr val="0000CC"/>
                </a:solidFill>
              </a:rPr>
              <a:t>对于置换映射是封闭的。</a:t>
            </a:r>
          </a:p>
          <a:p>
            <a:pPr eaLnBrk="1" hangingPunct="1">
              <a:buNone/>
            </a:pPr>
            <a:r>
              <a:rPr lang="zh-CN" altLang="en-US" sz="4000" b="1" dirty="0">
                <a:solidFill>
                  <a:srgbClr val="0000CC"/>
                </a:solidFill>
              </a:rPr>
              <a:t>证明：</a:t>
            </a:r>
          </a:p>
          <a:p>
            <a:pPr eaLnBrk="1" hangingPunct="1">
              <a:buFont typeface="Wingdings" pitchFamily="2" charset="2"/>
              <a:buNone/>
            </a:pPr>
            <a:r>
              <a:rPr lang="zh-CN" altLang="en-US" sz="4000" b="1" dirty="0">
                <a:solidFill>
                  <a:srgbClr val="0000CC"/>
                </a:solidFill>
              </a:rPr>
              <a:t>   略。</a:t>
            </a:r>
          </a:p>
          <a:p>
            <a:pPr eaLnBrk="1" hangingPunct="1"/>
            <a:endParaRPr lang="zh-CN" altLang="en-US" dirty="0"/>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0947">
                                            <p:txEl>
                                              <p:pRg st="0" end="0"/>
                                            </p:txEl>
                                          </p:spTgt>
                                        </p:tgtEl>
                                        <p:attrNameLst>
                                          <p:attrName>style.visibility</p:attrName>
                                        </p:attrNameLst>
                                      </p:cBhvr>
                                      <p:to>
                                        <p:strVal val="visible"/>
                                      </p:to>
                                    </p:set>
                                    <p:animEffect transition="in" filter="box(in)">
                                      <p:cBhvr>
                                        <p:cTn id="7" dur="500"/>
                                        <p:tgtEl>
                                          <p:spTgt spid="85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0947">
                                            <p:txEl>
                                              <p:pRg st="1" end="1"/>
                                            </p:txEl>
                                          </p:spTgt>
                                        </p:tgtEl>
                                        <p:attrNameLst>
                                          <p:attrName>style.visibility</p:attrName>
                                        </p:attrNameLst>
                                      </p:cBhvr>
                                      <p:to>
                                        <p:strVal val="visible"/>
                                      </p:to>
                                    </p:set>
                                    <p:animEffect transition="in" filter="box(in)">
                                      <p:cBhvr>
                                        <p:cTn id="12" dur="500"/>
                                        <p:tgtEl>
                                          <p:spTgt spid="85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50947">
                                            <p:txEl>
                                              <p:pRg st="2" end="2"/>
                                            </p:txEl>
                                          </p:spTgt>
                                        </p:tgtEl>
                                        <p:attrNameLst>
                                          <p:attrName>style.visibility</p:attrName>
                                        </p:attrNameLst>
                                      </p:cBhvr>
                                      <p:to>
                                        <p:strVal val="visible"/>
                                      </p:to>
                                    </p:set>
                                    <p:animEffect transition="in" filter="box(in)">
                                      <p:cBhvr>
                                        <p:cTn id="17" dur="500"/>
                                        <p:tgtEl>
                                          <p:spTgt spid="85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7" grpId="0" build="p"/>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r>
              <a:rPr lang="en-US" altLang="zh-CN" sz="4800" dirty="0">
                <a:solidFill>
                  <a:srgbClr val="000000"/>
                </a:solidFill>
              </a:rPr>
              <a:t>2.11  </a:t>
            </a:r>
            <a:r>
              <a:rPr lang="zh-CN" altLang="en-US" sz="4800" dirty="0">
                <a:solidFill>
                  <a:srgbClr val="000000"/>
                </a:solidFill>
              </a:rPr>
              <a:t>正则表达式和正则集</a:t>
            </a:r>
          </a:p>
        </p:txBody>
      </p:sp>
      <p:sp>
        <p:nvSpPr>
          <p:cNvPr id="279555" name="Rectangle 3"/>
          <p:cNvSpPr>
            <a:spLocks noGrp="1" noChangeArrowheads="1"/>
          </p:cNvSpPr>
          <p:nvPr>
            <p:ph type="body" idx="1"/>
          </p:nvPr>
        </p:nvSpPr>
        <p:spPr>
          <a:xfrm>
            <a:off x="571472" y="2362200"/>
            <a:ext cx="8358214" cy="3733800"/>
          </a:xfrm>
        </p:spPr>
        <p:txBody>
          <a:bodyPr/>
          <a:lstStyle/>
          <a:p>
            <a:pPr marL="0" indent="0" eaLnBrk="1" hangingPunct="1">
              <a:lnSpc>
                <a:spcPct val="150000"/>
              </a:lnSpc>
              <a:buFont typeface="Wingdings" pitchFamily="2" charset="2"/>
              <a:buNone/>
            </a:pPr>
            <a:r>
              <a:rPr lang="zh-CN" altLang="en-US" sz="4000" b="1" dirty="0">
                <a:solidFill>
                  <a:srgbClr val="0000CC"/>
                </a:solidFill>
              </a:rPr>
              <a:t>有效自动化是计算机学科的重点问题</a:t>
            </a:r>
          </a:p>
          <a:p>
            <a:pPr marL="0" indent="0" eaLnBrk="1" hangingPunct="1">
              <a:lnSpc>
                <a:spcPct val="150000"/>
              </a:lnSpc>
              <a:buFont typeface="Wingdings" pitchFamily="2" charset="2"/>
              <a:buNone/>
            </a:pPr>
            <a:r>
              <a:rPr lang="zh-CN" altLang="en-US" sz="4000" b="1" dirty="0">
                <a:solidFill>
                  <a:srgbClr val="0000CC"/>
                </a:solidFill>
              </a:rPr>
              <a:t>有效自动化的基础：</a:t>
            </a:r>
          </a:p>
          <a:p>
            <a:pPr marL="0" indent="0" eaLnBrk="1" hangingPunct="1">
              <a:lnSpc>
                <a:spcPct val="150000"/>
              </a:lnSpc>
              <a:buFont typeface="Wingdings" pitchFamily="2" charset="2"/>
              <a:buNone/>
            </a:pPr>
            <a:r>
              <a:rPr lang="zh-CN" altLang="en-US" sz="4000" b="1" dirty="0">
                <a:solidFill>
                  <a:srgbClr val="0000CC"/>
                </a:solidFill>
              </a:rPr>
              <a:t>     对问题恰当的</a:t>
            </a:r>
            <a:r>
              <a:rPr lang="zh-CN" altLang="en-US" sz="4000" b="1" dirty="0">
                <a:solidFill>
                  <a:srgbClr val="000000"/>
                </a:solidFill>
              </a:rPr>
              <a:t>形式化描述</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ox(in)">
                                      <p:cBhvr>
                                        <p:cTn id="7" dur="500"/>
                                        <p:tgtEl>
                                          <p:spTgt spid="279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ox(in)">
                                      <p:cBhvr>
                                        <p:cTn id="12" dur="500"/>
                                        <p:tgtEl>
                                          <p:spTgt spid="279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ox(in)">
                                      <p:cBhvr>
                                        <p:cTn id="17" dur="500"/>
                                        <p:tgtEl>
                                          <p:spTgt spid="279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endParaRPr lang="zh-CN" altLang="zh-CN"/>
          </a:p>
        </p:txBody>
      </p:sp>
      <p:sp>
        <p:nvSpPr>
          <p:cNvPr id="852995" name="Rectangle 3"/>
          <p:cNvSpPr>
            <a:spLocks noGrp="1" noChangeArrowheads="1"/>
          </p:cNvSpPr>
          <p:nvPr>
            <p:ph type="body" idx="1"/>
          </p:nvPr>
        </p:nvSpPr>
        <p:spPr/>
        <p:txBody>
          <a:bodyPr/>
          <a:lstStyle/>
          <a:p>
            <a:pPr eaLnBrk="1" hangingPunct="1"/>
            <a:r>
              <a:rPr lang="zh-CN" altLang="en-US" sz="4000" b="1">
                <a:solidFill>
                  <a:srgbClr val="0000CC"/>
                </a:solidFill>
              </a:rPr>
              <a:t>可以使用</a:t>
            </a:r>
            <a:r>
              <a:rPr lang="zh-CN" altLang="en-US" sz="4000" b="1">
                <a:solidFill>
                  <a:srgbClr val="000000"/>
                </a:solidFill>
              </a:rPr>
              <a:t>正则表达式</a:t>
            </a:r>
            <a:r>
              <a:rPr lang="zh-CN" altLang="en-US" sz="4000" b="1">
                <a:solidFill>
                  <a:srgbClr val="0000CC"/>
                </a:solidFill>
              </a:rPr>
              <a:t>来表示</a:t>
            </a:r>
            <a:r>
              <a:rPr lang="zh-CN" altLang="en-US" sz="4000" b="1">
                <a:solidFill>
                  <a:srgbClr val="000000"/>
                </a:solidFill>
              </a:rPr>
              <a:t>正则的语言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2995">
                                            <p:txEl>
                                              <p:pRg st="0" end="0"/>
                                            </p:txEl>
                                          </p:spTgt>
                                        </p:tgtEl>
                                        <p:attrNameLst>
                                          <p:attrName>style.visibility</p:attrName>
                                        </p:attrNameLst>
                                      </p:cBhvr>
                                      <p:to>
                                        <p:strVal val="visible"/>
                                      </p:to>
                                    </p:set>
                                    <p:animEffect transition="in" filter="box(in)">
                                      <p:cBhvr>
                                        <p:cTn id="7" dur="500"/>
                                        <p:tgtEl>
                                          <p:spTgt spid="8529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5" grpId="0" build="p"/>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r>
              <a:rPr lang="zh-CN" altLang="en-US" sz="4000">
                <a:solidFill>
                  <a:srgbClr val="000000"/>
                </a:solidFill>
              </a:rPr>
              <a:t>优势</a:t>
            </a:r>
          </a:p>
        </p:txBody>
      </p:sp>
      <p:sp>
        <p:nvSpPr>
          <p:cNvPr id="854019" name="Rectangle 3"/>
          <p:cNvSpPr>
            <a:spLocks noGrp="1" noChangeArrowheads="1"/>
          </p:cNvSpPr>
          <p:nvPr>
            <p:ph type="body" idx="1"/>
          </p:nvPr>
        </p:nvSpPr>
        <p:spPr/>
        <p:txBody>
          <a:bodyPr/>
          <a:lstStyle/>
          <a:p>
            <a:pPr eaLnBrk="1" hangingPunct="1">
              <a:lnSpc>
                <a:spcPct val="90000"/>
              </a:lnSpc>
            </a:pPr>
            <a:r>
              <a:rPr lang="zh-CN" altLang="en-US" sz="4000" b="1" dirty="0">
                <a:solidFill>
                  <a:srgbClr val="0000CC"/>
                </a:solidFill>
              </a:rPr>
              <a:t>这种表达形式更接近语言的</a:t>
            </a:r>
            <a:endParaRPr lang="en-US" altLang="zh-CN" sz="4000" b="1" dirty="0">
              <a:solidFill>
                <a:srgbClr val="0000CC"/>
              </a:solidFill>
            </a:endParaRPr>
          </a:p>
          <a:p>
            <a:pPr eaLnBrk="1" hangingPunct="1">
              <a:lnSpc>
                <a:spcPct val="90000"/>
              </a:lnSpc>
              <a:buNone/>
            </a:pPr>
            <a:r>
              <a:rPr lang="zh-CN" altLang="en-US" sz="4000" b="1" dirty="0">
                <a:solidFill>
                  <a:srgbClr val="000000"/>
                </a:solidFill>
              </a:rPr>
              <a:t>集合表示</a:t>
            </a:r>
            <a:r>
              <a:rPr lang="zh-CN" altLang="en-US" sz="4000" b="1" dirty="0">
                <a:solidFill>
                  <a:srgbClr val="0000CC"/>
                </a:solidFill>
              </a:rPr>
              <a:t>和语言的</a:t>
            </a:r>
            <a:r>
              <a:rPr lang="zh-CN" altLang="en-US" sz="4000" b="1" dirty="0">
                <a:solidFill>
                  <a:srgbClr val="000000"/>
                </a:solidFill>
              </a:rPr>
              <a:t>计算机表示：</a:t>
            </a:r>
            <a:endParaRPr lang="zh-CN" altLang="en-US" sz="4000" b="1" dirty="0">
              <a:solidFill>
                <a:srgbClr val="0000CC"/>
              </a:solidFill>
            </a:endParaRPr>
          </a:p>
          <a:p>
            <a:pPr marL="0" indent="0" eaLnBrk="1" hangingPunct="1">
              <a:lnSpc>
                <a:spcPct val="90000"/>
              </a:lnSpc>
              <a:buNone/>
            </a:pPr>
            <a:r>
              <a:rPr lang="zh-CN" altLang="en-US" sz="4000" b="1" dirty="0">
                <a:solidFill>
                  <a:srgbClr val="0000CC"/>
                </a:solidFill>
              </a:rPr>
              <a:t>    语言的集合表示形式使得更</a:t>
            </a:r>
            <a:r>
              <a:rPr lang="zh-CN" altLang="en-US" sz="4000" b="1" dirty="0">
                <a:solidFill>
                  <a:srgbClr val="000000"/>
                </a:solidFill>
              </a:rPr>
              <a:t>容易理解和使用</a:t>
            </a:r>
            <a:r>
              <a:rPr lang="zh-CN" altLang="en-US" sz="4000" b="1" dirty="0">
                <a:solidFill>
                  <a:srgbClr val="0000CC"/>
                </a:solidFill>
              </a:rPr>
              <a:t>；</a:t>
            </a:r>
          </a:p>
          <a:p>
            <a:pPr marL="0" indent="0" eaLnBrk="1" hangingPunct="1">
              <a:lnSpc>
                <a:spcPct val="90000"/>
              </a:lnSpc>
              <a:buNone/>
            </a:pPr>
            <a:r>
              <a:rPr lang="zh-CN" altLang="en-US" sz="4000" b="1" dirty="0">
                <a:solidFill>
                  <a:srgbClr val="0000CC"/>
                </a:solidFill>
              </a:rPr>
              <a:t>     而适合计算机的表示形式又使得它更容易被</a:t>
            </a:r>
            <a:r>
              <a:rPr lang="zh-CN" altLang="en-US" sz="4000" b="1" dirty="0">
                <a:solidFill>
                  <a:srgbClr val="000000"/>
                </a:solidFill>
              </a:rPr>
              <a:t>计算机系统处理</a:t>
            </a:r>
            <a:r>
              <a:rPr lang="zh-CN" altLang="en-US"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4019">
                                            <p:txEl>
                                              <p:pRg st="0" end="0"/>
                                            </p:txEl>
                                          </p:spTgt>
                                        </p:tgtEl>
                                        <p:attrNameLst>
                                          <p:attrName>style.visibility</p:attrName>
                                        </p:attrNameLst>
                                      </p:cBhvr>
                                      <p:to>
                                        <p:strVal val="visible"/>
                                      </p:to>
                                    </p:set>
                                    <p:animEffect transition="in" filter="box(in)">
                                      <p:cBhvr>
                                        <p:cTn id="7" dur="500"/>
                                        <p:tgtEl>
                                          <p:spTgt spid="854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4019">
                                            <p:txEl>
                                              <p:pRg st="1" end="1"/>
                                            </p:txEl>
                                          </p:spTgt>
                                        </p:tgtEl>
                                        <p:attrNameLst>
                                          <p:attrName>style.visibility</p:attrName>
                                        </p:attrNameLst>
                                      </p:cBhvr>
                                      <p:to>
                                        <p:strVal val="visible"/>
                                      </p:to>
                                    </p:set>
                                    <p:animEffect transition="in" filter="box(in)">
                                      <p:cBhvr>
                                        <p:cTn id="12" dur="500"/>
                                        <p:tgtEl>
                                          <p:spTgt spid="854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54019">
                                            <p:txEl>
                                              <p:pRg st="2" end="2"/>
                                            </p:txEl>
                                          </p:spTgt>
                                        </p:tgtEl>
                                        <p:attrNameLst>
                                          <p:attrName>style.visibility</p:attrName>
                                        </p:attrNameLst>
                                      </p:cBhvr>
                                      <p:to>
                                        <p:strVal val="visible"/>
                                      </p:to>
                                    </p:set>
                                    <p:animEffect transition="in" filter="box(in)">
                                      <p:cBhvr>
                                        <p:cTn id="17" dur="500"/>
                                        <p:tgtEl>
                                          <p:spTgt spid="854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54019">
                                            <p:txEl>
                                              <p:pRg st="3" end="3"/>
                                            </p:txEl>
                                          </p:spTgt>
                                        </p:tgtEl>
                                        <p:attrNameLst>
                                          <p:attrName>style.visibility</p:attrName>
                                        </p:attrNameLst>
                                      </p:cBhvr>
                                      <p:to>
                                        <p:strVal val="visible"/>
                                      </p:to>
                                    </p:set>
                                    <p:animEffect transition="in" filter="box(in)">
                                      <p:cBhvr>
                                        <p:cTn id="22" dur="500"/>
                                        <p:tgtEl>
                                          <p:spTgt spid="854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9" grpId="0" build="p"/>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endParaRPr lang="zh-CN" altLang="zh-CN"/>
          </a:p>
        </p:txBody>
      </p:sp>
      <p:sp>
        <p:nvSpPr>
          <p:cNvPr id="282627" name="Rectangle 3"/>
          <p:cNvSpPr>
            <a:spLocks noGrp="1" noChangeArrowheads="1"/>
          </p:cNvSpPr>
          <p:nvPr>
            <p:ph type="body" idx="1"/>
          </p:nvPr>
        </p:nvSpPr>
        <p:spPr/>
        <p:txBody>
          <a:bodyPr/>
          <a:lstStyle/>
          <a:p>
            <a:pPr eaLnBrk="1" hangingPunct="1"/>
            <a:r>
              <a:rPr lang="zh-CN" altLang="en-US" sz="4000" b="1">
                <a:solidFill>
                  <a:srgbClr val="0000CC"/>
                </a:solidFill>
              </a:rPr>
              <a:t>本节介绍</a:t>
            </a:r>
            <a:r>
              <a:rPr lang="zh-CN" altLang="en-US" sz="4000" b="1">
                <a:solidFill>
                  <a:srgbClr val="000000"/>
                </a:solidFill>
              </a:rPr>
              <a:t>正则表达式</a:t>
            </a:r>
            <a:r>
              <a:rPr lang="zh-CN" altLang="en-US" sz="4000" b="1">
                <a:solidFill>
                  <a:srgbClr val="0000CC"/>
                </a:solidFill>
              </a:rPr>
              <a:t>和它表示的</a:t>
            </a:r>
            <a:r>
              <a:rPr lang="zh-CN" altLang="en-US" sz="4000" b="1">
                <a:solidFill>
                  <a:srgbClr val="000000"/>
                </a:solidFill>
              </a:rPr>
              <a:t>正则集</a:t>
            </a:r>
            <a:r>
              <a:rPr lang="zh-CN" altLang="en-US" sz="4000" b="1">
                <a:solidFill>
                  <a:srgbClr val="0000CC"/>
                </a:solidFill>
              </a:rPr>
              <a:t>。</a:t>
            </a:r>
            <a:endParaRPr lang="zh-CN" altLang="en-US"/>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r>
              <a:rPr lang="zh-CN" altLang="en-US" sz="4800" dirty="0">
                <a:solidFill>
                  <a:srgbClr val="0000CC"/>
                </a:solidFill>
              </a:rPr>
              <a:t>定义</a:t>
            </a:r>
            <a:r>
              <a:rPr lang="en-US" altLang="zh-CN" sz="4800" dirty="0">
                <a:solidFill>
                  <a:srgbClr val="0000CC"/>
                </a:solidFill>
              </a:rPr>
              <a:t>2-16  </a:t>
            </a:r>
            <a:r>
              <a:rPr lang="zh-CN" altLang="en-US" sz="4800" dirty="0">
                <a:solidFill>
                  <a:srgbClr val="0000CC"/>
                </a:solidFill>
              </a:rPr>
              <a:t>正则集的定义</a:t>
            </a:r>
          </a:p>
        </p:txBody>
      </p:sp>
      <p:sp>
        <p:nvSpPr>
          <p:cNvPr id="803843" name="Rectangle 3"/>
          <p:cNvSpPr>
            <a:spLocks noGrp="1" noChangeArrowheads="1"/>
          </p:cNvSpPr>
          <p:nvPr>
            <p:ph type="body" idx="1"/>
          </p:nvPr>
        </p:nvSpPr>
        <p:spPr/>
        <p:txBody>
          <a:bodyPr/>
          <a:lstStyle/>
          <a:p>
            <a:pPr eaLnBrk="1" hangingPunct="1">
              <a:buFont typeface="Wingdings" pitchFamily="2" charset="2"/>
              <a:buNone/>
            </a:pPr>
            <a:r>
              <a:rPr lang="en-US" altLang="zh-CN" sz="4000" b="1">
                <a:solidFill>
                  <a:srgbClr val="0000CC"/>
                </a:solidFill>
              </a:rPr>
              <a:t>L</a:t>
            </a:r>
            <a:r>
              <a:rPr lang="zh-CN" altLang="en-US" sz="4000" b="1">
                <a:solidFill>
                  <a:srgbClr val="0000CC"/>
                </a:solidFill>
              </a:rPr>
              <a:t>是字母表∑上的语言</a:t>
            </a:r>
          </a:p>
          <a:p>
            <a:pPr eaLnBrk="1" hangingPunct="1">
              <a:buFont typeface="Wingdings" pitchFamily="2" charset="2"/>
              <a:buNone/>
            </a:pPr>
            <a:r>
              <a:rPr lang="en-US" altLang="zh-CN" sz="4000" b="1">
                <a:solidFill>
                  <a:srgbClr val="0000CC"/>
                </a:solidFill>
              </a:rPr>
              <a:t>1) </a:t>
            </a:r>
            <a:r>
              <a:rPr lang="zh-CN" altLang="en-US" sz="4000" b="1">
                <a:solidFill>
                  <a:srgbClr val="0000CC"/>
                </a:solidFill>
              </a:rPr>
              <a:t>若</a:t>
            </a:r>
            <a:r>
              <a:rPr lang="en-US" altLang="zh-CN" sz="4000" b="1">
                <a:solidFill>
                  <a:srgbClr val="000000"/>
                </a:solidFill>
              </a:rPr>
              <a:t>L</a:t>
            </a:r>
            <a:r>
              <a:rPr lang="zh-CN" altLang="en-US" sz="4000" b="1">
                <a:solidFill>
                  <a:srgbClr val="000000"/>
                </a:solidFill>
              </a:rPr>
              <a:t>是有限的</a:t>
            </a:r>
            <a:r>
              <a:rPr lang="zh-CN" altLang="en-US" sz="4000" b="1">
                <a:solidFill>
                  <a:srgbClr val="0000CC"/>
                </a:solidFill>
              </a:rPr>
              <a:t>，则</a:t>
            </a:r>
            <a:r>
              <a:rPr lang="en-US" altLang="zh-CN" sz="4000" b="1">
                <a:solidFill>
                  <a:srgbClr val="0000CC"/>
                </a:solidFill>
              </a:rPr>
              <a:t>L</a:t>
            </a:r>
            <a:r>
              <a:rPr lang="zh-CN" altLang="en-US" sz="4000" b="1">
                <a:solidFill>
                  <a:srgbClr val="0000CC"/>
                </a:solidFill>
              </a:rPr>
              <a:t>是</a:t>
            </a:r>
            <a:r>
              <a:rPr lang="zh-CN" altLang="en-US" sz="4000" b="1">
                <a:solidFill>
                  <a:srgbClr val="000000"/>
                </a:solidFill>
              </a:rPr>
              <a:t>正则</a:t>
            </a:r>
            <a:r>
              <a:rPr lang="zh-CN" altLang="en-US" sz="4000" b="1">
                <a:solidFill>
                  <a:srgbClr val="0000CC"/>
                </a:solidFill>
              </a:rPr>
              <a:t>的</a:t>
            </a:r>
          </a:p>
          <a:p>
            <a:pPr eaLnBrk="1" hangingPunct="1">
              <a:buFont typeface="Wingdings" pitchFamily="2" charset="2"/>
              <a:buNone/>
            </a:pPr>
            <a:r>
              <a:rPr lang="en-US" altLang="zh-CN" sz="4000" b="1">
                <a:solidFill>
                  <a:srgbClr val="0000CC"/>
                </a:solidFill>
              </a:rPr>
              <a:t>2)</a:t>
            </a:r>
            <a:r>
              <a:rPr lang="zh-CN" altLang="en-US" sz="4000" b="1">
                <a:solidFill>
                  <a:srgbClr val="0000CC"/>
                </a:solidFill>
              </a:rPr>
              <a:t>或 </a:t>
            </a:r>
            <a:r>
              <a:rPr lang="en-US" altLang="zh-CN" sz="4000" b="1">
                <a:solidFill>
                  <a:srgbClr val="0000CC"/>
                </a:solidFill>
              </a:rPr>
              <a:t>L</a:t>
            </a:r>
            <a:r>
              <a:rPr lang="zh-CN" altLang="en-US" sz="4000" b="1">
                <a:solidFill>
                  <a:srgbClr val="0000CC"/>
                </a:solidFill>
              </a:rPr>
              <a:t>能够由下列运算</a:t>
            </a:r>
            <a:r>
              <a:rPr lang="zh-CN" altLang="en-US" sz="4000" b="1">
                <a:solidFill>
                  <a:srgbClr val="000000"/>
                </a:solidFill>
              </a:rPr>
              <a:t>递归</a:t>
            </a:r>
            <a:r>
              <a:rPr lang="zh-CN" altLang="en-US" sz="4000" b="1">
                <a:solidFill>
                  <a:srgbClr val="0000CC"/>
                </a:solidFill>
              </a:rPr>
              <a:t>地</a:t>
            </a:r>
            <a:r>
              <a:rPr lang="zh-CN" altLang="en-US" sz="4000" b="1">
                <a:solidFill>
                  <a:srgbClr val="000000"/>
                </a:solidFill>
              </a:rPr>
              <a:t>产生</a:t>
            </a:r>
            <a:r>
              <a:rPr lang="zh-CN" altLang="en-US" sz="40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animEffect transition="in" filter="box(in)">
                                      <p:cBhvr>
                                        <p:cTn id="7" dur="500"/>
                                        <p:tgtEl>
                                          <p:spTgt spid="80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3843">
                                            <p:txEl>
                                              <p:pRg st="1" end="1"/>
                                            </p:txEl>
                                          </p:spTgt>
                                        </p:tgtEl>
                                        <p:attrNameLst>
                                          <p:attrName>style.visibility</p:attrName>
                                        </p:attrNameLst>
                                      </p:cBhvr>
                                      <p:to>
                                        <p:strVal val="visible"/>
                                      </p:to>
                                    </p:set>
                                    <p:animEffect transition="in" filter="box(in)">
                                      <p:cBhvr>
                                        <p:cTn id="12" dur="500"/>
                                        <p:tgtEl>
                                          <p:spTgt spid="803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3843">
                                            <p:txEl>
                                              <p:pRg st="2" end="2"/>
                                            </p:txEl>
                                          </p:spTgt>
                                        </p:tgtEl>
                                        <p:attrNameLst>
                                          <p:attrName>style.visibility</p:attrName>
                                        </p:attrNameLst>
                                      </p:cBhvr>
                                      <p:to>
                                        <p:strVal val="visible"/>
                                      </p:to>
                                    </p:set>
                                    <p:animEffect transition="in" filter="box(in)">
                                      <p:cBhvr>
                                        <p:cTn id="17" dur="500"/>
                                        <p:tgtEl>
                                          <p:spTgt spid="80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build="p"/>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endParaRPr lang="zh-CN" altLang="zh-CN"/>
          </a:p>
        </p:txBody>
      </p:sp>
      <p:sp>
        <p:nvSpPr>
          <p:cNvPr id="856067" name="Rectangle 3"/>
          <p:cNvSpPr>
            <a:spLocks noGrp="1" noChangeArrowheads="1"/>
          </p:cNvSpPr>
          <p:nvPr>
            <p:ph type="body" idx="1"/>
          </p:nvPr>
        </p:nvSpPr>
        <p:spPr/>
        <p:txBody>
          <a:bodyPr/>
          <a:lstStyle/>
          <a:p>
            <a:pPr eaLnBrk="1" hangingPunct="1">
              <a:buFont typeface="Wingdings" pitchFamily="2" charset="2"/>
              <a:buNone/>
            </a:pPr>
            <a:r>
              <a:rPr lang="zh-CN" altLang="en-US" sz="3600" b="1" dirty="0">
                <a:solidFill>
                  <a:srgbClr val="0000CC"/>
                </a:solidFill>
              </a:rPr>
              <a:t>    若</a:t>
            </a:r>
            <a:r>
              <a:rPr lang="en-US" altLang="zh-CN" sz="3600" b="1" dirty="0">
                <a:solidFill>
                  <a:srgbClr val="0000CC"/>
                </a:solidFill>
              </a:rPr>
              <a:t>L</a:t>
            </a:r>
            <a:r>
              <a:rPr lang="en-US" altLang="zh-CN" sz="3600" b="1" baseline="-25000" dirty="0">
                <a:solidFill>
                  <a:srgbClr val="0000CC"/>
                </a:solidFill>
              </a:rPr>
              <a:t>1</a:t>
            </a:r>
            <a:r>
              <a:rPr lang="zh-CN" altLang="en-US" sz="3600" b="1" dirty="0">
                <a:solidFill>
                  <a:srgbClr val="0000CC"/>
                </a:solidFill>
              </a:rPr>
              <a:t>和</a:t>
            </a:r>
            <a:r>
              <a:rPr lang="en-US" altLang="zh-CN" sz="3600" b="1" dirty="0">
                <a:solidFill>
                  <a:srgbClr val="0000CC"/>
                </a:solidFill>
              </a:rPr>
              <a:t>L</a:t>
            </a:r>
            <a:r>
              <a:rPr lang="en-US" altLang="zh-CN" sz="3600" b="1" baseline="-25000" dirty="0">
                <a:solidFill>
                  <a:srgbClr val="0000CC"/>
                </a:solidFill>
              </a:rPr>
              <a:t>2</a:t>
            </a:r>
            <a:r>
              <a:rPr lang="zh-CN" altLang="en-US" sz="3600" b="1" dirty="0">
                <a:solidFill>
                  <a:srgbClr val="0000CC"/>
                </a:solidFill>
              </a:rPr>
              <a:t>是正则的，且</a:t>
            </a:r>
            <a:r>
              <a:rPr lang="en-US" altLang="zh-CN" sz="3600" b="1" dirty="0">
                <a:solidFill>
                  <a:srgbClr val="000000"/>
                </a:solidFill>
              </a:rPr>
              <a:t>L=L</a:t>
            </a:r>
            <a:r>
              <a:rPr lang="en-US" altLang="zh-CN" sz="3600" b="1" baseline="-25000" dirty="0">
                <a:solidFill>
                  <a:srgbClr val="000000"/>
                </a:solidFill>
              </a:rPr>
              <a:t>1</a:t>
            </a:r>
            <a:r>
              <a:rPr lang="en-US" altLang="zh-CN" sz="3600" b="1" dirty="0">
                <a:solidFill>
                  <a:srgbClr val="FF0000"/>
                </a:solidFill>
              </a:rPr>
              <a:t>U</a:t>
            </a:r>
            <a:r>
              <a:rPr lang="en-US" altLang="zh-CN" sz="3600" b="1" dirty="0">
                <a:solidFill>
                  <a:srgbClr val="000000"/>
                </a:solidFill>
              </a:rPr>
              <a:t>L</a:t>
            </a:r>
            <a:r>
              <a:rPr lang="en-US" altLang="zh-CN" sz="3600" b="1" baseline="-25000" dirty="0">
                <a:solidFill>
                  <a:srgbClr val="000000"/>
                </a:solidFill>
              </a:rPr>
              <a:t>2</a:t>
            </a:r>
            <a:endParaRPr lang="zh-CN" altLang="en-US" sz="3600" b="1" dirty="0">
              <a:solidFill>
                <a:srgbClr val="000000"/>
              </a:solidFill>
            </a:endParaRPr>
          </a:p>
          <a:p>
            <a:pPr eaLnBrk="1" hangingPunct="1">
              <a:buFont typeface="Wingdings" pitchFamily="2" charset="2"/>
              <a:buNone/>
            </a:pPr>
            <a:r>
              <a:rPr lang="zh-CN" altLang="en-US" sz="3600" b="1" dirty="0">
                <a:solidFill>
                  <a:srgbClr val="0000CC"/>
                </a:solidFill>
              </a:rPr>
              <a:t>    若</a:t>
            </a:r>
            <a:r>
              <a:rPr lang="en-US" altLang="zh-CN" sz="3600" b="1" dirty="0">
                <a:solidFill>
                  <a:srgbClr val="0000CC"/>
                </a:solidFill>
              </a:rPr>
              <a:t>L</a:t>
            </a:r>
            <a:r>
              <a:rPr lang="en-US" altLang="zh-CN" sz="3600" b="1" baseline="-25000" dirty="0">
                <a:solidFill>
                  <a:srgbClr val="000000"/>
                </a:solidFill>
              </a:rPr>
              <a:t>1</a:t>
            </a:r>
            <a:r>
              <a:rPr lang="zh-CN" altLang="en-US" sz="3600" b="1" dirty="0">
                <a:solidFill>
                  <a:srgbClr val="0000CC"/>
                </a:solidFill>
              </a:rPr>
              <a:t>和</a:t>
            </a:r>
            <a:r>
              <a:rPr lang="en-US" altLang="zh-CN" sz="3600" b="1" dirty="0">
                <a:solidFill>
                  <a:srgbClr val="0000CC"/>
                </a:solidFill>
              </a:rPr>
              <a:t>L</a:t>
            </a:r>
            <a:r>
              <a:rPr lang="en-US" altLang="zh-CN" sz="3600" b="1" baseline="-25000" dirty="0">
                <a:solidFill>
                  <a:srgbClr val="0000CC"/>
                </a:solidFill>
              </a:rPr>
              <a:t>2</a:t>
            </a:r>
            <a:r>
              <a:rPr lang="zh-CN" altLang="en-US" sz="3600" b="1" dirty="0">
                <a:solidFill>
                  <a:srgbClr val="0000CC"/>
                </a:solidFill>
              </a:rPr>
              <a:t>是正则的，且</a:t>
            </a:r>
            <a:r>
              <a:rPr lang="en-US" altLang="zh-CN" sz="3600" b="1" dirty="0">
                <a:solidFill>
                  <a:srgbClr val="000000"/>
                </a:solidFill>
              </a:rPr>
              <a:t>L=L</a:t>
            </a:r>
            <a:r>
              <a:rPr lang="en-US" altLang="zh-CN" sz="3600" b="1" baseline="-25000" dirty="0">
                <a:solidFill>
                  <a:srgbClr val="000000"/>
                </a:solidFill>
              </a:rPr>
              <a:t>1</a:t>
            </a:r>
            <a:r>
              <a:rPr lang="en-US" altLang="zh-CN" sz="3600" b="1" dirty="0">
                <a:solidFill>
                  <a:srgbClr val="000000"/>
                </a:solidFill>
              </a:rPr>
              <a:t>L</a:t>
            </a:r>
            <a:r>
              <a:rPr lang="en-US" altLang="zh-CN" sz="3600" b="1" baseline="-25000" dirty="0">
                <a:solidFill>
                  <a:srgbClr val="000000"/>
                </a:solidFill>
              </a:rPr>
              <a:t>2</a:t>
            </a:r>
            <a:endParaRPr lang="zh-CN" altLang="en-US" sz="3600" b="1" dirty="0">
              <a:solidFill>
                <a:srgbClr val="0000CC"/>
              </a:solidFill>
            </a:endParaRPr>
          </a:p>
          <a:p>
            <a:pPr eaLnBrk="1" hangingPunct="1">
              <a:buFont typeface="Wingdings" pitchFamily="2" charset="2"/>
              <a:buNone/>
            </a:pPr>
            <a:r>
              <a:rPr lang="zh-CN" altLang="en-US" sz="3600" b="1" dirty="0">
                <a:solidFill>
                  <a:srgbClr val="0000CC"/>
                </a:solidFill>
              </a:rPr>
              <a:t>    若</a:t>
            </a:r>
            <a:r>
              <a:rPr lang="en-US" altLang="zh-CN" sz="3600" b="1" dirty="0">
                <a:solidFill>
                  <a:srgbClr val="0000CC"/>
                </a:solidFill>
              </a:rPr>
              <a:t>L</a:t>
            </a:r>
            <a:r>
              <a:rPr lang="en-US" altLang="zh-CN" sz="3600" b="1" baseline="-25000" dirty="0">
                <a:solidFill>
                  <a:srgbClr val="0000CC"/>
                </a:solidFill>
              </a:rPr>
              <a:t>1</a:t>
            </a:r>
            <a:r>
              <a:rPr lang="zh-CN" altLang="en-US" sz="3600" b="1" dirty="0">
                <a:solidFill>
                  <a:srgbClr val="0000CC"/>
                </a:solidFill>
              </a:rPr>
              <a:t>是正则的，        且</a:t>
            </a:r>
            <a:r>
              <a:rPr lang="en-US" altLang="zh-CN" sz="3600" b="1" dirty="0">
                <a:solidFill>
                  <a:srgbClr val="000000"/>
                </a:solidFill>
              </a:rPr>
              <a:t>L=L</a:t>
            </a:r>
            <a:r>
              <a:rPr lang="en-US" altLang="zh-CN" sz="3600" b="1" baseline="-25000" dirty="0">
                <a:solidFill>
                  <a:srgbClr val="000000"/>
                </a:solidFill>
              </a:rPr>
              <a:t>1</a:t>
            </a:r>
            <a:r>
              <a:rPr lang="en-US" altLang="zh-CN" sz="3600" b="1" dirty="0">
                <a:solidFill>
                  <a:srgbClr val="000000"/>
                </a:solidFill>
              </a:rPr>
              <a:t>*</a:t>
            </a:r>
            <a:endParaRPr lang="zh-CN" altLang="en-US" sz="3600" b="1" dirty="0">
              <a:solidFill>
                <a:srgbClr val="0000CC"/>
              </a:solidFill>
            </a:endParaRPr>
          </a:p>
          <a:p>
            <a:pPr eaLnBrk="1" hangingPunct="1">
              <a:buFont typeface="Wingdings" pitchFamily="2" charset="2"/>
              <a:buNone/>
            </a:pPr>
            <a:r>
              <a:rPr lang="zh-CN" altLang="en-US" sz="4000" b="1" dirty="0">
                <a:solidFill>
                  <a:srgbClr val="000000"/>
                </a:solidFill>
              </a:rPr>
              <a:t>则</a:t>
            </a:r>
            <a:r>
              <a:rPr lang="en-US" altLang="zh-CN" sz="4000" b="1" dirty="0">
                <a:solidFill>
                  <a:srgbClr val="000000"/>
                </a:solidFill>
              </a:rPr>
              <a:t>L</a:t>
            </a:r>
            <a:r>
              <a:rPr lang="zh-CN" altLang="en-US" sz="4000" b="1" dirty="0">
                <a:solidFill>
                  <a:srgbClr val="000000"/>
                </a:solidFill>
              </a:rPr>
              <a:t>也是正则的。</a:t>
            </a:r>
          </a:p>
          <a:p>
            <a:pPr eaLnBrk="1" hangingPunct="1"/>
            <a:endParaRPr lang="en-US" altLang="zh-CN" sz="4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56067">
                                            <p:txEl>
                                              <p:pRg st="0" end="0"/>
                                            </p:txEl>
                                          </p:spTgt>
                                        </p:tgtEl>
                                        <p:attrNameLst>
                                          <p:attrName>style.visibility</p:attrName>
                                        </p:attrNameLst>
                                      </p:cBhvr>
                                      <p:to>
                                        <p:strVal val="visible"/>
                                      </p:to>
                                    </p:set>
                                    <p:anim calcmode="lin" valueType="num">
                                      <p:cBhvr additive="base">
                                        <p:cTn id="7" dur="500" fill="hold"/>
                                        <p:tgtEl>
                                          <p:spTgt spid="856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6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56067">
                                            <p:txEl>
                                              <p:pRg st="1" end="1"/>
                                            </p:txEl>
                                          </p:spTgt>
                                        </p:tgtEl>
                                        <p:attrNameLst>
                                          <p:attrName>style.visibility</p:attrName>
                                        </p:attrNameLst>
                                      </p:cBhvr>
                                      <p:to>
                                        <p:strVal val="visible"/>
                                      </p:to>
                                    </p:set>
                                    <p:anim calcmode="lin" valueType="num">
                                      <p:cBhvr additive="base">
                                        <p:cTn id="13" dur="500" fill="hold"/>
                                        <p:tgtEl>
                                          <p:spTgt spid="8560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6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56067">
                                            <p:txEl>
                                              <p:pRg st="2" end="2"/>
                                            </p:txEl>
                                          </p:spTgt>
                                        </p:tgtEl>
                                        <p:attrNameLst>
                                          <p:attrName>style.visibility</p:attrName>
                                        </p:attrNameLst>
                                      </p:cBhvr>
                                      <p:to>
                                        <p:strVal val="visible"/>
                                      </p:to>
                                    </p:set>
                                    <p:anim calcmode="lin" valueType="num">
                                      <p:cBhvr additive="base">
                                        <p:cTn id="19" dur="500" fill="hold"/>
                                        <p:tgtEl>
                                          <p:spTgt spid="8560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6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856067">
                                            <p:txEl>
                                              <p:pRg st="3" end="3"/>
                                            </p:txEl>
                                          </p:spTgt>
                                        </p:tgtEl>
                                        <p:attrNameLst>
                                          <p:attrName>style.visibility</p:attrName>
                                        </p:attrNameLst>
                                      </p:cBhvr>
                                      <p:to>
                                        <p:strVal val="visible"/>
                                      </p:to>
                                    </p:set>
                                    <p:animEffect transition="in" filter="checkerboard(across)">
                                      <p:cBhvr>
                                        <p:cTn id="25" dur="500"/>
                                        <p:tgtEl>
                                          <p:spTgt spid="856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r>
              <a:rPr lang="zh-CN" altLang="en-US" sz="4800" dirty="0">
                <a:solidFill>
                  <a:srgbClr val="000000"/>
                </a:solidFill>
              </a:rPr>
              <a:t>思考</a:t>
            </a:r>
          </a:p>
        </p:txBody>
      </p:sp>
      <p:sp>
        <p:nvSpPr>
          <p:cNvPr id="980995" name="Rectangle 3"/>
          <p:cNvSpPr>
            <a:spLocks noGrp="1" noChangeArrowheads="1"/>
          </p:cNvSpPr>
          <p:nvPr>
            <p:ph type="body" idx="1"/>
          </p:nvPr>
        </p:nvSpPr>
        <p:spPr/>
        <p:txBody>
          <a:bodyPr/>
          <a:lstStyle/>
          <a:p>
            <a:pPr eaLnBrk="1" hangingPunct="1"/>
            <a:r>
              <a:rPr lang="zh-CN" altLang="en-US" sz="3600" b="1">
                <a:solidFill>
                  <a:srgbClr val="0000CC"/>
                </a:solidFill>
              </a:rPr>
              <a:t>若</a:t>
            </a:r>
            <a:r>
              <a:rPr lang="en-US" altLang="zh-CN" sz="3600" b="1">
                <a:solidFill>
                  <a:srgbClr val="0000CC"/>
                </a:solidFill>
              </a:rPr>
              <a:t>L</a:t>
            </a:r>
            <a:r>
              <a:rPr lang="en-US" altLang="zh-CN" sz="3600" b="1" baseline="-25000">
                <a:solidFill>
                  <a:srgbClr val="0000CC"/>
                </a:solidFill>
              </a:rPr>
              <a:t>1</a:t>
            </a:r>
            <a:r>
              <a:rPr lang="zh-CN" altLang="en-US" sz="3600" b="1">
                <a:solidFill>
                  <a:srgbClr val="0000CC"/>
                </a:solidFill>
              </a:rPr>
              <a:t>是正则的，且</a:t>
            </a:r>
            <a:r>
              <a:rPr lang="en-US" altLang="zh-CN" sz="3600" b="1">
                <a:solidFill>
                  <a:srgbClr val="000000"/>
                </a:solidFill>
              </a:rPr>
              <a:t>L=L</a:t>
            </a:r>
            <a:r>
              <a:rPr lang="en-US" altLang="zh-CN" sz="3600" b="1" baseline="-25000">
                <a:solidFill>
                  <a:srgbClr val="000000"/>
                </a:solidFill>
              </a:rPr>
              <a:t>1</a:t>
            </a:r>
            <a:r>
              <a:rPr lang="en-US" altLang="zh-CN" sz="3600" b="1" baseline="30000">
                <a:solidFill>
                  <a:srgbClr val="FF0000"/>
                </a:solidFill>
              </a:rPr>
              <a:t>+</a:t>
            </a:r>
          </a:p>
          <a:p>
            <a:pPr eaLnBrk="1" hangingPunct="1">
              <a:buFont typeface="Wingdings" pitchFamily="2" charset="2"/>
              <a:buNone/>
            </a:pPr>
            <a:r>
              <a:rPr lang="en-US" altLang="zh-CN" sz="4000" b="1">
                <a:solidFill>
                  <a:srgbClr val="000000"/>
                </a:solidFill>
              </a:rPr>
              <a:t>       L</a:t>
            </a:r>
            <a:r>
              <a:rPr lang="zh-CN" altLang="en-US" sz="4000" b="1">
                <a:solidFill>
                  <a:srgbClr val="000000"/>
                </a:solidFill>
              </a:rPr>
              <a:t>是否是正则的？</a:t>
            </a:r>
          </a:p>
          <a:p>
            <a:pPr eaLnBrk="1" hangingPunct="1"/>
            <a:r>
              <a:rPr lang="zh-CN" altLang="en-US" sz="3600" b="1">
                <a:solidFill>
                  <a:srgbClr val="0000CC"/>
                </a:solidFill>
              </a:rPr>
              <a:t>语言</a:t>
            </a:r>
            <a:r>
              <a:rPr lang="en-US" altLang="zh-CN" sz="3600" b="1">
                <a:solidFill>
                  <a:srgbClr val="000000"/>
                </a:solidFill>
              </a:rPr>
              <a:t>L={</a:t>
            </a:r>
            <a:r>
              <a:rPr lang="en-GB" altLang="zh-CN" sz="3600" b="1">
                <a:solidFill>
                  <a:srgbClr val="000000"/>
                </a:solidFill>
              </a:rPr>
              <a:t>a</a:t>
            </a:r>
            <a:r>
              <a:rPr lang="en-GB" altLang="zh-CN" sz="3600" b="1" baseline="30000">
                <a:solidFill>
                  <a:srgbClr val="000000"/>
                </a:solidFill>
              </a:rPr>
              <a:t>n</a:t>
            </a:r>
            <a:r>
              <a:rPr lang="en-GB" altLang="zh-CN" sz="3600" b="1">
                <a:solidFill>
                  <a:srgbClr val="000000"/>
                </a:solidFill>
              </a:rPr>
              <a:t>b</a:t>
            </a:r>
            <a:r>
              <a:rPr lang="en-GB" altLang="zh-CN" sz="3600" b="1" baseline="30000">
                <a:solidFill>
                  <a:srgbClr val="000000"/>
                </a:solidFill>
              </a:rPr>
              <a:t>n</a:t>
            </a:r>
            <a:r>
              <a:rPr lang="en-GB" altLang="zh-CN" sz="3600" b="1">
                <a:solidFill>
                  <a:srgbClr val="000000"/>
                </a:solidFill>
              </a:rPr>
              <a:t>|n&gt;0</a:t>
            </a:r>
            <a:r>
              <a:rPr lang="en-US" altLang="zh-CN" sz="3600" b="1">
                <a:solidFill>
                  <a:srgbClr val="000000"/>
                </a:solidFill>
              </a:rPr>
              <a:t>}</a:t>
            </a:r>
            <a:endParaRPr lang="en-US" altLang="zh-CN" sz="3600" b="1">
              <a:solidFill>
                <a:srgbClr val="FF0000"/>
              </a:solidFill>
            </a:endParaRPr>
          </a:p>
          <a:p>
            <a:pPr eaLnBrk="1" hangingPunct="1">
              <a:buFont typeface="Wingdings" pitchFamily="2" charset="2"/>
              <a:buNone/>
            </a:pPr>
            <a:r>
              <a:rPr lang="en-US" altLang="zh-CN" sz="4000" b="1">
                <a:solidFill>
                  <a:srgbClr val="000000"/>
                </a:solidFill>
              </a:rPr>
              <a:t>      </a:t>
            </a:r>
            <a:r>
              <a:rPr lang="zh-CN" altLang="en-US" sz="4000" b="1">
                <a:solidFill>
                  <a:srgbClr val="000000"/>
                </a:solidFill>
              </a:rPr>
              <a:t>是否是正则的？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80995">
                                            <p:txEl>
                                              <p:pRg st="0" end="0"/>
                                            </p:txEl>
                                          </p:spTgt>
                                        </p:tgtEl>
                                        <p:attrNameLst>
                                          <p:attrName>style.visibility</p:attrName>
                                        </p:attrNameLst>
                                      </p:cBhvr>
                                      <p:to>
                                        <p:strVal val="visible"/>
                                      </p:to>
                                    </p:set>
                                    <p:animEffect transition="in" filter="box(in)">
                                      <p:cBhvr>
                                        <p:cTn id="7" dur="500"/>
                                        <p:tgtEl>
                                          <p:spTgt spid="980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80995">
                                            <p:txEl>
                                              <p:pRg st="1" end="1"/>
                                            </p:txEl>
                                          </p:spTgt>
                                        </p:tgtEl>
                                        <p:attrNameLst>
                                          <p:attrName>style.visibility</p:attrName>
                                        </p:attrNameLst>
                                      </p:cBhvr>
                                      <p:to>
                                        <p:strVal val="visible"/>
                                      </p:to>
                                    </p:set>
                                    <p:animEffect transition="in" filter="box(in)">
                                      <p:cBhvr>
                                        <p:cTn id="12" dur="500"/>
                                        <p:tgtEl>
                                          <p:spTgt spid="980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80995">
                                            <p:txEl>
                                              <p:pRg st="2" end="2"/>
                                            </p:txEl>
                                          </p:spTgt>
                                        </p:tgtEl>
                                        <p:attrNameLst>
                                          <p:attrName>style.visibility</p:attrName>
                                        </p:attrNameLst>
                                      </p:cBhvr>
                                      <p:to>
                                        <p:strVal val="visible"/>
                                      </p:to>
                                    </p:set>
                                    <p:animEffect transition="in" filter="box(in)">
                                      <p:cBhvr>
                                        <p:cTn id="17" dur="500"/>
                                        <p:tgtEl>
                                          <p:spTgt spid="980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80995">
                                            <p:txEl>
                                              <p:pRg st="3" end="3"/>
                                            </p:txEl>
                                          </p:spTgt>
                                        </p:tgtEl>
                                        <p:attrNameLst>
                                          <p:attrName>style.visibility</p:attrName>
                                        </p:attrNameLst>
                                      </p:cBhvr>
                                      <p:to>
                                        <p:strVal val="visible"/>
                                      </p:to>
                                    </p:set>
                                    <p:animEffect transition="in" filter="box(in)">
                                      <p:cBhvr>
                                        <p:cTn id="22" dur="500"/>
                                        <p:tgtEl>
                                          <p:spTgt spid="980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4400">
                <a:solidFill>
                  <a:srgbClr val="0000CC"/>
                </a:solidFill>
              </a:rPr>
              <a:t>思考</a:t>
            </a:r>
          </a:p>
        </p:txBody>
      </p:sp>
      <p:sp>
        <p:nvSpPr>
          <p:cNvPr id="30723" name="Rectangle 3"/>
          <p:cNvSpPr>
            <a:spLocks noGrp="1" noChangeArrowheads="1"/>
          </p:cNvSpPr>
          <p:nvPr>
            <p:ph type="body" idx="1"/>
          </p:nvPr>
        </p:nvSpPr>
        <p:spPr/>
        <p:txBody>
          <a:bodyPr/>
          <a:lstStyle/>
          <a:p>
            <a:pPr eaLnBrk="1" hangingPunct="1">
              <a:buFont typeface="Wingdings" pitchFamily="2" charset="2"/>
              <a:buNone/>
            </a:pPr>
            <a:r>
              <a:rPr lang="zh-CN" altLang="en-US" sz="3600" b="1">
                <a:solidFill>
                  <a:srgbClr val="0000CC"/>
                </a:solidFill>
              </a:rPr>
              <a:t>由奇数个</a:t>
            </a:r>
            <a:r>
              <a:rPr lang="en-US" altLang="zh-CN" sz="3600" b="1">
                <a:solidFill>
                  <a:srgbClr val="0000CC"/>
                </a:solidFill>
              </a:rPr>
              <a:t>1</a:t>
            </a:r>
            <a:r>
              <a:rPr lang="zh-CN" altLang="en-US" sz="3600" b="1">
                <a:solidFill>
                  <a:srgbClr val="0000CC"/>
                </a:solidFill>
              </a:rPr>
              <a:t>组成串的语言的形成规则</a:t>
            </a:r>
          </a:p>
          <a:p>
            <a:pPr eaLnBrk="1" hangingPunct="1"/>
            <a:endParaRPr lang="en-US" altLang="zh-CN"/>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endParaRPr lang="zh-CN" altLang="zh-CN"/>
          </a:p>
        </p:txBody>
      </p:sp>
      <p:sp>
        <p:nvSpPr>
          <p:cNvPr id="857091" name="Rectangle 3"/>
          <p:cNvSpPr>
            <a:spLocks noGrp="1" noChangeArrowheads="1"/>
          </p:cNvSpPr>
          <p:nvPr>
            <p:ph type="body" idx="1"/>
          </p:nvPr>
        </p:nvSpPr>
        <p:spPr/>
        <p:txBody>
          <a:bodyPr/>
          <a:lstStyle/>
          <a:p>
            <a:pPr eaLnBrk="1" hangingPunct="1"/>
            <a:r>
              <a:rPr lang="zh-CN" altLang="en-US" sz="4000" b="1">
                <a:solidFill>
                  <a:srgbClr val="0000CC"/>
                </a:solidFill>
              </a:rPr>
              <a:t>若一个语言是正则的，</a:t>
            </a:r>
            <a:endParaRPr lang="en-US" altLang="zh-CN" sz="4000" b="1">
              <a:solidFill>
                <a:srgbClr val="0000CC"/>
              </a:solidFill>
            </a:endParaRPr>
          </a:p>
          <a:p>
            <a:pPr eaLnBrk="1" hangingPunct="1">
              <a:buFont typeface="Wingdings" pitchFamily="2" charset="2"/>
              <a:buNone/>
            </a:pPr>
            <a:r>
              <a:rPr lang="en-US" altLang="zh-CN" sz="4000" b="1">
                <a:solidFill>
                  <a:srgbClr val="0000CC"/>
                </a:solidFill>
              </a:rPr>
              <a:t>   </a:t>
            </a:r>
            <a:r>
              <a:rPr lang="zh-CN" altLang="en-US" sz="4000" b="1">
                <a:solidFill>
                  <a:srgbClr val="0000CC"/>
                </a:solidFill>
              </a:rPr>
              <a:t>该语言也称为</a:t>
            </a:r>
            <a:r>
              <a:rPr lang="zh-CN" altLang="en-US" sz="4000" b="1">
                <a:solidFill>
                  <a:srgbClr val="000000"/>
                </a:solidFill>
              </a:rPr>
              <a:t>正则集</a:t>
            </a:r>
            <a:r>
              <a:rPr lang="zh-CN" altLang="en-US" sz="4000" b="1">
                <a:solidFill>
                  <a:srgbClr val="0000CC"/>
                </a:solidFill>
              </a:rPr>
              <a:t>。</a:t>
            </a:r>
          </a:p>
          <a:p>
            <a:pPr eaLnBrk="1" hangingPunct="1"/>
            <a:endParaRPr lang="zh-CN" altLang="en-US" sz="4000" b="1">
              <a:solidFill>
                <a:srgbClr val="0000CC"/>
              </a:solidFill>
            </a:endParaRPr>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7091">
                                            <p:txEl>
                                              <p:pRg st="0" end="0"/>
                                            </p:txEl>
                                          </p:spTgt>
                                        </p:tgtEl>
                                        <p:attrNameLst>
                                          <p:attrName>style.visibility</p:attrName>
                                        </p:attrNameLst>
                                      </p:cBhvr>
                                      <p:to>
                                        <p:strVal val="visible"/>
                                      </p:to>
                                    </p:set>
                                    <p:animEffect transition="in" filter="box(in)">
                                      <p:cBhvr>
                                        <p:cTn id="7" dur="500"/>
                                        <p:tgtEl>
                                          <p:spTgt spid="85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7091">
                                            <p:txEl>
                                              <p:pRg st="1" end="1"/>
                                            </p:txEl>
                                          </p:spTgt>
                                        </p:tgtEl>
                                        <p:attrNameLst>
                                          <p:attrName>style.visibility</p:attrName>
                                        </p:attrNameLst>
                                      </p:cBhvr>
                                      <p:to>
                                        <p:strVal val="visible"/>
                                      </p:to>
                                    </p:set>
                                    <p:animEffect transition="in" filter="box(in)">
                                      <p:cBhvr>
                                        <p:cTn id="12" dur="500"/>
                                        <p:tgtEl>
                                          <p:spTgt spid="857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1" grpId="0" build="p"/>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eaLnBrk="1" hangingPunct="1"/>
            <a:r>
              <a:rPr lang="zh-CN" altLang="en-US" sz="4800" dirty="0">
                <a:solidFill>
                  <a:srgbClr val="0000CC"/>
                </a:solidFill>
              </a:rPr>
              <a:t>例</a:t>
            </a:r>
          </a:p>
        </p:txBody>
      </p:sp>
      <p:sp>
        <p:nvSpPr>
          <p:cNvPr id="802819"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下列语言是正则的：</a:t>
            </a:r>
          </a:p>
          <a:p>
            <a:pPr eaLnBrk="1" hangingPunct="1">
              <a:buFont typeface="Wingdings" pitchFamily="2" charset="2"/>
              <a:buNone/>
            </a:pPr>
            <a:r>
              <a:rPr lang="zh-CN" altLang="en-US" sz="4000" b="1" dirty="0">
                <a:solidFill>
                  <a:srgbClr val="0000CC"/>
                </a:solidFill>
              </a:rPr>
              <a:t>空集</a:t>
            </a:r>
            <a:r>
              <a:rPr lang="zh-CN" altLang="en-US" sz="4000" b="1" dirty="0">
                <a:solidFill>
                  <a:srgbClr val="0000CC"/>
                </a:solidFill>
                <a:sym typeface="Symbol" pitchFamily="18" charset="2"/>
              </a:rPr>
              <a:t></a:t>
            </a:r>
            <a:r>
              <a:rPr lang="zh-CN" altLang="en-US" sz="4000" b="1" dirty="0">
                <a:solidFill>
                  <a:srgbClr val="0000CC"/>
                </a:solidFill>
              </a:rPr>
              <a:t>和空串的集合</a:t>
            </a:r>
            <a:r>
              <a:rPr lang="en-US" altLang="zh-CN" sz="4000" b="1" dirty="0">
                <a:solidFill>
                  <a:srgbClr val="0000CC"/>
                </a:solidFill>
              </a:rPr>
              <a:t>{ε} </a:t>
            </a:r>
          </a:p>
          <a:p>
            <a:pPr eaLnBrk="1" hangingPunct="1">
              <a:buFont typeface="Wingdings" pitchFamily="2" charset="2"/>
              <a:buNone/>
            </a:pPr>
            <a:r>
              <a:rPr lang="zh-CN" altLang="en-US" sz="4000" b="1" dirty="0">
                <a:solidFill>
                  <a:srgbClr val="0000CC"/>
                </a:solidFill>
              </a:rPr>
              <a:t>语言</a:t>
            </a:r>
            <a:r>
              <a:rPr lang="en-US" altLang="zh-CN" sz="4000" b="1" dirty="0">
                <a:solidFill>
                  <a:srgbClr val="000000"/>
                </a:solidFill>
              </a:rPr>
              <a:t>{</a:t>
            </a:r>
            <a:r>
              <a:rPr lang="en-US" altLang="zh-CN" sz="4000" b="1" dirty="0" err="1">
                <a:solidFill>
                  <a:srgbClr val="000000"/>
                </a:solidFill>
              </a:rPr>
              <a:t>ab</a:t>
            </a:r>
            <a:r>
              <a:rPr lang="zh-CN" altLang="en-US" sz="4000" b="1" dirty="0">
                <a:solidFill>
                  <a:srgbClr val="000000"/>
                </a:solidFill>
              </a:rPr>
              <a:t>，</a:t>
            </a:r>
            <a:r>
              <a:rPr lang="en-US" altLang="zh-CN" sz="4000" b="1" dirty="0">
                <a:solidFill>
                  <a:srgbClr val="000000"/>
                </a:solidFill>
              </a:rPr>
              <a:t>a}*</a:t>
            </a:r>
            <a:r>
              <a:rPr lang="zh-CN" altLang="en-US" sz="4000" b="1" dirty="0">
                <a:solidFill>
                  <a:srgbClr val="0000CC"/>
                </a:solidFill>
              </a:rPr>
              <a:t>也是正则的</a:t>
            </a:r>
            <a:r>
              <a:rPr lang="en-US" altLang="zh-CN" sz="4000" b="1" dirty="0">
                <a:solidFill>
                  <a:srgbClr val="0000CC"/>
                </a:solidFill>
              </a:rPr>
              <a:t>:</a:t>
            </a:r>
          </a:p>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通过</a:t>
            </a:r>
            <a:r>
              <a:rPr lang="zh-CN" altLang="en-US" sz="4000" b="1" dirty="0">
                <a:solidFill>
                  <a:srgbClr val="000000"/>
                </a:solidFill>
              </a:rPr>
              <a:t>正则的语言</a:t>
            </a:r>
            <a:r>
              <a:rPr lang="zh-CN" altLang="en-US" sz="4000" b="1" dirty="0">
                <a:solidFill>
                  <a:srgbClr val="0000CC"/>
                </a:solidFill>
              </a:rPr>
              <a:t>经过</a:t>
            </a:r>
            <a:r>
              <a:rPr lang="zh-CN" altLang="en-US" sz="4000" b="1" dirty="0">
                <a:solidFill>
                  <a:srgbClr val="000000"/>
                </a:solidFill>
              </a:rPr>
              <a:t>运算</a:t>
            </a:r>
            <a:r>
              <a:rPr lang="zh-CN" altLang="en-US" sz="4000" b="1" dirty="0">
                <a:solidFill>
                  <a:srgbClr val="0000CC"/>
                </a:solidFill>
              </a:rPr>
              <a:t>得到的。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2819">
                                            <p:txEl>
                                              <p:pRg st="0" end="0"/>
                                            </p:txEl>
                                          </p:spTgt>
                                        </p:tgtEl>
                                        <p:attrNameLst>
                                          <p:attrName>style.visibility</p:attrName>
                                        </p:attrNameLst>
                                      </p:cBhvr>
                                      <p:to>
                                        <p:strVal val="visible"/>
                                      </p:to>
                                    </p:set>
                                    <p:animEffect transition="in" filter="box(in)">
                                      <p:cBhvr>
                                        <p:cTn id="7" dur="500"/>
                                        <p:tgtEl>
                                          <p:spTgt spid="80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2819">
                                            <p:txEl>
                                              <p:pRg st="1" end="1"/>
                                            </p:txEl>
                                          </p:spTgt>
                                        </p:tgtEl>
                                        <p:attrNameLst>
                                          <p:attrName>style.visibility</p:attrName>
                                        </p:attrNameLst>
                                      </p:cBhvr>
                                      <p:to>
                                        <p:strVal val="visible"/>
                                      </p:to>
                                    </p:set>
                                    <p:animEffect transition="in" filter="box(in)">
                                      <p:cBhvr>
                                        <p:cTn id="12" dur="500"/>
                                        <p:tgtEl>
                                          <p:spTgt spid="802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2819">
                                            <p:txEl>
                                              <p:pRg st="2" end="2"/>
                                            </p:txEl>
                                          </p:spTgt>
                                        </p:tgtEl>
                                        <p:attrNameLst>
                                          <p:attrName>style.visibility</p:attrName>
                                        </p:attrNameLst>
                                      </p:cBhvr>
                                      <p:to>
                                        <p:strVal val="visible"/>
                                      </p:to>
                                    </p:set>
                                    <p:animEffect transition="in" filter="box(in)">
                                      <p:cBhvr>
                                        <p:cTn id="17" dur="500"/>
                                        <p:tgtEl>
                                          <p:spTgt spid="802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02819">
                                            <p:txEl>
                                              <p:pRg st="3" end="3"/>
                                            </p:txEl>
                                          </p:spTgt>
                                        </p:tgtEl>
                                        <p:attrNameLst>
                                          <p:attrName>style.visibility</p:attrName>
                                        </p:attrNameLst>
                                      </p:cBhvr>
                                      <p:to>
                                        <p:strVal val="visible"/>
                                      </p:to>
                                    </p:set>
                                    <p:animEffect transition="in" filter="box(in)">
                                      <p:cBhvr>
                                        <p:cTn id="22" dur="500"/>
                                        <p:tgtEl>
                                          <p:spTgt spid="802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19" grpId="0" build="p"/>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r>
              <a:rPr lang="zh-CN" altLang="en-US" sz="4800" dirty="0">
                <a:solidFill>
                  <a:srgbClr val="000000"/>
                </a:solidFill>
              </a:rPr>
              <a:t>定义</a:t>
            </a:r>
            <a:r>
              <a:rPr lang="en-US" altLang="zh-CN" sz="4800" dirty="0">
                <a:solidFill>
                  <a:srgbClr val="000000"/>
                </a:solidFill>
              </a:rPr>
              <a:t>2-17 </a:t>
            </a:r>
            <a:r>
              <a:rPr lang="zh-CN" altLang="en-US" sz="4800" dirty="0">
                <a:solidFill>
                  <a:srgbClr val="000000"/>
                </a:solidFill>
              </a:rPr>
              <a:t>正则表达式</a:t>
            </a:r>
          </a:p>
        </p:txBody>
      </p:sp>
      <p:sp>
        <p:nvSpPr>
          <p:cNvPr id="811011" name="Rectangle 3"/>
          <p:cNvSpPr>
            <a:spLocks noGrp="1" noChangeArrowheads="1"/>
          </p:cNvSpPr>
          <p:nvPr>
            <p:ph type="body" idx="1"/>
          </p:nvPr>
        </p:nvSpPr>
        <p:spPr/>
        <p:txBody>
          <a:bodyPr/>
          <a:lstStyle/>
          <a:p>
            <a:pPr marL="0" indent="0" eaLnBrk="1" hangingPunct="1">
              <a:lnSpc>
                <a:spcPct val="90000"/>
              </a:lnSpc>
              <a:buFont typeface="Wingdings" pitchFamily="2" charset="2"/>
              <a:buNone/>
            </a:pPr>
            <a:r>
              <a:rPr lang="zh-CN" altLang="en-US" sz="3600" b="1" dirty="0">
                <a:solidFill>
                  <a:srgbClr val="0000CC"/>
                </a:solidFill>
              </a:rPr>
              <a:t>正则表达式</a:t>
            </a:r>
            <a:r>
              <a:rPr lang="en-US" altLang="zh-CN" sz="3600" b="1" dirty="0">
                <a:solidFill>
                  <a:srgbClr val="0000CC"/>
                </a:solidFill>
              </a:rPr>
              <a:t>R</a:t>
            </a:r>
            <a:r>
              <a:rPr lang="zh-CN" altLang="en-US" sz="3600" b="1" dirty="0">
                <a:solidFill>
                  <a:srgbClr val="0000CC"/>
                </a:solidFill>
              </a:rPr>
              <a:t>和它所表达的正则集</a:t>
            </a:r>
            <a:r>
              <a:rPr lang="en-US" altLang="zh-CN" sz="3600" b="1" dirty="0">
                <a:solidFill>
                  <a:srgbClr val="0000CC"/>
                </a:solidFill>
              </a:rPr>
              <a:t>S(R)</a:t>
            </a:r>
            <a:endParaRPr lang="zh-CN" altLang="en-US" sz="3600" b="1" dirty="0">
              <a:solidFill>
                <a:srgbClr val="0000CC"/>
              </a:solidFill>
            </a:endParaRPr>
          </a:p>
          <a:p>
            <a:pPr marL="0" indent="0" eaLnBrk="1" hangingPunct="1">
              <a:lnSpc>
                <a:spcPct val="90000"/>
              </a:lnSpc>
              <a:buFont typeface="Wingdings" pitchFamily="2" charset="2"/>
              <a:buNone/>
            </a:pPr>
            <a:r>
              <a:rPr lang="zh-CN" altLang="en-US" sz="4000" b="1" dirty="0">
                <a:solidFill>
                  <a:srgbClr val="0000CC"/>
                </a:solidFill>
                <a:sym typeface="Symbol" pitchFamily="18" charset="2"/>
              </a:rPr>
              <a:t></a:t>
            </a:r>
            <a:r>
              <a:rPr lang="zh-CN" altLang="en-US" sz="4000" b="1" dirty="0">
                <a:solidFill>
                  <a:srgbClr val="0000CC"/>
                </a:solidFill>
              </a:rPr>
              <a:t>是正则表达式     </a:t>
            </a:r>
            <a:r>
              <a:rPr lang="en-US" altLang="zh-CN" sz="4000" b="1" dirty="0">
                <a:solidFill>
                  <a:srgbClr val="000000"/>
                </a:solidFill>
              </a:rPr>
              <a:t>S(</a:t>
            </a:r>
            <a:r>
              <a:rPr lang="zh-CN" altLang="en-US" sz="4000" b="1" dirty="0">
                <a:solidFill>
                  <a:srgbClr val="0000CC"/>
                </a:solidFill>
                <a:sym typeface="Symbol" pitchFamily="18" charset="2"/>
              </a:rPr>
              <a:t></a:t>
            </a:r>
            <a:r>
              <a:rPr lang="en-US" altLang="zh-CN" sz="4000" b="1" dirty="0">
                <a:solidFill>
                  <a:srgbClr val="000000"/>
                </a:solidFill>
              </a:rPr>
              <a:t>)=</a:t>
            </a:r>
            <a:r>
              <a:rPr lang="zh-CN" altLang="en-US" sz="4000" b="1" dirty="0">
                <a:solidFill>
                  <a:srgbClr val="0000CC"/>
                </a:solidFill>
                <a:sym typeface="Symbol" pitchFamily="18" charset="2"/>
              </a:rPr>
              <a:t> </a:t>
            </a:r>
            <a:endParaRPr lang="en-US" altLang="zh-CN" sz="4000" b="1" dirty="0">
              <a:solidFill>
                <a:srgbClr val="0000CC"/>
              </a:solidFill>
            </a:endParaRPr>
          </a:p>
          <a:p>
            <a:pPr marL="0" indent="0" eaLnBrk="1" hangingPunct="1">
              <a:lnSpc>
                <a:spcPct val="90000"/>
              </a:lnSpc>
              <a:buFont typeface="Wingdings" pitchFamily="2" charset="2"/>
              <a:buNone/>
            </a:pPr>
            <a:r>
              <a:rPr lang="en-US" altLang="zh-CN" sz="4000" b="1" dirty="0">
                <a:solidFill>
                  <a:srgbClr val="000000"/>
                </a:solidFill>
              </a:rPr>
              <a:t>ε</a:t>
            </a:r>
            <a:r>
              <a:rPr lang="zh-CN" altLang="en-US" sz="4000" b="1" dirty="0">
                <a:solidFill>
                  <a:srgbClr val="0000CC"/>
                </a:solidFill>
              </a:rPr>
              <a:t>是正则表达式      </a:t>
            </a:r>
            <a:r>
              <a:rPr lang="en-US" altLang="zh-CN" sz="4000" b="1" dirty="0">
                <a:solidFill>
                  <a:srgbClr val="000000"/>
                </a:solidFill>
              </a:rPr>
              <a:t>S(ε)={ε}</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1011">
                                            <p:txEl>
                                              <p:pRg st="0" end="0"/>
                                            </p:txEl>
                                          </p:spTgt>
                                        </p:tgtEl>
                                        <p:attrNameLst>
                                          <p:attrName>style.visibility</p:attrName>
                                        </p:attrNameLst>
                                      </p:cBhvr>
                                      <p:to>
                                        <p:strVal val="visible"/>
                                      </p:to>
                                    </p:set>
                                    <p:animEffect transition="in" filter="box(in)">
                                      <p:cBhvr>
                                        <p:cTn id="7" dur="500"/>
                                        <p:tgtEl>
                                          <p:spTgt spid="811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1011">
                                            <p:txEl>
                                              <p:pRg st="1" end="1"/>
                                            </p:txEl>
                                          </p:spTgt>
                                        </p:tgtEl>
                                        <p:attrNameLst>
                                          <p:attrName>style.visibility</p:attrName>
                                        </p:attrNameLst>
                                      </p:cBhvr>
                                      <p:to>
                                        <p:strVal val="visible"/>
                                      </p:to>
                                    </p:set>
                                    <p:animEffect transition="in" filter="box(in)">
                                      <p:cBhvr>
                                        <p:cTn id="12" dur="500"/>
                                        <p:tgtEl>
                                          <p:spTgt spid="811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1011">
                                            <p:txEl>
                                              <p:pRg st="2" end="2"/>
                                            </p:txEl>
                                          </p:spTgt>
                                        </p:tgtEl>
                                        <p:attrNameLst>
                                          <p:attrName>style.visibility</p:attrName>
                                        </p:attrNameLst>
                                      </p:cBhvr>
                                      <p:to>
                                        <p:strVal val="visible"/>
                                      </p:to>
                                    </p:set>
                                    <p:animEffect transition="in" filter="box(in)">
                                      <p:cBhvr>
                                        <p:cTn id="17" dur="500"/>
                                        <p:tgtEl>
                                          <p:spTgt spid="811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1" grpId="0" build="p"/>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endParaRPr lang="zh-CN" altLang="zh-CN"/>
          </a:p>
        </p:txBody>
      </p:sp>
      <p:sp>
        <p:nvSpPr>
          <p:cNvPr id="858115" name="Rectangle 3"/>
          <p:cNvSpPr>
            <a:spLocks noGrp="1" noChangeArrowheads="1"/>
          </p:cNvSpPr>
          <p:nvPr>
            <p:ph type="body" idx="1"/>
          </p:nvPr>
        </p:nvSpPr>
        <p:spPr/>
        <p:txBody>
          <a:bodyPr/>
          <a:lstStyle/>
          <a:p>
            <a:pPr eaLnBrk="1" hangingPunct="1">
              <a:buFont typeface="Wingdings" pitchFamily="2" charset="2"/>
              <a:buNone/>
            </a:pPr>
            <a:r>
              <a:rPr lang="en-US" altLang="zh-CN" sz="4000" b="1" dirty="0">
                <a:solidFill>
                  <a:srgbClr val="0000CC"/>
                </a:solidFill>
              </a:rPr>
              <a:t>a∈∑</a:t>
            </a:r>
            <a:r>
              <a:rPr lang="zh-CN" altLang="en-US" sz="4000" b="1" dirty="0">
                <a:solidFill>
                  <a:srgbClr val="0000CC"/>
                </a:solidFill>
              </a:rPr>
              <a:t>，则</a:t>
            </a:r>
            <a:r>
              <a:rPr lang="en-US" altLang="zh-CN" sz="4000" b="1" dirty="0">
                <a:solidFill>
                  <a:srgbClr val="0000CC"/>
                </a:solidFill>
              </a:rPr>
              <a:t>a</a:t>
            </a:r>
            <a:r>
              <a:rPr lang="zh-CN" altLang="en-US" sz="4000" b="1" dirty="0">
                <a:solidFill>
                  <a:srgbClr val="0000CC"/>
                </a:solidFill>
              </a:rPr>
              <a:t>是正则表达式     </a:t>
            </a:r>
          </a:p>
          <a:p>
            <a:pPr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S(a)={a}</a:t>
            </a:r>
            <a:endParaRPr lang="zh-CN" altLang="en-US" sz="4000" b="1" dirty="0">
              <a:solidFill>
                <a:srgbClr val="0000CC"/>
              </a:solidFill>
            </a:endParaRPr>
          </a:p>
          <a:p>
            <a:pPr eaLnBrk="1" hangingPunct="1">
              <a:buFont typeface="Wingdings" pitchFamily="2" charset="2"/>
              <a:buNone/>
            </a:pPr>
            <a:r>
              <a:rPr lang="zh-CN" altLang="en-US" sz="4000" b="1" dirty="0">
                <a:solidFill>
                  <a:srgbClr val="0000CC"/>
                </a:solidFill>
              </a:rPr>
              <a:t>若</a:t>
            </a:r>
            <a:r>
              <a:rPr lang="en-US" altLang="zh-CN" sz="4000" b="1" dirty="0">
                <a:solidFill>
                  <a:srgbClr val="0000CC"/>
                </a:solidFill>
              </a:rPr>
              <a:t>R</a:t>
            </a:r>
            <a:r>
              <a:rPr lang="en-US" altLang="zh-CN" sz="4000" b="1" baseline="-25000" dirty="0">
                <a:solidFill>
                  <a:srgbClr val="0000CC"/>
                </a:solidFill>
              </a:rPr>
              <a:t>1</a:t>
            </a:r>
            <a:r>
              <a:rPr lang="zh-CN" altLang="en-US" sz="4000" b="1" dirty="0">
                <a:solidFill>
                  <a:srgbClr val="0000CC"/>
                </a:solidFill>
              </a:rPr>
              <a:t>和</a:t>
            </a:r>
            <a:r>
              <a:rPr lang="en-US" altLang="zh-CN" sz="4000" b="1" dirty="0">
                <a:solidFill>
                  <a:srgbClr val="0000CC"/>
                </a:solidFill>
              </a:rPr>
              <a:t>R</a:t>
            </a:r>
            <a:r>
              <a:rPr lang="en-US" altLang="zh-CN" sz="4000" b="1" baseline="-25000" dirty="0">
                <a:solidFill>
                  <a:srgbClr val="0000CC"/>
                </a:solidFill>
              </a:rPr>
              <a:t>2</a:t>
            </a:r>
            <a:r>
              <a:rPr lang="zh-CN" altLang="en-US" sz="4000" b="1" dirty="0">
                <a:solidFill>
                  <a:srgbClr val="0000CC"/>
                </a:solidFill>
              </a:rPr>
              <a:t>是正则表达式，则</a:t>
            </a:r>
          </a:p>
          <a:p>
            <a:pPr eaLnBrk="1" hangingPunct="1">
              <a:buFont typeface="Wingdings" pitchFamily="2" charset="2"/>
              <a:buNone/>
            </a:pPr>
            <a:r>
              <a:rPr lang="zh-CN" altLang="en-US" sz="4000" b="1" dirty="0">
                <a:solidFill>
                  <a:srgbClr val="000000"/>
                </a:solidFill>
              </a:rPr>
              <a:t>    </a:t>
            </a:r>
            <a:r>
              <a:rPr lang="en-US" altLang="zh-CN" sz="4000" b="1" dirty="0">
                <a:solidFill>
                  <a:srgbClr val="FF0000"/>
                </a:solidFill>
              </a:rPr>
              <a:t>(</a:t>
            </a:r>
            <a:r>
              <a:rPr lang="en-US" altLang="zh-CN" sz="4000" b="1" dirty="0">
                <a:solidFill>
                  <a:srgbClr val="000000"/>
                </a:solidFill>
              </a:rPr>
              <a:t>R</a:t>
            </a:r>
            <a:r>
              <a:rPr lang="en-US" altLang="zh-CN" sz="4000" b="1" baseline="-25000" dirty="0">
                <a:solidFill>
                  <a:srgbClr val="000000"/>
                </a:solidFill>
              </a:rPr>
              <a:t>1</a:t>
            </a:r>
            <a:r>
              <a:rPr lang="en-US" altLang="zh-CN" sz="4000" b="1" dirty="0">
                <a:solidFill>
                  <a:srgbClr val="000000"/>
                </a:solidFill>
              </a:rPr>
              <a:t>+R</a:t>
            </a:r>
            <a:r>
              <a:rPr lang="en-US" altLang="zh-CN" sz="4000" b="1" baseline="-25000" dirty="0">
                <a:solidFill>
                  <a:srgbClr val="000000"/>
                </a:solidFill>
              </a:rPr>
              <a:t>2</a:t>
            </a:r>
            <a:r>
              <a:rPr lang="en-US" altLang="zh-CN" sz="4000" b="1" dirty="0">
                <a:solidFill>
                  <a:srgbClr val="FF0000"/>
                </a:solidFill>
              </a:rPr>
              <a:t>)</a:t>
            </a:r>
            <a:r>
              <a:rPr lang="zh-CN" altLang="en-US" sz="4000" b="1" dirty="0">
                <a:solidFill>
                  <a:srgbClr val="0000CC"/>
                </a:solidFill>
              </a:rPr>
              <a:t>是正则表达式，</a:t>
            </a:r>
          </a:p>
          <a:p>
            <a:pPr eaLnBrk="1" hangingPunct="1">
              <a:buFont typeface="Wingdings" pitchFamily="2" charset="2"/>
              <a:buNone/>
            </a:pPr>
            <a:r>
              <a:rPr lang="zh-CN" altLang="en-US" sz="4000" b="1" dirty="0">
                <a:solidFill>
                  <a:srgbClr val="000000"/>
                </a:solidFill>
              </a:rPr>
              <a:t>   </a:t>
            </a:r>
            <a:r>
              <a:rPr lang="en-US" altLang="zh-CN" sz="4000" b="1" dirty="0">
                <a:solidFill>
                  <a:srgbClr val="0000CC"/>
                </a:solidFill>
              </a:rPr>
              <a:t>S(R</a:t>
            </a:r>
            <a:r>
              <a:rPr lang="en-US" altLang="zh-CN" sz="4000" b="1" baseline="-25000" dirty="0">
                <a:solidFill>
                  <a:srgbClr val="0000CC"/>
                </a:solidFill>
              </a:rPr>
              <a:t>1</a:t>
            </a:r>
            <a:r>
              <a:rPr lang="en-US" altLang="zh-CN" sz="4000" b="1" dirty="0">
                <a:solidFill>
                  <a:srgbClr val="0000CC"/>
                </a:solidFill>
              </a:rPr>
              <a:t>+R</a:t>
            </a:r>
            <a:r>
              <a:rPr lang="en-US" altLang="zh-CN" sz="4000" b="1" baseline="-25000" dirty="0">
                <a:solidFill>
                  <a:srgbClr val="0000CC"/>
                </a:solidFill>
              </a:rPr>
              <a:t>2</a:t>
            </a:r>
            <a:r>
              <a:rPr lang="en-US" altLang="zh-CN" sz="4000" b="1" dirty="0">
                <a:solidFill>
                  <a:srgbClr val="0000CC"/>
                </a:solidFill>
              </a:rPr>
              <a:t>)</a:t>
            </a:r>
            <a:r>
              <a:rPr lang="en-US" altLang="zh-CN" sz="4000" b="1" dirty="0">
                <a:solidFill>
                  <a:srgbClr val="000000"/>
                </a:solidFill>
              </a:rPr>
              <a:t>=S(R</a:t>
            </a:r>
            <a:r>
              <a:rPr lang="en-US" altLang="zh-CN" sz="4000" b="1" baseline="-25000" dirty="0">
                <a:solidFill>
                  <a:srgbClr val="000000"/>
                </a:solidFill>
              </a:rPr>
              <a:t>1</a:t>
            </a:r>
            <a:r>
              <a:rPr lang="en-US" altLang="zh-CN" sz="4000" b="1" dirty="0">
                <a:solidFill>
                  <a:srgbClr val="000000"/>
                </a:solidFill>
              </a:rPr>
              <a:t>)</a:t>
            </a:r>
            <a:r>
              <a:rPr lang="en-US" altLang="zh-CN" sz="4000" b="1" dirty="0">
                <a:solidFill>
                  <a:srgbClr val="0000CC"/>
                </a:solidFill>
              </a:rPr>
              <a:t>U</a:t>
            </a:r>
            <a:r>
              <a:rPr lang="en-US" altLang="zh-CN" sz="4000" b="1" dirty="0">
                <a:solidFill>
                  <a:srgbClr val="000000"/>
                </a:solidFill>
              </a:rPr>
              <a:t>S(R</a:t>
            </a:r>
            <a:r>
              <a:rPr lang="en-US" altLang="zh-CN" sz="4000" b="1" baseline="-25000" dirty="0">
                <a:solidFill>
                  <a:srgbClr val="000000"/>
                </a:solidFill>
              </a:rPr>
              <a:t>2</a:t>
            </a:r>
            <a:r>
              <a:rPr lang="en-US" altLang="zh-CN" sz="4000" b="1" dirty="0">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box(in)">
                                      <p:cBhvr>
                                        <p:cTn id="7" dur="500"/>
                                        <p:tgtEl>
                                          <p:spTgt spid="85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8115">
                                            <p:txEl>
                                              <p:pRg st="1" end="1"/>
                                            </p:txEl>
                                          </p:spTgt>
                                        </p:tgtEl>
                                        <p:attrNameLst>
                                          <p:attrName>style.visibility</p:attrName>
                                        </p:attrNameLst>
                                      </p:cBhvr>
                                      <p:to>
                                        <p:strVal val="visible"/>
                                      </p:to>
                                    </p:set>
                                    <p:animEffect transition="in" filter="box(in)">
                                      <p:cBhvr>
                                        <p:cTn id="12" dur="500"/>
                                        <p:tgtEl>
                                          <p:spTgt spid="85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58115">
                                            <p:txEl>
                                              <p:pRg st="2" end="2"/>
                                            </p:txEl>
                                          </p:spTgt>
                                        </p:tgtEl>
                                        <p:attrNameLst>
                                          <p:attrName>style.visibility</p:attrName>
                                        </p:attrNameLst>
                                      </p:cBhvr>
                                      <p:to>
                                        <p:strVal val="visible"/>
                                      </p:to>
                                    </p:set>
                                    <p:animEffect transition="in" filter="box(in)">
                                      <p:cBhvr>
                                        <p:cTn id="17" dur="500"/>
                                        <p:tgtEl>
                                          <p:spTgt spid="858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58115">
                                            <p:txEl>
                                              <p:pRg st="3" end="3"/>
                                            </p:txEl>
                                          </p:spTgt>
                                        </p:tgtEl>
                                        <p:attrNameLst>
                                          <p:attrName>style.visibility</p:attrName>
                                        </p:attrNameLst>
                                      </p:cBhvr>
                                      <p:to>
                                        <p:strVal val="visible"/>
                                      </p:to>
                                    </p:set>
                                    <p:animEffect transition="in" filter="box(in)">
                                      <p:cBhvr>
                                        <p:cTn id="22" dur="500"/>
                                        <p:tgtEl>
                                          <p:spTgt spid="858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58115">
                                            <p:txEl>
                                              <p:pRg st="4" end="4"/>
                                            </p:txEl>
                                          </p:spTgt>
                                        </p:tgtEl>
                                        <p:attrNameLst>
                                          <p:attrName>style.visibility</p:attrName>
                                        </p:attrNameLst>
                                      </p:cBhvr>
                                      <p:to>
                                        <p:strVal val="visible"/>
                                      </p:to>
                                    </p:set>
                                    <p:animEffect transition="in" filter="box(in)">
                                      <p:cBhvr>
                                        <p:cTn id="27" dur="500"/>
                                        <p:tgtEl>
                                          <p:spTgt spid="858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5" grpId="0" build="p"/>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eaLnBrk="1" hangingPunct="1"/>
            <a:endParaRPr lang="zh-CN" altLang="zh-CN"/>
          </a:p>
        </p:txBody>
      </p:sp>
      <p:sp>
        <p:nvSpPr>
          <p:cNvPr id="879619"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若</a:t>
            </a:r>
            <a:r>
              <a:rPr lang="en-US" altLang="zh-CN" sz="4000" b="1">
                <a:solidFill>
                  <a:srgbClr val="0000CC"/>
                </a:solidFill>
              </a:rPr>
              <a:t>R</a:t>
            </a:r>
            <a:r>
              <a:rPr lang="en-US" altLang="zh-CN" sz="4000" b="1" baseline="-25000">
                <a:solidFill>
                  <a:srgbClr val="0000CC"/>
                </a:solidFill>
              </a:rPr>
              <a:t>1</a:t>
            </a:r>
            <a:r>
              <a:rPr lang="zh-CN" altLang="en-US" sz="4000" b="1">
                <a:solidFill>
                  <a:srgbClr val="0000CC"/>
                </a:solidFill>
              </a:rPr>
              <a:t>和</a:t>
            </a:r>
            <a:r>
              <a:rPr lang="en-US" altLang="zh-CN" sz="4000" b="1">
                <a:solidFill>
                  <a:srgbClr val="0000CC"/>
                </a:solidFill>
              </a:rPr>
              <a:t>R</a:t>
            </a:r>
            <a:r>
              <a:rPr lang="en-US" altLang="zh-CN" sz="4000" b="1" baseline="-25000">
                <a:solidFill>
                  <a:srgbClr val="0000CC"/>
                </a:solidFill>
              </a:rPr>
              <a:t>2</a:t>
            </a:r>
            <a:r>
              <a:rPr lang="zh-CN" altLang="en-US" sz="4000" b="1">
                <a:solidFill>
                  <a:srgbClr val="0000CC"/>
                </a:solidFill>
              </a:rPr>
              <a:t>是正则表达式，则</a:t>
            </a:r>
          </a:p>
          <a:p>
            <a:pPr eaLnBrk="1" hangingPunct="1">
              <a:buFont typeface="Wingdings" pitchFamily="2" charset="2"/>
              <a:buNone/>
            </a:pPr>
            <a:r>
              <a:rPr lang="en-GB" altLang="zh-CN" sz="4000" b="1">
                <a:solidFill>
                  <a:srgbClr val="0000CC"/>
                </a:solidFill>
              </a:rPr>
              <a:t>      </a:t>
            </a:r>
            <a:r>
              <a:rPr lang="en-GB" altLang="zh-CN" sz="4000" b="1">
                <a:solidFill>
                  <a:srgbClr val="FF0000"/>
                </a:solidFill>
              </a:rPr>
              <a:t>(</a:t>
            </a:r>
            <a:r>
              <a:rPr lang="en-US" altLang="zh-CN" sz="4000" b="1">
                <a:solidFill>
                  <a:srgbClr val="0000CC"/>
                </a:solidFill>
              </a:rPr>
              <a:t>R</a:t>
            </a:r>
            <a:r>
              <a:rPr lang="en-US" altLang="zh-CN" sz="4000" b="1" baseline="-25000">
                <a:solidFill>
                  <a:srgbClr val="0000CC"/>
                </a:solidFill>
              </a:rPr>
              <a:t>1</a:t>
            </a:r>
            <a:r>
              <a:rPr lang="en-US" altLang="zh-CN" sz="4000" b="1">
                <a:solidFill>
                  <a:srgbClr val="0000CC"/>
                </a:solidFill>
              </a:rPr>
              <a:t>R</a:t>
            </a:r>
            <a:r>
              <a:rPr lang="en-US" altLang="zh-CN" sz="4000" b="1" baseline="-25000">
                <a:solidFill>
                  <a:srgbClr val="0000CC"/>
                </a:solidFill>
              </a:rPr>
              <a:t>2</a:t>
            </a:r>
            <a:r>
              <a:rPr lang="en-US" altLang="zh-CN" sz="4000" b="1">
                <a:solidFill>
                  <a:srgbClr val="FF0000"/>
                </a:solidFill>
              </a:rPr>
              <a:t>)</a:t>
            </a:r>
            <a:r>
              <a:rPr lang="zh-CN" altLang="en-US" sz="4000" b="1">
                <a:solidFill>
                  <a:srgbClr val="0000CC"/>
                </a:solidFill>
              </a:rPr>
              <a:t>是正则表达式，</a:t>
            </a:r>
          </a:p>
          <a:p>
            <a:pPr eaLnBrk="1" hangingPunct="1">
              <a:buFont typeface="Wingdings" pitchFamily="2" charset="2"/>
              <a:buNone/>
            </a:pPr>
            <a:r>
              <a:rPr lang="en-US" altLang="zh-CN" sz="4000" b="1">
                <a:solidFill>
                  <a:srgbClr val="000000"/>
                </a:solidFill>
              </a:rPr>
              <a:t>S(R</a:t>
            </a:r>
            <a:r>
              <a:rPr lang="en-US" altLang="zh-CN" sz="4000" b="1" baseline="-25000">
                <a:solidFill>
                  <a:srgbClr val="000000"/>
                </a:solidFill>
              </a:rPr>
              <a:t>1</a:t>
            </a:r>
            <a:r>
              <a:rPr lang="en-US" altLang="zh-CN" sz="4000" b="1">
                <a:solidFill>
                  <a:srgbClr val="000000"/>
                </a:solidFill>
              </a:rPr>
              <a:t>R</a:t>
            </a:r>
            <a:r>
              <a:rPr lang="en-US" altLang="zh-CN" sz="4000" b="1" baseline="-25000">
                <a:solidFill>
                  <a:srgbClr val="000000"/>
                </a:solidFill>
              </a:rPr>
              <a:t>2</a:t>
            </a:r>
            <a:r>
              <a:rPr lang="en-US" altLang="zh-CN" sz="4000" b="1">
                <a:solidFill>
                  <a:srgbClr val="000000"/>
                </a:solidFill>
              </a:rPr>
              <a:t>)=S(R</a:t>
            </a:r>
            <a:r>
              <a:rPr lang="en-US" altLang="zh-CN" sz="4000" b="1" baseline="-25000">
                <a:solidFill>
                  <a:srgbClr val="000000"/>
                </a:solidFill>
              </a:rPr>
              <a:t>1</a:t>
            </a:r>
            <a:r>
              <a:rPr lang="en-US" altLang="zh-CN" sz="4000" b="1">
                <a:solidFill>
                  <a:srgbClr val="000000"/>
                </a:solidFill>
              </a:rPr>
              <a:t>)S(R</a:t>
            </a:r>
            <a:r>
              <a:rPr lang="en-US" altLang="zh-CN" sz="4000" b="1" baseline="-25000">
                <a:solidFill>
                  <a:srgbClr val="000000"/>
                </a:solidFill>
              </a:rPr>
              <a:t>2</a:t>
            </a:r>
            <a:r>
              <a:rPr lang="en-US" altLang="zh-CN" sz="4000" b="1">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9619">
                                            <p:txEl>
                                              <p:pRg st="0" end="0"/>
                                            </p:txEl>
                                          </p:spTgt>
                                        </p:tgtEl>
                                        <p:attrNameLst>
                                          <p:attrName>style.visibility</p:attrName>
                                        </p:attrNameLst>
                                      </p:cBhvr>
                                      <p:to>
                                        <p:strVal val="visible"/>
                                      </p:to>
                                    </p:set>
                                    <p:animEffect transition="in" filter="box(in)">
                                      <p:cBhvr>
                                        <p:cTn id="7" dur="500"/>
                                        <p:tgtEl>
                                          <p:spTgt spid="879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9619">
                                            <p:txEl>
                                              <p:pRg st="1" end="1"/>
                                            </p:txEl>
                                          </p:spTgt>
                                        </p:tgtEl>
                                        <p:attrNameLst>
                                          <p:attrName>style.visibility</p:attrName>
                                        </p:attrNameLst>
                                      </p:cBhvr>
                                      <p:to>
                                        <p:strVal val="visible"/>
                                      </p:to>
                                    </p:set>
                                    <p:animEffect transition="in" filter="box(in)">
                                      <p:cBhvr>
                                        <p:cTn id="12" dur="500"/>
                                        <p:tgtEl>
                                          <p:spTgt spid="879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79619">
                                            <p:txEl>
                                              <p:pRg st="2" end="2"/>
                                            </p:txEl>
                                          </p:spTgt>
                                        </p:tgtEl>
                                        <p:attrNameLst>
                                          <p:attrName>style.visibility</p:attrName>
                                        </p:attrNameLst>
                                      </p:cBhvr>
                                      <p:to>
                                        <p:strVal val="visible"/>
                                      </p:to>
                                    </p:set>
                                    <p:animEffect transition="in" filter="box(in)">
                                      <p:cBhvr>
                                        <p:cTn id="17" dur="500"/>
                                        <p:tgtEl>
                                          <p:spTgt spid="879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build="p"/>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eaLnBrk="1" hangingPunct="1"/>
            <a:endParaRPr lang="zh-CN" altLang="zh-CN"/>
          </a:p>
        </p:txBody>
      </p:sp>
      <p:sp>
        <p:nvSpPr>
          <p:cNvPr id="963587"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若</a:t>
            </a:r>
            <a:r>
              <a:rPr lang="en-US" altLang="zh-CN" sz="4000" b="1" dirty="0">
                <a:solidFill>
                  <a:srgbClr val="0000CC"/>
                </a:solidFill>
              </a:rPr>
              <a:t>R</a:t>
            </a:r>
            <a:r>
              <a:rPr lang="zh-CN" altLang="en-US" sz="4000" b="1" dirty="0">
                <a:solidFill>
                  <a:srgbClr val="0000CC"/>
                </a:solidFill>
              </a:rPr>
              <a:t>是正则表达式，则</a:t>
            </a:r>
            <a:endParaRPr lang="en-US" altLang="zh-CN" sz="4000" b="1" dirty="0">
              <a:solidFill>
                <a:srgbClr val="0000CC"/>
              </a:solidFill>
            </a:endParaRPr>
          </a:p>
          <a:p>
            <a:pPr eaLnBrk="1" hangingPunct="1">
              <a:buFont typeface="Wingdings" pitchFamily="2" charset="2"/>
              <a:buNone/>
            </a:pPr>
            <a:r>
              <a:rPr lang="en-US" altLang="zh-CN" sz="4000" b="1" dirty="0">
                <a:solidFill>
                  <a:srgbClr val="0000CC"/>
                </a:solidFill>
              </a:rPr>
              <a:t>    </a:t>
            </a:r>
            <a:r>
              <a:rPr lang="en-US" altLang="zh-CN" sz="4000" b="1" dirty="0">
                <a:solidFill>
                  <a:srgbClr val="FF0000"/>
                </a:solidFill>
              </a:rPr>
              <a:t>(</a:t>
            </a:r>
            <a:r>
              <a:rPr lang="en-US" altLang="zh-CN" sz="4000" b="1" dirty="0">
                <a:solidFill>
                  <a:srgbClr val="0000CC"/>
                </a:solidFill>
              </a:rPr>
              <a:t>R</a:t>
            </a:r>
            <a:r>
              <a:rPr lang="en-US" altLang="zh-CN" sz="4000" b="1" dirty="0">
                <a:solidFill>
                  <a:srgbClr val="FF0000"/>
                </a:solidFill>
              </a:rPr>
              <a:t>)</a:t>
            </a:r>
            <a:r>
              <a:rPr lang="en-US" altLang="zh-CN" sz="4000" b="1" dirty="0">
                <a:solidFill>
                  <a:srgbClr val="0000CC"/>
                </a:solidFill>
              </a:rPr>
              <a:t>*</a:t>
            </a:r>
            <a:r>
              <a:rPr lang="zh-CN" altLang="en-US" sz="4000" b="1" dirty="0">
                <a:solidFill>
                  <a:srgbClr val="0000CC"/>
                </a:solidFill>
              </a:rPr>
              <a:t>是正则表达式，</a:t>
            </a:r>
          </a:p>
          <a:p>
            <a:pPr eaLnBrk="1" hangingPunct="1">
              <a:buFont typeface="Wingdings" pitchFamily="2" charset="2"/>
              <a:buNone/>
            </a:pPr>
            <a:r>
              <a:rPr lang="en-US" altLang="zh-CN" sz="4000" b="1" dirty="0">
                <a:solidFill>
                  <a:srgbClr val="000000"/>
                </a:solidFill>
              </a:rPr>
              <a:t>S(</a:t>
            </a:r>
            <a:r>
              <a:rPr lang="en-US" altLang="zh-CN" sz="4000" b="1" dirty="0">
                <a:solidFill>
                  <a:srgbClr val="FF0000"/>
                </a:solidFill>
              </a:rPr>
              <a:t>(R)*</a:t>
            </a:r>
            <a:r>
              <a:rPr lang="en-US" altLang="zh-CN" sz="4000" b="1" dirty="0">
                <a:solidFill>
                  <a:srgbClr val="000000"/>
                </a:solidFill>
              </a:rPr>
              <a:t>)=(S(R))*</a:t>
            </a:r>
            <a:endParaRPr lang="en-US" altLang="zh-CN" sz="4000" dirty="0">
              <a:solidFill>
                <a:srgbClr val="000000"/>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3587">
                                            <p:txEl>
                                              <p:pRg st="0" end="0"/>
                                            </p:txEl>
                                          </p:spTgt>
                                        </p:tgtEl>
                                        <p:attrNameLst>
                                          <p:attrName>style.visibility</p:attrName>
                                        </p:attrNameLst>
                                      </p:cBhvr>
                                      <p:to>
                                        <p:strVal val="visible"/>
                                      </p:to>
                                    </p:set>
                                    <p:animEffect transition="in" filter="box(in)">
                                      <p:cBhvr>
                                        <p:cTn id="7" dur="500"/>
                                        <p:tgtEl>
                                          <p:spTgt spid="963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3587">
                                            <p:txEl>
                                              <p:pRg st="1" end="1"/>
                                            </p:txEl>
                                          </p:spTgt>
                                        </p:tgtEl>
                                        <p:attrNameLst>
                                          <p:attrName>style.visibility</p:attrName>
                                        </p:attrNameLst>
                                      </p:cBhvr>
                                      <p:to>
                                        <p:strVal val="visible"/>
                                      </p:to>
                                    </p:set>
                                    <p:animEffect transition="in" filter="box(in)">
                                      <p:cBhvr>
                                        <p:cTn id="12" dur="500"/>
                                        <p:tgtEl>
                                          <p:spTgt spid="963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3587">
                                            <p:txEl>
                                              <p:pRg st="2" end="2"/>
                                            </p:txEl>
                                          </p:spTgt>
                                        </p:tgtEl>
                                        <p:attrNameLst>
                                          <p:attrName>style.visibility</p:attrName>
                                        </p:attrNameLst>
                                      </p:cBhvr>
                                      <p:to>
                                        <p:strVal val="visible"/>
                                      </p:to>
                                    </p:set>
                                    <p:animEffect transition="in" filter="box(in)">
                                      <p:cBhvr>
                                        <p:cTn id="17" dur="500"/>
                                        <p:tgtEl>
                                          <p:spTgt spid="9635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7" grpId="0" build="p"/>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eaLnBrk="1" hangingPunct="1"/>
            <a:r>
              <a:rPr lang="zh-CN" altLang="en-US" sz="4000" dirty="0">
                <a:solidFill>
                  <a:srgbClr val="000000"/>
                </a:solidFill>
              </a:rPr>
              <a:t>注意：</a:t>
            </a:r>
            <a:r>
              <a:rPr lang="en-GB" altLang="zh-CN" sz="4000" dirty="0">
                <a:solidFill>
                  <a:srgbClr val="000000"/>
                </a:solidFill>
              </a:rPr>
              <a:t>(  )</a:t>
            </a:r>
            <a:endParaRPr lang="zh-CN" altLang="en-US" sz="4000" dirty="0">
              <a:solidFill>
                <a:srgbClr val="000000"/>
              </a:solidFill>
            </a:endParaRPr>
          </a:p>
        </p:txBody>
      </p:sp>
      <p:sp>
        <p:nvSpPr>
          <p:cNvPr id="995331" name="Rectangle 3"/>
          <p:cNvSpPr>
            <a:spLocks noGrp="1" noChangeArrowheads="1"/>
          </p:cNvSpPr>
          <p:nvPr>
            <p:ph type="body" idx="1"/>
          </p:nvPr>
        </p:nvSpPr>
        <p:spPr/>
        <p:txBody>
          <a:bodyPr/>
          <a:lstStyle/>
          <a:p>
            <a:pPr eaLnBrk="1" hangingPunct="1">
              <a:buNone/>
            </a:pPr>
            <a:r>
              <a:rPr lang="en-GB" altLang="zh-CN" sz="4000" dirty="0"/>
              <a:t>  </a:t>
            </a:r>
            <a:r>
              <a:rPr lang="en-GB" altLang="zh-CN" sz="4000" dirty="0" err="1">
                <a:solidFill>
                  <a:srgbClr val="0000CC"/>
                </a:solidFill>
              </a:rPr>
              <a:t>a+bc</a:t>
            </a:r>
            <a:r>
              <a:rPr lang="en-US" altLang="zh-CN" sz="4000" b="1" dirty="0">
                <a:solidFill>
                  <a:srgbClr val="FF0000"/>
                </a:solidFill>
              </a:rPr>
              <a:t> ≠ </a:t>
            </a:r>
            <a:r>
              <a:rPr lang="en-US" altLang="zh-CN" sz="4000" b="1" dirty="0">
                <a:solidFill>
                  <a:srgbClr val="0000CC"/>
                </a:solidFill>
              </a:rPr>
              <a:t>(</a:t>
            </a:r>
            <a:r>
              <a:rPr lang="en-US" altLang="zh-CN" sz="4000" b="1" dirty="0" err="1">
                <a:solidFill>
                  <a:srgbClr val="0000CC"/>
                </a:solidFill>
              </a:rPr>
              <a:t>a+b</a:t>
            </a:r>
            <a:r>
              <a:rPr lang="en-US" altLang="zh-CN" sz="4000" b="1" dirty="0">
                <a:solidFill>
                  <a:srgbClr val="0000CC"/>
                </a:solidFill>
              </a:rPr>
              <a:t>)c</a:t>
            </a:r>
          </a:p>
          <a:p>
            <a:pPr eaLnBrk="1" hangingPunct="1">
              <a:buNone/>
            </a:pPr>
            <a:r>
              <a:rPr lang="en-US" altLang="zh-CN" sz="4000" b="1" dirty="0">
                <a:solidFill>
                  <a:srgbClr val="0000CC"/>
                </a:solidFill>
              </a:rPr>
              <a:t>  </a:t>
            </a:r>
            <a:r>
              <a:rPr lang="en-GB" altLang="zh-CN" sz="4000" b="1" dirty="0">
                <a:solidFill>
                  <a:srgbClr val="0000CC"/>
                </a:solidFill>
              </a:rPr>
              <a:t>R=</a:t>
            </a:r>
            <a:r>
              <a:rPr lang="en-GB" altLang="zh-CN" sz="4000" b="1" dirty="0" err="1">
                <a:solidFill>
                  <a:srgbClr val="0000CC"/>
                </a:solidFill>
              </a:rPr>
              <a:t>ab</a:t>
            </a:r>
            <a:endParaRPr lang="en-GB" altLang="zh-CN" sz="4000" b="1" dirty="0">
              <a:solidFill>
                <a:srgbClr val="0000CC"/>
              </a:solidFill>
            </a:endParaRPr>
          </a:p>
          <a:p>
            <a:pPr eaLnBrk="1" hangingPunct="1">
              <a:buFont typeface="Wingdings" pitchFamily="2" charset="2"/>
              <a:buNone/>
            </a:pPr>
            <a:r>
              <a:rPr lang="en-GB" altLang="zh-CN" sz="4000" b="1" dirty="0">
                <a:solidFill>
                  <a:srgbClr val="0000CC"/>
                </a:solidFill>
              </a:rPr>
              <a:t>  R* =(</a:t>
            </a:r>
            <a:r>
              <a:rPr lang="en-GB" altLang="zh-CN" sz="4000" b="1" dirty="0" err="1">
                <a:solidFill>
                  <a:srgbClr val="0000CC"/>
                </a:solidFill>
              </a:rPr>
              <a:t>ab</a:t>
            </a:r>
            <a:r>
              <a:rPr lang="en-GB" altLang="zh-CN" sz="4000" b="1" dirty="0">
                <a:solidFill>
                  <a:srgbClr val="0000CC"/>
                </a:solidFill>
              </a:rPr>
              <a:t>)*</a:t>
            </a:r>
          </a:p>
          <a:p>
            <a:pPr eaLnBrk="1" hangingPunct="1">
              <a:buFont typeface="Wingdings" pitchFamily="2" charset="2"/>
              <a:buNone/>
            </a:pPr>
            <a:r>
              <a:rPr lang="en-GB" altLang="zh-CN" sz="4000" b="1" dirty="0">
                <a:solidFill>
                  <a:srgbClr val="0000CC"/>
                </a:solidFill>
              </a:rPr>
              <a:t>      </a:t>
            </a:r>
            <a:r>
              <a:rPr lang="en-US" altLang="zh-CN" sz="4000" b="1" dirty="0">
                <a:solidFill>
                  <a:srgbClr val="FF0000"/>
                </a:solidFill>
              </a:rPr>
              <a:t>≠</a:t>
            </a:r>
            <a:r>
              <a:rPr lang="en-GB" altLang="zh-CN" sz="4000" b="1" dirty="0" err="1">
                <a:solidFill>
                  <a:srgbClr val="0000CC"/>
                </a:solidFill>
              </a:rPr>
              <a:t>ab</a:t>
            </a:r>
            <a:r>
              <a:rPr lang="en-GB" altLang="zh-CN" sz="4000" b="1" dirty="0">
                <a:solidFill>
                  <a:srgbClr val="0000CC"/>
                </a:solidFill>
              </a:rPr>
              <a:t>*</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5331">
                                            <p:txEl>
                                              <p:pRg st="0" end="0"/>
                                            </p:txEl>
                                          </p:spTgt>
                                        </p:tgtEl>
                                        <p:attrNameLst>
                                          <p:attrName>style.visibility</p:attrName>
                                        </p:attrNameLst>
                                      </p:cBhvr>
                                      <p:to>
                                        <p:strVal val="visible"/>
                                      </p:to>
                                    </p:set>
                                    <p:animEffect transition="in" filter="box(in)">
                                      <p:cBhvr>
                                        <p:cTn id="7" dur="500"/>
                                        <p:tgtEl>
                                          <p:spTgt spid="995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5331">
                                            <p:txEl>
                                              <p:pRg st="1" end="1"/>
                                            </p:txEl>
                                          </p:spTgt>
                                        </p:tgtEl>
                                        <p:attrNameLst>
                                          <p:attrName>style.visibility</p:attrName>
                                        </p:attrNameLst>
                                      </p:cBhvr>
                                      <p:to>
                                        <p:strVal val="visible"/>
                                      </p:to>
                                    </p:set>
                                    <p:animEffect transition="in" filter="box(in)">
                                      <p:cBhvr>
                                        <p:cTn id="12" dur="500"/>
                                        <p:tgtEl>
                                          <p:spTgt spid="995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5331">
                                            <p:txEl>
                                              <p:pRg st="2" end="2"/>
                                            </p:txEl>
                                          </p:spTgt>
                                        </p:tgtEl>
                                        <p:attrNameLst>
                                          <p:attrName>style.visibility</p:attrName>
                                        </p:attrNameLst>
                                      </p:cBhvr>
                                      <p:to>
                                        <p:strVal val="visible"/>
                                      </p:to>
                                    </p:set>
                                    <p:animEffect transition="in" filter="box(in)">
                                      <p:cBhvr>
                                        <p:cTn id="17" dur="500"/>
                                        <p:tgtEl>
                                          <p:spTgt spid="995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5331">
                                            <p:txEl>
                                              <p:pRg st="3" end="3"/>
                                            </p:txEl>
                                          </p:spTgt>
                                        </p:tgtEl>
                                        <p:attrNameLst>
                                          <p:attrName>style.visibility</p:attrName>
                                        </p:attrNameLst>
                                      </p:cBhvr>
                                      <p:to>
                                        <p:strVal val="visible"/>
                                      </p:to>
                                    </p:set>
                                    <p:animEffect transition="in" filter="box(in)">
                                      <p:cBhvr>
                                        <p:cTn id="22" dur="500"/>
                                        <p:tgtEl>
                                          <p:spTgt spid="995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5331" grpId="0" build="p"/>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r>
              <a:rPr lang="zh-CN" altLang="en-US" sz="4400" dirty="0">
                <a:solidFill>
                  <a:srgbClr val="000000"/>
                </a:solidFill>
              </a:rPr>
              <a:t>简化的描述</a:t>
            </a:r>
          </a:p>
        </p:txBody>
      </p:sp>
      <p:sp>
        <p:nvSpPr>
          <p:cNvPr id="996355" name="Rectangle 3"/>
          <p:cNvSpPr>
            <a:spLocks noGrp="1" noChangeArrowheads="1"/>
          </p:cNvSpPr>
          <p:nvPr>
            <p:ph type="body" idx="1"/>
          </p:nvPr>
        </p:nvSpPr>
        <p:spPr/>
        <p:txBody>
          <a:bodyPr/>
          <a:lstStyle/>
          <a:p>
            <a:pPr eaLnBrk="1" hangingPunct="1">
              <a:buFont typeface="Wingdings" pitchFamily="2" charset="2"/>
              <a:buNone/>
            </a:pPr>
            <a:r>
              <a:rPr lang="zh-CN" altLang="en-GB" sz="4000" b="1" dirty="0">
                <a:solidFill>
                  <a:srgbClr val="0000CC"/>
                </a:solidFill>
              </a:rPr>
              <a:t>若</a:t>
            </a:r>
            <a:r>
              <a:rPr lang="en-GB" altLang="zh-CN" sz="4000" b="1" dirty="0">
                <a:solidFill>
                  <a:srgbClr val="0000CC"/>
                </a:solidFill>
              </a:rPr>
              <a:t>R</a:t>
            </a:r>
            <a:r>
              <a:rPr lang="zh-CN" altLang="en-GB" sz="4000" b="1" dirty="0">
                <a:solidFill>
                  <a:srgbClr val="0000CC"/>
                </a:solidFill>
                <a:latin typeface="宋体" pitchFamily="2" charset="-122"/>
              </a:rPr>
              <a:t>是正则表达式</a:t>
            </a:r>
            <a:endParaRPr lang="en-GB" altLang="zh-CN" sz="4000" b="1" dirty="0">
              <a:solidFill>
                <a:srgbClr val="0000CC"/>
              </a:solidFill>
              <a:latin typeface="宋体" pitchFamily="2" charset="-122"/>
            </a:endParaRPr>
          </a:p>
          <a:p>
            <a:pPr eaLnBrk="1" hangingPunct="1">
              <a:buFont typeface="Wingdings" pitchFamily="2" charset="2"/>
              <a:buNone/>
            </a:pPr>
            <a:r>
              <a:rPr lang="en-GB" altLang="zh-CN" sz="4000" b="1" dirty="0">
                <a:solidFill>
                  <a:srgbClr val="0000CC"/>
                </a:solidFill>
              </a:rPr>
              <a:t>   </a:t>
            </a:r>
            <a:r>
              <a:rPr lang="zh-CN" altLang="en-GB" sz="4000" b="1" dirty="0">
                <a:solidFill>
                  <a:srgbClr val="0000CC"/>
                </a:solidFill>
              </a:rPr>
              <a:t>则   </a:t>
            </a:r>
            <a:r>
              <a:rPr lang="en-GB" altLang="zh-CN" sz="4000" b="1" dirty="0">
                <a:solidFill>
                  <a:srgbClr val="0000CC"/>
                </a:solidFill>
              </a:rPr>
              <a:t>RRRR</a:t>
            </a:r>
            <a:r>
              <a:rPr lang="zh-CN" altLang="en-GB" sz="4000" b="1" dirty="0">
                <a:solidFill>
                  <a:srgbClr val="0000CC"/>
                </a:solidFill>
                <a:latin typeface="宋体" pitchFamily="2" charset="-122"/>
              </a:rPr>
              <a:t>是正则表达式</a:t>
            </a:r>
          </a:p>
          <a:p>
            <a:pPr eaLnBrk="1" hangingPunct="1">
              <a:buFont typeface="Wingdings" pitchFamily="2" charset="2"/>
              <a:buNone/>
            </a:pPr>
            <a:r>
              <a:rPr lang="zh-CN" altLang="en-GB" sz="4000" b="1" dirty="0">
                <a:solidFill>
                  <a:srgbClr val="0000CC"/>
                </a:solidFill>
                <a:latin typeface="宋体" pitchFamily="2" charset="-122"/>
              </a:rPr>
              <a:t>  可以记为</a:t>
            </a:r>
            <a:r>
              <a:rPr lang="en-GB" altLang="zh-CN" sz="4000" b="1" dirty="0">
                <a:solidFill>
                  <a:srgbClr val="0000CC"/>
                </a:solidFill>
              </a:rPr>
              <a:t>R</a:t>
            </a:r>
            <a:r>
              <a:rPr lang="en-GB" altLang="zh-CN" sz="4000" b="1" baseline="30000" dirty="0">
                <a:solidFill>
                  <a:srgbClr val="FF0000"/>
                </a:solidFill>
                <a:latin typeface="宋体" pitchFamily="2" charset="-122"/>
              </a:rPr>
              <a:t>4</a:t>
            </a:r>
          </a:p>
          <a:p>
            <a:pPr eaLnBrk="1" hangingPunct="1">
              <a:buFont typeface="Wingdings" pitchFamily="2" charset="2"/>
              <a:buNone/>
            </a:pPr>
            <a:r>
              <a:rPr lang="zh-CN" altLang="en-GB" sz="4000" b="1" dirty="0">
                <a:solidFill>
                  <a:srgbClr val="0000CC"/>
                </a:solidFill>
                <a:latin typeface="宋体" pitchFamily="2" charset="-122"/>
              </a:rPr>
              <a:t>　</a:t>
            </a:r>
            <a:r>
              <a:rPr lang="zh-CN" altLang="en-US" sz="4000" b="1" dirty="0">
                <a:solidFill>
                  <a:srgbClr val="0000CC"/>
                </a:solidFill>
                <a:latin typeface="宋体" pitchFamily="2" charset="-122"/>
              </a:rPr>
              <a:t>但</a:t>
            </a:r>
            <a:r>
              <a:rPr lang="zh-CN" altLang="en-GB" sz="4000" b="1" dirty="0">
                <a:solidFill>
                  <a:srgbClr val="0000CC"/>
                </a:solidFill>
                <a:latin typeface="宋体" pitchFamily="2" charset="-122"/>
              </a:rPr>
              <a:t>不允许</a:t>
            </a:r>
            <a:r>
              <a:rPr lang="en-GB" altLang="zh-CN" sz="4000" b="1" dirty="0" err="1">
                <a:solidFill>
                  <a:srgbClr val="0000CC"/>
                </a:solidFill>
              </a:rPr>
              <a:t>R</a:t>
            </a:r>
            <a:r>
              <a:rPr lang="en-GB" altLang="zh-CN" sz="4000" b="1" baseline="30000" dirty="0" err="1">
                <a:solidFill>
                  <a:srgbClr val="FF0000"/>
                </a:solidFill>
                <a:latin typeface="宋体" pitchFamily="2" charset="-122"/>
              </a:rPr>
              <a:t>n</a:t>
            </a:r>
            <a:r>
              <a:rPr lang="zh-CN" altLang="en-GB" sz="4000" b="1" dirty="0">
                <a:solidFill>
                  <a:srgbClr val="0000CC"/>
                </a:solidFill>
                <a:latin typeface="宋体" pitchFamily="2" charset="-122"/>
              </a:rPr>
              <a:t>  （</a:t>
            </a:r>
            <a:r>
              <a:rPr lang="zh-CN" altLang="en-US" sz="4000" b="1" dirty="0">
                <a:solidFill>
                  <a:srgbClr val="0000CC"/>
                </a:solidFill>
                <a:latin typeface="宋体" pitchFamily="2" charset="-122"/>
              </a:rPr>
              <a:t>需要</a:t>
            </a:r>
            <a:r>
              <a:rPr lang="zh-CN" altLang="en-GB" sz="4000" b="1" dirty="0">
                <a:solidFill>
                  <a:srgbClr val="0000CC"/>
                </a:solidFill>
                <a:latin typeface="宋体" pitchFamily="2" charset="-122"/>
              </a:rPr>
              <a:t>表示为</a:t>
            </a:r>
            <a:r>
              <a:rPr lang="en-GB" altLang="zh-CN" sz="4000" b="1" dirty="0">
                <a:solidFill>
                  <a:srgbClr val="0000CC"/>
                </a:solidFill>
              </a:rPr>
              <a:t>R</a:t>
            </a:r>
            <a:r>
              <a:rPr lang="en-GB" altLang="zh-CN" sz="4000" b="1" baseline="30000" dirty="0">
                <a:solidFill>
                  <a:srgbClr val="FF0000"/>
                </a:solidFill>
                <a:latin typeface="宋体" pitchFamily="2" charset="-122"/>
              </a:rPr>
              <a:t>+</a:t>
            </a:r>
            <a:r>
              <a:rPr lang="zh-CN" altLang="en-GB" sz="4000" b="1" dirty="0">
                <a:solidFill>
                  <a:srgbClr val="0000CC"/>
                </a:solidFill>
                <a:latin typeface="宋体" pitchFamily="2" charset="-122"/>
              </a:rPr>
              <a:t>）</a:t>
            </a:r>
            <a:endParaRPr lang="zh-CN" altLang="en-US" sz="4000" b="1" dirty="0">
              <a:solidFill>
                <a:srgbClr val="0000CC"/>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6355">
                                            <p:txEl>
                                              <p:pRg st="0" end="0"/>
                                            </p:txEl>
                                          </p:spTgt>
                                        </p:tgtEl>
                                        <p:attrNameLst>
                                          <p:attrName>style.visibility</p:attrName>
                                        </p:attrNameLst>
                                      </p:cBhvr>
                                      <p:to>
                                        <p:strVal val="visible"/>
                                      </p:to>
                                    </p:set>
                                    <p:animEffect transition="in" filter="box(in)">
                                      <p:cBhvr>
                                        <p:cTn id="7" dur="500"/>
                                        <p:tgtEl>
                                          <p:spTgt spid="996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6355">
                                            <p:txEl>
                                              <p:pRg st="1" end="1"/>
                                            </p:txEl>
                                          </p:spTgt>
                                        </p:tgtEl>
                                        <p:attrNameLst>
                                          <p:attrName>style.visibility</p:attrName>
                                        </p:attrNameLst>
                                      </p:cBhvr>
                                      <p:to>
                                        <p:strVal val="visible"/>
                                      </p:to>
                                    </p:set>
                                    <p:animEffect transition="in" filter="box(in)">
                                      <p:cBhvr>
                                        <p:cTn id="12" dur="500"/>
                                        <p:tgtEl>
                                          <p:spTgt spid="996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6355">
                                            <p:txEl>
                                              <p:pRg st="2" end="2"/>
                                            </p:txEl>
                                          </p:spTgt>
                                        </p:tgtEl>
                                        <p:attrNameLst>
                                          <p:attrName>style.visibility</p:attrName>
                                        </p:attrNameLst>
                                      </p:cBhvr>
                                      <p:to>
                                        <p:strVal val="visible"/>
                                      </p:to>
                                    </p:set>
                                    <p:animEffect transition="in" filter="box(in)">
                                      <p:cBhvr>
                                        <p:cTn id="17" dur="500"/>
                                        <p:tgtEl>
                                          <p:spTgt spid="996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6355">
                                            <p:txEl>
                                              <p:pRg st="3" end="3"/>
                                            </p:txEl>
                                          </p:spTgt>
                                        </p:tgtEl>
                                        <p:attrNameLst>
                                          <p:attrName>style.visibility</p:attrName>
                                        </p:attrNameLst>
                                      </p:cBhvr>
                                      <p:to>
                                        <p:strVal val="visible"/>
                                      </p:to>
                                    </p:set>
                                    <p:animEffect transition="in" filter="box(in)">
                                      <p:cBhvr>
                                        <p:cTn id="22" dur="500"/>
                                        <p:tgtEl>
                                          <p:spTgt spid="996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5" grpId="0" build="p"/>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r>
              <a:rPr lang="zh-CN" altLang="en-US" sz="4800" dirty="0">
                <a:solidFill>
                  <a:srgbClr val="000000"/>
                </a:solidFill>
              </a:rPr>
              <a:t>例</a:t>
            </a:r>
          </a:p>
        </p:txBody>
      </p:sp>
      <p:sp>
        <p:nvSpPr>
          <p:cNvPr id="809987" name="Rectangle 3"/>
          <p:cNvSpPr>
            <a:spLocks noGrp="1" noChangeArrowheads="1"/>
          </p:cNvSpPr>
          <p:nvPr>
            <p:ph type="body" idx="1"/>
          </p:nvPr>
        </p:nvSpPr>
        <p:spPr>
          <a:xfrm>
            <a:off x="914400" y="2276872"/>
            <a:ext cx="8001000" cy="4019550"/>
          </a:xfrm>
        </p:spPr>
        <p:txBody>
          <a:bodyPr/>
          <a:lstStyle/>
          <a:p>
            <a:pPr eaLnBrk="1" hangingPunct="1">
              <a:buFont typeface="Wingdings" pitchFamily="2" charset="2"/>
              <a:buNone/>
            </a:pPr>
            <a:r>
              <a:rPr lang="zh-CN" altLang="en-US" sz="4000" b="1" dirty="0">
                <a:solidFill>
                  <a:srgbClr val="0000CC"/>
                </a:solidFill>
              </a:rPr>
              <a:t>正则表达式</a:t>
            </a:r>
            <a:r>
              <a:rPr lang="en-US" altLang="zh-CN" sz="4000" b="1" dirty="0">
                <a:solidFill>
                  <a:srgbClr val="0000CC"/>
                </a:solidFill>
              </a:rPr>
              <a:t>(</a:t>
            </a:r>
            <a:r>
              <a:rPr lang="en-US" altLang="zh-CN" sz="4000" b="1" dirty="0" err="1">
                <a:solidFill>
                  <a:srgbClr val="0000CC"/>
                </a:solidFill>
              </a:rPr>
              <a:t>a+b</a:t>
            </a:r>
            <a:r>
              <a:rPr lang="en-US" altLang="zh-CN" sz="4000" b="1" dirty="0">
                <a:solidFill>
                  <a:srgbClr val="0000CC"/>
                </a:solidFill>
              </a:rPr>
              <a:t>)*</a:t>
            </a:r>
            <a:r>
              <a:rPr lang="zh-CN" altLang="en-US" sz="4000" b="1" dirty="0">
                <a:solidFill>
                  <a:srgbClr val="0000CC"/>
                </a:solidFill>
              </a:rPr>
              <a:t>代表</a:t>
            </a:r>
          </a:p>
          <a:p>
            <a:pPr eaLnBrk="1" hangingPunct="1">
              <a:buFont typeface="Wingdings" pitchFamily="2" charset="2"/>
              <a:buNone/>
            </a:pPr>
            <a:r>
              <a:rPr lang="zh-CN" altLang="en-US" sz="4000" b="1" dirty="0">
                <a:solidFill>
                  <a:srgbClr val="0000CC"/>
                </a:solidFill>
              </a:rPr>
              <a:t>    </a:t>
            </a:r>
            <a:r>
              <a:rPr lang="zh-CN" altLang="en-US" sz="4000" b="1" dirty="0">
                <a:solidFill>
                  <a:srgbClr val="000000"/>
                </a:solidFill>
              </a:rPr>
              <a:t>正则集：</a:t>
            </a:r>
            <a:r>
              <a:rPr lang="en-US" altLang="zh-CN" sz="4000" b="1" dirty="0">
                <a:solidFill>
                  <a:srgbClr val="000000"/>
                </a:solidFill>
              </a:rPr>
              <a:t>{a</a:t>
            </a:r>
            <a:r>
              <a:rPr lang="zh-CN" altLang="en-US" sz="4000" b="1" dirty="0">
                <a:solidFill>
                  <a:srgbClr val="000000"/>
                </a:solidFill>
              </a:rPr>
              <a:t>，</a:t>
            </a:r>
            <a:r>
              <a:rPr lang="en-US" altLang="zh-CN" sz="4000" b="1" dirty="0">
                <a:solidFill>
                  <a:srgbClr val="000000"/>
                </a:solidFill>
              </a:rPr>
              <a:t>b}*</a:t>
            </a:r>
            <a:endParaRPr lang="en-US" altLang="zh-CN" sz="4000" b="1" dirty="0">
              <a:solidFill>
                <a:srgbClr val="0000CC"/>
              </a:solidFill>
            </a:endParaRPr>
          </a:p>
          <a:p>
            <a:pPr eaLnBrk="1" hangingPunct="1">
              <a:buFont typeface="Wingdings" pitchFamily="2" charset="2"/>
              <a:buNone/>
            </a:pPr>
            <a:r>
              <a:rPr lang="zh-CN" altLang="en-US" sz="4000" b="1" dirty="0">
                <a:solidFill>
                  <a:srgbClr val="0000CC"/>
                </a:solidFill>
              </a:rPr>
              <a:t>正则表达式</a:t>
            </a:r>
            <a:r>
              <a:rPr lang="en-US" altLang="zh-CN" sz="4000" b="1" dirty="0">
                <a:solidFill>
                  <a:srgbClr val="FF0000"/>
                </a:solidFill>
              </a:rPr>
              <a:t>a</a:t>
            </a:r>
            <a:r>
              <a:rPr lang="en-US" altLang="zh-CN" sz="4000" b="1" dirty="0">
                <a:solidFill>
                  <a:srgbClr val="0000CC"/>
                </a:solidFill>
              </a:rPr>
              <a:t>(</a:t>
            </a:r>
            <a:r>
              <a:rPr lang="en-US" altLang="zh-CN" sz="4000" b="1" dirty="0" err="1">
                <a:solidFill>
                  <a:srgbClr val="0000CC"/>
                </a:solidFill>
              </a:rPr>
              <a:t>b+c</a:t>
            </a:r>
            <a:r>
              <a:rPr lang="en-US" altLang="zh-CN" sz="4000" b="1" dirty="0">
                <a:solidFill>
                  <a:srgbClr val="0000CC"/>
                </a:solidFill>
              </a:rPr>
              <a:t>)*</a:t>
            </a:r>
            <a:r>
              <a:rPr lang="zh-CN" altLang="en-US" sz="4000" b="1" dirty="0">
                <a:solidFill>
                  <a:srgbClr val="0000CC"/>
                </a:solidFill>
              </a:rPr>
              <a:t>代表</a:t>
            </a:r>
          </a:p>
          <a:p>
            <a:pPr eaLnBrk="1" hangingPunct="1">
              <a:buFont typeface="Wingdings" pitchFamily="2" charset="2"/>
              <a:buNone/>
            </a:pPr>
            <a:r>
              <a:rPr lang="zh-CN" altLang="en-US" sz="4000" b="1" dirty="0">
                <a:solidFill>
                  <a:srgbClr val="0000CC"/>
                </a:solidFill>
              </a:rPr>
              <a:t>   </a:t>
            </a:r>
            <a:r>
              <a:rPr lang="zh-CN" altLang="en-US" sz="4000" b="1" dirty="0">
                <a:solidFill>
                  <a:srgbClr val="000000"/>
                </a:solidFill>
              </a:rPr>
              <a:t>正则集：</a:t>
            </a:r>
            <a:r>
              <a:rPr lang="en-US" altLang="zh-CN" sz="4000" b="1" dirty="0">
                <a:solidFill>
                  <a:srgbClr val="0000CC"/>
                </a:solidFill>
              </a:rPr>
              <a:t>{</a:t>
            </a:r>
            <a:r>
              <a:rPr lang="en-US" altLang="zh-CN" sz="4000" b="1" dirty="0" err="1">
                <a:solidFill>
                  <a:srgbClr val="0000CC"/>
                </a:solidFill>
              </a:rPr>
              <a:t>w|w</a:t>
            </a:r>
            <a:r>
              <a:rPr lang="zh-CN" altLang="en-US" sz="4000" b="1" dirty="0">
                <a:solidFill>
                  <a:srgbClr val="0000CC"/>
                </a:solidFill>
              </a:rPr>
              <a:t>以</a:t>
            </a:r>
            <a:r>
              <a:rPr lang="en-US" altLang="zh-CN" sz="4000" b="1" dirty="0">
                <a:solidFill>
                  <a:srgbClr val="0000CC"/>
                </a:solidFill>
              </a:rPr>
              <a:t>a</a:t>
            </a:r>
            <a:r>
              <a:rPr lang="zh-CN" altLang="en-US" sz="4000" b="1" dirty="0">
                <a:solidFill>
                  <a:srgbClr val="0000CC"/>
                </a:solidFill>
              </a:rPr>
              <a:t>开头的</a:t>
            </a:r>
            <a:r>
              <a:rPr lang="en-US" altLang="zh-CN" sz="4000" b="1" dirty="0">
                <a:solidFill>
                  <a:srgbClr val="0000CC"/>
                </a:solidFill>
              </a:rPr>
              <a:t>b</a:t>
            </a:r>
            <a:r>
              <a:rPr lang="zh-CN" altLang="en-US" sz="4000" b="1" dirty="0">
                <a:solidFill>
                  <a:srgbClr val="0000CC"/>
                </a:solidFill>
              </a:rPr>
              <a:t>和</a:t>
            </a:r>
            <a:r>
              <a:rPr lang="en-US" altLang="zh-CN" sz="4000" b="1" dirty="0">
                <a:solidFill>
                  <a:srgbClr val="0000CC"/>
                </a:solidFill>
              </a:rPr>
              <a:t>c</a:t>
            </a:r>
            <a:r>
              <a:rPr lang="zh-CN" altLang="en-US" sz="4000" b="1" dirty="0">
                <a:solidFill>
                  <a:srgbClr val="0000CC"/>
                </a:solidFill>
              </a:rPr>
              <a:t>组成的任意串</a:t>
            </a:r>
            <a:r>
              <a:rPr lang="en-US" altLang="zh-CN" sz="4000" b="1" dirty="0">
                <a:solidFill>
                  <a:srgbClr val="0000CC"/>
                </a:solidFill>
              </a:rPr>
              <a:t>}</a:t>
            </a:r>
          </a:p>
          <a:p>
            <a:pPr eaLnBrk="1" hangingPunct="1">
              <a:buFont typeface="Wingdings" pitchFamily="2" charset="2"/>
              <a:buNone/>
            </a:pPr>
            <a:r>
              <a:rPr lang="en-US" altLang="zh-CN" sz="4000" b="1" dirty="0">
                <a:solidFill>
                  <a:srgbClr val="FF0000"/>
                </a:solidFill>
              </a:rPr>
              <a:t>a</a:t>
            </a:r>
            <a:r>
              <a:rPr lang="en-US" altLang="zh-CN" sz="4000" b="1" dirty="0">
                <a:solidFill>
                  <a:srgbClr val="0000CC"/>
                </a:solidFill>
              </a:rPr>
              <a:t>(</a:t>
            </a:r>
            <a:r>
              <a:rPr lang="en-US" altLang="zh-CN" sz="4000" b="1" dirty="0" err="1">
                <a:solidFill>
                  <a:srgbClr val="0000CC"/>
                </a:solidFill>
              </a:rPr>
              <a:t>b+c</a:t>
            </a:r>
            <a:r>
              <a:rPr lang="en-US" altLang="zh-CN" sz="4000" b="1" dirty="0">
                <a:solidFill>
                  <a:srgbClr val="0000CC"/>
                </a:solidFill>
              </a:rPr>
              <a:t>)*</a:t>
            </a:r>
            <a:r>
              <a:rPr lang="en-US" altLang="zh-CN" sz="4000" b="1" dirty="0">
                <a:solidFill>
                  <a:srgbClr val="FF0000"/>
                </a:solidFill>
              </a:rPr>
              <a:t>d </a:t>
            </a:r>
            <a:r>
              <a:rPr lang="zh-CN" altLang="en-US" sz="4000" b="1" dirty="0">
                <a:solidFill>
                  <a:srgbClr val="000000"/>
                </a:solidFill>
              </a:rPr>
              <a:t>代表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9987">
                                            <p:txEl>
                                              <p:pRg st="1" end="1"/>
                                            </p:txEl>
                                          </p:spTgt>
                                        </p:tgtEl>
                                        <p:attrNameLst>
                                          <p:attrName>style.visibility</p:attrName>
                                        </p:attrNameLst>
                                      </p:cBhvr>
                                      <p:to>
                                        <p:strVal val="visible"/>
                                      </p:to>
                                    </p:set>
                                    <p:anim calcmode="lin" valueType="num">
                                      <p:cBhvr additive="base">
                                        <p:cTn id="7" dur="500" fill="hold"/>
                                        <p:tgtEl>
                                          <p:spTgt spid="809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809987">
                                            <p:txEl>
                                              <p:pRg st="3" end="3"/>
                                            </p:txEl>
                                          </p:spTgt>
                                        </p:tgtEl>
                                        <p:attrNameLst>
                                          <p:attrName>style.visibility</p:attrName>
                                        </p:attrNameLst>
                                      </p:cBhvr>
                                      <p:to>
                                        <p:strVal val="visible"/>
                                      </p:to>
                                    </p:set>
                                    <p:animEffect transition="in" filter="checkerboard(across)">
                                      <p:cBhvr>
                                        <p:cTn id="13" dur="500"/>
                                        <p:tgtEl>
                                          <p:spTgt spid="80998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809987">
                                            <p:txEl>
                                              <p:pRg st="4" end="4"/>
                                            </p:txEl>
                                          </p:spTgt>
                                        </p:tgtEl>
                                        <p:attrNameLst>
                                          <p:attrName>style.visibility</p:attrName>
                                        </p:attrNameLst>
                                      </p:cBhvr>
                                      <p:to>
                                        <p:strVal val="visible"/>
                                      </p:to>
                                    </p:set>
                                    <p:animEffect transition="in" filter="checkerboard(across)">
                                      <p:cBhvr>
                                        <p:cTn id="18" dur="500"/>
                                        <p:tgtEl>
                                          <p:spTgt spid="809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eaLnBrk="1" hangingPunct="1"/>
            <a:endParaRPr lang="zh-CN" altLang="zh-CN"/>
          </a:p>
        </p:txBody>
      </p:sp>
      <p:sp>
        <p:nvSpPr>
          <p:cNvPr id="859139" name="Rectangle 3"/>
          <p:cNvSpPr>
            <a:spLocks noGrp="1" noChangeArrowheads="1"/>
          </p:cNvSpPr>
          <p:nvPr>
            <p:ph type="body" idx="1"/>
          </p:nvPr>
        </p:nvSpPr>
        <p:spPr/>
        <p:txBody>
          <a:bodyPr/>
          <a:lstStyle/>
          <a:p>
            <a:pPr marL="0" indent="0" eaLnBrk="1" hangingPunct="1">
              <a:buFont typeface="Wingdings" pitchFamily="2" charset="2"/>
              <a:buNone/>
            </a:pPr>
            <a:r>
              <a:rPr lang="zh-CN" altLang="en-US" sz="4000" b="1" dirty="0">
                <a:solidFill>
                  <a:srgbClr val="0000CC"/>
                </a:solidFill>
              </a:rPr>
              <a:t>　对于</a:t>
            </a:r>
            <a:r>
              <a:rPr lang="zh-CN" altLang="en-US" sz="4000" b="1" dirty="0">
                <a:solidFill>
                  <a:srgbClr val="000000"/>
                </a:solidFill>
              </a:rPr>
              <a:t>每个正则集</a:t>
            </a:r>
            <a:r>
              <a:rPr lang="zh-CN" altLang="en-US" sz="4000" b="1" dirty="0">
                <a:solidFill>
                  <a:srgbClr val="0000CC"/>
                </a:solidFill>
              </a:rPr>
              <a:t>，</a:t>
            </a:r>
            <a:r>
              <a:rPr lang="zh-CN" altLang="en-US" sz="4000" b="1" dirty="0">
                <a:solidFill>
                  <a:srgbClr val="000000"/>
                </a:solidFill>
              </a:rPr>
              <a:t>至少</a:t>
            </a:r>
            <a:r>
              <a:rPr lang="zh-CN" altLang="en-US" sz="4000" b="1" dirty="0">
                <a:solidFill>
                  <a:srgbClr val="0000CC"/>
                </a:solidFill>
              </a:rPr>
              <a:t>能够找到</a:t>
            </a:r>
            <a:endParaRPr lang="en-US" altLang="zh-CN" sz="4000" b="1" dirty="0">
              <a:solidFill>
                <a:srgbClr val="0000CC"/>
              </a:solidFill>
            </a:endParaRPr>
          </a:p>
          <a:p>
            <a:pPr marL="0" indent="0" eaLnBrk="1" hangingPunct="1">
              <a:buFont typeface="Wingdings" pitchFamily="2" charset="2"/>
              <a:buNone/>
            </a:pPr>
            <a:r>
              <a:rPr lang="zh-CN" altLang="en-US" sz="4000" b="1" dirty="0">
                <a:solidFill>
                  <a:srgbClr val="0000CC"/>
                </a:solidFill>
              </a:rPr>
              <a:t>表示该正则集的</a:t>
            </a:r>
            <a:r>
              <a:rPr lang="zh-CN" altLang="en-US" sz="4000" b="1" dirty="0">
                <a:solidFill>
                  <a:srgbClr val="000000"/>
                </a:solidFill>
              </a:rPr>
              <a:t>一个正则表达式</a:t>
            </a:r>
            <a:r>
              <a:rPr lang="zh-CN" altLang="en-US" sz="4000" b="1" dirty="0">
                <a:solidFill>
                  <a:srgbClr val="0000CC"/>
                </a:solidFill>
              </a:rPr>
              <a:t>。</a:t>
            </a:r>
          </a:p>
          <a:p>
            <a:pPr marL="0" indent="0" eaLnBrk="1" hangingPunct="1">
              <a:buFont typeface="Wingdings" pitchFamily="2" charset="2"/>
              <a:buNone/>
            </a:pPr>
            <a:r>
              <a:rPr lang="zh-CN" altLang="en-US" sz="4000" b="1" dirty="0">
                <a:solidFill>
                  <a:srgbClr val="0000CC"/>
                </a:solidFill>
              </a:rPr>
              <a:t>　对于</a:t>
            </a:r>
            <a:r>
              <a:rPr lang="zh-CN" altLang="en-US" sz="4000" b="1" dirty="0">
                <a:solidFill>
                  <a:srgbClr val="000000"/>
                </a:solidFill>
              </a:rPr>
              <a:t>每个正则表达式</a:t>
            </a:r>
            <a:r>
              <a:rPr lang="zh-CN" altLang="en-US" sz="4000" b="1" dirty="0">
                <a:solidFill>
                  <a:srgbClr val="0000CC"/>
                </a:solidFill>
              </a:rPr>
              <a:t>，都</a:t>
            </a:r>
            <a:r>
              <a:rPr lang="zh-CN" altLang="en-US" sz="4000" b="1" dirty="0">
                <a:solidFill>
                  <a:srgbClr val="000000"/>
                </a:solidFill>
              </a:rPr>
              <a:t>唯一</a:t>
            </a:r>
            <a:r>
              <a:rPr lang="zh-CN" altLang="en-US" sz="4000" b="1" dirty="0">
                <a:solidFill>
                  <a:srgbClr val="0000CC"/>
                </a:solidFill>
              </a:rPr>
              <a:t>地</a:t>
            </a:r>
            <a:endParaRPr lang="en-US" altLang="zh-CN" sz="4000" b="1" dirty="0">
              <a:solidFill>
                <a:srgbClr val="0000CC"/>
              </a:solidFill>
            </a:endParaRPr>
          </a:p>
          <a:p>
            <a:pPr marL="0" indent="0" eaLnBrk="1" hangingPunct="1">
              <a:buFont typeface="Wingdings" pitchFamily="2" charset="2"/>
              <a:buNone/>
            </a:pPr>
            <a:r>
              <a:rPr lang="zh-CN" altLang="en-US" sz="4000" b="1" dirty="0">
                <a:solidFill>
                  <a:srgbClr val="0000CC"/>
                </a:solidFill>
              </a:rPr>
              <a:t>表示一个</a:t>
            </a:r>
            <a:r>
              <a:rPr lang="zh-CN" altLang="en-US" sz="4000" b="1" dirty="0">
                <a:solidFill>
                  <a:srgbClr val="000000"/>
                </a:solidFill>
              </a:rPr>
              <a:t>正则集</a:t>
            </a:r>
            <a:r>
              <a:rPr lang="zh-CN" altLang="en-US"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anim calcmode="lin" valueType="num">
                                      <p:cBhvr additive="base">
                                        <p:cTn id="7" dur="500" fill="hold"/>
                                        <p:tgtEl>
                                          <p:spTgt spid="859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9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9139">
                                            <p:txEl>
                                              <p:pRg st="1" end="1"/>
                                            </p:txEl>
                                          </p:spTgt>
                                        </p:tgtEl>
                                        <p:attrNameLst>
                                          <p:attrName>style.visibility</p:attrName>
                                        </p:attrNameLst>
                                      </p:cBhvr>
                                      <p:to>
                                        <p:strVal val="visible"/>
                                      </p:to>
                                    </p:set>
                                    <p:anim calcmode="lin" valueType="num">
                                      <p:cBhvr additive="base">
                                        <p:cTn id="13" dur="500" fill="hold"/>
                                        <p:tgtEl>
                                          <p:spTgt spid="8591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9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859139">
                                            <p:txEl>
                                              <p:pRg st="2" end="2"/>
                                            </p:txEl>
                                          </p:spTgt>
                                        </p:tgtEl>
                                        <p:attrNameLst>
                                          <p:attrName>style.visibility</p:attrName>
                                        </p:attrNameLst>
                                      </p:cBhvr>
                                      <p:to>
                                        <p:strVal val="visible"/>
                                      </p:to>
                                    </p:set>
                                    <p:animEffect transition="in" filter="checkerboard(across)">
                                      <p:cBhvr>
                                        <p:cTn id="19" dur="500"/>
                                        <p:tgtEl>
                                          <p:spTgt spid="85913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859139">
                                            <p:txEl>
                                              <p:pRg st="3" end="3"/>
                                            </p:txEl>
                                          </p:spTgt>
                                        </p:tgtEl>
                                        <p:attrNameLst>
                                          <p:attrName>style.visibility</p:attrName>
                                        </p:attrNameLst>
                                      </p:cBhvr>
                                      <p:to>
                                        <p:strVal val="visible"/>
                                      </p:to>
                                    </p:set>
                                    <p:animEffect transition="in" filter="checkerboard(across)">
                                      <p:cBhvr>
                                        <p:cTn id="24" dur="500"/>
                                        <p:tgtEl>
                                          <p:spTgt spid="859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4400" dirty="0">
                <a:solidFill>
                  <a:srgbClr val="0000CC"/>
                </a:solidFill>
              </a:rPr>
              <a:t>例</a:t>
            </a:r>
            <a:r>
              <a:rPr lang="en-US" altLang="zh-CN" sz="4400" dirty="0">
                <a:solidFill>
                  <a:srgbClr val="0000CC"/>
                </a:solidFill>
              </a:rPr>
              <a:t>2-2</a:t>
            </a:r>
          </a:p>
        </p:txBody>
      </p:sp>
      <p:sp>
        <p:nvSpPr>
          <p:cNvPr id="90115" name="Rectangle 3"/>
          <p:cNvSpPr>
            <a:spLocks noGrp="1" noChangeArrowheads="1"/>
          </p:cNvSpPr>
          <p:nvPr>
            <p:ph type="body" idx="1"/>
          </p:nvPr>
        </p:nvSpPr>
        <p:spPr>
          <a:xfrm>
            <a:off x="646113" y="2362200"/>
            <a:ext cx="8497887" cy="4114800"/>
          </a:xfrm>
        </p:spPr>
        <p:txBody>
          <a:bodyPr/>
          <a:lstStyle/>
          <a:p>
            <a:pPr marL="0" indent="0" algn="just" eaLnBrk="1" hangingPunct="1">
              <a:buFont typeface="Wingdings" pitchFamily="2" charset="2"/>
              <a:buNone/>
            </a:pPr>
            <a:r>
              <a:rPr lang="en-US" altLang="zh-CN" sz="3600" b="1">
                <a:solidFill>
                  <a:srgbClr val="0000CC"/>
                </a:solidFill>
              </a:rPr>
              <a:t>    </a:t>
            </a:r>
            <a:r>
              <a:rPr lang="zh-CN" altLang="en-US" sz="3600" b="1">
                <a:solidFill>
                  <a:srgbClr val="0000CC"/>
                </a:solidFill>
              </a:rPr>
              <a:t>高级程序设计语言中的算术表达式的形成规则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barn(outHorizontal)">
                                      <p:cBhvr>
                                        <p:cTn id="7" dur="500"/>
                                        <p:tgtEl>
                                          <p:spTgt spid="90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endParaRPr lang="zh-CN" altLang="zh-CN"/>
          </a:p>
        </p:txBody>
      </p:sp>
      <p:sp>
        <p:nvSpPr>
          <p:cNvPr id="860163" name="Rectangle 3"/>
          <p:cNvSpPr>
            <a:spLocks noGrp="1" noChangeArrowheads="1"/>
          </p:cNvSpPr>
          <p:nvPr>
            <p:ph type="body" idx="1"/>
          </p:nvPr>
        </p:nvSpPr>
        <p:spPr/>
        <p:txBody>
          <a:bodyPr/>
          <a:lstStyle/>
          <a:p>
            <a:pPr marL="0" indent="0" eaLnBrk="1" hangingPunct="1">
              <a:buFont typeface="Wingdings" pitchFamily="2" charset="2"/>
              <a:buNone/>
            </a:pPr>
            <a:r>
              <a:rPr lang="zh-CN" altLang="en-US" sz="4000" b="1" dirty="0">
                <a:solidFill>
                  <a:srgbClr val="0000CC"/>
                </a:solidFill>
              </a:rPr>
              <a:t>　若两个正则表达式</a:t>
            </a:r>
            <a:r>
              <a:rPr lang="en-US" altLang="zh-CN" sz="4000" b="1" dirty="0">
                <a:solidFill>
                  <a:srgbClr val="0000CC"/>
                </a:solidFill>
              </a:rPr>
              <a:t>R</a:t>
            </a:r>
            <a:r>
              <a:rPr lang="en-US" altLang="zh-CN" sz="3600" b="1" baseline="-25000" dirty="0">
                <a:solidFill>
                  <a:srgbClr val="0000CC"/>
                </a:solidFill>
              </a:rPr>
              <a:t>1</a:t>
            </a:r>
            <a:r>
              <a:rPr lang="zh-CN" altLang="en-US" sz="4000" b="1" dirty="0">
                <a:solidFill>
                  <a:srgbClr val="0000CC"/>
                </a:solidFill>
              </a:rPr>
              <a:t>和</a:t>
            </a:r>
            <a:r>
              <a:rPr lang="en-US" altLang="zh-CN" sz="4000" b="1" dirty="0">
                <a:solidFill>
                  <a:srgbClr val="0000CC"/>
                </a:solidFill>
              </a:rPr>
              <a:t>R</a:t>
            </a:r>
            <a:r>
              <a:rPr lang="en-US" altLang="zh-CN" sz="3600" b="1" baseline="-25000" dirty="0">
                <a:solidFill>
                  <a:srgbClr val="0000CC"/>
                </a:solidFill>
              </a:rPr>
              <a:t>2</a:t>
            </a:r>
            <a:r>
              <a:rPr lang="zh-CN" altLang="en-US" sz="4000" b="1" dirty="0">
                <a:solidFill>
                  <a:srgbClr val="0000CC"/>
                </a:solidFill>
              </a:rPr>
              <a:t>均表示</a:t>
            </a:r>
            <a:endParaRPr lang="en-US" altLang="zh-CN" sz="4000" b="1" dirty="0">
              <a:solidFill>
                <a:srgbClr val="0000CC"/>
              </a:solidFill>
            </a:endParaRPr>
          </a:p>
          <a:p>
            <a:pPr marL="0" indent="0" eaLnBrk="1" hangingPunct="1">
              <a:buNone/>
            </a:pPr>
            <a:r>
              <a:rPr lang="zh-CN" altLang="en-US" sz="4000" b="1" dirty="0">
                <a:solidFill>
                  <a:srgbClr val="0000CC"/>
                </a:solidFill>
              </a:rPr>
              <a:t>同一个正则集，则称</a:t>
            </a:r>
            <a:r>
              <a:rPr lang="en-US" altLang="zh-CN" sz="4000" b="1" dirty="0">
                <a:solidFill>
                  <a:srgbClr val="0000CC"/>
                </a:solidFill>
              </a:rPr>
              <a:t>R</a:t>
            </a:r>
            <a:r>
              <a:rPr lang="en-US" altLang="zh-CN" sz="3600" b="1" baseline="-25000" dirty="0">
                <a:solidFill>
                  <a:srgbClr val="0000CC"/>
                </a:solidFill>
              </a:rPr>
              <a:t>1</a:t>
            </a:r>
            <a:r>
              <a:rPr lang="zh-CN" altLang="en-US" sz="4000" b="1" dirty="0">
                <a:solidFill>
                  <a:srgbClr val="0000CC"/>
                </a:solidFill>
              </a:rPr>
              <a:t>和</a:t>
            </a:r>
            <a:r>
              <a:rPr lang="en-US" altLang="zh-CN" sz="4000" b="1" dirty="0">
                <a:solidFill>
                  <a:srgbClr val="0000CC"/>
                </a:solidFill>
              </a:rPr>
              <a:t>R</a:t>
            </a:r>
            <a:r>
              <a:rPr lang="en-US" altLang="zh-CN" sz="3600" b="1" baseline="-25000" dirty="0">
                <a:solidFill>
                  <a:srgbClr val="0000CC"/>
                </a:solidFill>
              </a:rPr>
              <a:t>2</a:t>
            </a:r>
            <a:r>
              <a:rPr lang="zh-CN" altLang="en-US" sz="4000" b="1" dirty="0">
                <a:solidFill>
                  <a:srgbClr val="0000CC"/>
                </a:solidFill>
              </a:rPr>
              <a:t>相等，</a:t>
            </a:r>
            <a:endParaRPr lang="en-US" altLang="zh-CN" sz="4000" b="1" dirty="0">
              <a:solidFill>
                <a:srgbClr val="0000CC"/>
              </a:solidFill>
            </a:endParaRPr>
          </a:p>
          <a:p>
            <a:pPr marL="0" indent="0" eaLnBrk="1" hangingPunct="1">
              <a:buNone/>
            </a:pPr>
            <a:r>
              <a:rPr lang="zh-CN" altLang="en-US" sz="4000" b="1" dirty="0">
                <a:solidFill>
                  <a:srgbClr val="0000CC"/>
                </a:solidFill>
              </a:rPr>
              <a:t>记为</a:t>
            </a:r>
            <a:r>
              <a:rPr lang="en-US" altLang="zh-CN" sz="4000" b="1" dirty="0">
                <a:solidFill>
                  <a:srgbClr val="000000"/>
                </a:solidFill>
              </a:rPr>
              <a:t>R</a:t>
            </a:r>
            <a:r>
              <a:rPr lang="en-US" altLang="zh-CN" sz="3600" b="1" baseline="-25000" dirty="0">
                <a:solidFill>
                  <a:srgbClr val="000000"/>
                </a:solidFill>
              </a:rPr>
              <a:t>1</a:t>
            </a:r>
            <a:r>
              <a:rPr lang="en-US" altLang="zh-CN" sz="4000" b="1" dirty="0">
                <a:solidFill>
                  <a:srgbClr val="000000"/>
                </a:solidFill>
              </a:rPr>
              <a:t>=R</a:t>
            </a:r>
            <a:r>
              <a:rPr lang="en-US" altLang="zh-CN" sz="3600" b="1" baseline="-25000" dirty="0">
                <a:solidFill>
                  <a:srgbClr val="000000"/>
                </a:solidFill>
              </a:rPr>
              <a:t>2</a:t>
            </a:r>
            <a:endParaRPr lang="zh-CN" altLang="en-US" sz="4000" b="1" dirty="0">
              <a:solidFill>
                <a:srgbClr val="0000CC"/>
              </a:solidFill>
            </a:endParaRPr>
          </a:p>
          <a:p>
            <a:pPr marL="0" indent="0" eaLnBrk="1" hangingPunct="1">
              <a:buFont typeface="Wingdings" pitchFamily="2" charset="2"/>
              <a:buNone/>
            </a:pPr>
            <a:r>
              <a:rPr lang="zh-CN" altLang="en-US" sz="4000" b="1" dirty="0">
                <a:solidFill>
                  <a:srgbClr val="0000CC"/>
                </a:solidFill>
              </a:rPr>
              <a:t>即 </a:t>
            </a:r>
            <a:endParaRPr lang="en-US" altLang="zh-CN" sz="4000" b="1" dirty="0">
              <a:solidFill>
                <a:srgbClr val="0000CC"/>
              </a:solidFill>
            </a:endParaRPr>
          </a:p>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若</a:t>
            </a:r>
            <a:r>
              <a:rPr lang="en-US" altLang="zh-CN" sz="4000" b="1" dirty="0">
                <a:solidFill>
                  <a:srgbClr val="000000"/>
                </a:solidFill>
              </a:rPr>
              <a:t>S(R</a:t>
            </a:r>
            <a:r>
              <a:rPr lang="en-US" altLang="zh-CN" sz="3600" b="1" baseline="-25000" dirty="0">
                <a:solidFill>
                  <a:srgbClr val="000000"/>
                </a:solidFill>
              </a:rPr>
              <a:t>1</a:t>
            </a:r>
            <a:r>
              <a:rPr lang="en-US" altLang="zh-CN" sz="4000" b="1" dirty="0">
                <a:solidFill>
                  <a:srgbClr val="000000"/>
                </a:solidFill>
              </a:rPr>
              <a:t>)=S(R</a:t>
            </a:r>
            <a:r>
              <a:rPr lang="en-US" altLang="zh-CN" sz="3600" b="1" baseline="-25000" dirty="0">
                <a:solidFill>
                  <a:srgbClr val="000000"/>
                </a:solidFill>
              </a:rPr>
              <a:t>2</a:t>
            </a:r>
            <a:r>
              <a:rPr lang="en-US" altLang="zh-CN" sz="4000" b="1" dirty="0">
                <a:solidFill>
                  <a:srgbClr val="000000"/>
                </a:solidFill>
              </a:rPr>
              <a:t>)</a:t>
            </a:r>
            <a:r>
              <a:rPr lang="zh-CN" altLang="en-US" sz="4000" b="1" dirty="0">
                <a:solidFill>
                  <a:srgbClr val="0000CC"/>
                </a:solidFill>
              </a:rPr>
              <a:t>，则</a:t>
            </a:r>
            <a:r>
              <a:rPr lang="en-US" altLang="zh-CN" sz="4000" b="1" dirty="0">
                <a:solidFill>
                  <a:srgbClr val="000000"/>
                </a:solidFill>
              </a:rPr>
              <a:t>R</a:t>
            </a:r>
            <a:r>
              <a:rPr lang="en-US" altLang="zh-CN" sz="3600" b="1" baseline="-25000" dirty="0">
                <a:solidFill>
                  <a:srgbClr val="000000"/>
                </a:solidFill>
              </a:rPr>
              <a:t>1</a:t>
            </a:r>
            <a:r>
              <a:rPr lang="en-US" altLang="zh-CN" sz="4000" b="1" dirty="0">
                <a:solidFill>
                  <a:srgbClr val="000000"/>
                </a:solidFill>
              </a:rPr>
              <a:t>=R</a:t>
            </a:r>
            <a:r>
              <a:rPr lang="en-US" altLang="zh-CN" sz="3600" b="1" baseline="-25000" dirty="0">
                <a:solidFill>
                  <a:srgbClr val="000000"/>
                </a:solidFill>
              </a:rPr>
              <a:t>2</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0163">
                                            <p:txEl>
                                              <p:pRg st="0" end="0"/>
                                            </p:txEl>
                                          </p:spTgt>
                                        </p:tgtEl>
                                        <p:attrNameLst>
                                          <p:attrName>style.visibility</p:attrName>
                                        </p:attrNameLst>
                                      </p:cBhvr>
                                      <p:to>
                                        <p:strVal val="visible"/>
                                      </p:to>
                                    </p:set>
                                    <p:animEffect transition="in" filter="box(in)">
                                      <p:cBhvr>
                                        <p:cTn id="7" dur="500"/>
                                        <p:tgtEl>
                                          <p:spTgt spid="860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0163">
                                            <p:txEl>
                                              <p:pRg st="1" end="1"/>
                                            </p:txEl>
                                          </p:spTgt>
                                        </p:tgtEl>
                                        <p:attrNameLst>
                                          <p:attrName>style.visibility</p:attrName>
                                        </p:attrNameLst>
                                      </p:cBhvr>
                                      <p:to>
                                        <p:strVal val="visible"/>
                                      </p:to>
                                    </p:set>
                                    <p:animEffect transition="in" filter="box(in)">
                                      <p:cBhvr>
                                        <p:cTn id="12" dur="500"/>
                                        <p:tgtEl>
                                          <p:spTgt spid="860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60163">
                                            <p:txEl>
                                              <p:pRg st="2" end="2"/>
                                            </p:txEl>
                                          </p:spTgt>
                                        </p:tgtEl>
                                        <p:attrNameLst>
                                          <p:attrName>style.visibility</p:attrName>
                                        </p:attrNameLst>
                                      </p:cBhvr>
                                      <p:to>
                                        <p:strVal val="visible"/>
                                      </p:to>
                                    </p:set>
                                    <p:animEffect transition="in" filter="box(in)">
                                      <p:cBhvr>
                                        <p:cTn id="17" dur="500"/>
                                        <p:tgtEl>
                                          <p:spTgt spid="8601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60163">
                                            <p:txEl>
                                              <p:pRg st="3" end="3"/>
                                            </p:txEl>
                                          </p:spTgt>
                                        </p:tgtEl>
                                        <p:attrNameLst>
                                          <p:attrName>style.visibility</p:attrName>
                                        </p:attrNameLst>
                                      </p:cBhvr>
                                      <p:to>
                                        <p:strVal val="visible"/>
                                      </p:to>
                                    </p:set>
                                    <p:animEffect transition="in" filter="box(in)">
                                      <p:cBhvr>
                                        <p:cTn id="22" dur="500"/>
                                        <p:tgtEl>
                                          <p:spTgt spid="8601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0163">
                                            <p:txEl>
                                              <p:pRg st="4" end="4"/>
                                            </p:txEl>
                                          </p:spTgt>
                                        </p:tgtEl>
                                        <p:attrNameLst>
                                          <p:attrName>style.visibility</p:attrName>
                                        </p:attrNameLst>
                                      </p:cBhvr>
                                      <p:to>
                                        <p:strVal val="visible"/>
                                      </p:to>
                                    </p:set>
                                    <p:animEffect transition="in" filter="box(in)">
                                      <p:cBhvr>
                                        <p:cTn id="27" dur="500"/>
                                        <p:tgtEl>
                                          <p:spTgt spid="860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3" grpId="0" build="p"/>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r>
              <a:rPr lang="zh-CN" altLang="en-US" sz="4800" dirty="0">
                <a:solidFill>
                  <a:srgbClr val="000000"/>
                </a:solidFill>
              </a:rPr>
              <a:t>基本代数性质</a:t>
            </a:r>
          </a:p>
        </p:txBody>
      </p:sp>
      <p:sp>
        <p:nvSpPr>
          <p:cNvPr id="808963"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若</a:t>
            </a:r>
            <a:r>
              <a:rPr lang="en-US" altLang="zh-CN" sz="4000" b="1">
                <a:solidFill>
                  <a:srgbClr val="0000CC"/>
                </a:solidFill>
              </a:rPr>
              <a:t>α</a:t>
            </a:r>
            <a:r>
              <a:rPr lang="zh-CN" altLang="en-US" sz="4000" b="1">
                <a:solidFill>
                  <a:srgbClr val="0000CC"/>
                </a:solidFill>
              </a:rPr>
              <a:t>、</a:t>
            </a:r>
            <a:r>
              <a:rPr lang="en-US" altLang="zh-CN" sz="4000" b="1">
                <a:solidFill>
                  <a:srgbClr val="0000CC"/>
                </a:solidFill>
              </a:rPr>
              <a:t>β</a:t>
            </a:r>
            <a:r>
              <a:rPr lang="zh-CN" altLang="en-US" sz="4000" b="1">
                <a:solidFill>
                  <a:srgbClr val="0000CC"/>
                </a:solidFill>
              </a:rPr>
              <a:t>和</a:t>
            </a:r>
            <a:r>
              <a:rPr lang="en-US" altLang="zh-CN" sz="4000" b="1">
                <a:solidFill>
                  <a:srgbClr val="0000CC"/>
                </a:solidFill>
              </a:rPr>
              <a:t>γ</a:t>
            </a:r>
            <a:r>
              <a:rPr lang="zh-CN" altLang="en-US" sz="4000" b="1">
                <a:solidFill>
                  <a:srgbClr val="0000CC"/>
                </a:solidFill>
              </a:rPr>
              <a:t>是正则表达式，则：</a:t>
            </a:r>
          </a:p>
          <a:p>
            <a:pPr eaLnBrk="1" hangingPunct="1">
              <a:buFont typeface="Wingdings" pitchFamily="2" charset="2"/>
              <a:buNone/>
            </a:pPr>
            <a:r>
              <a:rPr lang="zh-CN" altLang="en-US" sz="4000" b="1">
                <a:solidFill>
                  <a:srgbClr val="0000CC"/>
                </a:solidFill>
              </a:rPr>
              <a:t> 结合律：</a:t>
            </a:r>
          </a:p>
          <a:p>
            <a:pPr eaLnBrk="1" hangingPunct="1">
              <a:buFont typeface="Wingdings" pitchFamily="2" charset="2"/>
              <a:buNone/>
            </a:pPr>
            <a:r>
              <a:rPr lang="zh-CN" altLang="en-US" sz="4000" b="1">
                <a:solidFill>
                  <a:srgbClr val="000000"/>
                </a:solidFill>
              </a:rPr>
              <a:t>    </a:t>
            </a:r>
            <a:r>
              <a:rPr lang="en-US" altLang="zh-CN" sz="4000" b="1">
                <a:solidFill>
                  <a:srgbClr val="000000"/>
                </a:solidFill>
              </a:rPr>
              <a:t>α(βγ)= (αβ)γ</a:t>
            </a:r>
          </a:p>
          <a:p>
            <a:pPr eaLnBrk="1" hangingPunct="1">
              <a:buFont typeface="Wingdings" pitchFamily="2" charset="2"/>
              <a:buNone/>
            </a:pPr>
            <a:r>
              <a:rPr lang="en-US" altLang="zh-CN" sz="4000" b="1">
                <a:solidFill>
                  <a:srgbClr val="000000"/>
                </a:solidFill>
              </a:rPr>
              <a:t>    α+(β+γ)=(α+β)+γ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animEffect transition="in" filter="box(in)">
                                      <p:cBhvr>
                                        <p:cTn id="7" dur="500"/>
                                        <p:tgtEl>
                                          <p:spTgt spid="808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8963">
                                            <p:txEl>
                                              <p:pRg st="1" end="1"/>
                                            </p:txEl>
                                          </p:spTgt>
                                        </p:tgtEl>
                                        <p:attrNameLst>
                                          <p:attrName>style.visibility</p:attrName>
                                        </p:attrNameLst>
                                      </p:cBhvr>
                                      <p:to>
                                        <p:strVal val="visible"/>
                                      </p:to>
                                    </p:set>
                                    <p:animEffect transition="in" filter="box(in)">
                                      <p:cBhvr>
                                        <p:cTn id="12" dur="500"/>
                                        <p:tgtEl>
                                          <p:spTgt spid="808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8963">
                                            <p:txEl>
                                              <p:pRg st="2" end="2"/>
                                            </p:txEl>
                                          </p:spTgt>
                                        </p:tgtEl>
                                        <p:attrNameLst>
                                          <p:attrName>style.visibility</p:attrName>
                                        </p:attrNameLst>
                                      </p:cBhvr>
                                      <p:to>
                                        <p:strVal val="visible"/>
                                      </p:to>
                                    </p:set>
                                    <p:animEffect transition="in" filter="box(in)">
                                      <p:cBhvr>
                                        <p:cTn id="17" dur="500"/>
                                        <p:tgtEl>
                                          <p:spTgt spid="808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08963">
                                            <p:txEl>
                                              <p:pRg st="3" end="3"/>
                                            </p:txEl>
                                          </p:spTgt>
                                        </p:tgtEl>
                                        <p:attrNameLst>
                                          <p:attrName>style.visibility</p:attrName>
                                        </p:attrNameLst>
                                      </p:cBhvr>
                                      <p:to>
                                        <p:strVal val="visible"/>
                                      </p:to>
                                    </p:set>
                                    <p:animEffect transition="in" filter="box(in)">
                                      <p:cBhvr>
                                        <p:cTn id="22" dur="500"/>
                                        <p:tgtEl>
                                          <p:spTgt spid="808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endParaRPr lang="zh-CN" altLang="zh-CN"/>
          </a:p>
        </p:txBody>
      </p:sp>
      <p:sp>
        <p:nvSpPr>
          <p:cNvPr id="861187" name="Rectangle 3"/>
          <p:cNvSpPr>
            <a:spLocks noGrp="1" noChangeArrowheads="1"/>
          </p:cNvSpPr>
          <p:nvPr>
            <p:ph type="body" idx="1"/>
          </p:nvPr>
        </p:nvSpPr>
        <p:spPr/>
        <p:txBody>
          <a:bodyPr/>
          <a:lstStyle/>
          <a:p>
            <a:pPr eaLnBrk="1" hangingPunct="1">
              <a:buFont typeface="Wingdings" pitchFamily="2" charset="2"/>
              <a:buNone/>
            </a:pPr>
            <a:r>
              <a:rPr lang="en-US" altLang="zh-CN" sz="4000" b="1">
                <a:solidFill>
                  <a:srgbClr val="0000CC"/>
                </a:solidFill>
              </a:rPr>
              <a:t> </a:t>
            </a:r>
            <a:r>
              <a:rPr lang="zh-CN" altLang="en-US" sz="4000" b="1">
                <a:solidFill>
                  <a:srgbClr val="0000CC"/>
                </a:solidFill>
              </a:rPr>
              <a:t>分配律：</a:t>
            </a:r>
          </a:p>
          <a:p>
            <a:pPr eaLnBrk="1" hangingPunct="1">
              <a:buFont typeface="Wingdings" pitchFamily="2" charset="2"/>
              <a:buNone/>
            </a:pPr>
            <a:r>
              <a:rPr lang="zh-CN" altLang="en-US" sz="4000" b="1">
                <a:solidFill>
                  <a:srgbClr val="000000"/>
                </a:solidFill>
              </a:rPr>
              <a:t>   </a:t>
            </a:r>
            <a:r>
              <a:rPr lang="en-US" altLang="zh-CN" sz="4000" b="1">
                <a:solidFill>
                  <a:srgbClr val="000000"/>
                </a:solidFill>
              </a:rPr>
              <a:t>α(β+γ)=αβ+αγ</a:t>
            </a:r>
          </a:p>
          <a:p>
            <a:pPr eaLnBrk="1" hangingPunct="1">
              <a:buFont typeface="Wingdings" pitchFamily="2" charset="2"/>
              <a:buNone/>
            </a:pPr>
            <a:r>
              <a:rPr lang="en-US" altLang="zh-CN" sz="4000" b="1">
                <a:solidFill>
                  <a:srgbClr val="000000"/>
                </a:solidFill>
              </a:rPr>
              <a:t>   (α+β)γ=αγ+βγ</a:t>
            </a:r>
            <a:endParaRPr lang="en-US" altLang="zh-CN" sz="4000" b="1">
              <a:solidFill>
                <a:srgbClr val="0000CC"/>
              </a:solidFill>
            </a:endParaRPr>
          </a:p>
          <a:p>
            <a:pPr eaLnBrk="1" hangingPunct="1">
              <a:buFont typeface="Wingdings" pitchFamily="2" charset="2"/>
              <a:buNone/>
            </a:pPr>
            <a:r>
              <a:rPr lang="en-US" altLang="zh-CN" sz="4000" b="1">
                <a:solidFill>
                  <a:srgbClr val="0000CC"/>
                </a:solidFill>
              </a:rPr>
              <a:t> </a:t>
            </a:r>
            <a:r>
              <a:rPr lang="zh-CN" altLang="en-US" sz="4000" b="1">
                <a:solidFill>
                  <a:srgbClr val="0000CC"/>
                </a:solidFill>
              </a:rPr>
              <a:t>交换律：</a:t>
            </a:r>
          </a:p>
          <a:p>
            <a:pPr eaLnBrk="1" hangingPunct="1">
              <a:buFont typeface="Wingdings" pitchFamily="2" charset="2"/>
              <a:buNone/>
            </a:pPr>
            <a:r>
              <a:rPr lang="zh-CN" altLang="en-US" sz="4000" b="1">
                <a:solidFill>
                  <a:srgbClr val="000000"/>
                </a:solidFill>
              </a:rPr>
              <a:t>  </a:t>
            </a:r>
            <a:r>
              <a:rPr lang="en-US" altLang="zh-CN" sz="4000" b="1">
                <a:solidFill>
                  <a:srgbClr val="000000"/>
                </a:solidFill>
              </a:rPr>
              <a:t>α+β=β+α</a:t>
            </a:r>
            <a:endParaRPr lang="en-US" altLang="zh-CN">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animEffect transition="in" filter="box(in)">
                                      <p:cBhvr>
                                        <p:cTn id="7" dur="500"/>
                                        <p:tgtEl>
                                          <p:spTgt spid="86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61187">
                                            <p:txEl>
                                              <p:pRg st="1" end="1"/>
                                            </p:txEl>
                                          </p:spTgt>
                                        </p:tgtEl>
                                        <p:attrNameLst>
                                          <p:attrName>style.visibility</p:attrName>
                                        </p:attrNameLst>
                                      </p:cBhvr>
                                      <p:to>
                                        <p:strVal val="visible"/>
                                      </p:to>
                                    </p:set>
                                    <p:animEffect transition="in" filter="box(in)">
                                      <p:cBhvr>
                                        <p:cTn id="12" dur="500"/>
                                        <p:tgtEl>
                                          <p:spTgt spid="86118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861187">
                                            <p:txEl>
                                              <p:pRg st="2" end="2"/>
                                            </p:txEl>
                                          </p:spTgt>
                                        </p:tgtEl>
                                        <p:attrNameLst>
                                          <p:attrName>style.visibility</p:attrName>
                                        </p:attrNameLst>
                                      </p:cBhvr>
                                      <p:to>
                                        <p:strVal val="visible"/>
                                      </p:to>
                                    </p:set>
                                    <p:animEffect transition="in" filter="box(in)">
                                      <p:cBhvr>
                                        <p:cTn id="15" dur="500"/>
                                        <p:tgtEl>
                                          <p:spTgt spid="86118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861187">
                                            <p:txEl>
                                              <p:pRg st="3" end="3"/>
                                            </p:txEl>
                                          </p:spTgt>
                                        </p:tgtEl>
                                        <p:attrNameLst>
                                          <p:attrName>style.visibility</p:attrName>
                                        </p:attrNameLst>
                                      </p:cBhvr>
                                      <p:to>
                                        <p:strVal val="visible"/>
                                      </p:to>
                                    </p:set>
                                    <p:animEffect transition="in" filter="box(in)">
                                      <p:cBhvr>
                                        <p:cTn id="20" dur="500"/>
                                        <p:tgtEl>
                                          <p:spTgt spid="86118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861187">
                                            <p:txEl>
                                              <p:pRg st="4" end="4"/>
                                            </p:txEl>
                                          </p:spTgt>
                                        </p:tgtEl>
                                        <p:attrNameLst>
                                          <p:attrName>style.visibility</p:attrName>
                                        </p:attrNameLst>
                                      </p:cBhvr>
                                      <p:to>
                                        <p:strVal val="visible"/>
                                      </p:to>
                                    </p:set>
                                    <p:animEffect transition="in" filter="box(in)">
                                      <p:cBhvr>
                                        <p:cTn id="25" dur="500"/>
                                        <p:tgtEl>
                                          <p:spTgt spid="861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81920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4000" b="1">
                <a:solidFill>
                  <a:srgbClr val="0000CC"/>
                </a:solidFill>
              </a:rPr>
              <a:t>  </a:t>
            </a:r>
            <a:r>
              <a:rPr lang="zh-CN" altLang="en-US" sz="4000" b="1">
                <a:solidFill>
                  <a:srgbClr val="0000CC"/>
                </a:solidFill>
              </a:rPr>
              <a:t>幂等律： </a:t>
            </a:r>
            <a:r>
              <a:rPr lang="en-US" altLang="zh-CN" sz="4000" b="1">
                <a:solidFill>
                  <a:srgbClr val="000000"/>
                </a:solidFill>
              </a:rPr>
              <a:t>α+α=α</a:t>
            </a:r>
          </a:p>
          <a:p>
            <a:pPr eaLnBrk="1" hangingPunct="1">
              <a:lnSpc>
                <a:spcPct val="90000"/>
              </a:lnSpc>
              <a:buFont typeface="Wingdings" pitchFamily="2" charset="2"/>
              <a:buNone/>
            </a:pPr>
            <a:r>
              <a:rPr lang="en-US" altLang="zh-CN" sz="4000" b="1">
                <a:solidFill>
                  <a:srgbClr val="0000CC"/>
                </a:solidFill>
              </a:rPr>
              <a:t>  </a:t>
            </a:r>
            <a:r>
              <a:rPr lang="zh-CN" altLang="en-US" sz="4000" b="1">
                <a:solidFill>
                  <a:srgbClr val="0000CC"/>
                </a:solidFill>
              </a:rPr>
              <a:t>加法运算零元素：</a:t>
            </a:r>
            <a:r>
              <a:rPr lang="en-US" altLang="zh-CN" sz="4000" b="1">
                <a:solidFill>
                  <a:srgbClr val="000000"/>
                </a:solidFill>
              </a:rPr>
              <a:t>α+Ф=α</a:t>
            </a:r>
            <a:endParaRPr lang="en-US" altLang="zh-CN" sz="4000" b="1">
              <a:solidFill>
                <a:srgbClr val="0000CC"/>
              </a:solidFill>
            </a:endParaRPr>
          </a:p>
          <a:p>
            <a:pPr eaLnBrk="1" hangingPunct="1">
              <a:lnSpc>
                <a:spcPct val="90000"/>
              </a:lnSpc>
              <a:buFont typeface="Wingdings" pitchFamily="2" charset="2"/>
              <a:buNone/>
            </a:pPr>
            <a:r>
              <a:rPr lang="en-US" altLang="zh-CN" sz="4000" b="1">
                <a:solidFill>
                  <a:srgbClr val="0000CC"/>
                </a:solidFill>
              </a:rPr>
              <a:t>  </a:t>
            </a:r>
            <a:r>
              <a:rPr lang="zh-CN" altLang="en-US" sz="4000" b="1">
                <a:solidFill>
                  <a:srgbClr val="0000CC"/>
                </a:solidFill>
              </a:rPr>
              <a:t>乘法运算单位元：</a:t>
            </a:r>
            <a:r>
              <a:rPr lang="en-US" altLang="zh-CN" sz="4000" b="1">
                <a:solidFill>
                  <a:srgbClr val="000000"/>
                </a:solidFill>
              </a:rPr>
              <a:t>ε=εα=α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203">
                                            <p:txEl>
                                              <p:pRg st="0" end="0"/>
                                            </p:txEl>
                                          </p:spTgt>
                                        </p:tgtEl>
                                        <p:attrNameLst>
                                          <p:attrName>style.visibility</p:attrName>
                                        </p:attrNameLst>
                                      </p:cBhvr>
                                      <p:to>
                                        <p:strVal val="visible"/>
                                      </p:to>
                                    </p:set>
                                    <p:animEffect transition="in" filter="box(in)">
                                      <p:cBhvr>
                                        <p:cTn id="7" dur="500"/>
                                        <p:tgtEl>
                                          <p:spTgt spid="81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203">
                                            <p:txEl>
                                              <p:pRg st="1" end="1"/>
                                            </p:txEl>
                                          </p:spTgt>
                                        </p:tgtEl>
                                        <p:attrNameLst>
                                          <p:attrName>style.visibility</p:attrName>
                                        </p:attrNameLst>
                                      </p:cBhvr>
                                      <p:to>
                                        <p:strVal val="visible"/>
                                      </p:to>
                                    </p:set>
                                    <p:animEffect transition="in" filter="box(in)">
                                      <p:cBhvr>
                                        <p:cTn id="12" dur="500"/>
                                        <p:tgtEl>
                                          <p:spTgt spid="81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9203">
                                            <p:txEl>
                                              <p:pRg st="2" end="2"/>
                                            </p:txEl>
                                          </p:spTgt>
                                        </p:tgtEl>
                                        <p:attrNameLst>
                                          <p:attrName>style.visibility</p:attrName>
                                        </p:attrNameLst>
                                      </p:cBhvr>
                                      <p:to>
                                        <p:strVal val="visible"/>
                                      </p:to>
                                    </p:set>
                                    <p:animEffect transition="in" filter="box(in)">
                                      <p:cBhvr>
                                        <p:cTn id="17" dur="500"/>
                                        <p:tgtEl>
                                          <p:spTgt spid="819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3" grpId="0" build="p"/>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r>
              <a:rPr lang="zh-CN" altLang="en-US" sz="4800" dirty="0">
                <a:solidFill>
                  <a:srgbClr val="000000"/>
                </a:solidFill>
              </a:rPr>
              <a:t>其他的代数性质</a:t>
            </a:r>
          </a:p>
        </p:txBody>
      </p:sp>
      <p:sp>
        <p:nvSpPr>
          <p:cNvPr id="862211" name="Rectangle 3"/>
          <p:cNvSpPr>
            <a:spLocks noGrp="1" noChangeArrowheads="1"/>
          </p:cNvSpPr>
          <p:nvPr>
            <p:ph type="body" idx="1"/>
          </p:nvPr>
        </p:nvSpPr>
        <p:spPr/>
        <p:txBody>
          <a:bodyPr/>
          <a:lstStyle/>
          <a:p>
            <a:pPr eaLnBrk="1" hangingPunct="1">
              <a:buFont typeface="Wingdings" pitchFamily="2" charset="2"/>
              <a:buNone/>
            </a:pPr>
            <a:r>
              <a:rPr lang="en-US" altLang="zh-CN" sz="4000" b="1">
                <a:solidFill>
                  <a:srgbClr val="000000"/>
                </a:solidFill>
              </a:rPr>
              <a:t>Ф*=ε</a:t>
            </a:r>
          </a:p>
          <a:p>
            <a:pPr eaLnBrk="1" hangingPunct="1">
              <a:buFont typeface="Wingdings" pitchFamily="2" charset="2"/>
              <a:buNone/>
            </a:pPr>
            <a:r>
              <a:rPr lang="en-US" altLang="zh-CN" sz="4000" b="1">
                <a:solidFill>
                  <a:srgbClr val="000000"/>
                </a:solidFill>
              </a:rPr>
              <a:t>α*=α+α*</a:t>
            </a:r>
          </a:p>
          <a:p>
            <a:pPr eaLnBrk="1" hangingPunct="1">
              <a:buFont typeface="Wingdings" pitchFamily="2" charset="2"/>
              <a:buNone/>
            </a:pPr>
            <a:r>
              <a:rPr lang="en-US" altLang="zh-CN" sz="4000" b="1">
                <a:solidFill>
                  <a:srgbClr val="000000"/>
                </a:solidFill>
              </a:rPr>
              <a:t>(α*)*= α*</a:t>
            </a:r>
          </a:p>
          <a:p>
            <a:pPr eaLnBrk="1" hangingPunct="1">
              <a:buFont typeface="Wingdings" pitchFamily="2" charset="2"/>
              <a:buNone/>
            </a:pPr>
            <a:r>
              <a:rPr lang="en-US" altLang="zh-CN" sz="4000" b="1">
                <a:solidFill>
                  <a:srgbClr val="000000"/>
                </a:solidFill>
              </a:rPr>
              <a:t>αФ=Фα=Ф</a:t>
            </a:r>
            <a:endParaRPr lang="en-US" altLang="zh-CN">
              <a:solidFill>
                <a:srgbClr val="000000"/>
              </a:solidFill>
            </a:endParaRPr>
          </a:p>
          <a:p>
            <a:pPr eaLnBrk="1" hangingPunct="1">
              <a:buFont typeface="Wingdings" pitchFamily="2" charset="2"/>
              <a:buNone/>
            </a:pPr>
            <a:r>
              <a:rPr lang="en-GB" altLang="zh-CN" sz="4400" b="1">
                <a:solidFill>
                  <a:srgbClr val="000000"/>
                </a:solidFill>
                <a:latin typeface="Times New Roman" pitchFamily="18" charset="0"/>
              </a:rPr>
              <a:t>…</a:t>
            </a:r>
            <a:endParaRPr lang="en-US" altLang="zh-CN" sz="4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2211">
                                            <p:txEl>
                                              <p:pRg st="0" end="0"/>
                                            </p:txEl>
                                          </p:spTgt>
                                        </p:tgtEl>
                                        <p:attrNameLst>
                                          <p:attrName>style.visibility</p:attrName>
                                        </p:attrNameLst>
                                      </p:cBhvr>
                                      <p:to>
                                        <p:strVal val="visible"/>
                                      </p:to>
                                    </p:set>
                                    <p:animEffect transition="in" filter="box(in)">
                                      <p:cBhvr>
                                        <p:cTn id="7" dur="500"/>
                                        <p:tgtEl>
                                          <p:spTgt spid="862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2211">
                                            <p:txEl>
                                              <p:pRg st="1" end="1"/>
                                            </p:txEl>
                                          </p:spTgt>
                                        </p:tgtEl>
                                        <p:attrNameLst>
                                          <p:attrName>style.visibility</p:attrName>
                                        </p:attrNameLst>
                                      </p:cBhvr>
                                      <p:to>
                                        <p:strVal val="visible"/>
                                      </p:to>
                                    </p:set>
                                    <p:animEffect transition="in" filter="box(in)">
                                      <p:cBhvr>
                                        <p:cTn id="12" dur="500"/>
                                        <p:tgtEl>
                                          <p:spTgt spid="862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62211">
                                            <p:txEl>
                                              <p:pRg st="2" end="2"/>
                                            </p:txEl>
                                          </p:spTgt>
                                        </p:tgtEl>
                                        <p:attrNameLst>
                                          <p:attrName>style.visibility</p:attrName>
                                        </p:attrNameLst>
                                      </p:cBhvr>
                                      <p:to>
                                        <p:strVal val="visible"/>
                                      </p:to>
                                    </p:set>
                                    <p:animEffect transition="in" filter="box(in)">
                                      <p:cBhvr>
                                        <p:cTn id="17" dur="500"/>
                                        <p:tgtEl>
                                          <p:spTgt spid="862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62211">
                                            <p:txEl>
                                              <p:pRg st="3" end="3"/>
                                            </p:txEl>
                                          </p:spTgt>
                                        </p:tgtEl>
                                        <p:attrNameLst>
                                          <p:attrName>style.visibility</p:attrName>
                                        </p:attrNameLst>
                                      </p:cBhvr>
                                      <p:to>
                                        <p:strVal val="visible"/>
                                      </p:to>
                                    </p:set>
                                    <p:animEffect transition="in" filter="box(in)">
                                      <p:cBhvr>
                                        <p:cTn id="22" dur="500"/>
                                        <p:tgtEl>
                                          <p:spTgt spid="862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2211">
                                            <p:txEl>
                                              <p:pRg st="4" end="4"/>
                                            </p:txEl>
                                          </p:spTgt>
                                        </p:tgtEl>
                                        <p:attrNameLst>
                                          <p:attrName>style.visibility</p:attrName>
                                        </p:attrNameLst>
                                      </p:cBhvr>
                                      <p:to>
                                        <p:strVal val="visible"/>
                                      </p:to>
                                    </p:set>
                                    <p:animEffect transition="in" filter="box(in)">
                                      <p:cBhvr>
                                        <p:cTn id="27" dur="500"/>
                                        <p:tgtEl>
                                          <p:spTgt spid="862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1" grpId="0" build="p"/>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r>
              <a:rPr lang="zh-CN" altLang="en-US" sz="4800" dirty="0">
                <a:solidFill>
                  <a:srgbClr val="000000"/>
                </a:solidFill>
              </a:rPr>
              <a:t>典型的正则表达式</a:t>
            </a:r>
          </a:p>
        </p:txBody>
      </p:sp>
      <p:sp>
        <p:nvSpPr>
          <p:cNvPr id="807939"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正则表达式</a:t>
            </a:r>
            <a:r>
              <a:rPr lang="en-US" altLang="zh-CN" sz="4000" b="1">
                <a:solidFill>
                  <a:srgbClr val="000000"/>
                </a:solidFill>
              </a:rPr>
              <a:t>(a+b)</a:t>
            </a:r>
            <a:r>
              <a:rPr lang="en-US" altLang="zh-CN" sz="4000" b="1" baseline="30000">
                <a:solidFill>
                  <a:srgbClr val="000000"/>
                </a:solidFill>
              </a:rPr>
              <a:t>2</a:t>
            </a:r>
            <a:r>
              <a:rPr lang="zh-CN" altLang="en-US" sz="4000" b="1">
                <a:solidFill>
                  <a:srgbClr val="0000CC"/>
                </a:solidFill>
              </a:rPr>
              <a:t>代表语言</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{aa</a:t>
            </a:r>
            <a:r>
              <a:rPr lang="zh-CN" altLang="en-US" sz="4000" b="1">
                <a:solidFill>
                  <a:srgbClr val="0000CC"/>
                </a:solidFill>
              </a:rPr>
              <a:t>，</a:t>
            </a:r>
            <a:r>
              <a:rPr lang="en-US" altLang="zh-CN" sz="4000" b="1">
                <a:solidFill>
                  <a:srgbClr val="0000CC"/>
                </a:solidFill>
              </a:rPr>
              <a:t>ab</a:t>
            </a:r>
            <a:r>
              <a:rPr lang="zh-CN" altLang="en-US" sz="4000" b="1">
                <a:solidFill>
                  <a:srgbClr val="0000CC"/>
                </a:solidFill>
              </a:rPr>
              <a:t>，</a:t>
            </a:r>
            <a:r>
              <a:rPr lang="en-US" altLang="zh-CN" sz="4000" b="1">
                <a:solidFill>
                  <a:srgbClr val="0000CC"/>
                </a:solidFill>
              </a:rPr>
              <a:t>ba</a:t>
            </a:r>
            <a:r>
              <a:rPr lang="zh-CN" altLang="en-US" sz="4000" b="1">
                <a:solidFill>
                  <a:srgbClr val="0000CC"/>
                </a:solidFill>
              </a:rPr>
              <a:t>，</a:t>
            </a:r>
            <a:r>
              <a:rPr lang="en-US" altLang="zh-CN" sz="4000" b="1">
                <a:solidFill>
                  <a:srgbClr val="0000CC"/>
                </a:solidFill>
              </a:rPr>
              <a:t>bb}</a:t>
            </a:r>
          </a:p>
          <a:p>
            <a:pPr eaLnBrk="1" hangingPunct="1">
              <a:buFont typeface="Wingdings" pitchFamily="2" charset="2"/>
              <a:buNone/>
            </a:pPr>
            <a:r>
              <a:rPr lang="zh-CN" altLang="en-US" sz="3600" b="1">
                <a:solidFill>
                  <a:srgbClr val="0000CC"/>
                </a:solidFill>
              </a:rPr>
              <a:t>正则表达式</a:t>
            </a:r>
            <a:r>
              <a:rPr lang="en-US" altLang="zh-CN" sz="3600" b="1">
                <a:solidFill>
                  <a:srgbClr val="FF0000"/>
                </a:solidFill>
              </a:rPr>
              <a:t>(a+b)</a:t>
            </a:r>
            <a:r>
              <a:rPr lang="en-US" altLang="zh-CN" sz="3600" b="1">
                <a:solidFill>
                  <a:srgbClr val="000000"/>
                </a:solidFill>
              </a:rPr>
              <a:t>(a+b)*</a:t>
            </a:r>
            <a:r>
              <a:rPr lang="en-US" altLang="zh-CN" sz="3600" b="1">
                <a:solidFill>
                  <a:srgbClr val="FF0000"/>
                </a:solidFill>
              </a:rPr>
              <a:t>(a+b)</a:t>
            </a:r>
          </a:p>
          <a:p>
            <a:pPr eaLnBrk="1" hangingPunct="1">
              <a:buFont typeface="Wingdings" pitchFamily="2" charset="2"/>
              <a:buNone/>
            </a:pPr>
            <a:r>
              <a:rPr lang="zh-CN" altLang="en-US" sz="3600" b="1">
                <a:solidFill>
                  <a:srgbClr val="0000CC"/>
                </a:solidFill>
              </a:rPr>
              <a:t>代表语言</a:t>
            </a:r>
            <a:endParaRPr lang="en-US" altLang="zh-CN" sz="3600" b="1">
              <a:solidFill>
                <a:srgbClr val="0000CC"/>
              </a:solidFill>
            </a:endParaRPr>
          </a:p>
          <a:p>
            <a:pPr eaLnBrk="1" hangingPunct="1">
              <a:buFont typeface="Wingdings" pitchFamily="2" charset="2"/>
              <a:buNone/>
            </a:pPr>
            <a:r>
              <a:rPr lang="en-US" altLang="zh-CN" sz="3600" b="1">
                <a:solidFill>
                  <a:srgbClr val="0000CC"/>
                </a:solidFill>
              </a:rPr>
              <a:t>{ w| w∈{a,b}</a:t>
            </a:r>
            <a:r>
              <a:rPr lang="en-US" altLang="zh-CN" sz="3600" b="1" baseline="30000">
                <a:solidFill>
                  <a:srgbClr val="0000CC"/>
                </a:solidFill>
              </a:rPr>
              <a:t>+</a:t>
            </a:r>
            <a:r>
              <a:rPr lang="en-US" altLang="zh-CN" sz="3600" b="1">
                <a:solidFill>
                  <a:srgbClr val="0000CC"/>
                </a:solidFill>
              </a:rPr>
              <a:t>,</a:t>
            </a:r>
            <a:r>
              <a:rPr lang="zh-CN" altLang="en-US" sz="3600" b="1">
                <a:solidFill>
                  <a:srgbClr val="0000CC"/>
                </a:solidFill>
              </a:rPr>
              <a:t>且</a:t>
            </a:r>
            <a:r>
              <a:rPr lang="en-US" altLang="zh-CN" sz="3600" b="1">
                <a:solidFill>
                  <a:srgbClr val="0000CC"/>
                </a:solidFill>
              </a:rPr>
              <a:t>w</a:t>
            </a:r>
            <a:r>
              <a:rPr lang="zh-CN" altLang="en-US" sz="3600" b="1">
                <a:solidFill>
                  <a:srgbClr val="0000CC"/>
                </a:solidFill>
              </a:rPr>
              <a:t>长度至少是</a:t>
            </a:r>
            <a:r>
              <a:rPr lang="en-US" altLang="zh-CN" sz="3600" b="1">
                <a:solidFill>
                  <a:srgbClr val="0000CC"/>
                </a:solidFill>
              </a:rPr>
              <a:t>2}</a:t>
            </a:r>
          </a:p>
          <a:p>
            <a:pPr eaLnBrk="1" hangingPunct="1">
              <a:buFont typeface="Wingdings" pitchFamily="2" charset="2"/>
              <a:buNone/>
            </a:pP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7939">
                                            <p:txEl>
                                              <p:pRg st="0" end="0"/>
                                            </p:txEl>
                                          </p:spTgt>
                                        </p:tgtEl>
                                        <p:attrNameLst>
                                          <p:attrName>style.visibility</p:attrName>
                                        </p:attrNameLst>
                                      </p:cBhvr>
                                      <p:to>
                                        <p:strVal val="visible"/>
                                      </p:to>
                                    </p:set>
                                    <p:animEffect transition="in" filter="box(in)">
                                      <p:cBhvr>
                                        <p:cTn id="7" dur="500"/>
                                        <p:tgtEl>
                                          <p:spTgt spid="80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7939">
                                            <p:txEl>
                                              <p:pRg st="1" end="1"/>
                                            </p:txEl>
                                          </p:spTgt>
                                        </p:tgtEl>
                                        <p:attrNameLst>
                                          <p:attrName>style.visibility</p:attrName>
                                        </p:attrNameLst>
                                      </p:cBhvr>
                                      <p:to>
                                        <p:strVal val="visible"/>
                                      </p:to>
                                    </p:set>
                                    <p:animEffect transition="in" filter="box(in)">
                                      <p:cBhvr>
                                        <p:cTn id="12" dur="500"/>
                                        <p:tgtEl>
                                          <p:spTgt spid="807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7939">
                                            <p:txEl>
                                              <p:pRg st="2" end="2"/>
                                            </p:txEl>
                                          </p:spTgt>
                                        </p:tgtEl>
                                        <p:attrNameLst>
                                          <p:attrName>style.visibility</p:attrName>
                                        </p:attrNameLst>
                                      </p:cBhvr>
                                      <p:to>
                                        <p:strVal val="visible"/>
                                      </p:to>
                                    </p:set>
                                    <p:animEffect transition="in" filter="box(in)">
                                      <p:cBhvr>
                                        <p:cTn id="17" dur="500"/>
                                        <p:tgtEl>
                                          <p:spTgt spid="807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07939">
                                            <p:txEl>
                                              <p:pRg st="3" end="3"/>
                                            </p:txEl>
                                          </p:spTgt>
                                        </p:tgtEl>
                                        <p:attrNameLst>
                                          <p:attrName>style.visibility</p:attrName>
                                        </p:attrNameLst>
                                      </p:cBhvr>
                                      <p:to>
                                        <p:strVal val="visible"/>
                                      </p:to>
                                    </p:set>
                                    <p:animEffect transition="in" filter="box(in)">
                                      <p:cBhvr>
                                        <p:cTn id="22" dur="500"/>
                                        <p:tgtEl>
                                          <p:spTgt spid="807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07939">
                                            <p:txEl>
                                              <p:pRg st="4" end="4"/>
                                            </p:txEl>
                                          </p:spTgt>
                                        </p:tgtEl>
                                        <p:attrNameLst>
                                          <p:attrName>style.visibility</p:attrName>
                                        </p:attrNameLst>
                                      </p:cBhvr>
                                      <p:to>
                                        <p:strVal val="visible"/>
                                      </p:to>
                                    </p:set>
                                    <p:animEffect transition="in" filter="box(in)">
                                      <p:cBhvr>
                                        <p:cTn id="27" dur="500"/>
                                        <p:tgtEl>
                                          <p:spTgt spid="807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39" grpId="0" build="p"/>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endParaRPr lang="zh-CN" altLang="zh-CN"/>
          </a:p>
        </p:txBody>
      </p:sp>
      <p:sp>
        <p:nvSpPr>
          <p:cNvPr id="863235"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正则表达式</a:t>
            </a:r>
            <a:r>
              <a:rPr lang="en-US" altLang="zh-CN" sz="3200" b="1" dirty="0">
                <a:solidFill>
                  <a:srgbClr val="FF0000"/>
                </a:solidFill>
              </a:rPr>
              <a:t>a</a:t>
            </a:r>
            <a:r>
              <a:rPr lang="en-US" altLang="zh-CN" sz="3200" b="1" dirty="0">
                <a:solidFill>
                  <a:srgbClr val="000000"/>
                </a:solidFill>
              </a:rPr>
              <a:t>(</a:t>
            </a:r>
            <a:r>
              <a:rPr lang="en-US" altLang="zh-CN" sz="3200" b="1" dirty="0" err="1">
                <a:solidFill>
                  <a:srgbClr val="000000"/>
                </a:solidFill>
              </a:rPr>
              <a:t>a+b+c</a:t>
            </a:r>
            <a:r>
              <a:rPr lang="en-US" altLang="zh-CN" sz="3200" b="1" dirty="0">
                <a:solidFill>
                  <a:srgbClr val="000000"/>
                </a:solidFill>
              </a:rPr>
              <a:t>)*</a:t>
            </a:r>
            <a:r>
              <a:rPr lang="en-US" altLang="zh-CN" sz="3200" b="1" dirty="0" err="1">
                <a:solidFill>
                  <a:srgbClr val="FF0000"/>
                </a:solidFill>
              </a:rPr>
              <a:t>a</a:t>
            </a:r>
            <a:r>
              <a:rPr lang="en-US" altLang="zh-CN" sz="3200" b="1" dirty="0" err="1">
                <a:solidFill>
                  <a:srgbClr val="000000"/>
                </a:solidFill>
              </a:rPr>
              <a:t>+</a:t>
            </a:r>
            <a:r>
              <a:rPr lang="en-US" altLang="zh-CN" sz="3200" b="1" dirty="0" err="1">
                <a:solidFill>
                  <a:srgbClr val="FF0000"/>
                </a:solidFill>
              </a:rPr>
              <a:t>b</a:t>
            </a:r>
            <a:r>
              <a:rPr lang="en-US" altLang="zh-CN" sz="3200" b="1" dirty="0">
                <a:solidFill>
                  <a:srgbClr val="000000"/>
                </a:solidFill>
              </a:rPr>
              <a:t>(</a:t>
            </a:r>
            <a:r>
              <a:rPr lang="en-US" altLang="zh-CN" sz="3200" b="1" dirty="0" err="1">
                <a:solidFill>
                  <a:srgbClr val="000000"/>
                </a:solidFill>
              </a:rPr>
              <a:t>a+b+c</a:t>
            </a:r>
            <a:r>
              <a:rPr lang="en-US" altLang="zh-CN" sz="3200" b="1" dirty="0">
                <a:solidFill>
                  <a:srgbClr val="000000"/>
                </a:solidFill>
              </a:rPr>
              <a:t>)*</a:t>
            </a:r>
            <a:r>
              <a:rPr lang="en-US" altLang="zh-CN" sz="3200" b="1" dirty="0" err="1">
                <a:solidFill>
                  <a:srgbClr val="FF0000"/>
                </a:solidFill>
              </a:rPr>
              <a:t>b</a:t>
            </a:r>
            <a:r>
              <a:rPr lang="en-US" altLang="zh-CN" sz="3200" b="1" dirty="0" err="1">
                <a:solidFill>
                  <a:srgbClr val="000000"/>
                </a:solidFill>
              </a:rPr>
              <a:t>+</a:t>
            </a:r>
            <a:r>
              <a:rPr lang="en-US" altLang="zh-CN" sz="3200" b="1" dirty="0" err="1">
                <a:solidFill>
                  <a:srgbClr val="FF0000"/>
                </a:solidFill>
              </a:rPr>
              <a:t>c</a:t>
            </a:r>
            <a:r>
              <a:rPr lang="en-US" altLang="zh-CN" sz="3200" b="1" dirty="0">
                <a:solidFill>
                  <a:srgbClr val="000000"/>
                </a:solidFill>
              </a:rPr>
              <a:t>(</a:t>
            </a:r>
            <a:r>
              <a:rPr lang="en-US" altLang="zh-CN" sz="3200" b="1" dirty="0" err="1">
                <a:solidFill>
                  <a:srgbClr val="000000"/>
                </a:solidFill>
              </a:rPr>
              <a:t>a+b+c</a:t>
            </a:r>
            <a:r>
              <a:rPr lang="en-US" altLang="zh-CN" sz="3200" b="1" dirty="0">
                <a:solidFill>
                  <a:srgbClr val="000000"/>
                </a:solidFill>
              </a:rPr>
              <a:t>)*</a:t>
            </a:r>
            <a:r>
              <a:rPr lang="en-US" altLang="zh-CN" sz="3200" b="1" dirty="0">
                <a:solidFill>
                  <a:srgbClr val="FF0000"/>
                </a:solidFill>
              </a:rPr>
              <a:t>c</a:t>
            </a:r>
          </a:p>
          <a:p>
            <a:pPr eaLnBrk="1" hangingPunct="1">
              <a:buFont typeface="Wingdings" pitchFamily="2" charset="2"/>
              <a:buNone/>
            </a:pPr>
            <a:r>
              <a:rPr lang="zh-CN" altLang="en-US" sz="4000" b="1" dirty="0">
                <a:solidFill>
                  <a:srgbClr val="0000CC"/>
                </a:solidFill>
              </a:rPr>
              <a:t>代表语言</a:t>
            </a:r>
            <a:r>
              <a:rPr lang="en-US" altLang="zh-CN" sz="4000" b="1" dirty="0">
                <a:solidFill>
                  <a:srgbClr val="0000CC"/>
                </a:solidFill>
              </a:rPr>
              <a:t>{ w| w∈{</a:t>
            </a:r>
            <a:r>
              <a:rPr lang="en-US" altLang="zh-CN" sz="4000" b="1" dirty="0" err="1">
                <a:solidFill>
                  <a:srgbClr val="0000CC"/>
                </a:solidFill>
              </a:rPr>
              <a:t>a,b,c</a:t>
            </a:r>
            <a:r>
              <a:rPr lang="en-US" altLang="zh-CN" sz="4000" b="1" dirty="0">
                <a:solidFill>
                  <a:srgbClr val="0000CC"/>
                </a:solidFill>
              </a:rPr>
              <a:t>}</a:t>
            </a:r>
            <a:r>
              <a:rPr lang="en-US" altLang="zh-CN" sz="4000" b="1" baseline="30000" dirty="0">
                <a:solidFill>
                  <a:srgbClr val="0000CC"/>
                </a:solidFill>
              </a:rPr>
              <a:t>+</a:t>
            </a:r>
            <a:r>
              <a:rPr lang="en-US" altLang="zh-CN" sz="4000" b="1" dirty="0">
                <a:solidFill>
                  <a:srgbClr val="0000CC"/>
                </a:solidFill>
              </a:rPr>
              <a:t>,</a:t>
            </a:r>
            <a:r>
              <a:rPr lang="zh-CN" altLang="en-US" sz="4000" b="1" dirty="0">
                <a:solidFill>
                  <a:srgbClr val="0000CC"/>
                </a:solidFill>
              </a:rPr>
              <a:t>且</a:t>
            </a:r>
            <a:r>
              <a:rPr lang="en-US" altLang="zh-CN" sz="4000" b="1" dirty="0">
                <a:solidFill>
                  <a:srgbClr val="0000CC"/>
                </a:solidFill>
              </a:rPr>
              <a:t>w</a:t>
            </a:r>
            <a:r>
              <a:rPr lang="zh-CN" altLang="en-US" sz="4000" b="1" dirty="0">
                <a:solidFill>
                  <a:srgbClr val="0000CC"/>
                </a:solidFill>
              </a:rPr>
              <a:t>中</a:t>
            </a:r>
            <a:endParaRPr lang="en-US" altLang="zh-CN" sz="4000" b="1" dirty="0">
              <a:solidFill>
                <a:srgbClr val="0000CC"/>
              </a:solidFill>
            </a:endParaRPr>
          </a:p>
          <a:p>
            <a:pPr eaLnBrk="1" hangingPunct="1">
              <a:buFont typeface="Wingdings" pitchFamily="2" charset="2"/>
              <a:buNone/>
            </a:pPr>
            <a:r>
              <a:rPr lang="zh-CN" altLang="en-US" sz="4000" b="1" dirty="0">
                <a:solidFill>
                  <a:srgbClr val="000000"/>
                </a:solidFill>
              </a:rPr>
              <a:t>最后一个</a:t>
            </a:r>
            <a:r>
              <a:rPr lang="zh-CN" altLang="en-US" sz="4000" b="1" dirty="0">
                <a:solidFill>
                  <a:srgbClr val="0000CC"/>
                </a:solidFill>
              </a:rPr>
              <a:t>字母与</a:t>
            </a:r>
            <a:r>
              <a:rPr lang="zh-CN" altLang="en-US" sz="4000" b="1" dirty="0">
                <a:solidFill>
                  <a:srgbClr val="000000"/>
                </a:solidFill>
              </a:rPr>
              <a:t>第一个字母</a:t>
            </a:r>
            <a:r>
              <a:rPr lang="zh-CN" altLang="en-US" sz="4000" b="1" dirty="0">
                <a:solidFill>
                  <a:srgbClr val="0000CC"/>
                </a:solidFill>
              </a:rPr>
              <a:t>相同，</a:t>
            </a:r>
            <a:endParaRPr lang="en-US" altLang="zh-CN" sz="4000" b="1" dirty="0">
              <a:solidFill>
                <a:srgbClr val="0000CC"/>
              </a:solidFill>
            </a:endParaRPr>
          </a:p>
          <a:p>
            <a:pPr eaLnBrk="1" hangingPunct="1">
              <a:buFont typeface="Wingdings" pitchFamily="2" charset="2"/>
              <a:buNone/>
            </a:pPr>
            <a:r>
              <a:rPr lang="en-US" altLang="zh-CN" sz="4000" b="1" dirty="0">
                <a:solidFill>
                  <a:srgbClr val="000000"/>
                </a:solidFill>
              </a:rPr>
              <a:t>   |w|&gt;=2</a:t>
            </a:r>
            <a:r>
              <a:rPr lang="en-US" altLang="zh-CN"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3235">
                                            <p:txEl>
                                              <p:pRg st="0" end="0"/>
                                            </p:txEl>
                                          </p:spTgt>
                                        </p:tgtEl>
                                        <p:attrNameLst>
                                          <p:attrName>style.visibility</p:attrName>
                                        </p:attrNameLst>
                                      </p:cBhvr>
                                      <p:to>
                                        <p:strVal val="visible"/>
                                      </p:to>
                                    </p:set>
                                    <p:animEffect transition="in" filter="box(in)">
                                      <p:cBhvr>
                                        <p:cTn id="7" dur="500"/>
                                        <p:tgtEl>
                                          <p:spTgt spid="863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3235">
                                            <p:txEl>
                                              <p:pRg st="1" end="1"/>
                                            </p:txEl>
                                          </p:spTgt>
                                        </p:tgtEl>
                                        <p:attrNameLst>
                                          <p:attrName>style.visibility</p:attrName>
                                        </p:attrNameLst>
                                      </p:cBhvr>
                                      <p:to>
                                        <p:strVal val="visible"/>
                                      </p:to>
                                    </p:set>
                                    <p:animEffect transition="in" filter="box(in)">
                                      <p:cBhvr>
                                        <p:cTn id="12" dur="500"/>
                                        <p:tgtEl>
                                          <p:spTgt spid="863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63235">
                                            <p:txEl>
                                              <p:pRg st="2" end="2"/>
                                            </p:txEl>
                                          </p:spTgt>
                                        </p:tgtEl>
                                        <p:attrNameLst>
                                          <p:attrName>style.visibility</p:attrName>
                                        </p:attrNameLst>
                                      </p:cBhvr>
                                      <p:to>
                                        <p:strVal val="visible"/>
                                      </p:to>
                                    </p:set>
                                    <p:animEffect transition="in" filter="box(in)">
                                      <p:cBhvr>
                                        <p:cTn id="17" dur="500"/>
                                        <p:tgtEl>
                                          <p:spTgt spid="863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63235">
                                            <p:txEl>
                                              <p:pRg st="3" end="3"/>
                                            </p:txEl>
                                          </p:spTgt>
                                        </p:tgtEl>
                                        <p:attrNameLst>
                                          <p:attrName>style.visibility</p:attrName>
                                        </p:attrNameLst>
                                      </p:cBhvr>
                                      <p:to>
                                        <p:strVal val="visible"/>
                                      </p:to>
                                    </p:set>
                                    <p:animEffect transition="in" filter="box(in)">
                                      <p:cBhvr>
                                        <p:cTn id="22" dur="500"/>
                                        <p:tgtEl>
                                          <p:spTgt spid="863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5" grpId="0" build="p"/>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eaLnBrk="1" hangingPunct="1"/>
            <a:r>
              <a:rPr lang="zh-CN" altLang="en-GB" sz="4000">
                <a:solidFill>
                  <a:srgbClr val="0000CC"/>
                </a:solidFill>
              </a:rPr>
              <a:t>设   </a:t>
            </a:r>
            <a:r>
              <a:rPr lang="en-GB" altLang="zh-CN" sz="4000">
                <a:solidFill>
                  <a:srgbClr val="0000CC"/>
                </a:solidFill>
              </a:rPr>
              <a:t>R=</a:t>
            </a:r>
            <a:r>
              <a:rPr lang="en-US" altLang="zh-CN" sz="4000" b="0">
                <a:solidFill>
                  <a:srgbClr val="FF0000"/>
                </a:solidFill>
              </a:rPr>
              <a:t>a+b+c</a:t>
            </a:r>
          </a:p>
        </p:txBody>
      </p:sp>
      <p:sp>
        <p:nvSpPr>
          <p:cNvPr id="816131"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正则表达式</a:t>
            </a:r>
          </a:p>
          <a:p>
            <a:pPr eaLnBrk="1" hangingPunct="1">
              <a:buFont typeface="Wingdings" pitchFamily="2" charset="2"/>
              <a:buNone/>
            </a:pPr>
            <a:r>
              <a:rPr lang="zh-CN" altLang="en-US" sz="3200" b="1" dirty="0">
                <a:solidFill>
                  <a:srgbClr val="0000CC"/>
                </a:solidFill>
              </a:rPr>
              <a:t>   </a:t>
            </a:r>
            <a:r>
              <a:rPr lang="en-US" altLang="zh-CN" sz="3200" b="1" dirty="0">
                <a:solidFill>
                  <a:srgbClr val="0000CC"/>
                </a:solidFill>
              </a:rPr>
              <a:t>(R)*</a:t>
            </a:r>
            <a:r>
              <a:rPr lang="en-US" altLang="zh-CN" sz="3200" b="1" dirty="0">
                <a:solidFill>
                  <a:srgbClr val="FF0000"/>
                </a:solidFill>
              </a:rPr>
              <a:t>(</a:t>
            </a:r>
            <a:r>
              <a:rPr lang="en-US" altLang="zh-CN" sz="3200" b="1" dirty="0">
                <a:solidFill>
                  <a:srgbClr val="000000"/>
                </a:solidFill>
              </a:rPr>
              <a:t>a(R)*</a:t>
            </a:r>
            <a:r>
              <a:rPr lang="en-US" altLang="zh-CN" sz="3200" b="1" dirty="0" err="1">
                <a:solidFill>
                  <a:srgbClr val="000000"/>
                </a:solidFill>
              </a:rPr>
              <a:t>a+b</a:t>
            </a:r>
            <a:r>
              <a:rPr lang="en-US" altLang="zh-CN" sz="3200" b="1" dirty="0">
                <a:solidFill>
                  <a:srgbClr val="000000"/>
                </a:solidFill>
              </a:rPr>
              <a:t>(R)*</a:t>
            </a:r>
            <a:r>
              <a:rPr lang="en-US" altLang="zh-CN" sz="3200" b="1" dirty="0" err="1">
                <a:solidFill>
                  <a:srgbClr val="000000"/>
                </a:solidFill>
              </a:rPr>
              <a:t>b+c</a:t>
            </a:r>
            <a:r>
              <a:rPr lang="en-US" altLang="zh-CN" sz="3200" b="1" dirty="0">
                <a:solidFill>
                  <a:srgbClr val="000000"/>
                </a:solidFill>
              </a:rPr>
              <a:t>(R)*c</a:t>
            </a:r>
            <a:r>
              <a:rPr lang="en-US" altLang="zh-CN" sz="3200" b="1" dirty="0">
                <a:solidFill>
                  <a:srgbClr val="FF0000"/>
                </a:solidFill>
              </a:rPr>
              <a:t>)</a:t>
            </a:r>
            <a:r>
              <a:rPr lang="en-US" altLang="zh-CN" sz="3200" b="1" dirty="0">
                <a:solidFill>
                  <a:srgbClr val="0000CC"/>
                </a:solidFill>
              </a:rPr>
              <a:t>R</a:t>
            </a:r>
          </a:p>
          <a:p>
            <a:pPr eaLnBrk="1" hangingPunct="1">
              <a:buFont typeface="Wingdings" pitchFamily="2" charset="2"/>
              <a:buNone/>
            </a:pPr>
            <a:r>
              <a:rPr lang="zh-CN" altLang="en-US" sz="4000" b="1" dirty="0">
                <a:solidFill>
                  <a:srgbClr val="0000CC"/>
                </a:solidFill>
              </a:rPr>
              <a:t>代表 </a:t>
            </a:r>
            <a:r>
              <a:rPr lang="en-US" altLang="zh-CN" sz="4000" b="1" dirty="0">
                <a:solidFill>
                  <a:srgbClr val="0000CC"/>
                </a:solidFill>
              </a:rPr>
              <a:t>{w| w∈{</a:t>
            </a:r>
            <a:r>
              <a:rPr lang="en-US" altLang="zh-CN" sz="4000" b="1" dirty="0" err="1">
                <a:solidFill>
                  <a:srgbClr val="0000CC"/>
                </a:solidFill>
              </a:rPr>
              <a:t>a,b,c</a:t>
            </a:r>
            <a:r>
              <a:rPr lang="en-US" altLang="zh-CN" sz="4000" b="1" dirty="0">
                <a:solidFill>
                  <a:srgbClr val="0000CC"/>
                </a:solidFill>
              </a:rPr>
              <a:t>}+,</a:t>
            </a:r>
            <a:r>
              <a:rPr lang="zh-CN" altLang="en-US" sz="4000" b="1" dirty="0">
                <a:solidFill>
                  <a:srgbClr val="0000CC"/>
                </a:solidFill>
              </a:rPr>
              <a:t>且</a:t>
            </a:r>
            <a:r>
              <a:rPr lang="en-US" altLang="zh-CN" sz="4000" b="1" dirty="0">
                <a:solidFill>
                  <a:srgbClr val="0000CC"/>
                </a:solidFill>
              </a:rPr>
              <a:t>w</a:t>
            </a:r>
            <a:r>
              <a:rPr lang="zh-CN" altLang="en-US" sz="4000" b="1" dirty="0">
                <a:solidFill>
                  <a:srgbClr val="0000CC"/>
                </a:solidFill>
              </a:rPr>
              <a:t>中</a:t>
            </a:r>
            <a:endParaRPr lang="en-US" altLang="zh-CN" sz="4000" b="1" dirty="0">
              <a:solidFill>
                <a:srgbClr val="0000CC"/>
              </a:solidFill>
            </a:endParaRPr>
          </a:p>
          <a:p>
            <a:pPr eaLnBrk="1" hangingPunct="1">
              <a:buFont typeface="Wingdings" pitchFamily="2" charset="2"/>
              <a:buNone/>
            </a:pPr>
            <a:r>
              <a:rPr lang="zh-CN" altLang="en-US" sz="4000" b="1" dirty="0">
                <a:solidFill>
                  <a:srgbClr val="000000"/>
                </a:solidFill>
              </a:rPr>
              <a:t>倒数第二个</a:t>
            </a:r>
            <a:r>
              <a:rPr lang="zh-CN" altLang="en-US" sz="4000" b="1" dirty="0">
                <a:solidFill>
                  <a:srgbClr val="0000CC"/>
                </a:solidFill>
              </a:rPr>
              <a:t>字母在前面出现过</a:t>
            </a:r>
            <a:r>
              <a:rPr lang="en-US" altLang="zh-CN" sz="4000" b="1" dirty="0">
                <a:solidFill>
                  <a:srgbClr val="0000CC"/>
                </a:solidFill>
              </a:rPr>
              <a:t>}</a:t>
            </a:r>
            <a:r>
              <a:rPr lang="zh-CN" altLang="en-US"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Effect transition="in" filter="box(in)">
                                      <p:cBhvr>
                                        <p:cTn id="7" dur="500"/>
                                        <p:tgtEl>
                                          <p:spTgt spid="81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6131">
                                            <p:txEl>
                                              <p:pRg st="1" end="1"/>
                                            </p:txEl>
                                          </p:spTgt>
                                        </p:tgtEl>
                                        <p:attrNameLst>
                                          <p:attrName>style.visibility</p:attrName>
                                        </p:attrNameLst>
                                      </p:cBhvr>
                                      <p:to>
                                        <p:strVal val="visible"/>
                                      </p:to>
                                    </p:set>
                                    <p:animEffect transition="in" filter="box(in)">
                                      <p:cBhvr>
                                        <p:cTn id="12" dur="500"/>
                                        <p:tgtEl>
                                          <p:spTgt spid="816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6131">
                                            <p:txEl>
                                              <p:pRg st="2" end="2"/>
                                            </p:txEl>
                                          </p:spTgt>
                                        </p:tgtEl>
                                        <p:attrNameLst>
                                          <p:attrName>style.visibility</p:attrName>
                                        </p:attrNameLst>
                                      </p:cBhvr>
                                      <p:to>
                                        <p:strVal val="visible"/>
                                      </p:to>
                                    </p:set>
                                    <p:animEffect transition="in" filter="box(in)">
                                      <p:cBhvr>
                                        <p:cTn id="17" dur="500"/>
                                        <p:tgtEl>
                                          <p:spTgt spid="816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6131">
                                            <p:txEl>
                                              <p:pRg st="3" end="3"/>
                                            </p:txEl>
                                          </p:spTgt>
                                        </p:tgtEl>
                                        <p:attrNameLst>
                                          <p:attrName>style.visibility</p:attrName>
                                        </p:attrNameLst>
                                      </p:cBhvr>
                                      <p:to>
                                        <p:strVal val="visible"/>
                                      </p:to>
                                    </p:set>
                                    <p:animEffect transition="in" filter="box(in)">
                                      <p:cBhvr>
                                        <p:cTn id="22" dur="500"/>
                                        <p:tgtEl>
                                          <p:spTgt spid="816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标题 1"/>
          <p:cNvSpPr>
            <a:spLocks noGrp="1"/>
          </p:cNvSpPr>
          <p:nvPr>
            <p:ph type="title"/>
          </p:nvPr>
        </p:nvSpPr>
        <p:spPr/>
        <p:txBody>
          <a:bodyPr/>
          <a:lstStyle/>
          <a:p>
            <a:r>
              <a:rPr lang="zh-CN" altLang="en-US" sz="4400" dirty="0">
                <a:solidFill>
                  <a:srgbClr val="000000"/>
                </a:solidFill>
              </a:rPr>
              <a:t>思考：</a:t>
            </a:r>
          </a:p>
        </p:txBody>
      </p:sp>
      <p:sp>
        <p:nvSpPr>
          <p:cNvPr id="3" name="内容占位符 2"/>
          <p:cNvSpPr>
            <a:spLocks noGrp="1"/>
          </p:cNvSpPr>
          <p:nvPr>
            <p:ph idx="1"/>
          </p:nvPr>
        </p:nvSpPr>
        <p:spPr/>
        <p:txBody>
          <a:bodyPr/>
          <a:lstStyle/>
          <a:p>
            <a:pPr eaLnBrk="1" hangingPunct="1">
              <a:buNone/>
            </a:pPr>
            <a:r>
              <a:rPr lang="en-US" altLang="zh-CN" sz="4000" b="1" dirty="0">
                <a:solidFill>
                  <a:srgbClr val="0000CC"/>
                </a:solidFill>
              </a:rPr>
              <a:t>{w| w∈{</a:t>
            </a:r>
            <a:r>
              <a:rPr lang="en-US" altLang="zh-CN" sz="4000" b="1" dirty="0" err="1">
                <a:solidFill>
                  <a:srgbClr val="0000CC"/>
                </a:solidFill>
              </a:rPr>
              <a:t>a,b,c</a:t>
            </a:r>
            <a:r>
              <a:rPr lang="en-US" altLang="zh-CN" sz="4000" b="1" dirty="0">
                <a:solidFill>
                  <a:srgbClr val="0000CC"/>
                </a:solidFill>
              </a:rPr>
              <a:t>}</a:t>
            </a:r>
            <a:r>
              <a:rPr lang="en-US" altLang="zh-CN" sz="4000" b="1" baseline="30000" dirty="0">
                <a:solidFill>
                  <a:srgbClr val="0000CC"/>
                </a:solidFill>
              </a:rPr>
              <a:t>+</a:t>
            </a:r>
            <a:r>
              <a:rPr lang="en-US" altLang="zh-CN" sz="4000" b="1" dirty="0">
                <a:solidFill>
                  <a:srgbClr val="0000CC"/>
                </a:solidFill>
              </a:rPr>
              <a:t>,</a:t>
            </a:r>
            <a:r>
              <a:rPr lang="zh-CN" altLang="en-US" sz="4000" b="1" dirty="0">
                <a:solidFill>
                  <a:srgbClr val="0000CC"/>
                </a:solidFill>
              </a:rPr>
              <a:t>且</a:t>
            </a:r>
            <a:r>
              <a:rPr lang="en-US" altLang="zh-CN" sz="4000" b="1" dirty="0">
                <a:solidFill>
                  <a:srgbClr val="0000CC"/>
                </a:solidFill>
              </a:rPr>
              <a:t>w</a:t>
            </a:r>
            <a:r>
              <a:rPr lang="zh-CN" altLang="en-US" sz="4000" b="1" dirty="0">
                <a:solidFill>
                  <a:srgbClr val="0000CC"/>
                </a:solidFill>
              </a:rPr>
              <a:t>中第二个字母</a:t>
            </a:r>
            <a:endParaRPr lang="en-US" altLang="zh-CN" sz="4000" b="1" dirty="0">
              <a:solidFill>
                <a:srgbClr val="000000"/>
              </a:solidFill>
            </a:endParaRPr>
          </a:p>
          <a:p>
            <a:pPr eaLnBrk="1" hangingPunct="1">
              <a:buNone/>
            </a:pPr>
            <a:r>
              <a:rPr lang="zh-CN" altLang="en-US" sz="4000" b="1" dirty="0">
                <a:solidFill>
                  <a:srgbClr val="0000CC"/>
                </a:solidFill>
              </a:rPr>
              <a:t>与</a:t>
            </a:r>
            <a:r>
              <a:rPr lang="zh-CN" altLang="en-US" sz="4000" b="1" dirty="0">
                <a:solidFill>
                  <a:srgbClr val="000000"/>
                </a:solidFill>
              </a:rPr>
              <a:t>最后一个</a:t>
            </a:r>
            <a:r>
              <a:rPr lang="zh-CN" altLang="en-US" sz="4000" b="1" dirty="0">
                <a:solidFill>
                  <a:srgbClr val="0000CC"/>
                </a:solidFill>
              </a:rPr>
              <a:t>字母相同</a:t>
            </a:r>
            <a:r>
              <a:rPr lang="en-US" altLang="zh-CN" sz="4000" b="1" dirty="0">
                <a:solidFill>
                  <a:srgbClr val="0000CC"/>
                </a:solidFill>
              </a:rPr>
              <a:t>}</a:t>
            </a:r>
          </a:p>
          <a:p>
            <a:r>
              <a:rPr lang="zh-CN" altLang="en-US" sz="4000" b="1" dirty="0">
                <a:solidFill>
                  <a:srgbClr val="0000CC"/>
                </a:solidFill>
              </a:rPr>
              <a:t>正则表达式 ？</a:t>
            </a:r>
          </a:p>
          <a:p>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标题 1"/>
          <p:cNvSpPr>
            <a:spLocks noGrp="1"/>
          </p:cNvSpPr>
          <p:nvPr>
            <p:ph type="title"/>
          </p:nvPr>
        </p:nvSpPr>
        <p:spPr/>
        <p:txBody>
          <a:bodyPr/>
          <a:lstStyle/>
          <a:p>
            <a:r>
              <a:rPr lang="zh-CN" altLang="en-US" sz="4400" dirty="0">
                <a:solidFill>
                  <a:srgbClr val="000000"/>
                </a:solidFill>
              </a:rPr>
              <a:t>思考：</a:t>
            </a:r>
          </a:p>
        </p:txBody>
      </p:sp>
      <p:sp>
        <p:nvSpPr>
          <p:cNvPr id="3" name="内容占位符 2"/>
          <p:cNvSpPr>
            <a:spLocks noGrp="1"/>
          </p:cNvSpPr>
          <p:nvPr>
            <p:ph idx="1"/>
          </p:nvPr>
        </p:nvSpPr>
        <p:spPr/>
        <p:txBody>
          <a:bodyPr/>
          <a:lstStyle/>
          <a:p>
            <a:r>
              <a:rPr lang="en-US" altLang="zh-CN" sz="4000" b="1" dirty="0">
                <a:solidFill>
                  <a:srgbClr val="0000CC"/>
                </a:solidFill>
              </a:rPr>
              <a:t>{w| w∈{</a:t>
            </a:r>
            <a:r>
              <a:rPr lang="en-US" altLang="zh-CN" sz="4000" b="1" dirty="0" err="1">
                <a:solidFill>
                  <a:srgbClr val="0000CC"/>
                </a:solidFill>
              </a:rPr>
              <a:t>a,b</a:t>
            </a:r>
            <a:r>
              <a:rPr lang="en-US" altLang="zh-CN" sz="4000" b="1" dirty="0">
                <a:solidFill>
                  <a:srgbClr val="0000CC"/>
                </a:solidFill>
              </a:rPr>
              <a:t>}</a:t>
            </a:r>
            <a:r>
              <a:rPr lang="en-US" altLang="zh-CN" sz="4000" b="1" baseline="30000" dirty="0">
                <a:solidFill>
                  <a:srgbClr val="0000CC"/>
                </a:solidFill>
              </a:rPr>
              <a:t>+</a:t>
            </a:r>
            <a:r>
              <a:rPr lang="en-US" altLang="zh-CN" sz="4000" b="1" dirty="0">
                <a:solidFill>
                  <a:srgbClr val="0000CC"/>
                </a:solidFill>
              </a:rPr>
              <a:t>,</a:t>
            </a:r>
            <a:r>
              <a:rPr lang="zh-CN" altLang="en-US" sz="4000" b="1" dirty="0">
                <a:solidFill>
                  <a:srgbClr val="0000CC"/>
                </a:solidFill>
              </a:rPr>
              <a:t>且</a:t>
            </a:r>
            <a:r>
              <a:rPr lang="en-US" altLang="zh-CN" sz="4000" b="1" dirty="0">
                <a:solidFill>
                  <a:srgbClr val="0000CC"/>
                </a:solidFill>
              </a:rPr>
              <a:t>w</a:t>
            </a:r>
            <a:r>
              <a:rPr lang="zh-CN" altLang="en-US" sz="4000" b="1" dirty="0">
                <a:solidFill>
                  <a:srgbClr val="0000CC"/>
                </a:solidFill>
              </a:rPr>
              <a:t>中</a:t>
            </a:r>
            <a:r>
              <a:rPr lang="zh-CN" altLang="en-US" sz="4000" b="1" dirty="0">
                <a:solidFill>
                  <a:srgbClr val="000000"/>
                </a:solidFill>
              </a:rPr>
              <a:t>至少包含</a:t>
            </a:r>
            <a:r>
              <a:rPr lang="en-US" altLang="zh-CN" sz="4000" b="1" dirty="0">
                <a:solidFill>
                  <a:srgbClr val="000000"/>
                </a:solidFill>
              </a:rPr>
              <a:t>2</a:t>
            </a:r>
            <a:r>
              <a:rPr lang="zh-CN" altLang="en-US" sz="4000" b="1" dirty="0">
                <a:solidFill>
                  <a:srgbClr val="000000"/>
                </a:solidFill>
              </a:rPr>
              <a:t>个</a:t>
            </a:r>
            <a:r>
              <a:rPr lang="en-US" altLang="zh-CN" sz="4000" b="1" dirty="0">
                <a:solidFill>
                  <a:srgbClr val="000000"/>
                </a:solidFill>
              </a:rPr>
              <a:t>a</a:t>
            </a:r>
            <a:r>
              <a:rPr lang="zh-CN" altLang="en-US" sz="4000" b="1" dirty="0">
                <a:solidFill>
                  <a:srgbClr val="000000"/>
                </a:solidFill>
              </a:rPr>
              <a:t>和</a:t>
            </a:r>
            <a:r>
              <a:rPr lang="en-US" altLang="zh-CN" sz="4000" b="1" dirty="0">
                <a:solidFill>
                  <a:srgbClr val="000000"/>
                </a:solidFill>
              </a:rPr>
              <a:t>1</a:t>
            </a:r>
            <a:r>
              <a:rPr lang="zh-CN" altLang="en-US" sz="4000" b="1" dirty="0">
                <a:solidFill>
                  <a:srgbClr val="000000"/>
                </a:solidFill>
              </a:rPr>
              <a:t>个</a:t>
            </a:r>
            <a:r>
              <a:rPr lang="en-US" altLang="zh-CN" sz="4000" b="1" dirty="0">
                <a:solidFill>
                  <a:srgbClr val="000000"/>
                </a:solidFill>
              </a:rPr>
              <a:t>b</a:t>
            </a:r>
            <a:r>
              <a:rPr lang="en-US" altLang="zh-CN" sz="4000" b="1" dirty="0">
                <a:solidFill>
                  <a:srgbClr val="0000CC"/>
                </a:solidFill>
              </a:rPr>
              <a:t>}</a:t>
            </a:r>
          </a:p>
          <a:p>
            <a:r>
              <a:rPr lang="zh-CN" altLang="en-US" sz="4000" b="1" dirty="0">
                <a:solidFill>
                  <a:srgbClr val="0000CC"/>
                </a:solidFill>
              </a:rPr>
              <a:t>正则表达式 ？</a:t>
            </a:r>
          </a:p>
          <a:p>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zh-CN" altLang="zh-CN" dirty="0">
              <a:solidFill>
                <a:srgbClr val="0000CC"/>
              </a:solidFill>
            </a:endParaRPr>
          </a:p>
        </p:txBody>
      </p:sp>
      <p:sp>
        <p:nvSpPr>
          <p:cNvPr id="612355" name="Rectangle 3"/>
          <p:cNvSpPr>
            <a:spLocks noGrp="1" noChangeArrowheads="1"/>
          </p:cNvSpPr>
          <p:nvPr>
            <p:ph type="body" idx="1"/>
          </p:nvPr>
        </p:nvSpPr>
        <p:spPr/>
        <p:txBody>
          <a:bodyPr/>
          <a:lstStyle/>
          <a:p>
            <a:pPr marL="0" indent="0" eaLnBrk="1" hangingPunct="1">
              <a:lnSpc>
                <a:spcPct val="150000"/>
              </a:lnSpc>
            </a:pPr>
            <a:r>
              <a:rPr lang="zh-CN" altLang="en-US" sz="3600" b="1" dirty="0">
                <a:solidFill>
                  <a:srgbClr val="0000CC"/>
                </a:solidFill>
              </a:rPr>
              <a:t>产生语言</a:t>
            </a:r>
          </a:p>
          <a:p>
            <a:pPr marL="0" indent="0" eaLnBrk="1" hangingPunct="1">
              <a:lnSpc>
                <a:spcPct val="150000"/>
              </a:lnSpc>
              <a:buFont typeface="Wingdings" pitchFamily="2" charset="2"/>
              <a:buNone/>
            </a:pPr>
            <a:r>
              <a:rPr lang="zh-CN" altLang="en-US" sz="3600" b="1" dirty="0">
                <a:solidFill>
                  <a:srgbClr val="0000CC"/>
                </a:solidFill>
              </a:rPr>
              <a:t>   根据语言中</a:t>
            </a:r>
            <a:r>
              <a:rPr lang="zh-CN" altLang="en-US" sz="3600" b="1" dirty="0">
                <a:solidFill>
                  <a:srgbClr val="000000"/>
                </a:solidFill>
              </a:rPr>
              <a:t>基本句子</a:t>
            </a:r>
            <a:r>
              <a:rPr lang="zh-CN" altLang="en-US" sz="3600" b="1" dirty="0">
                <a:solidFill>
                  <a:srgbClr val="0000CC"/>
                </a:solidFill>
              </a:rPr>
              <a:t>和其他句子的</a:t>
            </a:r>
            <a:r>
              <a:rPr lang="zh-CN" altLang="en-US" sz="3600" b="1" dirty="0">
                <a:solidFill>
                  <a:srgbClr val="000000"/>
                </a:solidFill>
              </a:rPr>
              <a:t>形成规则</a:t>
            </a:r>
            <a:r>
              <a:rPr lang="zh-CN" altLang="en-US" sz="3600" b="1" dirty="0">
                <a:solidFill>
                  <a:srgbClr val="0000CC"/>
                </a:solidFill>
              </a:rPr>
              <a:t>，产生该语言所包含的</a:t>
            </a:r>
            <a:r>
              <a:rPr lang="zh-CN" altLang="en-US" sz="3600" b="1" dirty="0">
                <a:solidFill>
                  <a:srgbClr val="000000"/>
                </a:solidFill>
              </a:rPr>
              <a:t>所有句子</a:t>
            </a:r>
            <a:r>
              <a:rPr lang="zh-CN" altLang="en-US" sz="3600" b="1" dirty="0">
                <a:solidFill>
                  <a:srgbClr val="0000CC"/>
                </a:solidFill>
              </a:rPr>
              <a:t>。</a:t>
            </a:r>
          </a:p>
          <a:p>
            <a:pPr marL="0" indent="0" eaLnBrk="1" hangingPunct="1">
              <a:lnSpc>
                <a:spcPct val="150000"/>
              </a:lnSpc>
            </a:pPr>
            <a:r>
              <a:rPr lang="zh-CN" altLang="en-US" sz="3600" b="1" dirty="0">
                <a:solidFill>
                  <a:srgbClr val="0000CC"/>
                </a:solidFill>
              </a:rPr>
              <a:t> </a:t>
            </a:r>
            <a:r>
              <a:rPr lang="zh-CN" altLang="en-US" sz="3600" b="1" dirty="0">
                <a:solidFill>
                  <a:srgbClr val="000000"/>
                </a:solidFill>
              </a:rPr>
              <a:t>形式语言</a:t>
            </a:r>
            <a:r>
              <a:rPr lang="zh-CN" altLang="en-US" sz="3600" b="1" dirty="0">
                <a:solidFill>
                  <a:srgbClr val="0000CC"/>
                </a:solidFill>
              </a:rPr>
              <a:t>所研究的问题。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2355">
                                            <p:txEl>
                                              <p:pRg st="0" end="0"/>
                                            </p:txEl>
                                          </p:spTgt>
                                        </p:tgtEl>
                                        <p:attrNameLst>
                                          <p:attrName>style.visibility</p:attrName>
                                        </p:attrNameLst>
                                      </p:cBhvr>
                                      <p:to>
                                        <p:strVal val="visible"/>
                                      </p:to>
                                    </p:set>
                                    <p:animEffect transition="in" filter="box(in)">
                                      <p:cBhvr>
                                        <p:cTn id="7" dur="500"/>
                                        <p:tgtEl>
                                          <p:spTgt spid="612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12355">
                                            <p:txEl>
                                              <p:pRg st="1" end="1"/>
                                            </p:txEl>
                                          </p:spTgt>
                                        </p:tgtEl>
                                        <p:attrNameLst>
                                          <p:attrName>style.visibility</p:attrName>
                                        </p:attrNameLst>
                                      </p:cBhvr>
                                      <p:to>
                                        <p:strVal val="visible"/>
                                      </p:to>
                                    </p:set>
                                    <p:animEffect transition="in" filter="box(in)">
                                      <p:cBhvr>
                                        <p:cTn id="12" dur="500"/>
                                        <p:tgtEl>
                                          <p:spTgt spid="612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12355">
                                            <p:txEl>
                                              <p:pRg st="2" end="2"/>
                                            </p:txEl>
                                          </p:spTgt>
                                        </p:tgtEl>
                                        <p:attrNameLst>
                                          <p:attrName>style.visibility</p:attrName>
                                        </p:attrNameLst>
                                      </p:cBhvr>
                                      <p:to>
                                        <p:strVal val="visible"/>
                                      </p:to>
                                    </p:set>
                                    <p:animEffect transition="in" filter="box(in)">
                                      <p:cBhvr>
                                        <p:cTn id="17" dur="500"/>
                                        <p:tgtEl>
                                          <p:spTgt spid="612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050"/>
          <p:cNvSpPr>
            <a:spLocks noGrp="1" noChangeArrowheads="1"/>
          </p:cNvSpPr>
          <p:nvPr>
            <p:ph type="title"/>
          </p:nvPr>
        </p:nvSpPr>
        <p:spPr/>
        <p:txBody>
          <a:bodyPr/>
          <a:lstStyle/>
          <a:p>
            <a:pPr eaLnBrk="1" hangingPunct="1"/>
            <a:r>
              <a:rPr lang="zh-CN" altLang="en-US">
                <a:solidFill>
                  <a:srgbClr val="0000CC"/>
                </a:solidFill>
                <a:latin typeface="Times New Roman" pitchFamily="18" charset="0"/>
              </a:rPr>
              <a:t>自然语言的描述方式</a:t>
            </a:r>
            <a:endParaRPr lang="zh-CN" altLang="en-US">
              <a:solidFill>
                <a:srgbClr val="0000CC"/>
              </a:solidFill>
            </a:endParaRPr>
          </a:p>
        </p:txBody>
      </p:sp>
      <p:sp>
        <p:nvSpPr>
          <p:cNvPr id="293891" name="Rectangle 2051"/>
          <p:cNvSpPr>
            <a:spLocks noGrp="1" noChangeArrowheads="1"/>
          </p:cNvSpPr>
          <p:nvPr>
            <p:ph type="body" idx="1"/>
          </p:nvPr>
        </p:nvSpPr>
        <p:spPr>
          <a:xfrm>
            <a:off x="722313" y="2209800"/>
            <a:ext cx="8421687" cy="4114800"/>
          </a:xfrm>
        </p:spPr>
        <p:txBody>
          <a:bodyPr/>
          <a:lstStyle/>
          <a:p>
            <a:pPr algn="just" eaLnBrk="1" hangingPunct="1">
              <a:buFont typeface="Wingdings" pitchFamily="2" charset="2"/>
              <a:buNone/>
            </a:pPr>
            <a:r>
              <a:rPr lang="en-US" altLang="zh-CN" sz="3600" b="1" dirty="0">
                <a:solidFill>
                  <a:srgbClr val="0000CC"/>
                </a:solidFill>
              </a:rPr>
              <a:t>①</a:t>
            </a:r>
            <a:r>
              <a:rPr lang="zh-CN" altLang="en-US" sz="3600" b="1" dirty="0">
                <a:solidFill>
                  <a:srgbClr val="0000CC"/>
                </a:solidFill>
                <a:latin typeface="Times New Roman" pitchFamily="18" charset="0"/>
              </a:rPr>
              <a:t>单个变量是最基本的</a:t>
            </a:r>
            <a:r>
              <a:rPr lang="zh-CN" altLang="en-US" sz="3600" b="1" dirty="0">
                <a:solidFill>
                  <a:srgbClr val="0000CC"/>
                </a:solidFill>
              </a:rPr>
              <a:t>句子</a:t>
            </a:r>
            <a:r>
              <a:rPr lang="zh-CN" altLang="en-US" sz="3600" b="1" dirty="0">
                <a:solidFill>
                  <a:srgbClr val="0000CC"/>
                </a:solidFill>
                <a:latin typeface="Times New Roman" pitchFamily="18" charset="0"/>
              </a:rPr>
              <a:t>；</a:t>
            </a:r>
            <a:endParaRPr lang="zh-CN" altLang="en-US" sz="3600" b="1" dirty="0">
              <a:solidFill>
                <a:srgbClr val="0000CC"/>
              </a:solidFill>
            </a:endParaRPr>
          </a:p>
          <a:p>
            <a:pPr algn="just" eaLnBrk="1" hangingPunct="1">
              <a:buFont typeface="Wingdings" pitchFamily="2" charset="2"/>
              <a:buNone/>
            </a:pPr>
            <a:r>
              <a:rPr lang="zh-CN" altLang="en-US" sz="3600" b="1" dirty="0">
                <a:solidFill>
                  <a:srgbClr val="0000CC"/>
                </a:solidFill>
              </a:rPr>
              <a:t>②</a:t>
            </a:r>
            <a:r>
              <a:rPr lang="zh-CN" altLang="en-US" sz="3600" b="1" dirty="0">
                <a:solidFill>
                  <a:srgbClr val="0000CC"/>
                </a:solidFill>
                <a:latin typeface="Times New Roman" pitchFamily="18" charset="0"/>
              </a:rPr>
              <a:t>若</a:t>
            </a:r>
            <a:r>
              <a:rPr lang="en-US" altLang="zh-CN" sz="3600" b="1" dirty="0">
                <a:solidFill>
                  <a:srgbClr val="0000CC"/>
                </a:solidFill>
              </a:rPr>
              <a:t>E</a:t>
            </a:r>
            <a:r>
              <a:rPr lang="zh-CN" altLang="en-US" sz="3600" b="1" dirty="0">
                <a:solidFill>
                  <a:srgbClr val="0000CC"/>
                </a:solidFill>
                <a:latin typeface="Times New Roman" pitchFamily="18" charset="0"/>
              </a:rPr>
              <a:t>是一个</a:t>
            </a:r>
            <a:r>
              <a:rPr lang="zh-CN" altLang="en-US" sz="3600" b="1" dirty="0">
                <a:solidFill>
                  <a:srgbClr val="0000CC"/>
                </a:solidFill>
              </a:rPr>
              <a:t>句子</a:t>
            </a:r>
            <a:r>
              <a:rPr lang="zh-CN" altLang="en-US" sz="3600" b="1" dirty="0">
                <a:solidFill>
                  <a:srgbClr val="0000CC"/>
                </a:solidFill>
                <a:latin typeface="Times New Roman" pitchFamily="18" charset="0"/>
              </a:rPr>
              <a:t>，则</a:t>
            </a:r>
            <a:r>
              <a:rPr lang="en-US" altLang="zh-CN" sz="3600" b="1" dirty="0">
                <a:solidFill>
                  <a:srgbClr val="0000CC"/>
                </a:solidFill>
              </a:rPr>
              <a:t>E</a:t>
            </a:r>
            <a:r>
              <a:rPr lang="en-US" altLang="zh-CN" sz="3600" b="1" dirty="0">
                <a:solidFill>
                  <a:srgbClr val="000000"/>
                </a:solidFill>
              </a:rPr>
              <a:t>A</a:t>
            </a:r>
            <a:r>
              <a:rPr lang="en-US" altLang="zh-CN" sz="3600" b="1" dirty="0">
                <a:solidFill>
                  <a:srgbClr val="0000CC"/>
                </a:solidFill>
              </a:rPr>
              <a:t>E</a:t>
            </a:r>
            <a:r>
              <a:rPr lang="zh-CN" altLang="en-US" sz="3600" b="1" dirty="0">
                <a:solidFill>
                  <a:srgbClr val="0000CC"/>
                </a:solidFill>
                <a:latin typeface="Times New Roman" pitchFamily="18" charset="0"/>
              </a:rPr>
              <a:t>是一个</a:t>
            </a:r>
            <a:r>
              <a:rPr lang="zh-CN" altLang="en-US" sz="3600" b="1" dirty="0">
                <a:solidFill>
                  <a:srgbClr val="0000CC"/>
                </a:solidFill>
              </a:rPr>
              <a:t>句子</a:t>
            </a:r>
            <a:r>
              <a:rPr lang="zh-CN" altLang="en-US" sz="3600" b="1" dirty="0">
                <a:solidFill>
                  <a:srgbClr val="0000CC"/>
                </a:solidFill>
                <a:latin typeface="Times New Roman" pitchFamily="18" charset="0"/>
              </a:rPr>
              <a:t>（其中</a:t>
            </a:r>
            <a:r>
              <a:rPr lang="en-US" altLang="zh-CN" sz="3600" b="1" dirty="0">
                <a:solidFill>
                  <a:srgbClr val="0000CC"/>
                </a:solidFill>
              </a:rPr>
              <a:t>A</a:t>
            </a:r>
            <a:r>
              <a:rPr lang="zh-CN" altLang="en-US" sz="3600" b="1" dirty="0">
                <a:solidFill>
                  <a:srgbClr val="0000CC"/>
                </a:solidFill>
                <a:latin typeface="Times New Roman" pitchFamily="18" charset="0"/>
              </a:rPr>
              <a:t>代表运算符</a:t>
            </a:r>
            <a:r>
              <a:rPr lang="en-US" altLang="zh-CN" sz="3600" b="1" dirty="0">
                <a:solidFill>
                  <a:srgbClr val="0000CC"/>
                </a:solidFill>
              </a:rPr>
              <a:t>+</a:t>
            </a:r>
            <a:r>
              <a:rPr lang="zh-CN" altLang="en-US" sz="3600" b="1" dirty="0">
                <a:solidFill>
                  <a:srgbClr val="0000CC"/>
                </a:solidFill>
              </a:rPr>
              <a:t>、</a:t>
            </a:r>
            <a:r>
              <a:rPr lang="en-US" altLang="zh-CN" sz="3600" b="1" dirty="0">
                <a:solidFill>
                  <a:srgbClr val="0000CC"/>
                </a:solidFill>
              </a:rPr>
              <a:t>-</a:t>
            </a:r>
            <a:r>
              <a:rPr lang="zh-CN" altLang="en-US" sz="3600" b="1" dirty="0">
                <a:solidFill>
                  <a:srgbClr val="0000CC"/>
                </a:solidFill>
              </a:rPr>
              <a:t>、*、</a:t>
            </a:r>
            <a:r>
              <a:rPr lang="en-US" altLang="zh-CN" sz="3600" b="1" dirty="0">
                <a:solidFill>
                  <a:srgbClr val="0000CC"/>
                </a:solidFill>
              </a:rPr>
              <a:t>/</a:t>
            </a:r>
            <a:r>
              <a:rPr lang="zh-CN" altLang="en-US" sz="3600" b="1" dirty="0">
                <a:solidFill>
                  <a:srgbClr val="0000CC"/>
                </a:solidFill>
                <a:latin typeface="Times New Roman" pitchFamily="18" charset="0"/>
              </a:rPr>
              <a:t>）</a:t>
            </a:r>
            <a:endParaRPr lang="zh-CN" altLang="en-US" sz="3600" b="1" dirty="0">
              <a:solidFill>
                <a:srgbClr val="0000CC"/>
              </a:solidFill>
            </a:endParaRPr>
          </a:p>
          <a:p>
            <a:pPr algn="just" eaLnBrk="1" hangingPunct="1">
              <a:buFont typeface="Wingdings" pitchFamily="2" charset="2"/>
              <a:buNone/>
            </a:pPr>
            <a:r>
              <a:rPr lang="zh-CN" altLang="en-US" sz="3600" b="1" dirty="0">
                <a:solidFill>
                  <a:srgbClr val="0000CC"/>
                </a:solidFill>
              </a:rPr>
              <a:t>③</a:t>
            </a:r>
            <a:r>
              <a:rPr lang="zh-CN" altLang="en-US" sz="3600" b="1" dirty="0">
                <a:solidFill>
                  <a:srgbClr val="0000CC"/>
                </a:solidFill>
                <a:latin typeface="Times New Roman" pitchFamily="18" charset="0"/>
              </a:rPr>
              <a:t>若</a:t>
            </a:r>
            <a:r>
              <a:rPr lang="en-US" altLang="zh-CN" sz="3600" b="1" dirty="0">
                <a:solidFill>
                  <a:srgbClr val="0000CC"/>
                </a:solidFill>
              </a:rPr>
              <a:t>E</a:t>
            </a:r>
            <a:r>
              <a:rPr lang="zh-CN" altLang="en-US" sz="3600" b="1" dirty="0">
                <a:solidFill>
                  <a:srgbClr val="0000CC"/>
                </a:solidFill>
                <a:latin typeface="Times New Roman" pitchFamily="18" charset="0"/>
              </a:rPr>
              <a:t>是一个</a:t>
            </a:r>
            <a:r>
              <a:rPr lang="zh-CN" altLang="en-US" sz="3600" b="1" dirty="0">
                <a:solidFill>
                  <a:srgbClr val="0000CC"/>
                </a:solidFill>
              </a:rPr>
              <a:t>句子</a:t>
            </a:r>
            <a:r>
              <a:rPr lang="zh-CN" altLang="en-US" sz="3600" b="1" dirty="0">
                <a:solidFill>
                  <a:srgbClr val="0000CC"/>
                </a:solidFill>
                <a:latin typeface="Times New Roman" pitchFamily="18" charset="0"/>
              </a:rPr>
              <a:t>，则</a:t>
            </a:r>
            <a:r>
              <a:rPr lang="en-US" altLang="zh-CN" sz="3600" b="1" dirty="0">
                <a:solidFill>
                  <a:srgbClr val="0000CC"/>
                </a:solidFill>
              </a:rPr>
              <a:t>(E)</a:t>
            </a:r>
            <a:r>
              <a:rPr lang="zh-CN" altLang="en-US" sz="3600" b="1" dirty="0">
                <a:solidFill>
                  <a:srgbClr val="0000CC"/>
                </a:solidFill>
                <a:latin typeface="Times New Roman" pitchFamily="18" charset="0"/>
              </a:rPr>
              <a:t>是</a:t>
            </a:r>
            <a:r>
              <a:rPr lang="zh-CN" altLang="en-US" sz="3600" b="1" dirty="0">
                <a:solidFill>
                  <a:srgbClr val="0000CC"/>
                </a:solidFill>
              </a:rPr>
              <a:t>句子</a:t>
            </a:r>
            <a:r>
              <a:rPr lang="zh-CN" altLang="en-US" sz="3600" b="1" dirty="0">
                <a:solidFill>
                  <a:srgbClr val="0000CC"/>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barn(outHorizontal)">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barn(outHorizontal)">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barn(outHorizontal)">
                                      <p:cBhvr>
                                        <p:cTn id="17" dur="500"/>
                                        <p:tgtEl>
                                          <p:spTgt spid="293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eaLnBrk="1" hangingPunct="1"/>
            <a:r>
              <a:rPr lang="zh-CN" altLang="en-US" sz="4800" dirty="0">
                <a:solidFill>
                  <a:srgbClr val="000000"/>
                </a:solidFill>
              </a:rPr>
              <a:t>例</a:t>
            </a:r>
            <a:r>
              <a:rPr lang="en-US" altLang="zh-CN" sz="4800" dirty="0">
                <a:solidFill>
                  <a:srgbClr val="000000"/>
                </a:solidFill>
              </a:rPr>
              <a:t>2-21</a:t>
            </a:r>
          </a:p>
        </p:txBody>
      </p:sp>
      <p:sp>
        <p:nvSpPr>
          <p:cNvPr id="815107"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对于正则表达式</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(b*+(ab) *)</a:t>
            </a:r>
            <a:endParaRPr lang="zh-CN" altLang="en-US" sz="4000" b="1">
              <a:solidFill>
                <a:srgbClr val="0000CC"/>
              </a:solidFill>
            </a:endParaRPr>
          </a:p>
          <a:p>
            <a:pPr eaLnBrk="1" hangingPunct="1">
              <a:buFont typeface="Wingdings" pitchFamily="2" charset="2"/>
              <a:buNone/>
            </a:pPr>
            <a:r>
              <a:rPr lang="zh-CN" altLang="en-US" sz="4000" b="1">
                <a:solidFill>
                  <a:srgbClr val="0000CC"/>
                </a:solidFill>
              </a:rPr>
              <a:t>构造</a:t>
            </a:r>
            <a:r>
              <a:rPr lang="en-US" altLang="zh-CN" sz="4000" b="1">
                <a:solidFill>
                  <a:srgbClr val="0000CC"/>
                </a:solidFill>
              </a:rPr>
              <a:t>RG</a:t>
            </a:r>
            <a:r>
              <a:rPr lang="zh-CN" altLang="en-US" sz="4000" b="1">
                <a:solidFill>
                  <a:srgbClr val="0000CC"/>
                </a:solidFill>
              </a:rPr>
              <a:t>，产生语言</a:t>
            </a:r>
            <a:r>
              <a:rPr lang="en-US" altLang="zh-CN" sz="4000" b="1">
                <a:solidFill>
                  <a:srgbClr val="0000CC"/>
                </a:solidFill>
              </a:rPr>
              <a:t>(</a:t>
            </a:r>
            <a:r>
              <a:rPr lang="zh-CN" altLang="en-US" sz="4000" b="1">
                <a:solidFill>
                  <a:srgbClr val="0000CC"/>
                </a:solidFill>
              </a:rPr>
              <a:t>正则集</a:t>
            </a:r>
            <a:r>
              <a:rPr lang="en-US" altLang="zh-CN" sz="4000" b="1">
                <a:solidFill>
                  <a:srgbClr val="0000CC"/>
                </a:solidFill>
              </a:rPr>
              <a:t>)</a:t>
            </a:r>
          </a:p>
          <a:p>
            <a:pPr eaLnBrk="1" hangingPunct="1">
              <a:buFont typeface="Wingdings" pitchFamily="2" charset="2"/>
              <a:buNone/>
            </a:pPr>
            <a:r>
              <a:rPr lang="en-US" altLang="zh-CN" sz="4000" b="1">
                <a:solidFill>
                  <a:srgbClr val="0000CC"/>
                </a:solidFill>
              </a:rPr>
              <a:t>   </a:t>
            </a:r>
            <a:r>
              <a:rPr lang="en-US" altLang="zh-CN" sz="4000" b="1">
                <a:solidFill>
                  <a:srgbClr val="000000"/>
                </a:solidFill>
              </a:rPr>
              <a:t>L={ b*</a:t>
            </a:r>
            <a:r>
              <a:rPr lang="zh-CN" altLang="en-US" sz="4000" b="1">
                <a:solidFill>
                  <a:srgbClr val="000000"/>
                </a:solidFill>
              </a:rPr>
              <a:t>，</a:t>
            </a:r>
            <a:r>
              <a:rPr lang="en-US" altLang="zh-CN" sz="4000" b="1">
                <a:solidFill>
                  <a:srgbClr val="000000"/>
                </a:solidFill>
              </a:rPr>
              <a:t>(ab) *}</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Effect transition="in" filter="box(in)">
                                      <p:cBhvr>
                                        <p:cTn id="7" dur="500"/>
                                        <p:tgtEl>
                                          <p:spTgt spid="815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5107">
                                            <p:txEl>
                                              <p:pRg st="1" end="1"/>
                                            </p:txEl>
                                          </p:spTgt>
                                        </p:tgtEl>
                                        <p:attrNameLst>
                                          <p:attrName>style.visibility</p:attrName>
                                        </p:attrNameLst>
                                      </p:cBhvr>
                                      <p:to>
                                        <p:strVal val="visible"/>
                                      </p:to>
                                    </p:set>
                                    <p:animEffect transition="in" filter="box(in)">
                                      <p:cBhvr>
                                        <p:cTn id="12" dur="500"/>
                                        <p:tgtEl>
                                          <p:spTgt spid="815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5107">
                                            <p:txEl>
                                              <p:pRg st="2" end="2"/>
                                            </p:txEl>
                                          </p:spTgt>
                                        </p:tgtEl>
                                        <p:attrNameLst>
                                          <p:attrName>style.visibility</p:attrName>
                                        </p:attrNameLst>
                                      </p:cBhvr>
                                      <p:to>
                                        <p:strVal val="visible"/>
                                      </p:to>
                                    </p:set>
                                    <p:animEffect transition="in" filter="box(in)">
                                      <p:cBhvr>
                                        <p:cTn id="17" dur="500"/>
                                        <p:tgtEl>
                                          <p:spTgt spid="815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5107">
                                            <p:txEl>
                                              <p:pRg st="3" end="3"/>
                                            </p:txEl>
                                          </p:spTgt>
                                        </p:tgtEl>
                                        <p:attrNameLst>
                                          <p:attrName>style.visibility</p:attrName>
                                        </p:attrNameLst>
                                      </p:cBhvr>
                                      <p:to>
                                        <p:strVal val="visible"/>
                                      </p:to>
                                    </p:set>
                                    <p:animEffect transition="in" filter="box(in)">
                                      <p:cBhvr>
                                        <p:cTn id="22" dur="500"/>
                                        <p:tgtEl>
                                          <p:spTgt spid="815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812035" name="Rectangle 3"/>
          <p:cNvSpPr>
            <a:spLocks noGrp="1" noChangeArrowheads="1"/>
          </p:cNvSpPr>
          <p:nvPr>
            <p:ph type="body" idx="1"/>
          </p:nvPr>
        </p:nvSpPr>
        <p:spPr/>
        <p:txBody>
          <a:bodyPr/>
          <a:lstStyle/>
          <a:p>
            <a:pPr eaLnBrk="1" hangingPunct="1"/>
            <a:r>
              <a:rPr lang="zh-CN" altLang="en-US" sz="4000" b="1">
                <a:solidFill>
                  <a:srgbClr val="0000CC"/>
                </a:solidFill>
              </a:rPr>
              <a:t>一个</a:t>
            </a:r>
            <a:r>
              <a:rPr lang="en-US" altLang="zh-CN" sz="4000" b="1">
                <a:solidFill>
                  <a:srgbClr val="0000CC"/>
                </a:solidFill>
              </a:rPr>
              <a:t>3</a:t>
            </a:r>
            <a:r>
              <a:rPr lang="zh-CN" altLang="en-US" sz="4000" b="1">
                <a:solidFill>
                  <a:srgbClr val="0000CC"/>
                </a:solidFill>
              </a:rPr>
              <a:t>型</a:t>
            </a:r>
            <a:r>
              <a:rPr lang="zh-CN" altLang="en-US" sz="4000" b="1">
                <a:solidFill>
                  <a:srgbClr val="000000"/>
                </a:solidFill>
              </a:rPr>
              <a:t>语言</a:t>
            </a:r>
          </a:p>
          <a:p>
            <a:pPr eaLnBrk="1" hangingPunct="1">
              <a:buFont typeface="Wingdings" pitchFamily="2" charset="2"/>
              <a:buNone/>
            </a:pPr>
            <a:r>
              <a:rPr lang="zh-CN" altLang="en-US" sz="4000" b="1">
                <a:solidFill>
                  <a:srgbClr val="0000CC"/>
                </a:solidFill>
              </a:rPr>
              <a:t>  从</a:t>
            </a:r>
            <a:r>
              <a:rPr lang="zh-CN" altLang="en-US" sz="4000" b="1">
                <a:solidFill>
                  <a:srgbClr val="000000"/>
                </a:solidFill>
              </a:rPr>
              <a:t>文法角度</a:t>
            </a:r>
            <a:r>
              <a:rPr lang="zh-CN" altLang="en-US" sz="4000" b="1">
                <a:solidFill>
                  <a:srgbClr val="0000CC"/>
                </a:solidFill>
              </a:rPr>
              <a:t>称之为</a:t>
            </a:r>
            <a:r>
              <a:rPr lang="zh-CN" altLang="en-US" sz="4000" b="1">
                <a:solidFill>
                  <a:srgbClr val="000000"/>
                </a:solidFill>
              </a:rPr>
              <a:t>右线性语言</a:t>
            </a:r>
            <a:r>
              <a:rPr lang="zh-CN" altLang="en-US" sz="4000" b="1">
                <a:solidFill>
                  <a:srgbClr val="0000CC"/>
                </a:solidFill>
              </a:rPr>
              <a:t>。</a:t>
            </a:r>
          </a:p>
          <a:p>
            <a:pPr eaLnBrk="1" hangingPunct="1">
              <a:buFont typeface="Wingdings" pitchFamily="2" charset="2"/>
              <a:buNone/>
            </a:pPr>
            <a:r>
              <a:rPr lang="zh-CN" altLang="en-US" sz="4000" b="1">
                <a:solidFill>
                  <a:srgbClr val="0000CC"/>
                </a:solidFill>
              </a:rPr>
              <a:t>  从</a:t>
            </a:r>
            <a:r>
              <a:rPr lang="zh-CN" altLang="en-US" sz="4000" b="1">
                <a:solidFill>
                  <a:srgbClr val="000000"/>
                </a:solidFill>
              </a:rPr>
              <a:t>运算角度</a:t>
            </a:r>
            <a:r>
              <a:rPr lang="zh-CN" altLang="en-US" sz="4000" b="1">
                <a:solidFill>
                  <a:srgbClr val="0000CC"/>
                </a:solidFill>
              </a:rPr>
              <a:t>称之为</a:t>
            </a:r>
            <a:r>
              <a:rPr lang="zh-CN" altLang="en-US" sz="4000" b="1">
                <a:solidFill>
                  <a:srgbClr val="000000"/>
                </a:solidFill>
              </a:rPr>
              <a:t>正则语言</a:t>
            </a:r>
            <a:r>
              <a:rPr lang="zh-CN" altLang="en-US" sz="4000" b="1">
                <a:solidFill>
                  <a:srgbClr val="0000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2035">
                                            <p:txEl>
                                              <p:pRg st="0" end="0"/>
                                            </p:txEl>
                                          </p:spTgt>
                                        </p:tgtEl>
                                        <p:attrNameLst>
                                          <p:attrName>style.visibility</p:attrName>
                                        </p:attrNameLst>
                                      </p:cBhvr>
                                      <p:to>
                                        <p:strVal val="visible"/>
                                      </p:to>
                                    </p:set>
                                    <p:animEffect transition="in" filter="box(in)">
                                      <p:cBhvr>
                                        <p:cTn id="7" dur="500"/>
                                        <p:tgtEl>
                                          <p:spTgt spid="812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2035">
                                            <p:txEl>
                                              <p:pRg st="1" end="1"/>
                                            </p:txEl>
                                          </p:spTgt>
                                        </p:tgtEl>
                                        <p:attrNameLst>
                                          <p:attrName>style.visibility</p:attrName>
                                        </p:attrNameLst>
                                      </p:cBhvr>
                                      <p:to>
                                        <p:strVal val="visible"/>
                                      </p:to>
                                    </p:set>
                                    <p:animEffect transition="in" filter="box(in)">
                                      <p:cBhvr>
                                        <p:cTn id="12" dur="500"/>
                                        <p:tgtEl>
                                          <p:spTgt spid="812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2035">
                                            <p:txEl>
                                              <p:pRg st="2" end="2"/>
                                            </p:txEl>
                                          </p:spTgt>
                                        </p:tgtEl>
                                        <p:attrNameLst>
                                          <p:attrName>style.visibility</p:attrName>
                                        </p:attrNameLst>
                                      </p:cBhvr>
                                      <p:to>
                                        <p:strVal val="visible"/>
                                      </p:to>
                                    </p:set>
                                    <p:animEffect transition="in" filter="box(in)">
                                      <p:cBhvr>
                                        <p:cTn id="17" dur="500"/>
                                        <p:tgtEl>
                                          <p:spTgt spid="812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5" grpId="0" build="p"/>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eaLnBrk="1" hangingPunct="1"/>
            <a:r>
              <a:rPr lang="en-US" altLang="zh-CN" sz="4400" dirty="0">
                <a:solidFill>
                  <a:srgbClr val="000000"/>
                </a:solidFill>
              </a:rPr>
              <a:t>L</a:t>
            </a:r>
            <a:r>
              <a:rPr lang="zh-CN" altLang="en-US" sz="4400" dirty="0">
                <a:solidFill>
                  <a:srgbClr val="000000"/>
                </a:solidFill>
              </a:rPr>
              <a:t>＝</a:t>
            </a:r>
            <a:r>
              <a:rPr lang="en-US" altLang="zh-CN" sz="4400" dirty="0">
                <a:solidFill>
                  <a:srgbClr val="000000"/>
                </a:solidFill>
              </a:rPr>
              <a:t>{</a:t>
            </a:r>
            <a:r>
              <a:rPr lang="en-US" altLang="zh-CN" sz="4400" b="0" dirty="0">
                <a:solidFill>
                  <a:srgbClr val="000000"/>
                </a:solidFill>
              </a:rPr>
              <a:t>0</a:t>
            </a:r>
            <a:r>
              <a:rPr lang="en-US" altLang="zh-CN" sz="4400" b="0" baseline="30000" dirty="0">
                <a:solidFill>
                  <a:srgbClr val="000000"/>
                </a:solidFill>
              </a:rPr>
              <a:t>n</a:t>
            </a:r>
            <a:r>
              <a:rPr lang="en-US" altLang="zh-CN" sz="4400" b="0" dirty="0">
                <a:solidFill>
                  <a:srgbClr val="000000"/>
                </a:solidFill>
              </a:rPr>
              <a:t>1| n&gt;0</a:t>
            </a:r>
            <a:r>
              <a:rPr lang="en-US" altLang="zh-CN" sz="4400" dirty="0">
                <a:solidFill>
                  <a:srgbClr val="000000"/>
                </a:solidFill>
              </a:rPr>
              <a:t>},</a:t>
            </a:r>
            <a:r>
              <a:rPr lang="zh-CN" altLang="en-US" sz="4400" dirty="0">
                <a:solidFill>
                  <a:srgbClr val="000000"/>
                </a:solidFill>
              </a:rPr>
              <a:t>构造文法</a:t>
            </a:r>
            <a:r>
              <a:rPr lang="en-US" altLang="zh-CN" sz="4400" dirty="0">
                <a:solidFill>
                  <a:srgbClr val="000000"/>
                </a:solidFill>
              </a:rPr>
              <a:t>G</a:t>
            </a:r>
          </a:p>
        </p:txBody>
      </p:sp>
      <p:sp>
        <p:nvSpPr>
          <p:cNvPr id="991235" name="Rectangle 3"/>
          <p:cNvSpPr>
            <a:spLocks noGrp="1" noChangeArrowheads="1"/>
          </p:cNvSpPr>
          <p:nvPr>
            <p:ph type="body" idx="1"/>
          </p:nvPr>
        </p:nvSpPr>
        <p:spPr/>
        <p:txBody>
          <a:bodyPr/>
          <a:lstStyle/>
          <a:p>
            <a:pPr eaLnBrk="1" hangingPunct="1">
              <a:buFont typeface="Wingdings" pitchFamily="2" charset="2"/>
              <a:buNone/>
            </a:pPr>
            <a:r>
              <a:rPr lang="en-US" altLang="zh-CN" sz="3600" b="1">
                <a:solidFill>
                  <a:srgbClr val="0000CC"/>
                </a:solidFill>
              </a:rPr>
              <a:t>G</a:t>
            </a:r>
            <a:r>
              <a:rPr lang="zh-CN" altLang="en-US" sz="3600" b="1">
                <a:solidFill>
                  <a:srgbClr val="0000CC"/>
                </a:solidFill>
              </a:rPr>
              <a:t>是</a:t>
            </a:r>
            <a:r>
              <a:rPr lang="en-US" altLang="zh-CN" sz="3600" b="1">
                <a:solidFill>
                  <a:srgbClr val="000000"/>
                </a:solidFill>
              </a:rPr>
              <a:t>RG</a:t>
            </a:r>
            <a:r>
              <a:rPr lang="zh-CN" altLang="en-US" sz="3600" b="1">
                <a:solidFill>
                  <a:srgbClr val="0000CC"/>
                </a:solidFill>
              </a:rPr>
              <a:t>。</a:t>
            </a:r>
          </a:p>
          <a:p>
            <a:pPr eaLnBrk="1" hangingPunct="1">
              <a:buFont typeface="Wingdings" pitchFamily="2" charset="2"/>
              <a:buNone/>
            </a:pPr>
            <a:r>
              <a:rPr lang="en-US" altLang="zh-CN" sz="3600" b="1">
                <a:solidFill>
                  <a:srgbClr val="0000CC"/>
                </a:solidFill>
              </a:rPr>
              <a:t>G</a:t>
            </a:r>
            <a:r>
              <a:rPr lang="zh-CN" altLang="en-US" sz="3600" b="1">
                <a:solidFill>
                  <a:srgbClr val="0000CC"/>
                </a:solidFill>
              </a:rPr>
              <a:t>是</a:t>
            </a:r>
            <a:r>
              <a:rPr lang="en-US" altLang="zh-CN" sz="3600" b="1">
                <a:solidFill>
                  <a:srgbClr val="000000"/>
                </a:solidFill>
              </a:rPr>
              <a:t>CFG</a:t>
            </a:r>
            <a:r>
              <a:rPr lang="zh-CN" altLang="en-US" sz="3600" b="1">
                <a:solidFill>
                  <a:srgbClr val="0000CC"/>
                </a:solidFill>
              </a:rPr>
              <a:t>，但不是</a:t>
            </a:r>
            <a:r>
              <a:rPr lang="en-US" altLang="zh-CN" sz="3600" b="1">
                <a:solidFill>
                  <a:srgbClr val="0000CC"/>
                </a:solidFill>
              </a:rPr>
              <a:t>RG</a:t>
            </a:r>
            <a:r>
              <a:rPr lang="zh-CN" altLang="en-US" sz="3600" b="1">
                <a:solidFill>
                  <a:srgbClr val="0000CC"/>
                </a:solidFill>
              </a:rPr>
              <a:t>。</a:t>
            </a:r>
          </a:p>
          <a:p>
            <a:pPr eaLnBrk="1" hangingPunct="1">
              <a:buFont typeface="Wingdings" pitchFamily="2" charset="2"/>
              <a:buNone/>
            </a:pPr>
            <a:r>
              <a:rPr lang="en-US" altLang="zh-CN" sz="3600" b="1">
                <a:solidFill>
                  <a:srgbClr val="0000CC"/>
                </a:solidFill>
              </a:rPr>
              <a:t>G</a:t>
            </a:r>
            <a:r>
              <a:rPr lang="zh-CN" altLang="en-US" sz="3600" b="1">
                <a:solidFill>
                  <a:srgbClr val="0000CC"/>
                </a:solidFill>
              </a:rPr>
              <a:t>是</a:t>
            </a:r>
            <a:r>
              <a:rPr lang="en-US" altLang="zh-CN" sz="3600" b="1">
                <a:solidFill>
                  <a:srgbClr val="000000"/>
                </a:solidFill>
              </a:rPr>
              <a:t>CSG</a:t>
            </a:r>
            <a:r>
              <a:rPr lang="zh-CN" altLang="en-US" sz="3600" b="1">
                <a:solidFill>
                  <a:srgbClr val="0000CC"/>
                </a:solidFill>
              </a:rPr>
              <a:t>，但不是</a:t>
            </a:r>
            <a:r>
              <a:rPr lang="en-US" altLang="zh-CN" sz="3600" b="1">
                <a:solidFill>
                  <a:srgbClr val="0000CC"/>
                </a:solidFill>
              </a:rPr>
              <a:t>CFG</a:t>
            </a:r>
            <a:r>
              <a:rPr lang="zh-CN" altLang="en-US" sz="3600" b="1">
                <a:solidFill>
                  <a:srgbClr val="0000CC"/>
                </a:solidFill>
              </a:rPr>
              <a:t>。</a:t>
            </a:r>
          </a:p>
          <a:p>
            <a:pPr eaLnBrk="1" hangingPunct="1">
              <a:buFont typeface="Wingdings" pitchFamily="2" charset="2"/>
              <a:buNone/>
            </a:pPr>
            <a:r>
              <a:rPr lang="en-US" altLang="zh-CN" sz="3600" b="1">
                <a:solidFill>
                  <a:srgbClr val="0000CC"/>
                </a:solidFill>
              </a:rPr>
              <a:t>G</a:t>
            </a:r>
            <a:r>
              <a:rPr lang="zh-CN" altLang="en-US" sz="3600" b="1">
                <a:solidFill>
                  <a:srgbClr val="0000CC"/>
                </a:solidFill>
              </a:rPr>
              <a:t>是</a:t>
            </a:r>
            <a:r>
              <a:rPr lang="en-US" altLang="zh-CN" sz="3600" b="1">
                <a:solidFill>
                  <a:srgbClr val="000000"/>
                </a:solidFill>
              </a:rPr>
              <a:t>PSG</a:t>
            </a:r>
            <a:r>
              <a:rPr lang="zh-CN" altLang="en-US" sz="3600" b="1">
                <a:solidFill>
                  <a:srgbClr val="0000CC"/>
                </a:solidFill>
              </a:rPr>
              <a:t>，但不是</a:t>
            </a:r>
            <a:r>
              <a:rPr lang="en-US" altLang="zh-CN" sz="3600" b="1">
                <a:solidFill>
                  <a:srgbClr val="0000CC"/>
                </a:solidFill>
              </a:rPr>
              <a:t>CSG</a:t>
            </a:r>
            <a:r>
              <a:rPr lang="zh-CN" altLang="en-US" sz="36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1235">
                                            <p:txEl>
                                              <p:pRg st="0" end="0"/>
                                            </p:txEl>
                                          </p:spTgt>
                                        </p:tgtEl>
                                        <p:attrNameLst>
                                          <p:attrName>style.visibility</p:attrName>
                                        </p:attrNameLst>
                                      </p:cBhvr>
                                      <p:to>
                                        <p:strVal val="visible"/>
                                      </p:to>
                                    </p:set>
                                    <p:animEffect transition="in" filter="box(in)">
                                      <p:cBhvr>
                                        <p:cTn id="7" dur="500"/>
                                        <p:tgtEl>
                                          <p:spTgt spid="991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1235">
                                            <p:txEl>
                                              <p:pRg st="1" end="1"/>
                                            </p:txEl>
                                          </p:spTgt>
                                        </p:tgtEl>
                                        <p:attrNameLst>
                                          <p:attrName>style.visibility</p:attrName>
                                        </p:attrNameLst>
                                      </p:cBhvr>
                                      <p:to>
                                        <p:strVal val="visible"/>
                                      </p:to>
                                    </p:set>
                                    <p:animEffect transition="in" filter="box(in)">
                                      <p:cBhvr>
                                        <p:cTn id="12" dur="500"/>
                                        <p:tgtEl>
                                          <p:spTgt spid="991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1235">
                                            <p:txEl>
                                              <p:pRg st="2" end="2"/>
                                            </p:txEl>
                                          </p:spTgt>
                                        </p:tgtEl>
                                        <p:attrNameLst>
                                          <p:attrName>style.visibility</p:attrName>
                                        </p:attrNameLst>
                                      </p:cBhvr>
                                      <p:to>
                                        <p:strVal val="visible"/>
                                      </p:to>
                                    </p:set>
                                    <p:animEffect transition="in" filter="box(in)">
                                      <p:cBhvr>
                                        <p:cTn id="17" dur="500"/>
                                        <p:tgtEl>
                                          <p:spTgt spid="991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1235">
                                            <p:txEl>
                                              <p:pRg st="3" end="3"/>
                                            </p:txEl>
                                          </p:spTgt>
                                        </p:tgtEl>
                                        <p:attrNameLst>
                                          <p:attrName>style.visibility</p:attrName>
                                        </p:attrNameLst>
                                      </p:cBhvr>
                                      <p:to>
                                        <p:strVal val="visible"/>
                                      </p:to>
                                    </p:set>
                                    <p:animEffect transition="in" filter="box(in)">
                                      <p:cBhvr>
                                        <p:cTn id="22" dur="500"/>
                                        <p:tgtEl>
                                          <p:spTgt spid="991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build="p"/>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eaLnBrk="1" hangingPunct="1"/>
            <a:r>
              <a:rPr lang="en-US" altLang="zh-CN" sz="4000" b="0" dirty="0">
                <a:solidFill>
                  <a:srgbClr val="0000CC"/>
                </a:solidFill>
                <a:sym typeface="Symbol" pitchFamily="18" charset="2"/>
              </a:rPr>
              <a:t> </a:t>
            </a:r>
            <a:r>
              <a:rPr lang="en-US" altLang="zh-CN" sz="4000" dirty="0">
                <a:solidFill>
                  <a:srgbClr val="0000CC"/>
                </a:solidFill>
                <a:sym typeface="Symbol" pitchFamily="18" charset="2"/>
              </a:rPr>
              <a:t></a:t>
            </a:r>
            <a:r>
              <a:rPr lang="zh-CN" altLang="en-US" sz="4000" dirty="0">
                <a:solidFill>
                  <a:srgbClr val="0000CC"/>
                </a:solidFill>
              </a:rPr>
              <a:t>＝</a:t>
            </a:r>
            <a:r>
              <a:rPr lang="en-US" altLang="zh-CN" sz="4000" dirty="0">
                <a:solidFill>
                  <a:srgbClr val="0000CC"/>
                </a:solidFill>
              </a:rPr>
              <a:t>{0</a:t>
            </a:r>
            <a:r>
              <a:rPr lang="zh-CN" altLang="en-US" sz="4000" dirty="0">
                <a:solidFill>
                  <a:srgbClr val="0000CC"/>
                </a:solidFill>
              </a:rPr>
              <a:t>，</a:t>
            </a:r>
            <a:r>
              <a:rPr lang="en-US" altLang="zh-CN" sz="4000" dirty="0">
                <a:solidFill>
                  <a:srgbClr val="0000CC"/>
                </a:solidFill>
              </a:rPr>
              <a:t>1}</a:t>
            </a:r>
            <a:r>
              <a:rPr lang="zh-CN" altLang="en-US" sz="4000" dirty="0">
                <a:solidFill>
                  <a:srgbClr val="0000CC"/>
                </a:solidFill>
              </a:rPr>
              <a:t>，构造文法产生语言</a:t>
            </a:r>
          </a:p>
        </p:txBody>
      </p:sp>
      <p:sp>
        <p:nvSpPr>
          <p:cNvPr id="993283" name="Rectangle 3"/>
          <p:cNvSpPr>
            <a:spLocks noGrp="1" noChangeArrowheads="1"/>
          </p:cNvSpPr>
          <p:nvPr>
            <p:ph type="body" idx="1"/>
          </p:nvPr>
        </p:nvSpPr>
        <p:spPr/>
        <p:txBody>
          <a:bodyPr/>
          <a:lstStyle/>
          <a:p>
            <a:pPr eaLnBrk="1" hangingPunct="1">
              <a:buFont typeface="Wingdings" pitchFamily="2" charset="2"/>
              <a:buNone/>
            </a:pPr>
            <a:r>
              <a:rPr lang="zh-CN" altLang="en-US" sz="3600" b="1">
                <a:solidFill>
                  <a:srgbClr val="0000CC"/>
                </a:solidFill>
              </a:rPr>
              <a:t>以</a:t>
            </a:r>
            <a:r>
              <a:rPr lang="en-US" altLang="zh-CN" sz="3600" b="1">
                <a:solidFill>
                  <a:srgbClr val="000000"/>
                </a:solidFill>
              </a:rPr>
              <a:t>0</a:t>
            </a:r>
            <a:r>
              <a:rPr lang="zh-CN" altLang="en-US" sz="3600" b="1">
                <a:solidFill>
                  <a:srgbClr val="0000CC"/>
                </a:solidFill>
              </a:rPr>
              <a:t>开头，以</a:t>
            </a:r>
            <a:r>
              <a:rPr lang="en-US" altLang="zh-CN" sz="3600" b="1">
                <a:solidFill>
                  <a:srgbClr val="000000"/>
                </a:solidFill>
              </a:rPr>
              <a:t>1</a:t>
            </a:r>
            <a:r>
              <a:rPr lang="zh-CN" altLang="en-US" sz="3600" b="1">
                <a:solidFill>
                  <a:srgbClr val="0000CC"/>
                </a:solidFill>
              </a:rPr>
              <a:t>结尾</a:t>
            </a:r>
          </a:p>
          <a:p>
            <a:pPr eaLnBrk="1" hangingPunct="1">
              <a:buFont typeface="Wingdings" pitchFamily="2" charset="2"/>
              <a:buNone/>
            </a:pPr>
            <a:r>
              <a:rPr lang="zh-CN" altLang="en-US" sz="3600" b="1">
                <a:solidFill>
                  <a:srgbClr val="0000CC"/>
                </a:solidFill>
              </a:rPr>
              <a:t>以</a:t>
            </a:r>
            <a:r>
              <a:rPr lang="en-US" altLang="zh-CN" sz="3600" b="1">
                <a:solidFill>
                  <a:srgbClr val="000000"/>
                </a:solidFill>
              </a:rPr>
              <a:t>11</a:t>
            </a:r>
            <a:r>
              <a:rPr lang="zh-CN" altLang="en-US" sz="3600" b="1">
                <a:solidFill>
                  <a:srgbClr val="0000CC"/>
                </a:solidFill>
              </a:rPr>
              <a:t>开头，以</a:t>
            </a:r>
            <a:r>
              <a:rPr lang="en-US" altLang="zh-CN" sz="3600" b="1">
                <a:solidFill>
                  <a:srgbClr val="000000"/>
                </a:solidFill>
              </a:rPr>
              <a:t>11</a:t>
            </a:r>
            <a:r>
              <a:rPr lang="zh-CN" altLang="en-US" sz="3600" b="1">
                <a:solidFill>
                  <a:srgbClr val="0000CC"/>
                </a:solidFill>
              </a:rPr>
              <a:t>结尾</a:t>
            </a:r>
          </a:p>
          <a:p>
            <a:pPr eaLnBrk="1" hangingPunct="1">
              <a:buFont typeface="Wingdings" pitchFamily="2" charset="2"/>
              <a:buNone/>
            </a:pPr>
            <a:r>
              <a:rPr lang="zh-CN" altLang="en-US" sz="3600" b="1">
                <a:solidFill>
                  <a:srgbClr val="0000CC"/>
                </a:solidFill>
              </a:rPr>
              <a:t>必须包含子串</a:t>
            </a:r>
            <a:r>
              <a:rPr lang="en-US" altLang="zh-CN" sz="3600" b="1">
                <a:solidFill>
                  <a:srgbClr val="000000"/>
                </a:solidFill>
              </a:rPr>
              <a:t>011</a:t>
            </a:r>
          </a:p>
          <a:p>
            <a:pPr eaLnBrk="1" hangingPunct="1">
              <a:buFont typeface="Wingdings" pitchFamily="2" charset="2"/>
              <a:buNone/>
            </a:pPr>
            <a:r>
              <a:rPr lang="zh-CN" altLang="en-US" sz="3600" b="1">
                <a:solidFill>
                  <a:srgbClr val="0000CC"/>
                </a:solidFill>
              </a:rPr>
              <a:t>至少有一个</a:t>
            </a:r>
            <a:r>
              <a:rPr lang="en-US" altLang="zh-CN" sz="3600" b="1">
                <a:solidFill>
                  <a:srgbClr val="000000"/>
                </a:solidFill>
              </a:rPr>
              <a:t>0</a:t>
            </a:r>
            <a:r>
              <a:rPr lang="zh-CN" altLang="en-US" sz="3600" b="1">
                <a:solidFill>
                  <a:srgbClr val="0000CC"/>
                </a:solidFill>
              </a:rPr>
              <a:t>和一个</a:t>
            </a:r>
            <a:r>
              <a:rPr lang="en-US" altLang="zh-CN" sz="3600" b="1">
                <a:solidFill>
                  <a:srgbClr val="00000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3283">
                                            <p:txEl>
                                              <p:pRg st="0" end="0"/>
                                            </p:txEl>
                                          </p:spTgt>
                                        </p:tgtEl>
                                        <p:attrNameLst>
                                          <p:attrName>style.visibility</p:attrName>
                                        </p:attrNameLst>
                                      </p:cBhvr>
                                      <p:to>
                                        <p:strVal val="visible"/>
                                      </p:to>
                                    </p:set>
                                    <p:animEffect transition="in" filter="box(in)">
                                      <p:cBhvr>
                                        <p:cTn id="7" dur="500"/>
                                        <p:tgtEl>
                                          <p:spTgt spid="993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3283">
                                            <p:txEl>
                                              <p:pRg st="1" end="1"/>
                                            </p:txEl>
                                          </p:spTgt>
                                        </p:tgtEl>
                                        <p:attrNameLst>
                                          <p:attrName>style.visibility</p:attrName>
                                        </p:attrNameLst>
                                      </p:cBhvr>
                                      <p:to>
                                        <p:strVal val="visible"/>
                                      </p:to>
                                    </p:set>
                                    <p:animEffect transition="in" filter="box(in)">
                                      <p:cBhvr>
                                        <p:cTn id="12" dur="500"/>
                                        <p:tgtEl>
                                          <p:spTgt spid="993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3283">
                                            <p:txEl>
                                              <p:pRg st="2" end="2"/>
                                            </p:txEl>
                                          </p:spTgt>
                                        </p:tgtEl>
                                        <p:attrNameLst>
                                          <p:attrName>style.visibility</p:attrName>
                                        </p:attrNameLst>
                                      </p:cBhvr>
                                      <p:to>
                                        <p:strVal val="visible"/>
                                      </p:to>
                                    </p:set>
                                    <p:animEffect transition="in" filter="box(in)">
                                      <p:cBhvr>
                                        <p:cTn id="17" dur="500"/>
                                        <p:tgtEl>
                                          <p:spTgt spid="993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3283">
                                            <p:txEl>
                                              <p:pRg st="3" end="3"/>
                                            </p:txEl>
                                          </p:spTgt>
                                        </p:tgtEl>
                                        <p:attrNameLst>
                                          <p:attrName>style.visibility</p:attrName>
                                        </p:attrNameLst>
                                      </p:cBhvr>
                                      <p:to>
                                        <p:strVal val="visible"/>
                                      </p:to>
                                    </p:set>
                                    <p:animEffect transition="in" filter="box(in)">
                                      <p:cBhvr>
                                        <p:cTn id="22" dur="500"/>
                                        <p:tgtEl>
                                          <p:spTgt spid="993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283" grpId="0" build="p"/>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r>
              <a:rPr lang="en-US" altLang="zh-CN" sz="4000" b="0" dirty="0">
                <a:solidFill>
                  <a:srgbClr val="0000CC"/>
                </a:solidFill>
                <a:sym typeface="Symbol" pitchFamily="18" charset="2"/>
              </a:rPr>
              <a:t> </a:t>
            </a:r>
            <a:r>
              <a:rPr lang="en-US" altLang="zh-CN" sz="4000" dirty="0">
                <a:solidFill>
                  <a:srgbClr val="000000"/>
                </a:solidFill>
                <a:sym typeface="Symbol" pitchFamily="18" charset="2"/>
              </a:rPr>
              <a:t></a:t>
            </a:r>
            <a:r>
              <a:rPr lang="zh-CN" altLang="en-US" sz="4000" dirty="0">
                <a:solidFill>
                  <a:srgbClr val="000000"/>
                </a:solidFill>
              </a:rPr>
              <a:t>＝</a:t>
            </a:r>
            <a:r>
              <a:rPr lang="en-US" altLang="zh-CN" sz="4000" dirty="0">
                <a:solidFill>
                  <a:srgbClr val="000000"/>
                </a:solidFill>
              </a:rPr>
              <a:t>{</a:t>
            </a:r>
            <a:r>
              <a:rPr lang="en-US" altLang="zh-CN" sz="4000" dirty="0" err="1">
                <a:solidFill>
                  <a:srgbClr val="000000"/>
                </a:solidFill>
              </a:rPr>
              <a:t>a,b,c</a:t>
            </a:r>
            <a:r>
              <a:rPr lang="en-US" altLang="zh-CN" sz="4000" dirty="0">
                <a:solidFill>
                  <a:srgbClr val="000000"/>
                </a:solidFill>
              </a:rPr>
              <a:t>}  </a:t>
            </a:r>
            <a:r>
              <a:rPr lang="zh-CN" altLang="en-US" sz="4000" dirty="0">
                <a:solidFill>
                  <a:srgbClr val="000000"/>
                </a:solidFill>
              </a:rPr>
              <a:t>构造文法产生语言</a:t>
            </a:r>
          </a:p>
        </p:txBody>
      </p:sp>
      <p:sp>
        <p:nvSpPr>
          <p:cNvPr id="99225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3600" b="1" dirty="0">
                <a:solidFill>
                  <a:srgbClr val="0000CC"/>
                </a:solidFill>
                <a:latin typeface="Times New Roman" pitchFamily="18" charset="0"/>
              </a:rPr>
              <a:t>{</a:t>
            </a:r>
            <a:r>
              <a:rPr lang="en-US" altLang="zh-CN" sz="3600" b="1" dirty="0" err="1">
                <a:solidFill>
                  <a:srgbClr val="0000CC"/>
                </a:solidFill>
                <a:latin typeface="Times New Roman" pitchFamily="18" charset="0"/>
              </a:rPr>
              <a:t>a</a:t>
            </a:r>
            <a:r>
              <a:rPr lang="en-US" altLang="zh-CN" sz="3600" b="1" baseline="30000" dirty="0" err="1">
                <a:solidFill>
                  <a:srgbClr val="0000CC"/>
                </a:solidFill>
                <a:latin typeface="Times New Roman" pitchFamily="18" charset="0"/>
              </a:rPr>
              <a:t>n</a:t>
            </a:r>
            <a:r>
              <a:rPr lang="en-US" altLang="zh-CN" sz="3600" b="1" dirty="0" err="1">
                <a:solidFill>
                  <a:srgbClr val="0000CC"/>
                </a:solidFill>
                <a:latin typeface="Times New Roman" pitchFamily="18" charset="0"/>
              </a:rPr>
              <a:t>b</a:t>
            </a:r>
            <a:r>
              <a:rPr lang="en-US" altLang="zh-CN" sz="3600" b="1" baseline="30000" dirty="0" err="1">
                <a:solidFill>
                  <a:srgbClr val="0000CC"/>
                </a:solidFill>
                <a:latin typeface="Times New Roman" pitchFamily="18" charset="0"/>
              </a:rPr>
              <a:t>m</a:t>
            </a:r>
            <a:r>
              <a:rPr lang="en-US" altLang="zh-CN" sz="3600" b="1" dirty="0" err="1">
                <a:solidFill>
                  <a:srgbClr val="0000CC"/>
                </a:solidFill>
                <a:latin typeface="Times New Roman" pitchFamily="18" charset="0"/>
              </a:rPr>
              <a:t>c</a:t>
            </a:r>
            <a:r>
              <a:rPr lang="en-US" altLang="zh-CN" sz="3600" b="1" baseline="30000" dirty="0" err="1">
                <a:solidFill>
                  <a:srgbClr val="0000CC"/>
                </a:solidFill>
                <a:latin typeface="Times New Roman" pitchFamily="18" charset="0"/>
              </a:rPr>
              <a:t>n</a:t>
            </a:r>
            <a:r>
              <a:rPr lang="en-US" altLang="zh-CN" sz="3600" b="1" dirty="0">
                <a:solidFill>
                  <a:srgbClr val="0000CC"/>
                </a:solidFill>
                <a:latin typeface="Times New Roman" pitchFamily="18" charset="0"/>
              </a:rPr>
              <a:t> | n ,m </a:t>
            </a:r>
            <a:r>
              <a:rPr lang="en-US" altLang="zh-CN" sz="3600" b="1" dirty="0">
                <a:solidFill>
                  <a:srgbClr val="0000CC"/>
                </a:solidFill>
                <a:latin typeface="Times New Roman" pitchFamily="18" charset="0"/>
                <a:sym typeface="Symbol" pitchFamily="18" charset="2"/>
              </a:rPr>
              <a:t></a:t>
            </a:r>
            <a:r>
              <a:rPr lang="en-US" altLang="zh-CN" sz="3600" b="1" dirty="0">
                <a:solidFill>
                  <a:srgbClr val="0000CC"/>
                </a:solidFill>
                <a:latin typeface="Times New Roman" pitchFamily="18" charset="0"/>
              </a:rPr>
              <a:t> 1}</a:t>
            </a:r>
          </a:p>
          <a:p>
            <a:pPr eaLnBrk="1" hangingPunct="1">
              <a:lnSpc>
                <a:spcPct val="80000"/>
              </a:lnSpc>
              <a:buFont typeface="Wingdings" pitchFamily="2" charset="2"/>
              <a:buNone/>
            </a:pPr>
            <a:r>
              <a:rPr lang="en-US" altLang="zh-CN" sz="3600" b="1" dirty="0">
                <a:solidFill>
                  <a:srgbClr val="0000CC"/>
                </a:solidFill>
                <a:latin typeface="Times New Roman" pitchFamily="18" charset="0"/>
              </a:rPr>
              <a:t>{</a:t>
            </a:r>
            <a:r>
              <a:rPr lang="en-US" altLang="zh-CN" sz="3600" b="1" dirty="0" err="1">
                <a:solidFill>
                  <a:srgbClr val="0000CC"/>
                </a:solidFill>
                <a:latin typeface="Times New Roman" pitchFamily="18" charset="0"/>
              </a:rPr>
              <a:t>a</a:t>
            </a:r>
            <a:r>
              <a:rPr lang="en-US" altLang="zh-CN" sz="3600" b="1" baseline="30000" dirty="0" err="1">
                <a:solidFill>
                  <a:srgbClr val="0000CC"/>
                </a:solidFill>
                <a:latin typeface="Times New Roman" pitchFamily="18" charset="0"/>
              </a:rPr>
              <a:t>n</a:t>
            </a:r>
            <a:r>
              <a:rPr lang="en-US" altLang="zh-CN" sz="3600" b="1" dirty="0" err="1">
                <a:solidFill>
                  <a:srgbClr val="0000CC"/>
                </a:solidFill>
                <a:latin typeface="Times New Roman" pitchFamily="18" charset="0"/>
              </a:rPr>
              <a:t>b</a:t>
            </a:r>
            <a:r>
              <a:rPr lang="en-US" altLang="zh-CN" sz="3600" b="1" baseline="30000" dirty="0" err="1">
                <a:solidFill>
                  <a:srgbClr val="0000CC"/>
                </a:solidFill>
                <a:latin typeface="Times New Roman" pitchFamily="18" charset="0"/>
              </a:rPr>
              <a:t>m</a:t>
            </a:r>
            <a:r>
              <a:rPr lang="en-US" altLang="zh-CN" sz="3600" b="1" dirty="0" err="1">
                <a:solidFill>
                  <a:srgbClr val="0000CC"/>
                </a:solidFill>
                <a:latin typeface="Times New Roman" pitchFamily="18" charset="0"/>
              </a:rPr>
              <a:t>c</a:t>
            </a:r>
            <a:r>
              <a:rPr lang="en-US" altLang="zh-CN" sz="3600" b="1" baseline="30000" dirty="0" err="1">
                <a:solidFill>
                  <a:srgbClr val="0000CC"/>
                </a:solidFill>
                <a:latin typeface="Times New Roman" pitchFamily="18" charset="0"/>
              </a:rPr>
              <a:t>k</a:t>
            </a:r>
            <a:r>
              <a:rPr lang="en-US" altLang="zh-CN" sz="3600" b="1" dirty="0">
                <a:solidFill>
                  <a:srgbClr val="0000CC"/>
                </a:solidFill>
                <a:latin typeface="Times New Roman" pitchFamily="18" charset="0"/>
              </a:rPr>
              <a:t> | n ,m , k</a:t>
            </a:r>
            <a:r>
              <a:rPr lang="en-US" altLang="zh-CN" sz="3600" b="1" dirty="0">
                <a:solidFill>
                  <a:srgbClr val="0000CC"/>
                </a:solidFill>
                <a:latin typeface="Times New Roman" pitchFamily="18" charset="0"/>
                <a:sym typeface="Symbol" pitchFamily="18" charset="2"/>
              </a:rPr>
              <a:t></a:t>
            </a:r>
            <a:r>
              <a:rPr lang="en-US" altLang="zh-CN" sz="3600" b="1" dirty="0">
                <a:solidFill>
                  <a:srgbClr val="0000CC"/>
                </a:solidFill>
                <a:latin typeface="Times New Roman" pitchFamily="18" charset="0"/>
              </a:rPr>
              <a:t> 1}</a:t>
            </a:r>
          </a:p>
          <a:p>
            <a:pPr eaLnBrk="1" hangingPunct="1">
              <a:lnSpc>
                <a:spcPct val="80000"/>
              </a:lnSpc>
              <a:buNone/>
            </a:pPr>
            <a:r>
              <a:rPr lang="en-US" altLang="zh-CN" sz="3600" b="1" dirty="0">
                <a:solidFill>
                  <a:srgbClr val="0000CC"/>
                </a:solidFill>
                <a:latin typeface="Times New Roman" pitchFamily="18" charset="0"/>
              </a:rPr>
              <a:t>{w| w </a:t>
            </a:r>
            <a:r>
              <a:rPr lang="en-US" altLang="zh-CN" sz="3600" b="1" dirty="0">
                <a:solidFill>
                  <a:srgbClr val="0000CC"/>
                </a:solidFill>
                <a:latin typeface="Times New Roman" pitchFamily="18" charset="0"/>
                <a:sym typeface="Symbol" pitchFamily="18" charset="2"/>
              </a:rPr>
              <a:t></a:t>
            </a:r>
            <a:r>
              <a:rPr lang="en-US" altLang="zh-CN" sz="3600" b="1" dirty="0">
                <a:solidFill>
                  <a:srgbClr val="0000CC"/>
                </a:solidFill>
                <a:latin typeface="Times New Roman" pitchFamily="18" charset="0"/>
              </a:rPr>
              <a:t> </a:t>
            </a:r>
            <a:r>
              <a:rPr lang="en-US" altLang="zh-CN" sz="3200" b="1" dirty="0">
                <a:solidFill>
                  <a:srgbClr val="0000CC"/>
                </a:solidFill>
                <a:latin typeface="Times New Roman" pitchFamily="18" charset="0"/>
                <a:sym typeface="Symbol" pitchFamily="18" charset="2"/>
              </a:rPr>
              <a:t></a:t>
            </a:r>
            <a:r>
              <a:rPr lang="en-US" altLang="zh-CN" sz="3200" b="1" baseline="30000" dirty="0">
                <a:solidFill>
                  <a:srgbClr val="0000CC"/>
                </a:solidFill>
                <a:latin typeface="Times New Roman" pitchFamily="18" charset="0"/>
              </a:rPr>
              <a:t>+</a:t>
            </a:r>
            <a:r>
              <a:rPr lang="en-US" altLang="zh-CN" sz="3200" b="1" dirty="0">
                <a:solidFill>
                  <a:srgbClr val="0000CC"/>
                </a:solidFill>
                <a:latin typeface="Times New Roman" pitchFamily="18" charset="0"/>
              </a:rPr>
              <a:t>,</a:t>
            </a:r>
            <a:r>
              <a:rPr lang="en-US" altLang="zh-CN" sz="3200" b="1" dirty="0" err="1">
                <a:solidFill>
                  <a:srgbClr val="0000CC"/>
                </a:solidFill>
                <a:latin typeface="Times New Roman" pitchFamily="18" charset="0"/>
              </a:rPr>
              <a:t>a,b,c</a:t>
            </a:r>
            <a:r>
              <a:rPr lang="zh-CN" altLang="en-US" sz="3200" b="1" dirty="0">
                <a:solidFill>
                  <a:srgbClr val="0000CC"/>
                </a:solidFill>
                <a:latin typeface="Times New Roman" pitchFamily="18" charset="0"/>
              </a:rPr>
              <a:t>个数相同</a:t>
            </a:r>
            <a:r>
              <a:rPr lang="en-US" altLang="zh-CN" sz="3600" b="1" dirty="0">
                <a:solidFill>
                  <a:srgbClr val="0000CC"/>
                </a:solidFill>
                <a:latin typeface="Times New Roman" pitchFamily="18" charset="0"/>
              </a:rPr>
              <a:t>} </a:t>
            </a:r>
          </a:p>
          <a:p>
            <a:pPr eaLnBrk="1" hangingPunct="1">
              <a:lnSpc>
                <a:spcPct val="80000"/>
              </a:lnSpc>
              <a:buFont typeface="Wingdings" pitchFamily="2" charset="2"/>
              <a:buNone/>
            </a:pPr>
            <a:r>
              <a:rPr lang="en-US" altLang="zh-CN" sz="3600" b="1" dirty="0">
                <a:solidFill>
                  <a:srgbClr val="0000CC"/>
                </a:solidFill>
                <a:latin typeface="Times New Roman" pitchFamily="18" charset="0"/>
              </a:rPr>
              <a:t>{</a:t>
            </a:r>
            <a:r>
              <a:rPr lang="en-US" altLang="zh-CN" sz="3600" b="1" dirty="0" err="1">
                <a:solidFill>
                  <a:srgbClr val="0000CC"/>
                </a:solidFill>
                <a:latin typeface="Times New Roman" pitchFamily="18" charset="0"/>
              </a:rPr>
              <a:t>xwx</a:t>
            </a:r>
            <a:r>
              <a:rPr lang="en-US" altLang="zh-CN" sz="3600" b="1" dirty="0">
                <a:solidFill>
                  <a:srgbClr val="0000CC"/>
                </a:solidFill>
                <a:latin typeface="Times New Roman" pitchFamily="18" charset="0"/>
              </a:rPr>
              <a:t> | x</a:t>
            </a:r>
            <a:r>
              <a:rPr lang="en-US" altLang="zh-CN" sz="3600" b="1" dirty="0">
                <a:solidFill>
                  <a:srgbClr val="0000CC"/>
                </a:solidFill>
                <a:latin typeface="Times New Roman" pitchFamily="18" charset="0"/>
                <a:sym typeface="Symbol" pitchFamily="18" charset="2"/>
              </a:rPr>
              <a:t></a:t>
            </a:r>
            <a:r>
              <a:rPr lang="en-US" altLang="zh-CN" sz="3600" b="1" dirty="0">
                <a:solidFill>
                  <a:srgbClr val="0000CC"/>
                </a:solidFill>
                <a:latin typeface="Times New Roman" pitchFamily="18" charset="0"/>
              </a:rPr>
              <a:t> </a:t>
            </a:r>
            <a:r>
              <a:rPr lang="en-US" altLang="zh-CN" sz="3200" b="1" dirty="0">
                <a:solidFill>
                  <a:srgbClr val="0000CC"/>
                </a:solidFill>
                <a:latin typeface="Times New Roman" pitchFamily="18" charset="0"/>
                <a:sym typeface="Symbol" pitchFamily="18" charset="2"/>
              </a:rPr>
              <a:t></a:t>
            </a:r>
            <a:r>
              <a:rPr lang="en-US" altLang="zh-CN" sz="3600" b="1" dirty="0">
                <a:solidFill>
                  <a:srgbClr val="0000CC"/>
                </a:solidFill>
                <a:latin typeface="Times New Roman" pitchFamily="18" charset="0"/>
              </a:rPr>
              <a:t>, w </a:t>
            </a:r>
            <a:r>
              <a:rPr lang="en-US" altLang="zh-CN" sz="3600" b="1" dirty="0">
                <a:solidFill>
                  <a:srgbClr val="0000CC"/>
                </a:solidFill>
                <a:latin typeface="Times New Roman" pitchFamily="18" charset="0"/>
                <a:sym typeface="Symbol" pitchFamily="18" charset="2"/>
              </a:rPr>
              <a:t></a:t>
            </a:r>
            <a:r>
              <a:rPr lang="en-US" altLang="zh-CN" sz="3600" b="1" dirty="0">
                <a:solidFill>
                  <a:srgbClr val="0000CC"/>
                </a:solidFill>
                <a:latin typeface="Times New Roman" pitchFamily="18" charset="0"/>
              </a:rPr>
              <a:t> </a:t>
            </a:r>
            <a:r>
              <a:rPr lang="en-US" altLang="zh-CN" sz="3200" b="1" dirty="0">
                <a:solidFill>
                  <a:srgbClr val="0000CC"/>
                </a:solidFill>
                <a:latin typeface="Times New Roman" pitchFamily="18" charset="0"/>
                <a:sym typeface="Symbol" pitchFamily="18" charset="2"/>
              </a:rPr>
              <a:t></a:t>
            </a:r>
            <a:r>
              <a:rPr lang="en-US" altLang="zh-CN" sz="3200" b="1" baseline="52000" dirty="0">
                <a:solidFill>
                  <a:srgbClr val="0000CC"/>
                </a:solidFill>
                <a:latin typeface="Times New Roman" pitchFamily="18" charset="0"/>
              </a:rPr>
              <a:t>+</a:t>
            </a:r>
            <a:r>
              <a:rPr lang="en-US" altLang="zh-CN" sz="3600" b="1" dirty="0">
                <a:solidFill>
                  <a:srgbClr val="0000CC"/>
                </a:solidFill>
                <a:latin typeface="Times New Roman" pitchFamily="18" charset="0"/>
              </a:rPr>
              <a:t>}</a:t>
            </a:r>
          </a:p>
          <a:p>
            <a:pPr eaLnBrk="1" hangingPunct="1">
              <a:lnSpc>
                <a:spcPct val="80000"/>
              </a:lnSpc>
              <a:buFont typeface="Wingdings" pitchFamily="2" charset="2"/>
              <a:buNone/>
            </a:pPr>
            <a:r>
              <a:rPr lang="en-US" altLang="zh-CN" sz="3600" b="1" dirty="0">
                <a:solidFill>
                  <a:srgbClr val="0000CC"/>
                </a:solidFill>
                <a:latin typeface="Times New Roman" pitchFamily="18" charset="0"/>
              </a:rPr>
              <a:t>{</a:t>
            </a:r>
            <a:r>
              <a:rPr lang="en-US" altLang="zh-CN" sz="3600" b="1" dirty="0" err="1">
                <a:solidFill>
                  <a:srgbClr val="0000CC"/>
                </a:solidFill>
                <a:latin typeface="Times New Roman" pitchFamily="18" charset="0"/>
              </a:rPr>
              <a:t>xwx</a:t>
            </a:r>
            <a:r>
              <a:rPr lang="en-US" altLang="zh-CN" sz="3600" b="1" baseline="30000" dirty="0" err="1">
                <a:solidFill>
                  <a:srgbClr val="0000CC"/>
                </a:solidFill>
                <a:latin typeface="Times New Roman" pitchFamily="18" charset="0"/>
              </a:rPr>
              <a:t>T</a:t>
            </a:r>
            <a:r>
              <a:rPr lang="en-US" altLang="zh-CN" sz="3600" b="1" dirty="0">
                <a:solidFill>
                  <a:srgbClr val="0000CC"/>
                </a:solidFill>
                <a:latin typeface="Times New Roman" pitchFamily="18" charset="0"/>
              </a:rPr>
              <a:t> | x, w </a:t>
            </a:r>
            <a:r>
              <a:rPr lang="en-US" altLang="zh-CN" sz="3600" b="1" dirty="0">
                <a:solidFill>
                  <a:srgbClr val="0000CC"/>
                </a:solidFill>
                <a:latin typeface="Times New Roman" pitchFamily="18" charset="0"/>
                <a:sym typeface="Symbol" pitchFamily="18" charset="2"/>
              </a:rPr>
              <a:t></a:t>
            </a:r>
            <a:r>
              <a:rPr lang="en-US" altLang="zh-CN" sz="3600" b="1" dirty="0">
                <a:solidFill>
                  <a:srgbClr val="0000CC"/>
                </a:solidFill>
                <a:latin typeface="Times New Roman" pitchFamily="18" charset="0"/>
              </a:rPr>
              <a:t> </a:t>
            </a:r>
            <a:r>
              <a:rPr lang="en-US" altLang="zh-CN" sz="3200" b="1" dirty="0">
                <a:solidFill>
                  <a:srgbClr val="0000CC"/>
                </a:solidFill>
                <a:latin typeface="Times New Roman" pitchFamily="18" charset="0"/>
                <a:sym typeface="Symbol" pitchFamily="18" charset="2"/>
              </a:rPr>
              <a:t></a:t>
            </a:r>
            <a:r>
              <a:rPr lang="en-US" altLang="zh-CN" sz="3200" b="1" baseline="52000" dirty="0">
                <a:solidFill>
                  <a:srgbClr val="0000CC"/>
                </a:solidFill>
                <a:latin typeface="Times New Roman" pitchFamily="18" charset="0"/>
              </a:rPr>
              <a:t>+</a:t>
            </a:r>
            <a:r>
              <a:rPr lang="en-US" altLang="zh-CN" sz="3600" b="1" dirty="0">
                <a:solidFill>
                  <a:srgbClr val="0000CC"/>
                </a:solidFill>
                <a:latin typeface="Times New Roman" pitchFamily="18" charset="0"/>
              </a:rPr>
              <a:t>}</a:t>
            </a:r>
          </a:p>
          <a:p>
            <a:pPr eaLnBrk="1" hangingPunct="1">
              <a:lnSpc>
                <a:spcPct val="80000"/>
              </a:lnSpc>
              <a:buFont typeface="Wingdings" pitchFamily="2" charset="2"/>
              <a:buNone/>
            </a:pPr>
            <a:r>
              <a:rPr lang="en-US" altLang="zh-CN" sz="3600" b="1" dirty="0">
                <a:solidFill>
                  <a:srgbClr val="0000CC"/>
                </a:solidFill>
                <a:latin typeface="Times New Roman" pitchFamily="18" charset="0"/>
              </a:rPr>
              <a:t>{x | x = </a:t>
            </a:r>
            <a:r>
              <a:rPr lang="en-US" altLang="zh-CN" sz="3600" b="1" dirty="0" err="1">
                <a:solidFill>
                  <a:srgbClr val="0000CC"/>
                </a:solidFill>
                <a:latin typeface="Times New Roman" pitchFamily="18" charset="0"/>
              </a:rPr>
              <a:t>x</a:t>
            </a:r>
            <a:r>
              <a:rPr lang="en-US" altLang="zh-CN" sz="3600" b="1" baseline="30000" dirty="0" err="1">
                <a:solidFill>
                  <a:srgbClr val="0000CC"/>
                </a:solidFill>
                <a:latin typeface="Times New Roman" pitchFamily="18" charset="0"/>
              </a:rPr>
              <a:t>T</a:t>
            </a:r>
            <a:r>
              <a:rPr lang="en-US" altLang="zh-CN" sz="3600" b="1" dirty="0">
                <a:solidFill>
                  <a:srgbClr val="0000CC"/>
                </a:solidFill>
                <a:latin typeface="Times New Roman" pitchFamily="18" charset="0"/>
              </a:rPr>
              <a:t>, x </a:t>
            </a:r>
            <a:r>
              <a:rPr lang="en-US" altLang="zh-CN" sz="3600" b="1" dirty="0">
                <a:solidFill>
                  <a:srgbClr val="0000CC"/>
                </a:solidFill>
                <a:latin typeface="Times New Roman" pitchFamily="18" charset="0"/>
                <a:sym typeface="Symbol" pitchFamily="18" charset="2"/>
              </a:rPr>
              <a:t></a:t>
            </a:r>
            <a:r>
              <a:rPr lang="en-US" altLang="zh-CN" sz="3600" b="1" dirty="0">
                <a:solidFill>
                  <a:srgbClr val="0000CC"/>
                </a:solidFill>
                <a:latin typeface="Times New Roman" pitchFamily="18" charset="0"/>
              </a:rPr>
              <a:t> </a:t>
            </a:r>
            <a:r>
              <a:rPr lang="en-US" altLang="zh-CN" sz="3200" b="1" dirty="0">
                <a:solidFill>
                  <a:srgbClr val="0000CC"/>
                </a:solidFill>
                <a:latin typeface="Times New Roman" pitchFamily="18" charset="0"/>
                <a:sym typeface="Symbol" pitchFamily="18" charset="2"/>
              </a:rPr>
              <a:t></a:t>
            </a:r>
            <a:r>
              <a:rPr lang="en-US" altLang="zh-CN" sz="3200" b="1" baseline="52000" dirty="0">
                <a:solidFill>
                  <a:srgbClr val="0000CC"/>
                </a:solidFill>
                <a:latin typeface="Times New Roman" pitchFamily="18" charset="0"/>
              </a:rPr>
              <a:t>+</a:t>
            </a:r>
            <a:r>
              <a:rPr lang="en-US" altLang="zh-CN" sz="3600" b="1" dirty="0">
                <a:solidFill>
                  <a:srgbClr val="0000CC"/>
                </a:solidFill>
                <a:latin typeface="Times New Roman" pitchFamily="18" charset="0"/>
              </a:rPr>
              <a:t>}</a:t>
            </a:r>
          </a:p>
          <a:p>
            <a:pPr eaLnBrk="1" hangingPunct="1">
              <a:lnSpc>
                <a:spcPct val="80000"/>
              </a:lnSpc>
              <a:buFont typeface="Wingdings" pitchFamily="2" charset="2"/>
              <a:buNone/>
            </a:pPr>
            <a:r>
              <a:rPr lang="en-US" altLang="zh-CN" sz="3600" b="1" dirty="0">
                <a:solidFill>
                  <a:srgbClr val="0000CC"/>
                </a:solidFill>
                <a:latin typeface="Times New Roman" pitchFamily="18" charset="0"/>
              </a:rPr>
              <a:t>{</a:t>
            </a:r>
            <a:r>
              <a:rPr lang="en-US" altLang="zh-CN" sz="3600" b="1" dirty="0" err="1">
                <a:solidFill>
                  <a:srgbClr val="0000CC"/>
                </a:solidFill>
                <a:latin typeface="Times New Roman" pitchFamily="18" charset="0"/>
              </a:rPr>
              <a:t>xx</a:t>
            </a:r>
            <a:r>
              <a:rPr lang="en-US" altLang="zh-CN" sz="3600" b="1" baseline="30000" dirty="0" err="1">
                <a:solidFill>
                  <a:srgbClr val="0000CC"/>
                </a:solidFill>
                <a:latin typeface="Times New Roman" pitchFamily="18" charset="0"/>
              </a:rPr>
              <a:t>T</a:t>
            </a:r>
            <a:r>
              <a:rPr lang="en-US" altLang="zh-CN" sz="3600" b="1" dirty="0" err="1">
                <a:solidFill>
                  <a:srgbClr val="0000CC"/>
                </a:solidFill>
                <a:latin typeface="Times New Roman" pitchFamily="18" charset="0"/>
              </a:rPr>
              <a:t>w</a:t>
            </a:r>
            <a:r>
              <a:rPr lang="en-US" altLang="zh-CN" sz="3600" b="1" dirty="0">
                <a:solidFill>
                  <a:srgbClr val="0000CC"/>
                </a:solidFill>
                <a:latin typeface="Times New Roman" pitchFamily="18" charset="0"/>
              </a:rPr>
              <a:t> | x, w </a:t>
            </a:r>
            <a:r>
              <a:rPr lang="en-US" altLang="zh-CN" sz="3600" b="1" dirty="0">
                <a:solidFill>
                  <a:srgbClr val="0000CC"/>
                </a:solidFill>
                <a:latin typeface="Times New Roman" pitchFamily="18" charset="0"/>
                <a:sym typeface="Symbol" pitchFamily="18" charset="2"/>
              </a:rPr>
              <a:t></a:t>
            </a:r>
            <a:r>
              <a:rPr lang="en-US" altLang="zh-CN" sz="3200" b="1" dirty="0">
                <a:solidFill>
                  <a:srgbClr val="0000CC"/>
                </a:solidFill>
                <a:latin typeface="Times New Roman" pitchFamily="18" charset="0"/>
                <a:sym typeface="Symbol" pitchFamily="18" charset="2"/>
              </a:rPr>
              <a:t></a:t>
            </a:r>
            <a:r>
              <a:rPr lang="en-US" altLang="zh-CN" sz="3200" b="1" baseline="52000" dirty="0">
                <a:solidFill>
                  <a:srgbClr val="0000CC"/>
                </a:solidFill>
                <a:latin typeface="Times New Roman" pitchFamily="18" charset="0"/>
              </a:rPr>
              <a:t>+</a:t>
            </a:r>
            <a:r>
              <a:rPr lang="en-US" altLang="zh-CN" sz="3200" b="1" dirty="0">
                <a:solidFill>
                  <a:srgbClr val="0000CC"/>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Effect transition="in" filter="box(in)">
                                      <p:cBhvr>
                                        <p:cTn id="7" dur="500"/>
                                        <p:tgtEl>
                                          <p:spTgt spid="99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2259">
                                            <p:txEl>
                                              <p:pRg st="1" end="1"/>
                                            </p:txEl>
                                          </p:spTgt>
                                        </p:tgtEl>
                                        <p:attrNameLst>
                                          <p:attrName>style.visibility</p:attrName>
                                        </p:attrNameLst>
                                      </p:cBhvr>
                                      <p:to>
                                        <p:strVal val="visible"/>
                                      </p:to>
                                    </p:set>
                                    <p:animEffect transition="in" filter="box(in)">
                                      <p:cBhvr>
                                        <p:cTn id="12" dur="500"/>
                                        <p:tgtEl>
                                          <p:spTgt spid="992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2259">
                                            <p:txEl>
                                              <p:pRg st="2" end="2"/>
                                            </p:txEl>
                                          </p:spTgt>
                                        </p:tgtEl>
                                        <p:attrNameLst>
                                          <p:attrName>style.visibility</p:attrName>
                                        </p:attrNameLst>
                                      </p:cBhvr>
                                      <p:to>
                                        <p:strVal val="visible"/>
                                      </p:to>
                                    </p:set>
                                    <p:animEffect transition="in" filter="box(in)">
                                      <p:cBhvr>
                                        <p:cTn id="17" dur="500"/>
                                        <p:tgtEl>
                                          <p:spTgt spid="9922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2259">
                                            <p:txEl>
                                              <p:pRg st="3" end="3"/>
                                            </p:txEl>
                                          </p:spTgt>
                                        </p:tgtEl>
                                        <p:attrNameLst>
                                          <p:attrName>style.visibility</p:attrName>
                                        </p:attrNameLst>
                                      </p:cBhvr>
                                      <p:to>
                                        <p:strVal val="visible"/>
                                      </p:to>
                                    </p:set>
                                    <p:animEffect transition="in" filter="box(in)">
                                      <p:cBhvr>
                                        <p:cTn id="22" dur="500"/>
                                        <p:tgtEl>
                                          <p:spTgt spid="9922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92259">
                                            <p:txEl>
                                              <p:pRg st="4" end="4"/>
                                            </p:txEl>
                                          </p:spTgt>
                                        </p:tgtEl>
                                        <p:attrNameLst>
                                          <p:attrName>style.visibility</p:attrName>
                                        </p:attrNameLst>
                                      </p:cBhvr>
                                      <p:to>
                                        <p:strVal val="visible"/>
                                      </p:to>
                                    </p:set>
                                    <p:animEffect transition="in" filter="box(in)">
                                      <p:cBhvr>
                                        <p:cTn id="27" dur="500"/>
                                        <p:tgtEl>
                                          <p:spTgt spid="9922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92259">
                                            <p:txEl>
                                              <p:pRg st="5" end="5"/>
                                            </p:txEl>
                                          </p:spTgt>
                                        </p:tgtEl>
                                        <p:attrNameLst>
                                          <p:attrName>style.visibility</p:attrName>
                                        </p:attrNameLst>
                                      </p:cBhvr>
                                      <p:to>
                                        <p:strVal val="visible"/>
                                      </p:to>
                                    </p:set>
                                    <p:animEffect transition="in" filter="box(in)">
                                      <p:cBhvr>
                                        <p:cTn id="32" dur="500"/>
                                        <p:tgtEl>
                                          <p:spTgt spid="9922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92259">
                                            <p:txEl>
                                              <p:pRg st="6" end="6"/>
                                            </p:txEl>
                                          </p:spTgt>
                                        </p:tgtEl>
                                        <p:attrNameLst>
                                          <p:attrName>style.visibility</p:attrName>
                                        </p:attrNameLst>
                                      </p:cBhvr>
                                      <p:to>
                                        <p:strVal val="visible"/>
                                      </p:to>
                                    </p:set>
                                    <p:animEffect transition="in" filter="box(in)">
                                      <p:cBhvr>
                                        <p:cTn id="37" dur="500"/>
                                        <p:tgtEl>
                                          <p:spTgt spid="992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en-US" altLang="zh-CN" sz="4000" b="1" dirty="0"/>
              <a:t>1</a:t>
            </a:r>
            <a:r>
              <a:rPr lang="zh-CN" altLang="en-US" sz="4000" b="1" dirty="0"/>
              <a:t>、</a:t>
            </a:r>
            <a:r>
              <a:rPr lang="en-US" altLang="zh-CN" sz="4000" b="1" dirty="0"/>
              <a:t>2</a:t>
            </a:r>
            <a:r>
              <a:rPr lang="zh-CN" altLang="en-US" sz="4000" b="1" dirty="0"/>
              <a:t>、</a:t>
            </a:r>
            <a:r>
              <a:rPr lang="en-US" altLang="zh-CN" sz="4000" b="1" dirty="0"/>
              <a:t>3</a:t>
            </a:r>
            <a:endParaRPr lang="zh-CN" altLang="en-US" sz="4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71550" y="998538"/>
            <a:ext cx="7793038" cy="846137"/>
          </a:xfrm>
        </p:spPr>
        <p:txBody>
          <a:bodyPr/>
          <a:lstStyle/>
          <a:p>
            <a:pPr eaLnBrk="1" hangingPunct="1"/>
            <a:r>
              <a:rPr lang="zh-CN" altLang="en-US">
                <a:solidFill>
                  <a:srgbClr val="0000CC"/>
                </a:solidFill>
                <a:latin typeface="Times New Roman" pitchFamily="18" charset="0"/>
              </a:rPr>
              <a:t>形式语言的描述方式</a:t>
            </a:r>
            <a:endParaRPr lang="zh-CN" altLang="en-US">
              <a:solidFill>
                <a:srgbClr val="0000CC"/>
              </a:solidFill>
            </a:endParaRPr>
          </a:p>
        </p:txBody>
      </p:sp>
      <p:sp>
        <p:nvSpPr>
          <p:cNvPr id="91139" name="Rectangle 3"/>
          <p:cNvSpPr>
            <a:spLocks noGrp="1" noChangeArrowheads="1"/>
          </p:cNvSpPr>
          <p:nvPr>
            <p:ph type="body" idx="1"/>
          </p:nvPr>
        </p:nvSpPr>
        <p:spPr>
          <a:xfrm>
            <a:off x="827088" y="2420938"/>
            <a:ext cx="8316912" cy="3455987"/>
          </a:xfrm>
        </p:spPr>
        <p:txBody>
          <a:bodyPr/>
          <a:lstStyle/>
          <a:p>
            <a:pPr algn="just" eaLnBrk="1" hangingPunct="1">
              <a:buFont typeface="Wingdings" pitchFamily="2" charset="2"/>
              <a:buNone/>
            </a:pPr>
            <a:r>
              <a:rPr lang="en-US" altLang="zh-CN" sz="3600" b="1">
                <a:solidFill>
                  <a:srgbClr val="0000CC"/>
                </a:solidFill>
              </a:rPr>
              <a:t>①  E→ i    	</a:t>
            </a:r>
            <a:r>
              <a:rPr lang="zh-CN" altLang="en-US" sz="3600" b="1">
                <a:solidFill>
                  <a:srgbClr val="0000CC"/>
                </a:solidFill>
                <a:latin typeface="Times New Roman" pitchFamily="18" charset="0"/>
              </a:rPr>
              <a:t>（</a:t>
            </a:r>
            <a:r>
              <a:rPr lang="en-US" altLang="zh-CN" sz="3600" b="1">
                <a:solidFill>
                  <a:srgbClr val="0000CC"/>
                </a:solidFill>
              </a:rPr>
              <a:t>i</a:t>
            </a:r>
            <a:r>
              <a:rPr lang="zh-CN" altLang="en-US" sz="3600" b="1">
                <a:solidFill>
                  <a:srgbClr val="0000CC"/>
                </a:solidFill>
                <a:latin typeface="Times New Roman" pitchFamily="18" charset="0"/>
              </a:rPr>
              <a:t>代表单个变量）</a:t>
            </a:r>
            <a:endParaRPr lang="zh-CN" altLang="en-US" sz="3600" b="1">
              <a:solidFill>
                <a:srgbClr val="0000CC"/>
              </a:solidFill>
            </a:endParaRPr>
          </a:p>
          <a:p>
            <a:pPr algn="just" eaLnBrk="1" hangingPunct="1">
              <a:buFont typeface="Wingdings" pitchFamily="2" charset="2"/>
              <a:buNone/>
            </a:pPr>
            <a:r>
              <a:rPr lang="zh-CN" altLang="en-US" sz="3600" b="1">
                <a:solidFill>
                  <a:srgbClr val="0000CC"/>
                </a:solidFill>
              </a:rPr>
              <a:t>②  </a:t>
            </a:r>
            <a:r>
              <a:rPr lang="en-US" altLang="zh-CN" sz="3600" b="1">
                <a:solidFill>
                  <a:srgbClr val="0000CC"/>
                </a:solidFill>
              </a:rPr>
              <a:t>E→</a:t>
            </a:r>
            <a:r>
              <a:rPr lang="en-US" altLang="zh-CN" sz="3600" b="1">
                <a:solidFill>
                  <a:srgbClr val="FF0000"/>
                </a:solidFill>
              </a:rPr>
              <a:t>EAE</a:t>
            </a:r>
          </a:p>
          <a:p>
            <a:pPr algn="just" eaLnBrk="1" hangingPunct="1">
              <a:buFont typeface="Wingdings" pitchFamily="2" charset="2"/>
              <a:buNone/>
            </a:pPr>
            <a:r>
              <a:rPr lang="en-US" altLang="zh-CN" sz="3600" b="1">
                <a:solidFill>
                  <a:srgbClr val="0000CC"/>
                </a:solidFill>
              </a:rPr>
              <a:t>③  E→(E)</a:t>
            </a:r>
          </a:p>
          <a:p>
            <a:pPr algn="just" eaLnBrk="1" hangingPunct="1">
              <a:buFont typeface="Wingdings" pitchFamily="2" charset="2"/>
              <a:buNone/>
            </a:pPr>
            <a:r>
              <a:rPr lang="en-US" altLang="zh-CN" sz="3600" b="1">
                <a:solidFill>
                  <a:srgbClr val="0000CC"/>
                </a:solidFill>
              </a:rPr>
              <a:t>④  A→+       ⑤  A→-</a:t>
            </a:r>
          </a:p>
          <a:p>
            <a:pPr algn="just" eaLnBrk="1" hangingPunct="1">
              <a:buFont typeface="Wingdings" pitchFamily="2" charset="2"/>
              <a:buNone/>
            </a:pPr>
            <a:r>
              <a:rPr lang="en-US" altLang="zh-CN" sz="3600" b="1">
                <a:solidFill>
                  <a:srgbClr val="0000CC"/>
                </a:solidFill>
              </a:rPr>
              <a:t>⑥  A→*        ⑦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arn(outHorizontal)">
                                      <p:cBhvr>
                                        <p:cTn id="7" dur="500"/>
                                        <p:tgtEl>
                                          <p:spTgt spid="9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barn(outHorizontal)">
                                      <p:cBhvr>
                                        <p:cTn id="12" dur="500"/>
                                        <p:tgtEl>
                                          <p:spTgt spid="91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Effect transition="in" filter="barn(outHorizontal)">
                                      <p:cBhvr>
                                        <p:cTn id="17" dur="500"/>
                                        <p:tgtEl>
                                          <p:spTgt spid="91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91139">
                                            <p:txEl>
                                              <p:pRg st="3" end="3"/>
                                            </p:txEl>
                                          </p:spTgt>
                                        </p:tgtEl>
                                        <p:attrNameLst>
                                          <p:attrName>style.visibility</p:attrName>
                                        </p:attrNameLst>
                                      </p:cBhvr>
                                      <p:to>
                                        <p:strVal val="visible"/>
                                      </p:to>
                                    </p:set>
                                    <p:animEffect transition="in" filter="barn(outHorizontal)">
                                      <p:cBhvr>
                                        <p:cTn id="22" dur="500"/>
                                        <p:tgtEl>
                                          <p:spTgt spid="911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91139">
                                            <p:txEl>
                                              <p:pRg st="4" end="4"/>
                                            </p:txEl>
                                          </p:spTgt>
                                        </p:tgtEl>
                                        <p:attrNameLst>
                                          <p:attrName>style.visibility</p:attrName>
                                        </p:attrNameLst>
                                      </p:cBhvr>
                                      <p:to>
                                        <p:strVal val="visible"/>
                                      </p:to>
                                    </p:set>
                                    <p:animEffect transition="in" filter="barn(outHorizontal)">
                                      <p:cBhvr>
                                        <p:cTn id="27" dur="500"/>
                                        <p:tgtEl>
                                          <p:spTgt spid="9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4000" dirty="0">
                <a:solidFill>
                  <a:srgbClr val="000000"/>
                </a:solidFill>
              </a:rPr>
              <a:t>思考：</a:t>
            </a:r>
          </a:p>
        </p:txBody>
      </p:sp>
      <p:sp>
        <p:nvSpPr>
          <p:cNvPr id="881667"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FF"/>
                </a:solidFill>
              </a:rPr>
              <a:t>字母表为？ </a:t>
            </a:r>
          </a:p>
          <a:p>
            <a:pPr eaLnBrk="1" hangingPunct="1">
              <a:buFont typeface="Wingdings" pitchFamily="2" charset="2"/>
              <a:buNone/>
            </a:pPr>
            <a:r>
              <a:rPr lang="zh-CN" altLang="en-US" sz="4000" b="1" dirty="0">
                <a:solidFill>
                  <a:srgbClr val="0000FF"/>
                </a:solidFill>
              </a:rPr>
              <a:t>若以</a:t>
            </a:r>
            <a:r>
              <a:rPr lang="en-US" altLang="zh-CN" sz="4000" b="1" dirty="0">
                <a:solidFill>
                  <a:srgbClr val="0000FF"/>
                </a:solidFill>
              </a:rPr>
              <a:t>A</a:t>
            </a:r>
            <a:r>
              <a:rPr lang="zh-CN" altLang="en-US" sz="4000" b="1" dirty="0">
                <a:solidFill>
                  <a:srgbClr val="0000FF"/>
                </a:solidFill>
              </a:rPr>
              <a:t>开始推导，则产生？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81667">
                                            <p:txEl>
                                              <p:pRg st="0" end="0"/>
                                            </p:txEl>
                                          </p:spTgt>
                                        </p:tgtEl>
                                        <p:attrNameLst>
                                          <p:attrName>style.visibility</p:attrName>
                                        </p:attrNameLst>
                                      </p:cBhvr>
                                      <p:to>
                                        <p:strVal val="visible"/>
                                      </p:to>
                                    </p:set>
                                    <p:animEffect transition="in" filter="box(in)">
                                      <p:cBhvr>
                                        <p:cTn id="7" dur="500"/>
                                        <p:tgtEl>
                                          <p:spTgt spid="881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81667">
                                            <p:txEl>
                                              <p:pRg st="1" end="1"/>
                                            </p:txEl>
                                          </p:spTgt>
                                        </p:tgtEl>
                                        <p:attrNameLst>
                                          <p:attrName>style.visibility</p:attrName>
                                        </p:attrNameLst>
                                      </p:cBhvr>
                                      <p:to>
                                        <p:strVal val="visible"/>
                                      </p:to>
                                    </p:set>
                                    <p:animEffect transition="in" filter="box(in)">
                                      <p:cBhvr>
                                        <p:cTn id="12" dur="500"/>
                                        <p:tgtEl>
                                          <p:spTgt spid="8816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92163" name="Rectangle 3"/>
          <p:cNvSpPr>
            <a:spLocks noGrp="1" noChangeArrowheads="1"/>
          </p:cNvSpPr>
          <p:nvPr>
            <p:ph type="body" idx="1"/>
          </p:nvPr>
        </p:nvSpPr>
        <p:spPr>
          <a:xfrm>
            <a:off x="971550" y="2286000"/>
            <a:ext cx="8172450" cy="4114800"/>
          </a:xfrm>
        </p:spPr>
        <p:txBody>
          <a:bodyPr/>
          <a:lstStyle/>
          <a:p>
            <a:pPr algn="just" eaLnBrk="1" hangingPunct="1">
              <a:buFont typeface="Wingdings" pitchFamily="2" charset="2"/>
              <a:buNone/>
            </a:pPr>
            <a:r>
              <a:rPr lang="zh-CN" altLang="en-US" sz="3600" b="1">
                <a:solidFill>
                  <a:srgbClr val="0000CC"/>
                </a:solidFill>
              </a:rPr>
              <a:t>其中 ： </a:t>
            </a:r>
          </a:p>
          <a:p>
            <a:pPr algn="just" eaLnBrk="1" hangingPunct="1">
              <a:buFont typeface="Wingdings" pitchFamily="2" charset="2"/>
              <a:buNone/>
            </a:pPr>
            <a:r>
              <a:rPr lang="en-US" altLang="zh-CN" sz="3600" b="1">
                <a:solidFill>
                  <a:srgbClr val="0000CC"/>
                </a:solidFill>
              </a:rPr>
              <a:t>A→+</a:t>
            </a:r>
            <a:r>
              <a:rPr lang="zh-CN" altLang="en-US" sz="3600" b="1">
                <a:solidFill>
                  <a:srgbClr val="0000CC"/>
                </a:solidFill>
              </a:rPr>
              <a:t>，</a:t>
            </a:r>
            <a:r>
              <a:rPr lang="en-US" altLang="zh-CN" sz="3600" b="1">
                <a:solidFill>
                  <a:srgbClr val="0000CC"/>
                </a:solidFill>
              </a:rPr>
              <a:t>A→-</a:t>
            </a:r>
            <a:r>
              <a:rPr lang="zh-CN" altLang="en-US" sz="3600" b="1">
                <a:solidFill>
                  <a:srgbClr val="0000CC"/>
                </a:solidFill>
              </a:rPr>
              <a:t>，</a:t>
            </a:r>
            <a:r>
              <a:rPr lang="en-US" altLang="zh-CN" sz="3600" b="1">
                <a:solidFill>
                  <a:srgbClr val="0000CC"/>
                </a:solidFill>
              </a:rPr>
              <a:t>A→*</a:t>
            </a:r>
            <a:r>
              <a:rPr lang="zh-CN" altLang="en-US" sz="3600" b="1">
                <a:solidFill>
                  <a:srgbClr val="0000CC"/>
                </a:solidFill>
              </a:rPr>
              <a:t>，</a:t>
            </a:r>
            <a:r>
              <a:rPr lang="en-US" altLang="zh-CN" sz="3600" b="1">
                <a:solidFill>
                  <a:srgbClr val="0000CC"/>
                </a:solidFill>
              </a:rPr>
              <a:t>A→/ </a:t>
            </a:r>
            <a:r>
              <a:rPr lang="zh-CN" altLang="en-US" sz="3600" b="1">
                <a:solidFill>
                  <a:srgbClr val="0000CC"/>
                </a:solidFill>
              </a:rPr>
              <a:t>四个产生式的左边是相同的符号，可以合并为</a:t>
            </a:r>
          </a:p>
          <a:p>
            <a:pPr algn="just" eaLnBrk="1" hangingPunct="1">
              <a:buFont typeface="Wingdings" pitchFamily="2" charset="2"/>
              <a:buNone/>
            </a:pPr>
            <a:r>
              <a:rPr lang="zh-CN" altLang="en-US" sz="3600" b="1">
                <a:solidFill>
                  <a:srgbClr val="0000CC"/>
                </a:solidFill>
              </a:rPr>
              <a:t>         </a:t>
            </a:r>
            <a:r>
              <a:rPr lang="en-US" altLang="zh-CN" sz="3600" b="1">
                <a:solidFill>
                  <a:srgbClr val="0000CC"/>
                </a:solidFill>
              </a:rPr>
              <a:t>A→+|-|*|/</a:t>
            </a:r>
          </a:p>
          <a:p>
            <a:pPr algn="just" eaLnBrk="1" hangingPunct="1">
              <a:buFont typeface="Wingdings" pitchFamily="2" charset="2"/>
              <a:buNone/>
            </a:pPr>
            <a:r>
              <a:rPr lang="en-US" altLang="zh-CN" sz="3600" b="1">
                <a:solidFill>
                  <a:srgbClr val="0000CC"/>
                </a:solidFill>
              </a:rPr>
              <a:t>    +</a:t>
            </a:r>
            <a:r>
              <a:rPr lang="zh-CN" altLang="en-US" sz="3600" b="1">
                <a:solidFill>
                  <a:srgbClr val="0000CC"/>
                </a:solidFill>
              </a:rPr>
              <a:t>、</a:t>
            </a:r>
            <a:r>
              <a:rPr lang="en-US" altLang="zh-CN" sz="3600" b="1">
                <a:solidFill>
                  <a:srgbClr val="0000CC"/>
                </a:solidFill>
              </a:rPr>
              <a:t>-</a:t>
            </a:r>
            <a:r>
              <a:rPr lang="zh-CN" altLang="en-US" sz="3600" b="1">
                <a:solidFill>
                  <a:srgbClr val="0000CC"/>
                </a:solidFill>
              </a:rPr>
              <a:t>、*、</a:t>
            </a:r>
            <a:r>
              <a:rPr lang="en-US" altLang="zh-CN" sz="3600" b="1">
                <a:solidFill>
                  <a:srgbClr val="0000CC"/>
                </a:solidFill>
              </a:rPr>
              <a:t>/ </a:t>
            </a:r>
            <a:r>
              <a:rPr lang="zh-CN" altLang="en-US" sz="3600" b="1">
                <a:solidFill>
                  <a:srgbClr val="0000CC"/>
                </a:solidFill>
              </a:rPr>
              <a:t>称为</a:t>
            </a:r>
            <a:r>
              <a:rPr lang="en-US" altLang="zh-CN" sz="3600" b="1">
                <a:solidFill>
                  <a:srgbClr val="0000CC"/>
                </a:solidFill>
              </a:rPr>
              <a:t>A</a:t>
            </a:r>
            <a:r>
              <a:rPr lang="zh-CN" altLang="en-US" sz="3600" b="1">
                <a:solidFill>
                  <a:srgbClr val="0000CC"/>
                </a:solidFill>
              </a:rPr>
              <a:t>的</a:t>
            </a:r>
            <a:r>
              <a:rPr lang="zh-CN" altLang="en-US" sz="4000" b="1">
                <a:solidFill>
                  <a:srgbClr val="000000"/>
                </a:solidFill>
              </a:rPr>
              <a:t>侯选式</a:t>
            </a:r>
            <a:r>
              <a:rPr lang="zh-CN" altLang="en-US" sz="36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p:cTn id="7" dur="500" fill="hold"/>
                                        <p:tgtEl>
                                          <p:spTgt spid="921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216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p:cTn id="13" dur="5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216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2163">
                                            <p:txEl>
                                              <p:pRg st="2" end="2"/>
                                            </p:txEl>
                                          </p:spTgt>
                                        </p:tgtEl>
                                        <p:attrNameLst>
                                          <p:attrName>style.visibility</p:attrName>
                                        </p:attrNameLst>
                                      </p:cBhvr>
                                      <p:to>
                                        <p:strVal val="visible"/>
                                      </p:to>
                                    </p:set>
                                    <p:anim calcmode="lin" valueType="num">
                                      <p:cBhvr>
                                        <p:cTn id="19" dur="500" fill="hold"/>
                                        <p:tgtEl>
                                          <p:spTgt spid="9216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216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92163">
                                            <p:txEl>
                                              <p:pRg st="3" end="3"/>
                                            </p:txEl>
                                          </p:spTgt>
                                        </p:tgtEl>
                                        <p:attrNameLst>
                                          <p:attrName>style.visibility</p:attrName>
                                        </p:attrNameLst>
                                      </p:cBhvr>
                                      <p:to>
                                        <p:strVal val="visible"/>
                                      </p:to>
                                    </p:set>
                                    <p:anim calcmode="lin" valueType="num">
                                      <p:cBhvr>
                                        <p:cTn id="25" dur="500" fill="hold"/>
                                        <p:tgtEl>
                                          <p:spTgt spid="9216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9216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zh-CN" altLang="zh-CN" sz="4400" b="0">
              <a:solidFill>
                <a:srgbClr val="0000CC"/>
              </a:solidFill>
            </a:endParaRPr>
          </a:p>
        </p:txBody>
      </p:sp>
      <p:sp>
        <p:nvSpPr>
          <p:cNvPr id="614403" name="Rectangle 3"/>
          <p:cNvSpPr>
            <a:spLocks noGrp="1" noChangeArrowheads="1"/>
          </p:cNvSpPr>
          <p:nvPr>
            <p:ph type="body" idx="1"/>
          </p:nvPr>
        </p:nvSpPr>
        <p:spPr/>
        <p:txBody>
          <a:bodyPr/>
          <a:lstStyle/>
          <a:p>
            <a:pPr eaLnBrk="1" hangingPunct="1">
              <a:buFont typeface="Wingdings" pitchFamily="2" charset="2"/>
              <a:buNone/>
            </a:pPr>
            <a:r>
              <a:rPr lang="en-US" altLang="zh-CN" sz="3600" b="1">
                <a:solidFill>
                  <a:srgbClr val="0000CC"/>
                </a:solidFill>
              </a:rPr>
              <a:t>  E→ i   </a:t>
            </a:r>
          </a:p>
          <a:p>
            <a:pPr eaLnBrk="1" hangingPunct="1">
              <a:buFont typeface="Wingdings" pitchFamily="2" charset="2"/>
              <a:buNone/>
            </a:pPr>
            <a:r>
              <a:rPr lang="en-US" altLang="zh-CN" sz="3600" b="1">
                <a:solidFill>
                  <a:srgbClr val="0000CC"/>
                </a:solidFill>
              </a:rPr>
              <a:t>  E→EAE</a:t>
            </a:r>
          </a:p>
          <a:p>
            <a:pPr eaLnBrk="1" hangingPunct="1">
              <a:buFont typeface="Wingdings" pitchFamily="2" charset="2"/>
              <a:buNone/>
            </a:pPr>
            <a:r>
              <a:rPr lang="en-US" altLang="zh-CN" sz="3600" b="1">
                <a:solidFill>
                  <a:srgbClr val="0000CC"/>
                </a:solidFill>
              </a:rPr>
              <a:t>  E→(E)</a:t>
            </a:r>
          </a:p>
          <a:p>
            <a:pPr eaLnBrk="1" hangingPunct="1">
              <a:buFont typeface="Wingdings" pitchFamily="2" charset="2"/>
              <a:buNone/>
            </a:pPr>
            <a:r>
              <a:rPr lang="zh-CN" altLang="en-US" sz="3600" b="1">
                <a:solidFill>
                  <a:srgbClr val="0000CC"/>
                </a:solidFill>
              </a:rPr>
              <a:t>也可以记为：</a:t>
            </a:r>
          </a:p>
          <a:p>
            <a:pPr eaLnBrk="1" hangingPunct="1">
              <a:buFont typeface="Wingdings" pitchFamily="2" charset="2"/>
              <a:buNone/>
            </a:pPr>
            <a:r>
              <a:rPr lang="zh-CN" altLang="en-US" sz="3600" b="1">
                <a:solidFill>
                  <a:srgbClr val="0000CC"/>
                </a:solidFill>
              </a:rPr>
              <a:t>  </a:t>
            </a:r>
            <a:r>
              <a:rPr lang="en-US" altLang="zh-CN" sz="3600" b="1">
                <a:solidFill>
                  <a:srgbClr val="0000CC"/>
                </a:solidFill>
              </a:rPr>
              <a:t>E→ i|EAE|(E)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box(in)">
                                      <p:cBhvr>
                                        <p:cTn id="7" dur="500"/>
                                        <p:tgtEl>
                                          <p:spTgt spid="61440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4403">
                                            <p:txEl>
                                              <p:pRg st="1" end="1"/>
                                            </p:txEl>
                                          </p:spTgt>
                                        </p:tgtEl>
                                        <p:attrNameLst>
                                          <p:attrName>style.visibility</p:attrName>
                                        </p:attrNameLst>
                                      </p:cBhvr>
                                      <p:to>
                                        <p:strVal val="visible"/>
                                      </p:to>
                                    </p:set>
                                    <p:animEffect transition="in" filter="box(in)">
                                      <p:cBhvr>
                                        <p:cTn id="10" dur="500"/>
                                        <p:tgtEl>
                                          <p:spTgt spid="61440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14403">
                                            <p:txEl>
                                              <p:pRg st="2" end="2"/>
                                            </p:txEl>
                                          </p:spTgt>
                                        </p:tgtEl>
                                        <p:attrNameLst>
                                          <p:attrName>style.visibility</p:attrName>
                                        </p:attrNameLst>
                                      </p:cBhvr>
                                      <p:to>
                                        <p:strVal val="visible"/>
                                      </p:to>
                                    </p:set>
                                    <p:animEffect transition="in" filter="box(in)">
                                      <p:cBhvr>
                                        <p:cTn id="13" dur="500"/>
                                        <p:tgtEl>
                                          <p:spTgt spid="6144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614403">
                                            <p:txEl>
                                              <p:pRg st="3" end="3"/>
                                            </p:txEl>
                                          </p:spTgt>
                                        </p:tgtEl>
                                        <p:attrNameLst>
                                          <p:attrName>style.visibility</p:attrName>
                                        </p:attrNameLst>
                                      </p:cBhvr>
                                      <p:to>
                                        <p:strVal val="visible"/>
                                      </p:to>
                                    </p:set>
                                    <p:animEffect transition="in" filter="box(in)">
                                      <p:cBhvr>
                                        <p:cTn id="18" dur="500"/>
                                        <p:tgtEl>
                                          <p:spTgt spid="61440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614403">
                                            <p:txEl>
                                              <p:pRg st="4" end="4"/>
                                            </p:txEl>
                                          </p:spTgt>
                                        </p:tgtEl>
                                        <p:attrNameLst>
                                          <p:attrName>style.visibility</p:attrName>
                                        </p:attrNameLst>
                                      </p:cBhvr>
                                      <p:to>
                                        <p:strVal val="visible"/>
                                      </p:to>
                                    </p:set>
                                    <p:animEffect transition="in" filter="box(in)">
                                      <p:cBhvr>
                                        <p:cTn id="23" dur="500"/>
                                        <p:tgtEl>
                                          <p:spTgt spid="614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0"/>
          <p:cNvSpPr>
            <a:spLocks noGrp="1" noChangeArrowheads="1"/>
          </p:cNvSpPr>
          <p:nvPr>
            <p:ph type="title"/>
          </p:nvPr>
        </p:nvSpPr>
        <p:spPr/>
        <p:txBody>
          <a:bodyPr/>
          <a:lstStyle/>
          <a:p>
            <a:pPr eaLnBrk="1" hangingPunct="1"/>
            <a:r>
              <a:rPr lang="zh-CN" altLang="en-US">
                <a:solidFill>
                  <a:srgbClr val="0000CC"/>
                </a:solidFill>
              </a:rPr>
              <a:t>注意：</a:t>
            </a:r>
          </a:p>
        </p:txBody>
      </p:sp>
      <p:sp>
        <p:nvSpPr>
          <p:cNvPr id="294915" name="Rectangle 2051"/>
          <p:cNvSpPr>
            <a:spLocks noGrp="1" noChangeArrowheads="1"/>
          </p:cNvSpPr>
          <p:nvPr>
            <p:ph type="body" idx="1"/>
          </p:nvPr>
        </p:nvSpPr>
        <p:spPr>
          <a:xfrm>
            <a:off x="874713" y="2286000"/>
            <a:ext cx="8269287" cy="4114800"/>
          </a:xfrm>
        </p:spPr>
        <p:txBody>
          <a:bodyPr/>
          <a:lstStyle/>
          <a:p>
            <a:pPr algn="just" eaLnBrk="1" hangingPunct="1">
              <a:buFont typeface="Wingdings" pitchFamily="2" charset="2"/>
              <a:buNone/>
            </a:pPr>
            <a:r>
              <a:rPr lang="en-US" altLang="zh-CN" sz="4000" b="1">
                <a:solidFill>
                  <a:srgbClr val="0000CC"/>
                </a:solidFill>
              </a:rPr>
              <a:t>    </a:t>
            </a:r>
            <a:r>
              <a:rPr lang="zh-CN" altLang="en-US" sz="4000" b="1">
                <a:solidFill>
                  <a:srgbClr val="0000CC"/>
                </a:solidFill>
              </a:rPr>
              <a:t>这组产生式</a:t>
            </a:r>
          </a:p>
          <a:p>
            <a:pPr algn="just" eaLnBrk="1" hangingPunct="1">
              <a:buFont typeface="Wingdings" pitchFamily="2" charset="2"/>
              <a:buNone/>
            </a:pPr>
            <a:r>
              <a:rPr lang="zh-CN" altLang="en-US" sz="4000" b="1">
                <a:solidFill>
                  <a:srgbClr val="0000CC"/>
                </a:solidFill>
              </a:rPr>
              <a:t>没有表示出运算符的</a:t>
            </a:r>
            <a:r>
              <a:rPr lang="zh-CN" altLang="en-US" sz="4000" b="1">
                <a:solidFill>
                  <a:srgbClr val="000000"/>
                </a:solidFill>
              </a:rPr>
              <a:t>优先级</a:t>
            </a:r>
            <a:r>
              <a:rPr lang="zh-CN" altLang="en-US" sz="40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box(in)">
                                      <p:cBhvr>
                                        <p:cTn id="7" dur="500"/>
                                        <p:tgtEl>
                                          <p:spTgt spid="29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94915">
                                            <p:txEl>
                                              <p:pRg st="1" end="1"/>
                                            </p:txEl>
                                          </p:spTgt>
                                        </p:tgtEl>
                                        <p:attrNameLst>
                                          <p:attrName>style.visibility</p:attrName>
                                        </p:attrNameLst>
                                      </p:cBhvr>
                                      <p:to>
                                        <p:strVal val="visible"/>
                                      </p:to>
                                    </p:set>
                                    <p:animEffect transition="in" filter="box(in)">
                                      <p:cBhvr>
                                        <p:cTn id="12" dur="500"/>
                                        <p:tgtEl>
                                          <p:spTgt spid="294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94211" name="Rectangle 3"/>
          <p:cNvSpPr>
            <a:spLocks noGrp="1" noChangeArrowheads="1"/>
          </p:cNvSpPr>
          <p:nvPr>
            <p:ph type="body" idx="1"/>
          </p:nvPr>
        </p:nvSpPr>
        <p:spPr/>
        <p:txBody>
          <a:bodyPr/>
          <a:lstStyle/>
          <a:p>
            <a:pPr eaLnBrk="1" hangingPunct="1">
              <a:buFont typeface="Wingdings" pitchFamily="2" charset="2"/>
              <a:buNone/>
            </a:pPr>
            <a:r>
              <a:rPr lang="zh-CN" altLang="en-US" sz="3600" b="1">
                <a:solidFill>
                  <a:srgbClr val="0000CC"/>
                </a:solidFill>
              </a:rPr>
              <a:t>表示出运算符的优先级的产生式：</a:t>
            </a:r>
          </a:p>
          <a:p>
            <a:pPr eaLnBrk="1" hangingPunct="1">
              <a:buFont typeface="Wingdings" pitchFamily="2" charset="2"/>
              <a:buNone/>
            </a:pPr>
            <a:r>
              <a:rPr lang="zh-CN" altLang="en-US" sz="3600" b="1">
                <a:solidFill>
                  <a:srgbClr val="0000CC"/>
                </a:solidFill>
              </a:rPr>
              <a:t>         </a:t>
            </a:r>
            <a:r>
              <a:rPr lang="en-US" altLang="zh-CN" sz="3600" b="1">
                <a:solidFill>
                  <a:srgbClr val="000000"/>
                </a:solidFill>
              </a:rPr>
              <a:t>E</a:t>
            </a:r>
            <a:r>
              <a:rPr lang="en-US" altLang="zh-CN" sz="3600" b="1">
                <a:solidFill>
                  <a:srgbClr val="0000CC"/>
                </a:solidFill>
              </a:rPr>
              <a:t>→E+T|E-T|T</a:t>
            </a:r>
          </a:p>
          <a:p>
            <a:pPr eaLnBrk="1" hangingPunct="1">
              <a:buFont typeface="Wingdings" pitchFamily="2" charset="2"/>
              <a:buNone/>
            </a:pPr>
            <a:r>
              <a:rPr lang="en-US" altLang="zh-CN" sz="3600" b="1">
                <a:solidFill>
                  <a:srgbClr val="0000CC"/>
                </a:solidFill>
              </a:rPr>
              <a:t>         </a:t>
            </a:r>
            <a:r>
              <a:rPr lang="en-US" altLang="zh-CN" sz="3600" b="1">
                <a:solidFill>
                  <a:srgbClr val="000000"/>
                </a:solidFill>
              </a:rPr>
              <a:t>T</a:t>
            </a:r>
            <a:r>
              <a:rPr lang="en-US" altLang="zh-CN" sz="3600" b="1">
                <a:solidFill>
                  <a:srgbClr val="0000CC"/>
                </a:solidFill>
              </a:rPr>
              <a:t>→T*F|T/F|F</a:t>
            </a:r>
          </a:p>
          <a:p>
            <a:pPr eaLnBrk="1" hangingPunct="1">
              <a:buFont typeface="Wingdings" pitchFamily="2" charset="2"/>
              <a:buNone/>
            </a:pPr>
            <a:r>
              <a:rPr lang="en-US" altLang="zh-CN" sz="3600" b="1">
                <a:solidFill>
                  <a:srgbClr val="0000CC"/>
                </a:solidFill>
              </a:rPr>
              <a:t>         </a:t>
            </a:r>
            <a:r>
              <a:rPr lang="en-US" altLang="zh-CN" sz="3600" b="1">
                <a:solidFill>
                  <a:srgbClr val="000000"/>
                </a:solidFill>
              </a:rPr>
              <a:t>F</a:t>
            </a:r>
            <a:r>
              <a:rPr lang="en-US" altLang="zh-CN" sz="3600" b="1">
                <a:solidFill>
                  <a:srgbClr val="0000CC"/>
                </a:solidFill>
              </a:rPr>
              <a:t>→(E)|i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arn(outHorizontal)">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barn(outHorizontal)">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barn(outHorizontal)">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barn(outHorizontal)">
                                      <p:cBhvr>
                                        <p:cTn id="22"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pPr eaLnBrk="1" hangingPunct="1"/>
            <a:endParaRPr lang="zh-CN" altLang="zh-CN">
              <a:solidFill>
                <a:srgbClr val="0000CC"/>
              </a:solidFill>
            </a:endParaRPr>
          </a:p>
        </p:txBody>
      </p:sp>
      <p:sp>
        <p:nvSpPr>
          <p:cNvPr id="475139" name="Rectangle 1027"/>
          <p:cNvSpPr>
            <a:spLocks noGrp="1" noChangeArrowheads="1"/>
          </p:cNvSpPr>
          <p:nvPr>
            <p:ph type="body" idx="1"/>
          </p:nvPr>
        </p:nvSpPr>
        <p:spPr/>
        <p:txBody>
          <a:bodyPr/>
          <a:lstStyle/>
          <a:p>
            <a:pPr algn="just" eaLnBrk="1" hangingPunct="1"/>
            <a:r>
              <a:rPr lang="zh-CN" altLang="en-US" sz="3600" b="1">
                <a:solidFill>
                  <a:srgbClr val="0000CC"/>
                </a:solidFill>
                <a:latin typeface="宋体" pitchFamily="2" charset="-122"/>
              </a:rPr>
              <a:t>其中：</a:t>
            </a:r>
          </a:p>
          <a:p>
            <a:pPr algn="just" eaLnBrk="1" hangingPunct="1">
              <a:buFont typeface="Wingdings" pitchFamily="2" charset="2"/>
              <a:buNone/>
            </a:pPr>
            <a:r>
              <a:rPr lang="en-US" altLang="zh-CN" sz="3600" b="1">
                <a:solidFill>
                  <a:srgbClr val="0000CC"/>
                </a:solidFill>
                <a:latin typeface="宋体" pitchFamily="2" charset="-122"/>
              </a:rPr>
              <a:t>E</a:t>
            </a:r>
            <a:r>
              <a:rPr lang="zh-CN" altLang="en-US" sz="3600" b="1">
                <a:solidFill>
                  <a:srgbClr val="0000CC"/>
                </a:solidFill>
                <a:latin typeface="宋体" pitchFamily="2" charset="-122"/>
              </a:rPr>
              <a:t>代表表达式，</a:t>
            </a:r>
            <a:r>
              <a:rPr lang="en-US" altLang="zh-CN" sz="3600" b="1">
                <a:solidFill>
                  <a:srgbClr val="0000CC"/>
                </a:solidFill>
                <a:latin typeface="宋体" pitchFamily="2" charset="-122"/>
              </a:rPr>
              <a:t>T</a:t>
            </a:r>
            <a:r>
              <a:rPr lang="zh-CN" altLang="en-US" sz="3600" b="1">
                <a:solidFill>
                  <a:srgbClr val="0000CC"/>
                </a:solidFill>
                <a:latin typeface="宋体" pitchFamily="2" charset="-122"/>
              </a:rPr>
              <a:t>代表项，</a:t>
            </a:r>
            <a:r>
              <a:rPr lang="en-US" altLang="zh-CN" sz="3600" b="1">
                <a:solidFill>
                  <a:srgbClr val="0000CC"/>
                </a:solidFill>
                <a:latin typeface="宋体" pitchFamily="2" charset="-122"/>
              </a:rPr>
              <a:t>F</a:t>
            </a:r>
            <a:r>
              <a:rPr lang="zh-CN" altLang="en-US" sz="3600" b="1">
                <a:solidFill>
                  <a:srgbClr val="0000CC"/>
                </a:solidFill>
                <a:latin typeface="宋体" pitchFamily="2" charset="-122"/>
              </a:rPr>
              <a:t>代表因子</a:t>
            </a:r>
          </a:p>
          <a:p>
            <a:pPr algn="just" eaLnBrk="1" hangingPunct="1">
              <a:buFont typeface="Wingdings" pitchFamily="2" charset="2"/>
              <a:buNone/>
            </a:pPr>
            <a:r>
              <a:rPr lang="en-US" altLang="zh-CN" sz="3600" b="1">
                <a:solidFill>
                  <a:srgbClr val="0000CC"/>
                </a:solidFill>
                <a:latin typeface="宋体" pitchFamily="2" charset="-122"/>
              </a:rPr>
              <a:t>(E)</a:t>
            </a:r>
            <a:r>
              <a:rPr lang="zh-CN" altLang="en-US" sz="3600" b="1">
                <a:solidFill>
                  <a:srgbClr val="0000CC"/>
                </a:solidFill>
                <a:latin typeface="宋体" pitchFamily="2" charset="-122"/>
              </a:rPr>
              <a:t>代表的是带小括号的表达式</a:t>
            </a:r>
          </a:p>
          <a:p>
            <a:pPr algn="just" eaLnBrk="1" hangingPunct="1">
              <a:buFont typeface="Wingdings" pitchFamily="2" charset="2"/>
              <a:buNone/>
            </a:pPr>
            <a:r>
              <a:rPr lang="zh-CN" altLang="en-US" sz="3600" b="1">
                <a:solidFill>
                  <a:srgbClr val="0000CC"/>
                </a:solidFill>
                <a:latin typeface="宋体" pitchFamily="2" charset="-122"/>
              </a:rPr>
              <a:t>表示：先因子，再*、</a:t>
            </a:r>
            <a:r>
              <a:rPr lang="en-US" altLang="zh-CN" sz="3600" b="1">
                <a:solidFill>
                  <a:srgbClr val="0000CC"/>
                </a:solidFill>
                <a:latin typeface="宋体" pitchFamily="2" charset="-122"/>
              </a:rPr>
              <a:t>/</a:t>
            </a:r>
            <a:r>
              <a:rPr lang="zh-CN" altLang="en-US" sz="3600" b="1">
                <a:solidFill>
                  <a:srgbClr val="0000CC"/>
                </a:solidFill>
                <a:latin typeface="宋体" pitchFamily="2" charset="-122"/>
              </a:rPr>
              <a:t>，最后</a:t>
            </a:r>
            <a:r>
              <a:rPr lang="en-US" altLang="zh-CN" sz="3600" b="1">
                <a:solidFill>
                  <a:srgbClr val="0000CC"/>
                </a:solidFill>
                <a:latin typeface="宋体" pitchFamily="2" charset="-122"/>
              </a:rPr>
              <a:t>+</a:t>
            </a:r>
            <a:r>
              <a:rPr lang="zh-CN" altLang="en-US" sz="3600" b="1">
                <a:solidFill>
                  <a:srgbClr val="0000CC"/>
                </a:solidFill>
                <a:latin typeface="宋体" pitchFamily="2" charset="-122"/>
              </a:rPr>
              <a:t>、</a:t>
            </a:r>
            <a:r>
              <a:rPr lang="en-US" altLang="zh-CN" sz="3600" b="1">
                <a:solidFill>
                  <a:srgbClr val="0000CC"/>
                </a:solidFill>
                <a:latin typeface="宋体" pitchFamily="2" charset="-122"/>
              </a:rPr>
              <a:t>-</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Effect transition="in" filter="box(in)">
                                      <p:cBhvr>
                                        <p:cTn id="7" dur="500"/>
                                        <p:tgtEl>
                                          <p:spTgt spid="475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5139">
                                            <p:txEl>
                                              <p:pRg st="1" end="1"/>
                                            </p:txEl>
                                          </p:spTgt>
                                        </p:tgtEl>
                                        <p:attrNameLst>
                                          <p:attrName>style.visibility</p:attrName>
                                        </p:attrNameLst>
                                      </p:cBhvr>
                                      <p:to>
                                        <p:strVal val="visible"/>
                                      </p:to>
                                    </p:set>
                                    <p:animEffect transition="in" filter="box(in)">
                                      <p:cBhvr>
                                        <p:cTn id="12" dur="500"/>
                                        <p:tgtEl>
                                          <p:spTgt spid="475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75139">
                                            <p:txEl>
                                              <p:pRg st="2" end="2"/>
                                            </p:txEl>
                                          </p:spTgt>
                                        </p:tgtEl>
                                        <p:attrNameLst>
                                          <p:attrName>style.visibility</p:attrName>
                                        </p:attrNameLst>
                                      </p:cBhvr>
                                      <p:to>
                                        <p:strVal val="visible"/>
                                      </p:to>
                                    </p:set>
                                    <p:animEffect transition="in" filter="box(in)">
                                      <p:cBhvr>
                                        <p:cTn id="17" dur="500"/>
                                        <p:tgtEl>
                                          <p:spTgt spid="475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75139">
                                            <p:txEl>
                                              <p:pRg st="3" end="3"/>
                                            </p:txEl>
                                          </p:spTgt>
                                        </p:tgtEl>
                                        <p:attrNameLst>
                                          <p:attrName>style.visibility</p:attrName>
                                        </p:attrNameLst>
                                      </p:cBhvr>
                                      <p:to>
                                        <p:strVal val="visible"/>
                                      </p:to>
                                    </p:set>
                                    <p:animEffect transition="in" filter="box(in)">
                                      <p:cBhvr>
                                        <p:cTn id="22" dur="500"/>
                                        <p:tgtEl>
                                          <p:spTgt spid="475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0"/>
          <p:cNvSpPr>
            <a:spLocks noGrp="1" noChangeArrowheads="1"/>
          </p:cNvSpPr>
          <p:nvPr>
            <p:ph type="title"/>
          </p:nvPr>
        </p:nvSpPr>
        <p:spPr/>
        <p:txBody>
          <a:bodyPr/>
          <a:lstStyle/>
          <a:p>
            <a:pPr eaLnBrk="1" hangingPunct="1"/>
            <a:endParaRPr lang="zh-CN" altLang="zh-CN">
              <a:solidFill>
                <a:srgbClr val="0000CC"/>
              </a:solidFill>
            </a:endParaRPr>
          </a:p>
        </p:txBody>
      </p:sp>
      <p:sp>
        <p:nvSpPr>
          <p:cNvPr id="476163" name="Rectangle 2051"/>
          <p:cNvSpPr>
            <a:spLocks noGrp="1" noChangeArrowheads="1"/>
          </p:cNvSpPr>
          <p:nvPr>
            <p:ph type="body" idx="1"/>
          </p:nvPr>
        </p:nvSpPr>
        <p:spPr/>
        <p:txBody>
          <a:bodyPr/>
          <a:lstStyle/>
          <a:p>
            <a:pPr marL="0" indent="0" algn="just" eaLnBrk="1" hangingPunct="1">
              <a:lnSpc>
                <a:spcPct val="90000"/>
              </a:lnSpc>
              <a:buFont typeface="Wingdings" pitchFamily="2" charset="2"/>
              <a:buNone/>
            </a:pPr>
            <a:r>
              <a:rPr lang="en-US" altLang="zh-CN" sz="3600" b="1" dirty="0">
                <a:solidFill>
                  <a:srgbClr val="0000CC"/>
                </a:solidFill>
                <a:latin typeface="宋体" pitchFamily="2" charset="-122"/>
              </a:rPr>
              <a:t> </a:t>
            </a:r>
            <a:r>
              <a:rPr lang="zh-CN" altLang="en-US" sz="3600" b="1" dirty="0">
                <a:solidFill>
                  <a:srgbClr val="0000CC"/>
                </a:solidFill>
                <a:latin typeface="宋体" pitchFamily="2" charset="-122"/>
              </a:rPr>
              <a:t>如果使用</a:t>
            </a:r>
            <a:r>
              <a:rPr lang="en-US" altLang="zh-CN" sz="3600" b="1" dirty="0">
                <a:solidFill>
                  <a:srgbClr val="FF0000"/>
                </a:solidFill>
                <a:latin typeface="宋体" pitchFamily="2" charset="-122"/>
              </a:rPr>
              <a:t>%</a:t>
            </a:r>
            <a:r>
              <a:rPr lang="zh-CN" altLang="en-US" sz="3600" b="1" dirty="0">
                <a:solidFill>
                  <a:srgbClr val="0000CC"/>
                </a:solidFill>
                <a:latin typeface="宋体" pitchFamily="2" charset="-122"/>
              </a:rPr>
              <a:t>代表模运算</a:t>
            </a:r>
            <a:r>
              <a:rPr lang="en-US" altLang="zh-CN" sz="3600" b="1" dirty="0">
                <a:solidFill>
                  <a:srgbClr val="0000CC"/>
                </a:solidFill>
                <a:latin typeface="宋体" pitchFamily="2" charset="-122"/>
              </a:rPr>
              <a:t>(</a:t>
            </a:r>
            <a:r>
              <a:rPr lang="zh-CN" altLang="en-US" sz="3600" b="1" dirty="0">
                <a:solidFill>
                  <a:srgbClr val="0000CC"/>
                </a:solidFill>
                <a:latin typeface="宋体" pitchFamily="2" charset="-122"/>
              </a:rPr>
              <a:t>即取余数运算</a:t>
            </a:r>
            <a:r>
              <a:rPr lang="en-US" altLang="zh-CN" sz="3600" b="1" dirty="0">
                <a:solidFill>
                  <a:srgbClr val="0000CC"/>
                </a:solidFill>
                <a:latin typeface="宋体" pitchFamily="2" charset="-122"/>
              </a:rPr>
              <a:t>)</a:t>
            </a:r>
            <a:r>
              <a:rPr lang="zh-CN" altLang="en-US" sz="3600" b="1" dirty="0">
                <a:solidFill>
                  <a:srgbClr val="0000CC"/>
                </a:solidFill>
                <a:latin typeface="宋体" pitchFamily="2" charset="-122"/>
              </a:rPr>
              <a:t>、使用</a:t>
            </a:r>
            <a:r>
              <a:rPr lang="en-US" altLang="zh-CN" sz="3600" b="1" dirty="0">
                <a:solidFill>
                  <a:srgbClr val="FF0000"/>
                </a:solidFill>
                <a:latin typeface="宋体" pitchFamily="2" charset="-122"/>
              </a:rPr>
              <a:t>^</a:t>
            </a:r>
            <a:r>
              <a:rPr lang="zh-CN" altLang="en-US" sz="3600" b="1" dirty="0">
                <a:solidFill>
                  <a:srgbClr val="0000CC"/>
                </a:solidFill>
                <a:latin typeface="宋体" pitchFamily="2" charset="-122"/>
              </a:rPr>
              <a:t>代表指数运算，则有</a:t>
            </a:r>
            <a:endParaRPr lang="zh-CN" altLang="en-US" sz="3600" b="1" dirty="0">
              <a:solidFill>
                <a:srgbClr val="0000CC"/>
              </a:solidFill>
            </a:endParaRPr>
          </a:p>
          <a:p>
            <a:pPr marL="0" indent="0" algn="just" eaLnBrk="1" hangingPunct="1">
              <a:lnSpc>
                <a:spcPct val="90000"/>
              </a:lnSpc>
              <a:buFont typeface="Wingdings" pitchFamily="2" charset="2"/>
              <a:buNone/>
            </a:pPr>
            <a:r>
              <a:rPr lang="zh-CN" altLang="en-US" sz="3600" b="1" dirty="0">
                <a:solidFill>
                  <a:srgbClr val="0000CC"/>
                </a:solidFill>
                <a:latin typeface="宋体" pitchFamily="2" charset="-122"/>
              </a:rPr>
              <a:t> </a:t>
            </a:r>
            <a:r>
              <a:rPr lang="en-US" altLang="zh-CN" sz="3600" b="1" dirty="0">
                <a:solidFill>
                  <a:srgbClr val="0000CC"/>
                </a:solidFill>
                <a:latin typeface="宋体" pitchFamily="2" charset="-122"/>
              </a:rPr>
              <a:t>E→E+T|E-T|T</a:t>
            </a:r>
            <a:endParaRPr lang="en-US" altLang="zh-CN" sz="3600" b="1" dirty="0">
              <a:solidFill>
                <a:srgbClr val="0000CC"/>
              </a:solidFill>
            </a:endParaRPr>
          </a:p>
          <a:p>
            <a:pPr marL="0" indent="0" algn="just" eaLnBrk="1" hangingPunct="1">
              <a:lnSpc>
                <a:spcPct val="90000"/>
              </a:lnSpc>
              <a:buFont typeface="Wingdings" pitchFamily="2" charset="2"/>
              <a:buNone/>
            </a:pPr>
            <a:r>
              <a:rPr lang="en-US" altLang="zh-CN" sz="3600" b="1" dirty="0">
                <a:solidFill>
                  <a:srgbClr val="0000CC"/>
                </a:solidFill>
                <a:latin typeface="宋体" pitchFamily="2" charset="-122"/>
              </a:rPr>
              <a:t> T→T*A|T/A|T%A|A</a:t>
            </a:r>
            <a:endParaRPr lang="en-US" altLang="zh-CN" sz="3600" b="1" dirty="0">
              <a:solidFill>
                <a:srgbClr val="0000CC"/>
              </a:solidFill>
            </a:endParaRPr>
          </a:p>
          <a:p>
            <a:pPr marL="0" indent="0" algn="just" eaLnBrk="1" hangingPunct="1">
              <a:lnSpc>
                <a:spcPct val="90000"/>
              </a:lnSpc>
              <a:buFont typeface="Wingdings" pitchFamily="2" charset="2"/>
              <a:buNone/>
            </a:pPr>
            <a:r>
              <a:rPr lang="en-US" altLang="zh-CN" sz="3600" b="1" dirty="0">
                <a:solidFill>
                  <a:srgbClr val="0000CC"/>
                </a:solidFill>
                <a:latin typeface="宋体" pitchFamily="2" charset="-122"/>
              </a:rPr>
              <a:t> </a:t>
            </a:r>
            <a:r>
              <a:rPr lang="en-US" altLang="zh-CN" sz="3600" b="1" dirty="0">
                <a:solidFill>
                  <a:srgbClr val="000000"/>
                </a:solidFill>
                <a:latin typeface="宋体" pitchFamily="2" charset="-122"/>
              </a:rPr>
              <a:t>A→F^A|F</a:t>
            </a:r>
            <a:r>
              <a:rPr lang="en-US" altLang="zh-CN" sz="3600" b="1" dirty="0">
                <a:solidFill>
                  <a:srgbClr val="0000CC"/>
                </a:solidFill>
                <a:latin typeface="宋体" pitchFamily="2" charset="-122"/>
              </a:rPr>
              <a:t>                           </a:t>
            </a:r>
            <a:endParaRPr lang="en-US" altLang="zh-CN" sz="3600" b="1" dirty="0">
              <a:solidFill>
                <a:srgbClr val="0000CC"/>
              </a:solidFill>
            </a:endParaRPr>
          </a:p>
          <a:p>
            <a:pPr marL="0" indent="0" algn="just" eaLnBrk="1" hangingPunct="1">
              <a:lnSpc>
                <a:spcPct val="90000"/>
              </a:lnSpc>
              <a:buFont typeface="Wingdings" pitchFamily="2" charset="2"/>
              <a:buNone/>
            </a:pPr>
            <a:r>
              <a:rPr lang="en-US" altLang="zh-CN" sz="3600" b="1" dirty="0">
                <a:solidFill>
                  <a:srgbClr val="0000CC"/>
                </a:solidFill>
                <a:latin typeface="宋体" pitchFamily="2" charset="-122"/>
              </a:rPr>
              <a:t> F→(E)|</a:t>
            </a:r>
            <a:r>
              <a:rPr lang="en-US" altLang="zh-CN" sz="3600" b="1" dirty="0" err="1">
                <a:solidFill>
                  <a:srgbClr val="0000CC"/>
                </a:solidFill>
                <a:latin typeface="宋体" pitchFamily="2" charset="-122"/>
              </a:rPr>
              <a:t>i</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box(in)">
                                      <p:cBhvr>
                                        <p:cTn id="7" dur="500"/>
                                        <p:tgtEl>
                                          <p:spTgt spid="476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6163">
                                            <p:txEl>
                                              <p:pRg st="1" end="1"/>
                                            </p:txEl>
                                          </p:spTgt>
                                        </p:tgtEl>
                                        <p:attrNameLst>
                                          <p:attrName>style.visibility</p:attrName>
                                        </p:attrNameLst>
                                      </p:cBhvr>
                                      <p:to>
                                        <p:strVal val="visible"/>
                                      </p:to>
                                    </p:set>
                                    <p:animEffect transition="in" filter="box(in)">
                                      <p:cBhvr>
                                        <p:cTn id="12" dur="500"/>
                                        <p:tgtEl>
                                          <p:spTgt spid="47616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76163">
                                            <p:txEl>
                                              <p:pRg st="2" end="2"/>
                                            </p:txEl>
                                          </p:spTgt>
                                        </p:tgtEl>
                                        <p:attrNameLst>
                                          <p:attrName>style.visibility</p:attrName>
                                        </p:attrNameLst>
                                      </p:cBhvr>
                                      <p:to>
                                        <p:strVal val="visible"/>
                                      </p:to>
                                    </p:set>
                                    <p:animEffect transition="in" filter="box(in)">
                                      <p:cBhvr>
                                        <p:cTn id="15" dur="500"/>
                                        <p:tgtEl>
                                          <p:spTgt spid="47616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76163">
                                            <p:txEl>
                                              <p:pRg st="3" end="3"/>
                                            </p:txEl>
                                          </p:spTgt>
                                        </p:tgtEl>
                                        <p:attrNameLst>
                                          <p:attrName>style.visibility</p:attrName>
                                        </p:attrNameLst>
                                      </p:cBhvr>
                                      <p:to>
                                        <p:strVal val="visible"/>
                                      </p:to>
                                    </p:set>
                                    <p:animEffect transition="in" filter="box(in)">
                                      <p:cBhvr>
                                        <p:cTn id="20" dur="500"/>
                                        <p:tgtEl>
                                          <p:spTgt spid="47616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76163">
                                            <p:txEl>
                                              <p:pRg st="4" end="4"/>
                                            </p:txEl>
                                          </p:spTgt>
                                        </p:tgtEl>
                                        <p:attrNameLst>
                                          <p:attrName>style.visibility</p:attrName>
                                        </p:attrNameLst>
                                      </p:cBhvr>
                                      <p:to>
                                        <p:strVal val="visible"/>
                                      </p:to>
                                    </p:set>
                                    <p:animEffect transition="in" filter="box(in)">
                                      <p:cBhvr>
                                        <p:cTn id="25" dur="500"/>
                                        <p:tgtEl>
                                          <p:spTgt spid="476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0"/>
          <p:cNvSpPr>
            <a:spLocks noGrp="1" noChangeArrowheads="1"/>
          </p:cNvSpPr>
          <p:nvPr>
            <p:ph type="title"/>
          </p:nvPr>
        </p:nvSpPr>
        <p:spPr/>
        <p:txBody>
          <a:bodyPr/>
          <a:lstStyle/>
          <a:p>
            <a:pPr eaLnBrk="1" hangingPunct="1"/>
            <a:r>
              <a:rPr lang="zh-CN" altLang="en-US" sz="4400" dirty="0">
                <a:solidFill>
                  <a:srgbClr val="0000CC"/>
                </a:solidFill>
                <a:latin typeface="宋体" pitchFamily="2" charset="-122"/>
              </a:rPr>
              <a:t>注意</a:t>
            </a:r>
            <a:endParaRPr lang="zh-CN" altLang="en-US" sz="4400" dirty="0">
              <a:solidFill>
                <a:srgbClr val="0000CC"/>
              </a:solidFill>
            </a:endParaRPr>
          </a:p>
        </p:txBody>
      </p:sp>
      <p:sp>
        <p:nvSpPr>
          <p:cNvPr id="477187" name="Rectangle 2051"/>
          <p:cNvSpPr>
            <a:spLocks noGrp="1" noChangeArrowheads="1"/>
          </p:cNvSpPr>
          <p:nvPr>
            <p:ph type="body" idx="1"/>
          </p:nvPr>
        </p:nvSpPr>
        <p:spPr/>
        <p:txBody>
          <a:bodyPr/>
          <a:lstStyle/>
          <a:p>
            <a:pPr algn="just" eaLnBrk="1" hangingPunct="1">
              <a:buFont typeface="Wingdings" pitchFamily="2" charset="2"/>
              <a:buNone/>
            </a:pPr>
            <a:r>
              <a:rPr lang="zh-CN" altLang="en-US" sz="3600" b="1">
                <a:solidFill>
                  <a:srgbClr val="0000CC"/>
                </a:solidFill>
                <a:latin typeface="宋体" pitchFamily="2" charset="-122"/>
              </a:rPr>
              <a:t>需要考虑</a:t>
            </a:r>
            <a:r>
              <a:rPr lang="en-US" altLang="zh-CN" sz="3600" b="1">
                <a:solidFill>
                  <a:srgbClr val="0000CC"/>
                </a:solidFill>
                <a:latin typeface="宋体" pitchFamily="2" charset="-122"/>
              </a:rPr>
              <a:t>^</a:t>
            </a:r>
            <a:r>
              <a:rPr lang="zh-CN" altLang="en-US" sz="3600" b="1">
                <a:solidFill>
                  <a:srgbClr val="0000CC"/>
                </a:solidFill>
                <a:latin typeface="宋体" pitchFamily="2" charset="-122"/>
              </a:rPr>
              <a:t>运算的</a:t>
            </a:r>
            <a:r>
              <a:rPr lang="zh-CN" altLang="en-US" sz="3600" b="1">
                <a:solidFill>
                  <a:srgbClr val="000000"/>
                </a:solidFill>
                <a:latin typeface="宋体" pitchFamily="2" charset="-122"/>
              </a:rPr>
              <a:t>结合性</a:t>
            </a:r>
            <a:r>
              <a:rPr lang="zh-CN" altLang="en-US" sz="3600" b="1">
                <a:solidFill>
                  <a:srgbClr val="0000CC"/>
                </a:solidFill>
                <a:latin typeface="宋体" pitchFamily="2" charset="-122"/>
              </a:rPr>
              <a:t>：</a:t>
            </a:r>
          </a:p>
          <a:p>
            <a:pPr algn="just" eaLnBrk="1" hangingPunct="1">
              <a:buFont typeface="Wingdings" pitchFamily="2" charset="2"/>
              <a:buNone/>
            </a:pPr>
            <a:r>
              <a:rPr lang="zh-CN" altLang="en-US" sz="3600" b="1">
                <a:solidFill>
                  <a:srgbClr val="0000CC"/>
                </a:solidFill>
                <a:latin typeface="宋体" pitchFamily="2" charset="-122"/>
              </a:rPr>
              <a:t>   </a:t>
            </a:r>
            <a:r>
              <a:rPr lang="en-US" altLang="zh-CN" sz="3600" b="1">
                <a:solidFill>
                  <a:srgbClr val="0000CC"/>
                </a:solidFill>
                <a:latin typeface="宋体" pitchFamily="2" charset="-122"/>
              </a:rPr>
              <a:t>^</a:t>
            </a:r>
            <a:r>
              <a:rPr lang="zh-CN" altLang="en-US" sz="3600" b="1">
                <a:solidFill>
                  <a:srgbClr val="0000CC"/>
                </a:solidFill>
                <a:latin typeface="宋体" pitchFamily="2" charset="-122"/>
              </a:rPr>
              <a:t>是右结合的。</a:t>
            </a:r>
            <a:endParaRPr lang="zh-CN" altLang="en-US" sz="3600" b="1">
              <a:solidFill>
                <a:srgbClr val="0000CC"/>
              </a:solidFill>
            </a:endParaRPr>
          </a:p>
          <a:p>
            <a:pPr eaLnBrk="1" hangingPunct="1"/>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animEffect transition="in" filter="box(in)">
                                      <p:cBhvr>
                                        <p:cTn id="7" dur="500"/>
                                        <p:tgtEl>
                                          <p:spTgt spid="477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7187">
                                            <p:txEl>
                                              <p:pRg st="1" end="1"/>
                                            </p:txEl>
                                          </p:spTgt>
                                        </p:tgtEl>
                                        <p:attrNameLst>
                                          <p:attrName>style.visibility</p:attrName>
                                        </p:attrNameLst>
                                      </p:cBhvr>
                                      <p:to>
                                        <p:strVal val="visible"/>
                                      </p:to>
                                    </p:set>
                                    <p:animEffect transition="in" filter="box(in)">
                                      <p:cBhvr>
                                        <p:cTn id="12" dur="500"/>
                                        <p:tgtEl>
                                          <p:spTgt spid="477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zh-CN" altLang="zh-CN"/>
          </a:p>
        </p:txBody>
      </p:sp>
      <p:sp>
        <p:nvSpPr>
          <p:cNvPr id="617475" name="Rectangle 3"/>
          <p:cNvSpPr>
            <a:spLocks noGrp="1" noChangeArrowheads="1"/>
          </p:cNvSpPr>
          <p:nvPr>
            <p:ph type="body" idx="1"/>
          </p:nvPr>
        </p:nvSpPr>
        <p:spPr/>
        <p:txBody>
          <a:bodyPr/>
          <a:lstStyle/>
          <a:p>
            <a:pPr marL="0" indent="0" eaLnBrk="1" hangingPunct="1"/>
            <a:r>
              <a:rPr lang="zh-CN" altLang="en-US" sz="3600" b="1" dirty="0">
                <a:solidFill>
                  <a:srgbClr val="0000CC"/>
                </a:solidFill>
              </a:rPr>
              <a:t>接收</a:t>
            </a:r>
            <a:r>
              <a:rPr lang="zh-CN" altLang="en-US" sz="3600" b="1" dirty="0">
                <a:solidFill>
                  <a:srgbClr val="000000"/>
                </a:solidFill>
              </a:rPr>
              <a:t>（识别）</a:t>
            </a:r>
            <a:r>
              <a:rPr lang="zh-CN" altLang="en-US" sz="3600" b="1" dirty="0">
                <a:solidFill>
                  <a:srgbClr val="0000CC"/>
                </a:solidFill>
              </a:rPr>
              <a:t>语言</a:t>
            </a:r>
          </a:p>
          <a:p>
            <a:pPr marL="0" indent="0" eaLnBrk="1" hangingPunct="1">
              <a:lnSpc>
                <a:spcPct val="150000"/>
              </a:lnSpc>
              <a:buFont typeface="Wingdings" pitchFamily="2" charset="2"/>
              <a:buNone/>
            </a:pPr>
            <a:r>
              <a:rPr lang="zh-CN" altLang="en-US" sz="3600" b="1" dirty="0">
                <a:solidFill>
                  <a:srgbClr val="0000CC"/>
                </a:solidFill>
              </a:rPr>
              <a:t>   使用</a:t>
            </a:r>
            <a:r>
              <a:rPr lang="zh-CN" altLang="en-US" sz="3600" b="1" dirty="0">
                <a:solidFill>
                  <a:srgbClr val="000000"/>
                </a:solidFill>
              </a:rPr>
              <a:t>自动机模型</a:t>
            </a:r>
            <a:r>
              <a:rPr lang="zh-CN" altLang="en-US" sz="3600" b="1" dirty="0">
                <a:solidFill>
                  <a:srgbClr val="0000CC"/>
                </a:solidFill>
              </a:rPr>
              <a:t>来</a:t>
            </a:r>
            <a:r>
              <a:rPr lang="zh-CN" altLang="en-US" sz="3600" b="1" dirty="0">
                <a:solidFill>
                  <a:srgbClr val="000000"/>
                </a:solidFill>
              </a:rPr>
              <a:t>接收</a:t>
            </a:r>
            <a:r>
              <a:rPr lang="zh-CN" altLang="en-US" sz="3600" b="1" dirty="0">
                <a:solidFill>
                  <a:srgbClr val="0000CC"/>
                </a:solidFill>
              </a:rPr>
              <a:t>字符串，接收的所有字符串，也形成一个语言。</a:t>
            </a:r>
          </a:p>
          <a:p>
            <a:pPr marL="0" indent="0" eaLnBrk="1" hangingPunct="1">
              <a:lnSpc>
                <a:spcPct val="150000"/>
              </a:lnSpc>
            </a:pPr>
            <a:r>
              <a:rPr lang="zh-CN" altLang="en-US" sz="3600" b="1" dirty="0">
                <a:solidFill>
                  <a:srgbClr val="0000CC"/>
                </a:solidFill>
              </a:rPr>
              <a:t> </a:t>
            </a:r>
            <a:r>
              <a:rPr lang="zh-CN" altLang="en-US" sz="3600" b="1" dirty="0">
                <a:solidFill>
                  <a:srgbClr val="000000"/>
                </a:solidFill>
              </a:rPr>
              <a:t>自动机</a:t>
            </a:r>
            <a:r>
              <a:rPr lang="zh-CN" altLang="en-US" sz="3600" b="1" dirty="0">
                <a:solidFill>
                  <a:srgbClr val="0000CC"/>
                </a:solidFill>
              </a:rPr>
              <a:t>所研究的问题。  </a:t>
            </a:r>
          </a:p>
          <a:p>
            <a:pPr marL="0" indent="0"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7475">
                                            <p:txEl>
                                              <p:pRg st="0" end="0"/>
                                            </p:txEl>
                                          </p:spTgt>
                                        </p:tgtEl>
                                        <p:attrNameLst>
                                          <p:attrName>style.visibility</p:attrName>
                                        </p:attrNameLst>
                                      </p:cBhvr>
                                      <p:to>
                                        <p:strVal val="visible"/>
                                      </p:to>
                                    </p:set>
                                    <p:animEffect transition="in" filter="box(in)">
                                      <p:cBhvr>
                                        <p:cTn id="7" dur="500"/>
                                        <p:tgtEl>
                                          <p:spTgt spid="617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17475">
                                            <p:txEl>
                                              <p:pRg st="1" end="1"/>
                                            </p:txEl>
                                          </p:spTgt>
                                        </p:tgtEl>
                                        <p:attrNameLst>
                                          <p:attrName>style.visibility</p:attrName>
                                        </p:attrNameLst>
                                      </p:cBhvr>
                                      <p:to>
                                        <p:strVal val="visible"/>
                                      </p:to>
                                    </p:set>
                                    <p:animEffect transition="in" filter="box(in)">
                                      <p:cBhvr>
                                        <p:cTn id="12" dur="500"/>
                                        <p:tgtEl>
                                          <p:spTgt spid="617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17475">
                                            <p:txEl>
                                              <p:pRg st="2" end="2"/>
                                            </p:txEl>
                                          </p:spTgt>
                                        </p:tgtEl>
                                        <p:attrNameLst>
                                          <p:attrName>style.visibility</p:attrName>
                                        </p:attrNameLst>
                                      </p:cBhvr>
                                      <p:to>
                                        <p:strVal val="visible"/>
                                      </p:to>
                                    </p:set>
                                    <p:animEffect transition="in" filter="box(in)">
                                      <p:cBhvr>
                                        <p:cTn id="17" dur="500"/>
                                        <p:tgtEl>
                                          <p:spTgt spid="617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0"/>
          <p:cNvSpPr>
            <a:spLocks noGrp="1" noChangeArrowheads="1"/>
          </p:cNvSpPr>
          <p:nvPr>
            <p:ph type="title"/>
          </p:nvPr>
        </p:nvSpPr>
        <p:spPr/>
        <p:txBody>
          <a:bodyPr/>
          <a:lstStyle/>
          <a:p>
            <a:pPr eaLnBrk="1" hangingPunct="1"/>
            <a:r>
              <a:rPr lang="zh-CN" altLang="en-US" sz="4400" dirty="0">
                <a:solidFill>
                  <a:srgbClr val="0000CC"/>
                </a:solidFill>
                <a:latin typeface="宋体" pitchFamily="2" charset="-122"/>
              </a:rPr>
              <a:t>例</a:t>
            </a:r>
            <a:r>
              <a:rPr lang="en-US" altLang="zh-CN" sz="4400" dirty="0">
                <a:solidFill>
                  <a:srgbClr val="0000CC"/>
                </a:solidFill>
                <a:latin typeface="宋体" pitchFamily="2" charset="-122"/>
              </a:rPr>
              <a:t>2-3</a:t>
            </a:r>
          </a:p>
        </p:txBody>
      </p:sp>
      <p:sp>
        <p:nvSpPr>
          <p:cNvPr id="478211" name="Rectangle 2051"/>
          <p:cNvSpPr>
            <a:spLocks noGrp="1" noChangeArrowheads="1"/>
          </p:cNvSpPr>
          <p:nvPr>
            <p:ph type="body" idx="1"/>
          </p:nvPr>
        </p:nvSpPr>
        <p:spPr/>
        <p:txBody>
          <a:bodyPr/>
          <a:lstStyle/>
          <a:p>
            <a:pPr marL="0" indent="0" eaLnBrk="1" hangingPunct="1">
              <a:buFont typeface="Wingdings" pitchFamily="2" charset="2"/>
              <a:buNone/>
            </a:pPr>
            <a:r>
              <a:rPr lang="en-US" altLang="zh-CN" sz="3600" b="1">
                <a:solidFill>
                  <a:srgbClr val="0000CC"/>
                </a:solidFill>
                <a:latin typeface="宋体" pitchFamily="2" charset="-122"/>
              </a:rPr>
              <a:t>   </a:t>
            </a:r>
            <a:r>
              <a:rPr lang="zh-CN" altLang="en-US" sz="3600" b="1">
                <a:solidFill>
                  <a:srgbClr val="0000CC"/>
                </a:solidFill>
                <a:latin typeface="宋体" pitchFamily="2" charset="-122"/>
              </a:rPr>
              <a:t>标识符</a:t>
            </a:r>
            <a:r>
              <a:rPr lang="en-US" altLang="zh-CN" sz="3600" b="1">
                <a:solidFill>
                  <a:srgbClr val="0000CC"/>
                </a:solidFill>
                <a:latin typeface="宋体" pitchFamily="2" charset="-122"/>
              </a:rPr>
              <a:t>(</a:t>
            </a:r>
            <a:r>
              <a:rPr lang="zh-CN" altLang="en-US" sz="3600" b="1">
                <a:solidFill>
                  <a:srgbClr val="0000CC"/>
                </a:solidFill>
                <a:latin typeface="宋体" pitchFamily="2" charset="-122"/>
              </a:rPr>
              <a:t>以字母开头的字母、数字的串</a:t>
            </a:r>
            <a:r>
              <a:rPr lang="en-US" altLang="zh-CN" sz="3600" b="1">
                <a:solidFill>
                  <a:srgbClr val="0000CC"/>
                </a:solidFill>
                <a:latin typeface="宋体" pitchFamily="2" charset="-122"/>
              </a:rPr>
              <a:t>)</a:t>
            </a:r>
            <a:r>
              <a:rPr lang="zh-CN" altLang="en-US" sz="3600" b="1">
                <a:solidFill>
                  <a:srgbClr val="0000CC"/>
                </a:solidFill>
                <a:latin typeface="宋体" pitchFamily="2" charset="-122"/>
              </a:rPr>
              <a:t>的产生</a:t>
            </a:r>
            <a:r>
              <a:rPr lang="en-US" altLang="zh-CN" sz="3600" b="1">
                <a:solidFill>
                  <a:srgbClr val="0000CC"/>
                </a:solidFill>
                <a:latin typeface="宋体" pitchFamily="2" charset="-122"/>
              </a:rPr>
              <a:t>(</a:t>
            </a:r>
            <a:r>
              <a:rPr lang="zh-CN" altLang="en-US" sz="3600" b="1">
                <a:solidFill>
                  <a:srgbClr val="0000CC"/>
                </a:solidFill>
                <a:latin typeface="宋体" pitchFamily="2" charset="-122"/>
              </a:rPr>
              <a:t>仅考虑小写字母</a:t>
            </a:r>
            <a:r>
              <a:rPr lang="en-US" altLang="zh-CN" sz="3600" b="1">
                <a:solidFill>
                  <a:srgbClr val="0000CC"/>
                </a:solidFill>
                <a:latin typeface="宋体" pitchFamily="2" charset="-122"/>
              </a:rPr>
              <a:t>)</a:t>
            </a:r>
            <a:r>
              <a:rPr lang="zh-CN" altLang="en-US" sz="3600" b="1">
                <a:solidFill>
                  <a:srgbClr val="0000CC"/>
                </a:solidFill>
                <a:latin typeface="宋体" pitchFamily="2" charset="-122"/>
              </a:rPr>
              <a:t>。</a:t>
            </a:r>
            <a:r>
              <a:rPr lang="zh-CN" altLang="en-US" sz="3600" b="1">
                <a:solidFill>
                  <a:srgbClr val="0000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box(in)">
                                      <p:cBhvr>
                                        <p:cTn id="7" dur="500"/>
                                        <p:tgtEl>
                                          <p:spTgt spid="4782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solidFill>
                  <a:srgbClr val="0000CC"/>
                </a:solidFill>
              </a:rPr>
              <a:t>从标识符的形成角度考虑</a:t>
            </a:r>
          </a:p>
        </p:txBody>
      </p:sp>
      <p:sp>
        <p:nvSpPr>
          <p:cNvPr id="95235" name="Rectangle 3"/>
          <p:cNvSpPr>
            <a:spLocks noGrp="1" noChangeArrowheads="1"/>
          </p:cNvSpPr>
          <p:nvPr>
            <p:ph type="body" idx="1"/>
          </p:nvPr>
        </p:nvSpPr>
        <p:spPr>
          <a:xfrm>
            <a:off x="874713" y="2193925"/>
            <a:ext cx="8269287" cy="4114800"/>
          </a:xfrm>
        </p:spPr>
        <p:txBody>
          <a:bodyPr/>
          <a:lstStyle/>
          <a:p>
            <a:pPr eaLnBrk="1" hangingPunct="1">
              <a:buFont typeface="Wingdings" pitchFamily="2" charset="2"/>
              <a:buNone/>
            </a:pPr>
            <a:r>
              <a:rPr lang="en-US" altLang="zh-CN" sz="3600" b="1">
                <a:solidFill>
                  <a:srgbClr val="0000CC"/>
                </a:solidFill>
              </a:rPr>
              <a:t>I→</a:t>
            </a:r>
            <a:r>
              <a:rPr lang="en-US" altLang="zh-CN" sz="3600" b="1">
                <a:solidFill>
                  <a:srgbClr val="000000"/>
                </a:solidFill>
              </a:rPr>
              <a:t>L</a:t>
            </a:r>
          </a:p>
          <a:p>
            <a:pPr eaLnBrk="1" hangingPunct="1">
              <a:buFont typeface="Wingdings" pitchFamily="2" charset="2"/>
              <a:buNone/>
            </a:pPr>
            <a:r>
              <a:rPr lang="en-US" altLang="zh-CN" sz="3600" b="1">
                <a:solidFill>
                  <a:srgbClr val="0000CC"/>
                </a:solidFill>
              </a:rPr>
              <a:t>I→</a:t>
            </a:r>
            <a:r>
              <a:rPr lang="en-US" altLang="zh-CN" sz="3600" b="1">
                <a:solidFill>
                  <a:srgbClr val="000000"/>
                </a:solidFill>
              </a:rPr>
              <a:t>IL</a:t>
            </a:r>
          </a:p>
          <a:p>
            <a:pPr eaLnBrk="1" hangingPunct="1">
              <a:buFont typeface="Wingdings" pitchFamily="2" charset="2"/>
              <a:buNone/>
            </a:pPr>
            <a:r>
              <a:rPr lang="en-US" altLang="zh-CN" sz="3600" b="1">
                <a:solidFill>
                  <a:srgbClr val="0000CC"/>
                </a:solidFill>
              </a:rPr>
              <a:t>I→</a:t>
            </a:r>
            <a:r>
              <a:rPr lang="en-US" altLang="zh-CN" sz="3600" b="1">
                <a:solidFill>
                  <a:srgbClr val="000000"/>
                </a:solidFill>
              </a:rPr>
              <a:t>ID</a:t>
            </a:r>
          </a:p>
          <a:p>
            <a:pPr eaLnBrk="1" hangingPunct="1">
              <a:buFont typeface="Wingdings" pitchFamily="2" charset="2"/>
              <a:buNone/>
            </a:pPr>
            <a:r>
              <a:rPr lang="en-US" altLang="zh-CN" sz="3600" b="1">
                <a:solidFill>
                  <a:srgbClr val="0000CC"/>
                </a:solidFill>
              </a:rPr>
              <a:t>L→a|b|c|d|e|f|g|h|i|j|k|l|m|n|o|p|q|r|s|t  </a:t>
            </a:r>
          </a:p>
          <a:p>
            <a:pPr eaLnBrk="1" hangingPunct="1">
              <a:buFont typeface="Wingdings" pitchFamily="2" charset="2"/>
              <a:buNone/>
            </a:pPr>
            <a:r>
              <a:rPr lang="en-US" altLang="zh-CN" sz="3600" b="1">
                <a:solidFill>
                  <a:srgbClr val="0000CC"/>
                </a:solidFill>
              </a:rPr>
              <a:t>      u|v|w|x|y|z</a:t>
            </a:r>
          </a:p>
          <a:p>
            <a:pPr eaLnBrk="1" hangingPunct="1">
              <a:buFont typeface="Wingdings" pitchFamily="2" charset="2"/>
              <a:buNone/>
            </a:pPr>
            <a:r>
              <a:rPr lang="en-US" altLang="zh-CN" sz="3600" b="1">
                <a:solidFill>
                  <a:srgbClr val="0000CC"/>
                </a:solidFill>
              </a:rPr>
              <a:t>D→0|1|2|3|4|5|6|7|8|9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p:cTn id="7" dur="500" fill="hold"/>
                                        <p:tgtEl>
                                          <p:spTgt spid="9523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523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p:cTn id="13" dur="500" fill="hold"/>
                                        <p:tgtEl>
                                          <p:spTgt spid="9523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523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 calcmode="lin" valueType="num">
                                      <p:cBhvr>
                                        <p:cTn id="19" dur="500" fill="hold"/>
                                        <p:tgtEl>
                                          <p:spTgt spid="9523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523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95235">
                                            <p:txEl>
                                              <p:pRg st="3" end="3"/>
                                            </p:txEl>
                                          </p:spTgt>
                                        </p:tgtEl>
                                        <p:attrNameLst>
                                          <p:attrName>style.visibility</p:attrName>
                                        </p:attrNameLst>
                                      </p:cBhvr>
                                      <p:to>
                                        <p:strVal val="visible"/>
                                      </p:to>
                                    </p:set>
                                    <p:animEffect transition="in" filter="box(in)">
                                      <p:cBhvr>
                                        <p:cTn id="25" dur="500"/>
                                        <p:tgtEl>
                                          <p:spTgt spid="95235">
                                            <p:txEl>
                                              <p:pRg st="3" end="3"/>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95235">
                                            <p:txEl>
                                              <p:pRg st="4" end="4"/>
                                            </p:txEl>
                                          </p:spTgt>
                                        </p:tgtEl>
                                        <p:attrNameLst>
                                          <p:attrName>style.visibility</p:attrName>
                                        </p:attrNameLst>
                                      </p:cBhvr>
                                      <p:to>
                                        <p:strVal val="visible"/>
                                      </p:to>
                                    </p:set>
                                    <p:animEffect transition="in" filter="box(in)">
                                      <p:cBhvr>
                                        <p:cTn id="28" dur="500"/>
                                        <p:tgtEl>
                                          <p:spTgt spid="95235">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95235">
                                            <p:txEl>
                                              <p:pRg st="5" end="5"/>
                                            </p:txEl>
                                          </p:spTgt>
                                        </p:tgtEl>
                                        <p:attrNameLst>
                                          <p:attrName>style.visibility</p:attrName>
                                        </p:attrNameLst>
                                      </p:cBhvr>
                                      <p:to>
                                        <p:strVal val="visible"/>
                                      </p:to>
                                    </p:set>
                                    <p:animEffect transition="in" filter="box(in)">
                                      <p:cBhvr>
                                        <p:cTn id="33" dur="500"/>
                                        <p:tgtEl>
                                          <p:spTgt spid="95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z="4800" dirty="0">
                <a:solidFill>
                  <a:srgbClr val="000000"/>
                </a:solidFill>
                <a:latin typeface="Times New Roman" pitchFamily="18" charset="0"/>
              </a:rPr>
              <a:t>思考：</a:t>
            </a:r>
          </a:p>
        </p:txBody>
      </p:sp>
      <p:sp>
        <p:nvSpPr>
          <p:cNvPr id="886787" name="Rectangle 3"/>
          <p:cNvSpPr>
            <a:spLocks noGrp="1" noChangeArrowheads="1"/>
          </p:cNvSpPr>
          <p:nvPr>
            <p:ph type="body" idx="1"/>
          </p:nvPr>
        </p:nvSpPr>
        <p:spPr/>
        <p:txBody>
          <a:bodyPr/>
          <a:lstStyle/>
          <a:p>
            <a:pPr eaLnBrk="1" hangingPunct="1">
              <a:buFont typeface="Wingdings" pitchFamily="2" charset="2"/>
              <a:buNone/>
            </a:pPr>
            <a:r>
              <a:rPr lang="zh-CN" altLang="en-US" sz="3600" b="1">
                <a:solidFill>
                  <a:srgbClr val="0000CC"/>
                </a:solidFill>
                <a:latin typeface="Times New Roman" pitchFamily="18" charset="0"/>
              </a:rPr>
              <a:t>上例是从标识符的</a:t>
            </a:r>
            <a:r>
              <a:rPr lang="zh-CN" altLang="en-US" sz="3600" b="1">
                <a:solidFill>
                  <a:srgbClr val="000000"/>
                </a:solidFill>
                <a:latin typeface="Times New Roman" pitchFamily="18" charset="0"/>
              </a:rPr>
              <a:t>形成角度</a:t>
            </a:r>
            <a:r>
              <a:rPr lang="zh-CN" altLang="en-US" sz="3600" b="1">
                <a:solidFill>
                  <a:srgbClr val="0000CC"/>
                </a:solidFill>
                <a:latin typeface="Times New Roman" pitchFamily="18" charset="0"/>
              </a:rPr>
              <a:t>思考问题。</a:t>
            </a:r>
          </a:p>
          <a:p>
            <a:pPr eaLnBrk="1" hangingPunct="1">
              <a:buFont typeface="Wingdings" pitchFamily="2" charset="2"/>
              <a:buNone/>
            </a:pPr>
            <a:r>
              <a:rPr lang="zh-CN" altLang="en-US" sz="3600" b="1">
                <a:solidFill>
                  <a:srgbClr val="0000CC"/>
                </a:solidFill>
                <a:latin typeface="Times New Roman" pitchFamily="18" charset="0"/>
              </a:rPr>
              <a:t>从标识符的</a:t>
            </a:r>
            <a:r>
              <a:rPr lang="zh-CN" altLang="en-US" sz="3600" b="1">
                <a:solidFill>
                  <a:srgbClr val="000000"/>
                </a:solidFill>
                <a:latin typeface="Times New Roman" pitchFamily="18" charset="0"/>
              </a:rPr>
              <a:t>定义</a:t>
            </a:r>
            <a:r>
              <a:rPr lang="zh-CN" altLang="en-US" sz="3600" b="1">
                <a:solidFill>
                  <a:srgbClr val="0000CC"/>
                </a:solidFill>
                <a:latin typeface="Times New Roman" pitchFamily="18" charset="0"/>
              </a:rPr>
              <a:t>角度考虑，则？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6787">
                                            <p:txEl>
                                              <p:pRg st="0" end="0"/>
                                            </p:txEl>
                                          </p:spTgt>
                                        </p:tgtEl>
                                        <p:attrNameLst>
                                          <p:attrName>style.visibility</p:attrName>
                                        </p:attrNameLst>
                                      </p:cBhvr>
                                      <p:to>
                                        <p:strVal val="visible"/>
                                      </p:to>
                                    </p:set>
                                    <p:anim calcmode="lin" valueType="num">
                                      <p:cBhvr additive="base">
                                        <p:cTn id="7" dur="500" fill="hold"/>
                                        <p:tgtEl>
                                          <p:spTgt spid="886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6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886787">
                                            <p:txEl>
                                              <p:pRg st="1" end="1"/>
                                            </p:txEl>
                                          </p:spTgt>
                                        </p:tgtEl>
                                        <p:attrNameLst>
                                          <p:attrName>style.visibility</p:attrName>
                                        </p:attrNameLst>
                                      </p:cBhvr>
                                      <p:to>
                                        <p:strVal val="visible"/>
                                      </p:to>
                                    </p:set>
                                    <p:animEffect transition="in" filter="box(in)">
                                      <p:cBhvr>
                                        <p:cTn id="13" dur="500"/>
                                        <p:tgtEl>
                                          <p:spTgt spid="8867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z="4400" dirty="0">
                <a:solidFill>
                  <a:srgbClr val="0000CC"/>
                </a:solidFill>
              </a:rPr>
              <a:t>注意</a:t>
            </a:r>
          </a:p>
        </p:txBody>
      </p:sp>
      <p:sp>
        <p:nvSpPr>
          <p:cNvPr id="615427" name="Rectangle 3"/>
          <p:cNvSpPr>
            <a:spLocks noGrp="1" noChangeArrowheads="1"/>
          </p:cNvSpPr>
          <p:nvPr>
            <p:ph type="body" idx="1"/>
          </p:nvPr>
        </p:nvSpPr>
        <p:spPr/>
        <p:txBody>
          <a:bodyPr/>
          <a:lstStyle/>
          <a:p>
            <a:pPr eaLnBrk="1" hangingPunct="1">
              <a:buFont typeface="Wingdings" pitchFamily="2" charset="2"/>
              <a:buNone/>
            </a:pPr>
            <a:r>
              <a:rPr lang="en-US" altLang="zh-CN" sz="3600" b="1">
                <a:solidFill>
                  <a:srgbClr val="0000CC"/>
                </a:solidFill>
              </a:rPr>
              <a:t>  D→0|1|2|3|4|5|6|7|8|9</a:t>
            </a:r>
          </a:p>
          <a:p>
            <a:pPr eaLnBrk="1" hangingPunct="1">
              <a:buFont typeface="Wingdings" pitchFamily="2" charset="2"/>
              <a:buNone/>
            </a:pPr>
            <a:r>
              <a:rPr lang="zh-CN" altLang="en-US" sz="3600" b="1">
                <a:solidFill>
                  <a:srgbClr val="0000CC"/>
                </a:solidFill>
              </a:rPr>
              <a:t>不能简写为</a:t>
            </a:r>
          </a:p>
          <a:p>
            <a:pPr eaLnBrk="1" hangingPunct="1">
              <a:buFont typeface="Wingdings" pitchFamily="2" charset="2"/>
              <a:buNone/>
            </a:pPr>
            <a:r>
              <a:rPr lang="zh-CN" altLang="en-US" sz="3600" b="1">
                <a:solidFill>
                  <a:srgbClr val="0000CC"/>
                </a:solidFill>
              </a:rPr>
              <a:t>   </a:t>
            </a:r>
            <a:r>
              <a:rPr lang="en-US" altLang="zh-CN" sz="3600" b="1">
                <a:solidFill>
                  <a:srgbClr val="0000CC"/>
                </a:solidFill>
              </a:rPr>
              <a:t>D→0</a:t>
            </a:r>
            <a:r>
              <a:rPr lang="en-US" altLang="zh-CN" sz="3600" b="1">
                <a:solidFill>
                  <a:srgbClr val="0000FF"/>
                </a:solidFill>
              </a:rPr>
              <a:t>|</a:t>
            </a:r>
            <a:r>
              <a:rPr lang="en-US" altLang="zh-CN" sz="3600" b="1">
                <a:solidFill>
                  <a:srgbClr val="FF0000"/>
                </a:solidFill>
                <a:latin typeface="Times New Roman" pitchFamily="18" charset="0"/>
              </a:rPr>
              <a:t>…</a:t>
            </a:r>
            <a:r>
              <a:rPr lang="en-US" altLang="zh-CN" sz="3600" b="1">
                <a:solidFill>
                  <a:srgbClr val="0000FF"/>
                </a:solidFill>
              </a:rPr>
              <a:t>|</a:t>
            </a:r>
            <a:r>
              <a:rPr lang="en-US" altLang="zh-CN" sz="3600" b="1">
                <a:solidFill>
                  <a:srgbClr val="0000CC"/>
                </a:solidFill>
              </a:rPr>
              <a:t>9</a:t>
            </a:r>
          </a:p>
          <a:p>
            <a:pPr eaLnBrk="1" hangingPunct="1"/>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box(in)">
                                      <p:cBhvr>
                                        <p:cTn id="7" dur="500"/>
                                        <p:tgtEl>
                                          <p:spTgt spid="615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box(in)">
                                      <p:cBhvr>
                                        <p:cTn id="12" dur="500"/>
                                        <p:tgtEl>
                                          <p:spTgt spid="615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box(in)">
                                      <p:cBhvr>
                                        <p:cTn id="17" dur="500"/>
                                        <p:tgtEl>
                                          <p:spTgt spid="615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4400" dirty="0">
                <a:solidFill>
                  <a:srgbClr val="0000CC"/>
                </a:solidFill>
              </a:rPr>
              <a:t>将</a:t>
            </a:r>
            <a:r>
              <a:rPr lang="en-US" altLang="zh-CN" sz="4400" dirty="0">
                <a:solidFill>
                  <a:srgbClr val="0000CC"/>
                </a:solidFill>
              </a:rPr>
              <a:t>I</a:t>
            </a:r>
            <a:r>
              <a:rPr lang="zh-CN" altLang="en-US" sz="4400" dirty="0">
                <a:solidFill>
                  <a:srgbClr val="0000CC"/>
                </a:solidFill>
              </a:rPr>
              <a:t>的定义加入到表达式中：</a:t>
            </a:r>
          </a:p>
        </p:txBody>
      </p:sp>
      <p:sp>
        <p:nvSpPr>
          <p:cNvPr id="101379" name="Rectangle 3"/>
          <p:cNvSpPr>
            <a:spLocks noGrp="1" noChangeArrowheads="1"/>
          </p:cNvSpPr>
          <p:nvPr>
            <p:ph type="body" idx="1"/>
          </p:nvPr>
        </p:nvSpPr>
        <p:spPr>
          <a:xfrm>
            <a:off x="646113" y="2209800"/>
            <a:ext cx="8497887" cy="4114800"/>
          </a:xfrm>
        </p:spPr>
        <p:txBody>
          <a:bodyPr/>
          <a:lstStyle/>
          <a:p>
            <a:pPr eaLnBrk="1" hangingPunct="1">
              <a:buFont typeface="Wingdings" pitchFamily="2" charset="2"/>
              <a:buNone/>
            </a:pPr>
            <a:r>
              <a:rPr lang="en-US" altLang="zh-CN" sz="3600" b="1">
                <a:solidFill>
                  <a:srgbClr val="0000CC"/>
                </a:solidFill>
              </a:rPr>
              <a:t> E→E+T|E-T|T</a:t>
            </a:r>
          </a:p>
          <a:p>
            <a:pPr eaLnBrk="1" hangingPunct="1">
              <a:buFont typeface="Wingdings" pitchFamily="2" charset="2"/>
              <a:buNone/>
            </a:pPr>
            <a:r>
              <a:rPr lang="en-US" altLang="zh-CN" sz="3600" b="1">
                <a:solidFill>
                  <a:srgbClr val="0000CC"/>
                </a:solidFill>
              </a:rPr>
              <a:t> T→T*F |T/F|F</a:t>
            </a:r>
          </a:p>
          <a:p>
            <a:pPr eaLnBrk="1" hangingPunct="1">
              <a:buFont typeface="Wingdings" pitchFamily="2" charset="2"/>
              <a:buNone/>
            </a:pPr>
            <a:r>
              <a:rPr lang="en-US" altLang="zh-CN" sz="3600" b="1">
                <a:solidFill>
                  <a:srgbClr val="0000CC"/>
                </a:solidFill>
              </a:rPr>
              <a:t> F →(E)|</a:t>
            </a:r>
            <a:r>
              <a:rPr lang="en-US" altLang="zh-CN" sz="3600" b="1">
                <a:solidFill>
                  <a:srgbClr val="000000"/>
                </a:solidFill>
              </a:rPr>
              <a:t>I</a:t>
            </a:r>
          </a:p>
          <a:p>
            <a:pPr eaLnBrk="1" hangingPunct="1">
              <a:buFont typeface="Wingdings" pitchFamily="2" charset="2"/>
              <a:buNone/>
            </a:pPr>
            <a:r>
              <a:rPr lang="en-US" altLang="zh-CN" sz="3600" b="1">
                <a:solidFill>
                  <a:srgbClr val="0000CC"/>
                </a:solidFill>
              </a:rPr>
              <a:t> </a:t>
            </a:r>
            <a:r>
              <a:rPr lang="en-US" altLang="zh-CN" sz="3600" b="1">
                <a:solidFill>
                  <a:srgbClr val="000000"/>
                </a:solidFill>
              </a:rPr>
              <a:t>I</a:t>
            </a:r>
            <a:r>
              <a:rPr lang="en-US" altLang="zh-CN" sz="3600" b="1">
                <a:solidFill>
                  <a:srgbClr val="0000CC"/>
                </a:solidFill>
              </a:rPr>
              <a:t>→L|IL|ID</a:t>
            </a:r>
            <a:r>
              <a:rPr lang="en-US" altLang="zh-CN" sz="3600" b="1">
                <a:solidFill>
                  <a:srgbClr val="0000CC"/>
                </a:solidFill>
                <a:latin typeface="宋体" pitchFamily="2" charset="-122"/>
              </a:rPr>
              <a:t>        </a:t>
            </a:r>
          </a:p>
          <a:p>
            <a:pPr eaLnBrk="1" hangingPunct="1">
              <a:buFont typeface="Wingdings" pitchFamily="2" charset="2"/>
              <a:buNone/>
            </a:pPr>
            <a:r>
              <a:rPr lang="en-US" altLang="zh-CN" sz="3600" b="1">
                <a:solidFill>
                  <a:srgbClr val="0000CC"/>
                </a:solidFill>
              </a:rPr>
              <a:t> L→</a:t>
            </a:r>
            <a:r>
              <a:rPr lang="en-GB" altLang="zh-CN" sz="3600" b="1">
                <a:solidFill>
                  <a:srgbClr val="0000CC"/>
                </a:solidFill>
                <a:latin typeface="Times New Roman" pitchFamily="18" charset="0"/>
              </a:rPr>
              <a:t>…</a:t>
            </a:r>
            <a:r>
              <a:rPr lang="en-US" altLang="zh-CN" sz="3600" b="1">
                <a:solidFill>
                  <a:srgbClr val="0000CC"/>
                </a:solidFill>
              </a:rPr>
              <a:t>  </a:t>
            </a:r>
          </a:p>
          <a:p>
            <a:pPr eaLnBrk="1" hangingPunct="1">
              <a:buFont typeface="Wingdings" pitchFamily="2" charset="2"/>
              <a:buNone/>
            </a:pPr>
            <a:r>
              <a:rPr lang="en-US" altLang="zh-CN" sz="3600" b="1">
                <a:solidFill>
                  <a:srgbClr val="0000CC"/>
                </a:solidFill>
              </a:rPr>
              <a:t> D→</a:t>
            </a:r>
            <a:r>
              <a:rPr lang="en-US" altLang="zh-CN" sz="3600" b="1">
                <a:solidFill>
                  <a:srgbClr val="0000CC"/>
                </a:solidFill>
                <a:latin typeface="Times New Roman" pitchFamily="18" charset="0"/>
              </a:rPr>
              <a:t>…</a:t>
            </a:r>
            <a:endParaRPr lang="en-US" altLang="zh-CN" sz="36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barn(outHorizontal)">
                                      <p:cBhvr>
                                        <p:cTn id="7" dur="500"/>
                                        <p:tgtEl>
                                          <p:spTgt spid="101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Effect transition="in" filter="barn(outHorizontal)">
                                      <p:cBhvr>
                                        <p:cTn id="12" dur="500"/>
                                        <p:tgtEl>
                                          <p:spTgt spid="101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barn(outHorizontal)">
                                      <p:cBhvr>
                                        <p:cTn id="17" dur="500"/>
                                        <p:tgtEl>
                                          <p:spTgt spid="101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01379">
                                            <p:txEl>
                                              <p:pRg st="3" end="3"/>
                                            </p:txEl>
                                          </p:spTgt>
                                        </p:tgtEl>
                                        <p:attrNameLst>
                                          <p:attrName>style.visibility</p:attrName>
                                        </p:attrNameLst>
                                      </p:cBhvr>
                                      <p:to>
                                        <p:strVal val="visible"/>
                                      </p:to>
                                    </p:set>
                                    <p:animEffect transition="in" filter="barn(outHorizontal)">
                                      <p:cBhvr>
                                        <p:cTn id="22" dur="500"/>
                                        <p:tgtEl>
                                          <p:spTgt spid="1013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01379">
                                            <p:txEl>
                                              <p:pRg st="4" end="4"/>
                                            </p:txEl>
                                          </p:spTgt>
                                        </p:tgtEl>
                                        <p:attrNameLst>
                                          <p:attrName>style.visibility</p:attrName>
                                        </p:attrNameLst>
                                      </p:cBhvr>
                                      <p:to>
                                        <p:strVal val="visible"/>
                                      </p:to>
                                    </p:set>
                                    <p:animEffect transition="in" filter="barn(outHorizontal)">
                                      <p:cBhvr>
                                        <p:cTn id="27" dur="500"/>
                                        <p:tgtEl>
                                          <p:spTgt spid="1013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01379">
                                            <p:txEl>
                                              <p:pRg st="5" end="5"/>
                                            </p:txEl>
                                          </p:spTgt>
                                        </p:tgtEl>
                                        <p:attrNameLst>
                                          <p:attrName>style.visibility</p:attrName>
                                        </p:attrNameLst>
                                      </p:cBhvr>
                                      <p:to>
                                        <p:strVal val="visible"/>
                                      </p:to>
                                    </p:set>
                                    <p:animEffect transition="in" filter="barn(outHorizontal)">
                                      <p:cBhvr>
                                        <p:cTn id="32" dur="500"/>
                                        <p:tgtEl>
                                          <p:spTgt spid="101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z="4400" dirty="0">
                <a:solidFill>
                  <a:srgbClr val="000000"/>
                </a:solidFill>
              </a:rPr>
              <a:t>思考</a:t>
            </a:r>
            <a:r>
              <a:rPr lang="en-US" altLang="zh-CN" sz="4400" dirty="0">
                <a:solidFill>
                  <a:srgbClr val="000000"/>
                </a:solidFill>
              </a:rPr>
              <a:t>:</a:t>
            </a:r>
          </a:p>
        </p:txBody>
      </p:sp>
      <p:sp>
        <p:nvSpPr>
          <p:cNvPr id="102403" name="Rectangle 3"/>
          <p:cNvSpPr>
            <a:spLocks noGrp="1" noChangeArrowheads="1"/>
          </p:cNvSpPr>
          <p:nvPr>
            <p:ph type="body" idx="1"/>
          </p:nvPr>
        </p:nvSpPr>
        <p:spPr>
          <a:xfrm>
            <a:off x="685800" y="2362200"/>
            <a:ext cx="8650288" cy="4114800"/>
          </a:xfrm>
        </p:spPr>
        <p:txBody>
          <a:bodyPr/>
          <a:lstStyle/>
          <a:p>
            <a:pPr marL="0" indent="0" eaLnBrk="1" hangingPunct="1">
              <a:buFont typeface="Wingdings" pitchFamily="2" charset="2"/>
              <a:buNone/>
            </a:pPr>
            <a:r>
              <a:rPr lang="en-US" altLang="zh-CN" sz="3600" b="1" dirty="0">
                <a:solidFill>
                  <a:srgbClr val="0000CC"/>
                </a:solidFill>
              </a:rPr>
              <a:t> 1、</a:t>
            </a:r>
            <a:r>
              <a:rPr lang="zh-CN" altLang="en-US" sz="3600" b="1" dirty="0">
                <a:solidFill>
                  <a:srgbClr val="0000CC"/>
                </a:solidFill>
              </a:rPr>
              <a:t>其他类型的表达式（如关系表达式等）的定义：</a:t>
            </a:r>
            <a:r>
              <a:rPr lang="en-US" altLang="zh-CN" sz="3600" b="1" dirty="0">
                <a:solidFill>
                  <a:srgbClr val="0000CC"/>
                </a:solidFill>
                <a:latin typeface="Times New Roman" pitchFamily="18" charset="0"/>
              </a:rPr>
              <a:t>&lt;</a:t>
            </a:r>
            <a:r>
              <a:rPr lang="zh-CN" altLang="en-US" sz="3600" b="1" dirty="0">
                <a:solidFill>
                  <a:srgbClr val="0000CC"/>
                </a:solidFill>
                <a:latin typeface="Times New Roman" pitchFamily="18" charset="0"/>
              </a:rPr>
              <a:t>、</a:t>
            </a:r>
            <a:r>
              <a:rPr lang="en-US" altLang="zh-CN" sz="3600" b="1" dirty="0">
                <a:solidFill>
                  <a:srgbClr val="0000CC"/>
                </a:solidFill>
                <a:latin typeface="Times New Roman" pitchFamily="18" charset="0"/>
              </a:rPr>
              <a:t>&lt;=</a:t>
            </a:r>
            <a:r>
              <a:rPr lang="zh-CN" altLang="en-US" sz="3600" b="1" dirty="0">
                <a:solidFill>
                  <a:srgbClr val="0000CC"/>
                </a:solidFill>
                <a:latin typeface="Times New Roman" pitchFamily="18" charset="0"/>
              </a:rPr>
              <a:t>、</a:t>
            </a:r>
            <a:r>
              <a:rPr lang="en-US" altLang="zh-CN" sz="3600" b="1" dirty="0">
                <a:solidFill>
                  <a:srgbClr val="0000CC"/>
                </a:solidFill>
                <a:latin typeface="Times New Roman" pitchFamily="18" charset="0"/>
              </a:rPr>
              <a:t>&gt;</a:t>
            </a:r>
            <a:r>
              <a:rPr lang="zh-CN" altLang="en-US" sz="3600" b="1" dirty="0">
                <a:solidFill>
                  <a:srgbClr val="0000CC"/>
                </a:solidFill>
                <a:latin typeface="Times New Roman" pitchFamily="18" charset="0"/>
              </a:rPr>
              <a:t>、</a:t>
            </a:r>
            <a:r>
              <a:rPr lang="en-US" altLang="zh-CN" sz="3600" b="1" dirty="0">
                <a:solidFill>
                  <a:srgbClr val="0000CC"/>
                </a:solidFill>
                <a:latin typeface="Times New Roman" pitchFamily="18" charset="0"/>
              </a:rPr>
              <a:t>&gt;=</a:t>
            </a:r>
            <a:r>
              <a:rPr lang="zh-CN" altLang="en-US" sz="3600" b="1" dirty="0">
                <a:solidFill>
                  <a:srgbClr val="0000CC"/>
                </a:solidFill>
                <a:latin typeface="Times New Roman" pitchFamily="18" charset="0"/>
              </a:rPr>
              <a:t>、</a:t>
            </a:r>
            <a:r>
              <a:rPr lang="en-US" altLang="zh-CN" sz="3600" b="1" dirty="0">
                <a:solidFill>
                  <a:srgbClr val="0000CC"/>
                </a:solidFill>
                <a:latin typeface="Times New Roman" pitchFamily="18" charset="0"/>
              </a:rPr>
              <a:t>&lt; &gt;</a:t>
            </a:r>
            <a:r>
              <a:rPr lang="zh-CN" altLang="en-US" sz="3600" b="1" dirty="0">
                <a:solidFill>
                  <a:srgbClr val="0000CC"/>
                </a:solidFill>
                <a:latin typeface="Times New Roman" pitchFamily="18" charset="0"/>
              </a:rPr>
              <a:t>、</a:t>
            </a:r>
            <a:r>
              <a:rPr lang="en-US" altLang="zh-CN" sz="3600" b="1" dirty="0">
                <a:solidFill>
                  <a:srgbClr val="0000CC"/>
                </a:solidFill>
                <a:latin typeface="Times New Roman" pitchFamily="18" charset="0"/>
              </a:rPr>
              <a:t>=</a:t>
            </a:r>
            <a:endParaRPr lang="en-US" altLang="zh-CN" sz="3600" b="1" dirty="0">
              <a:solidFill>
                <a:srgbClr val="0000CC"/>
              </a:solidFill>
            </a:endParaRPr>
          </a:p>
          <a:p>
            <a:pPr marL="0" indent="0" eaLnBrk="1" hangingPunct="1">
              <a:buFont typeface="Wingdings" pitchFamily="2" charset="2"/>
              <a:buNone/>
            </a:pPr>
            <a:r>
              <a:rPr lang="en-US" altLang="zh-CN" sz="3600" b="1" dirty="0">
                <a:solidFill>
                  <a:srgbClr val="0000CC"/>
                </a:solidFill>
              </a:rPr>
              <a:t> 2、</a:t>
            </a:r>
            <a:r>
              <a:rPr lang="zh-CN" altLang="en-US" sz="3600" b="1" dirty="0">
                <a:solidFill>
                  <a:srgbClr val="0000CC"/>
                </a:solidFill>
              </a:rPr>
              <a:t>标识符</a:t>
            </a:r>
            <a:r>
              <a:rPr lang="en-US" altLang="zh-CN" sz="3600" b="1" dirty="0">
                <a:solidFill>
                  <a:srgbClr val="0000CC"/>
                </a:solidFill>
              </a:rPr>
              <a:t>(</a:t>
            </a:r>
            <a:r>
              <a:rPr lang="zh-CN" altLang="en-US" sz="3600" b="1" dirty="0">
                <a:solidFill>
                  <a:srgbClr val="0000CC"/>
                </a:solidFill>
              </a:rPr>
              <a:t>以</a:t>
            </a:r>
            <a:r>
              <a:rPr lang="zh-CN" altLang="en-US" sz="3600" b="1" dirty="0">
                <a:solidFill>
                  <a:srgbClr val="000000"/>
                </a:solidFill>
              </a:rPr>
              <a:t>下划线</a:t>
            </a:r>
            <a:r>
              <a:rPr lang="zh-CN" altLang="en-US" sz="3600" b="1" dirty="0">
                <a:solidFill>
                  <a:srgbClr val="0000CC"/>
                </a:solidFill>
              </a:rPr>
              <a:t>或字母开头的字母、下划线和数字的串</a:t>
            </a:r>
            <a:r>
              <a:rPr lang="en-US" altLang="zh-CN" sz="3600" b="1" dirty="0">
                <a:solidFill>
                  <a:srgbClr val="0000CC"/>
                </a:solidFill>
              </a:rPr>
              <a:t>)</a:t>
            </a:r>
            <a:r>
              <a:rPr lang="zh-CN" altLang="en-US" sz="3600" b="1" dirty="0">
                <a:solidFill>
                  <a:srgbClr val="0000CC"/>
                </a:solidFill>
              </a:rPr>
              <a:t>的产生。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barn(outHorizontal)">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barn(outHorizontal)">
                                      <p:cBhvr>
                                        <p:cTn id="12" dur="500"/>
                                        <p:tgtEl>
                                          <p:spTgt spid="102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0"/>
          <p:cNvSpPr>
            <a:spLocks noGrp="1" noChangeArrowheads="1"/>
          </p:cNvSpPr>
          <p:nvPr>
            <p:ph type="title"/>
          </p:nvPr>
        </p:nvSpPr>
        <p:spPr/>
        <p:txBody>
          <a:bodyPr/>
          <a:lstStyle/>
          <a:p>
            <a:pPr eaLnBrk="1" hangingPunct="1"/>
            <a:r>
              <a:rPr lang="zh-CN" altLang="en-US">
                <a:solidFill>
                  <a:srgbClr val="0000CC"/>
                </a:solidFill>
                <a:latin typeface="宋体" pitchFamily="2" charset="-122"/>
              </a:rPr>
              <a:t>例</a:t>
            </a:r>
            <a:r>
              <a:rPr lang="en-US" altLang="zh-CN">
                <a:solidFill>
                  <a:srgbClr val="0000CC"/>
                </a:solidFill>
                <a:latin typeface="宋体" pitchFamily="2" charset="-122"/>
              </a:rPr>
              <a:t>2-4</a:t>
            </a:r>
          </a:p>
        </p:txBody>
      </p:sp>
      <p:sp>
        <p:nvSpPr>
          <p:cNvPr id="479235" name="Rectangle 2051"/>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3600" b="1" dirty="0">
                <a:solidFill>
                  <a:srgbClr val="0000CC"/>
                </a:solidFill>
                <a:latin typeface="宋体" pitchFamily="2" charset="-122"/>
              </a:rPr>
              <a:t>C</a:t>
            </a:r>
            <a:r>
              <a:rPr lang="zh-CN" altLang="en-US" sz="3600" b="1" dirty="0">
                <a:solidFill>
                  <a:srgbClr val="0000CC"/>
                </a:solidFill>
                <a:latin typeface="宋体" pitchFamily="2" charset="-122"/>
              </a:rPr>
              <a:t>语言中简单变量的说明语句的定义。</a:t>
            </a:r>
            <a:endParaRPr lang="zh-CN" altLang="en-US" sz="3600" b="1" dirty="0">
              <a:solidFill>
                <a:srgbClr val="0000CC"/>
              </a:solidFill>
            </a:endParaRPr>
          </a:p>
          <a:p>
            <a:pPr algn="just" eaLnBrk="1" hangingPunct="1">
              <a:lnSpc>
                <a:spcPct val="90000"/>
              </a:lnSpc>
              <a:buFont typeface="Wingdings" pitchFamily="2" charset="2"/>
              <a:buNone/>
            </a:pPr>
            <a:r>
              <a:rPr lang="zh-CN" altLang="en-US" sz="3600" b="1" dirty="0">
                <a:solidFill>
                  <a:srgbClr val="0000CC"/>
                </a:solidFill>
                <a:latin typeface="宋体" pitchFamily="2" charset="-122"/>
              </a:rPr>
              <a:t> </a:t>
            </a:r>
            <a:r>
              <a:rPr lang="en-US" altLang="zh-CN" sz="3600" b="1" dirty="0">
                <a:solidFill>
                  <a:srgbClr val="0000CC"/>
                </a:solidFill>
                <a:latin typeface="宋体" pitchFamily="2" charset="-122"/>
              </a:rPr>
              <a:t>C</a:t>
            </a:r>
            <a:r>
              <a:rPr lang="zh-CN" altLang="en-US" sz="3600" b="1" dirty="0">
                <a:solidFill>
                  <a:srgbClr val="0000CC"/>
                </a:solidFill>
                <a:latin typeface="宋体" pitchFamily="2" charset="-122"/>
              </a:rPr>
              <a:t>语言中的说明语句形式为：</a:t>
            </a:r>
          </a:p>
          <a:p>
            <a:pPr algn="just" eaLnBrk="1" hangingPunct="1">
              <a:lnSpc>
                <a:spcPct val="90000"/>
              </a:lnSpc>
              <a:buFont typeface="Wingdings" pitchFamily="2" charset="2"/>
              <a:buNone/>
            </a:pPr>
            <a:r>
              <a:rPr lang="zh-CN" altLang="en-US" sz="3600" b="1" dirty="0">
                <a:solidFill>
                  <a:srgbClr val="0000CC"/>
                </a:solidFill>
                <a:latin typeface="宋体" pitchFamily="2" charset="-122"/>
              </a:rPr>
              <a:t>  </a:t>
            </a:r>
            <a:r>
              <a:rPr lang="en-US" altLang="zh-CN" sz="3600" b="1" dirty="0">
                <a:solidFill>
                  <a:srgbClr val="0000CC"/>
                </a:solidFill>
                <a:latin typeface="宋体" pitchFamily="2" charset="-122"/>
              </a:rPr>
              <a:t>TYPE  </a:t>
            </a:r>
            <a:r>
              <a:rPr lang="zh-CN" altLang="en-US" sz="3600" b="1" dirty="0">
                <a:solidFill>
                  <a:srgbClr val="0000CC"/>
                </a:solidFill>
                <a:latin typeface="宋体" pitchFamily="2" charset="-122"/>
              </a:rPr>
              <a:t>变量名表；</a:t>
            </a:r>
          </a:p>
          <a:p>
            <a:pPr algn="just" eaLnBrk="1" hangingPunct="1">
              <a:lnSpc>
                <a:spcPct val="90000"/>
              </a:lnSpc>
              <a:buFont typeface="Wingdings" pitchFamily="2" charset="2"/>
              <a:buNone/>
            </a:pPr>
            <a:r>
              <a:rPr lang="zh-CN" altLang="en-US" sz="3600" b="1" dirty="0">
                <a:solidFill>
                  <a:srgbClr val="0000CC"/>
                </a:solidFill>
                <a:latin typeface="宋体" pitchFamily="2" charset="-122"/>
              </a:rPr>
              <a:t>  </a:t>
            </a:r>
            <a:r>
              <a:rPr lang="en-US" altLang="zh-CN" sz="3600" b="1" dirty="0">
                <a:solidFill>
                  <a:srgbClr val="0000CC"/>
                </a:solidFill>
                <a:latin typeface="宋体" pitchFamily="2" charset="-122"/>
              </a:rPr>
              <a:t>TYPE  </a:t>
            </a:r>
            <a:r>
              <a:rPr lang="zh-CN" altLang="en-US" sz="3600" b="1" dirty="0">
                <a:solidFill>
                  <a:srgbClr val="0000CC"/>
                </a:solidFill>
                <a:latin typeface="宋体" pitchFamily="2" charset="-122"/>
              </a:rPr>
              <a:t>变量名表；</a:t>
            </a:r>
          </a:p>
          <a:p>
            <a:pPr algn="just" eaLnBrk="1" hangingPunct="1">
              <a:lnSpc>
                <a:spcPct val="90000"/>
              </a:lnSpc>
              <a:buFont typeface="Wingdings" pitchFamily="2" charset="2"/>
              <a:buNone/>
            </a:pPr>
            <a:r>
              <a:rPr lang="zh-CN" altLang="en-US" sz="3600" b="1" dirty="0">
                <a:solidFill>
                  <a:srgbClr val="0000CC"/>
                </a:solidFill>
                <a:latin typeface="宋体" pitchFamily="2" charset="-122"/>
              </a:rPr>
              <a:t>  </a:t>
            </a:r>
            <a:r>
              <a:rPr lang="en-US" altLang="zh-CN" sz="3600" b="1" dirty="0">
                <a:solidFill>
                  <a:srgbClr val="0000CC"/>
                </a:solidFill>
                <a:latin typeface="Times New Roman" pitchFamily="18" charset="0"/>
              </a:rPr>
              <a:t>…</a:t>
            </a:r>
            <a:endParaRPr lang="en-US" altLang="zh-CN" sz="3600" b="1" dirty="0">
              <a:solidFill>
                <a:srgbClr val="0000CC"/>
              </a:solidFill>
              <a:latin typeface="宋体" pitchFamily="2" charset="-122"/>
            </a:endParaRPr>
          </a:p>
          <a:p>
            <a:pPr algn="just" eaLnBrk="1" hangingPunct="1">
              <a:lnSpc>
                <a:spcPct val="90000"/>
              </a:lnSpc>
              <a:buFont typeface="Wingdings" pitchFamily="2" charset="2"/>
              <a:buNone/>
            </a:pPr>
            <a:r>
              <a:rPr lang="en-US" altLang="zh-CN" sz="3600" b="1" dirty="0">
                <a:solidFill>
                  <a:srgbClr val="0000CC"/>
                </a:solidFill>
                <a:latin typeface="宋体" pitchFamily="2" charset="-122"/>
              </a:rPr>
              <a:t>  TYPE  </a:t>
            </a:r>
            <a:r>
              <a:rPr lang="zh-CN" altLang="en-US" sz="3600" b="1" dirty="0">
                <a:solidFill>
                  <a:srgbClr val="0000CC"/>
                </a:solidFill>
                <a:latin typeface="宋体" pitchFamily="2" charset="-122"/>
              </a:rPr>
              <a:t>变量名表；</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box(in)">
                                      <p:cBhvr>
                                        <p:cTn id="7" dur="500"/>
                                        <p:tgtEl>
                                          <p:spTgt spid="479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9235">
                                            <p:txEl>
                                              <p:pRg st="1" end="1"/>
                                            </p:txEl>
                                          </p:spTgt>
                                        </p:tgtEl>
                                        <p:attrNameLst>
                                          <p:attrName>style.visibility</p:attrName>
                                        </p:attrNameLst>
                                      </p:cBhvr>
                                      <p:to>
                                        <p:strVal val="visible"/>
                                      </p:to>
                                    </p:set>
                                    <p:animEffect transition="in" filter="box(in)">
                                      <p:cBhvr>
                                        <p:cTn id="12" dur="500"/>
                                        <p:tgtEl>
                                          <p:spTgt spid="479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79235">
                                            <p:txEl>
                                              <p:pRg st="2" end="2"/>
                                            </p:txEl>
                                          </p:spTgt>
                                        </p:tgtEl>
                                        <p:attrNameLst>
                                          <p:attrName>style.visibility</p:attrName>
                                        </p:attrNameLst>
                                      </p:cBhvr>
                                      <p:to>
                                        <p:strVal val="visible"/>
                                      </p:to>
                                    </p:set>
                                    <p:animEffect transition="in" filter="box(in)">
                                      <p:cBhvr>
                                        <p:cTn id="17" dur="500"/>
                                        <p:tgtEl>
                                          <p:spTgt spid="479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79235">
                                            <p:txEl>
                                              <p:pRg st="3" end="3"/>
                                            </p:txEl>
                                          </p:spTgt>
                                        </p:tgtEl>
                                        <p:attrNameLst>
                                          <p:attrName>style.visibility</p:attrName>
                                        </p:attrNameLst>
                                      </p:cBhvr>
                                      <p:to>
                                        <p:strVal val="visible"/>
                                      </p:to>
                                    </p:set>
                                    <p:animEffect transition="in" filter="box(in)">
                                      <p:cBhvr>
                                        <p:cTn id="22" dur="500"/>
                                        <p:tgtEl>
                                          <p:spTgt spid="479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79235">
                                            <p:txEl>
                                              <p:pRg st="4" end="4"/>
                                            </p:txEl>
                                          </p:spTgt>
                                        </p:tgtEl>
                                        <p:attrNameLst>
                                          <p:attrName>style.visibility</p:attrName>
                                        </p:attrNameLst>
                                      </p:cBhvr>
                                      <p:to>
                                        <p:strVal val="visible"/>
                                      </p:to>
                                    </p:set>
                                    <p:animEffect transition="in" filter="box(in)">
                                      <p:cBhvr>
                                        <p:cTn id="27" dur="500"/>
                                        <p:tgtEl>
                                          <p:spTgt spid="4792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79235">
                                            <p:txEl>
                                              <p:pRg st="5" end="5"/>
                                            </p:txEl>
                                          </p:spTgt>
                                        </p:tgtEl>
                                        <p:attrNameLst>
                                          <p:attrName>style.visibility</p:attrName>
                                        </p:attrNameLst>
                                      </p:cBhvr>
                                      <p:to>
                                        <p:strVal val="visible"/>
                                      </p:to>
                                    </p:set>
                                    <p:animEffect transition="in" filter="box(in)">
                                      <p:cBhvr>
                                        <p:cTn id="32" dur="500"/>
                                        <p:tgtEl>
                                          <p:spTgt spid="479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0"/>
          <p:cNvSpPr>
            <a:spLocks noGrp="1" noChangeArrowheads="1"/>
          </p:cNvSpPr>
          <p:nvPr>
            <p:ph type="title"/>
          </p:nvPr>
        </p:nvSpPr>
        <p:spPr/>
        <p:txBody>
          <a:bodyPr/>
          <a:lstStyle/>
          <a:p>
            <a:pPr eaLnBrk="1" hangingPunct="1"/>
            <a:r>
              <a:rPr lang="zh-CN" altLang="en-US">
                <a:solidFill>
                  <a:srgbClr val="0000CC"/>
                </a:solidFill>
                <a:latin typeface="宋体" pitchFamily="2" charset="-122"/>
              </a:rPr>
              <a:t>产生式为：</a:t>
            </a:r>
          </a:p>
        </p:txBody>
      </p:sp>
      <p:sp>
        <p:nvSpPr>
          <p:cNvPr id="480259" name="Rectangle 2051"/>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4400" b="1" dirty="0">
                <a:solidFill>
                  <a:srgbClr val="0000CC"/>
                </a:solidFill>
                <a:latin typeface="宋体" pitchFamily="2" charset="-122"/>
              </a:rPr>
              <a:t>S→</a:t>
            </a:r>
            <a:r>
              <a:rPr lang="en-US" altLang="zh-CN" sz="4400" b="1" dirty="0">
                <a:solidFill>
                  <a:srgbClr val="FF0000"/>
                </a:solidFill>
                <a:latin typeface="宋体" pitchFamily="2" charset="-122"/>
              </a:rPr>
              <a:t>SS</a:t>
            </a:r>
            <a:r>
              <a:rPr lang="en-US" altLang="zh-CN" sz="4400" b="1" dirty="0">
                <a:solidFill>
                  <a:srgbClr val="0000CC"/>
                </a:solidFill>
                <a:latin typeface="宋体" pitchFamily="2" charset="-122"/>
              </a:rPr>
              <a:t>|P</a:t>
            </a:r>
            <a:endParaRPr lang="en-US" altLang="zh-CN" sz="4400" b="1" dirty="0">
              <a:solidFill>
                <a:srgbClr val="0000CC"/>
              </a:solidFill>
            </a:endParaRPr>
          </a:p>
          <a:p>
            <a:pPr algn="just" eaLnBrk="1" hangingPunct="1">
              <a:lnSpc>
                <a:spcPct val="90000"/>
              </a:lnSpc>
              <a:buFont typeface="Wingdings" pitchFamily="2" charset="2"/>
              <a:buNone/>
            </a:pPr>
            <a:r>
              <a:rPr lang="en-US" altLang="zh-CN" sz="4400" b="1" dirty="0">
                <a:solidFill>
                  <a:srgbClr val="0000CC"/>
                </a:solidFill>
                <a:latin typeface="宋体" pitchFamily="2" charset="-122"/>
              </a:rPr>
              <a:t>P→T V</a:t>
            </a:r>
            <a:r>
              <a:rPr lang="zh-CN" altLang="en-US" sz="4400" b="1" dirty="0">
                <a:solidFill>
                  <a:srgbClr val="0000CC"/>
                </a:solidFill>
                <a:latin typeface="宋体" pitchFamily="2" charset="-122"/>
              </a:rPr>
              <a:t>；</a:t>
            </a:r>
          </a:p>
          <a:p>
            <a:pPr algn="just" eaLnBrk="1" hangingPunct="1">
              <a:lnSpc>
                <a:spcPct val="90000"/>
              </a:lnSpc>
              <a:buFont typeface="Wingdings" pitchFamily="2" charset="2"/>
              <a:buNone/>
            </a:pPr>
            <a:r>
              <a:rPr lang="en-US" altLang="zh-CN" sz="4400" b="1" dirty="0" err="1">
                <a:solidFill>
                  <a:srgbClr val="0000CC"/>
                </a:solidFill>
                <a:latin typeface="宋体" pitchFamily="2" charset="-122"/>
              </a:rPr>
              <a:t>T→int|char|float|double</a:t>
            </a:r>
            <a:r>
              <a:rPr lang="en-US" altLang="zh-CN" sz="4400" b="1" dirty="0">
                <a:solidFill>
                  <a:srgbClr val="0000CC"/>
                </a:solidFill>
                <a:latin typeface="宋体" pitchFamily="2" charset="-122"/>
              </a:rPr>
              <a:t>|</a:t>
            </a:r>
            <a:r>
              <a:rPr lang="en-US" altLang="zh-CN" sz="4400" b="1" dirty="0">
                <a:solidFill>
                  <a:srgbClr val="0000CC"/>
                </a:solidFill>
                <a:latin typeface="Times New Roman" pitchFamily="18" charset="0"/>
              </a:rPr>
              <a:t>…</a:t>
            </a:r>
            <a:endParaRPr lang="en-US" altLang="zh-CN" sz="4400" b="1" dirty="0">
              <a:solidFill>
                <a:srgbClr val="0000CC"/>
              </a:solidFill>
              <a:latin typeface="宋体" pitchFamily="2" charset="-122"/>
            </a:endParaRPr>
          </a:p>
          <a:p>
            <a:pPr algn="just" eaLnBrk="1" hangingPunct="1">
              <a:lnSpc>
                <a:spcPct val="90000"/>
              </a:lnSpc>
              <a:buFont typeface="Wingdings" pitchFamily="2" charset="2"/>
              <a:buNone/>
            </a:pPr>
            <a:r>
              <a:rPr lang="en-US" altLang="zh-CN" sz="4400" b="1" dirty="0">
                <a:solidFill>
                  <a:srgbClr val="0000CC"/>
                </a:solidFill>
                <a:latin typeface="宋体" pitchFamily="2" charset="-122"/>
              </a:rPr>
              <a:t>V→</a:t>
            </a:r>
            <a:r>
              <a:rPr lang="en-US" altLang="zh-CN" sz="4400" b="1" dirty="0">
                <a:solidFill>
                  <a:srgbClr val="FF0000"/>
                </a:solidFill>
                <a:latin typeface="宋体" pitchFamily="2" charset="-122"/>
              </a:rPr>
              <a:t>V,V</a:t>
            </a:r>
            <a:r>
              <a:rPr lang="en-US" altLang="zh-CN" sz="4400" b="1" dirty="0">
                <a:solidFill>
                  <a:srgbClr val="0000CC"/>
                </a:solidFill>
                <a:latin typeface="宋体" pitchFamily="2" charset="-122"/>
              </a:rPr>
              <a:t>|I </a:t>
            </a:r>
            <a:endParaRPr lang="en-US" altLang="zh-CN" sz="4400" b="1" dirty="0">
              <a:solidFill>
                <a:srgbClr val="0000CC"/>
              </a:solidFill>
            </a:endParaRPr>
          </a:p>
        </p:txBody>
      </p:sp>
      <p:sp>
        <p:nvSpPr>
          <p:cNvPr id="480260" name="Rectangle 2052"/>
          <p:cNvSpPr>
            <a:spLocks noChangeArrowheads="1"/>
          </p:cNvSpPr>
          <p:nvPr/>
        </p:nvSpPr>
        <p:spPr bwMode="auto">
          <a:xfrm>
            <a:off x="4572000" y="5445125"/>
            <a:ext cx="3960813" cy="936625"/>
          </a:xfrm>
          <a:prstGeom prst="rect">
            <a:avLst/>
          </a:prstGeom>
          <a:noFill/>
          <a:ln w="9525" algn="ctr">
            <a:noFill/>
            <a:miter lim="800000"/>
            <a:headEnd/>
            <a:tailEnd/>
          </a:ln>
        </p:spPr>
        <p:txBody>
          <a:bodyPr wrap="none" anchor="ctr"/>
          <a:lstStyle/>
          <a:p>
            <a:pPr marL="342900" indent="-342900" algn="l">
              <a:buFont typeface="Wingdings" pitchFamily="2" charset="2"/>
              <a:buNone/>
            </a:pPr>
            <a:r>
              <a:rPr lang="zh-CN" altLang="en-US" sz="4000" b="1">
                <a:solidFill>
                  <a:srgbClr val="000000"/>
                </a:solidFill>
              </a:rPr>
              <a:t>用户定义类型</a:t>
            </a:r>
          </a:p>
        </p:txBody>
      </p:sp>
      <p:sp>
        <p:nvSpPr>
          <p:cNvPr id="480262" name="Line 2054"/>
          <p:cNvSpPr>
            <a:spLocks noChangeShapeType="1"/>
          </p:cNvSpPr>
          <p:nvPr/>
        </p:nvSpPr>
        <p:spPr bwMode="auto">
          <a:xfrm flipV="1">
            <a:off x="6516688" y="4437063"/>
            <a:ext cx="1727200" cy="1223962"/>
          </a:xfrm>
          <a:prstGeom prst="line">
            <a:avLst/>
          </a:prstGeom>
          <a:noFill/>
          <a:ln w="44450">
            <a:solidFill>
              <a:srgbClr val="FF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0259">
                                            <p:txEl>
                                              <p:pRg st="0" end="0"/>
                                            </p:txEl>
                                          </p:spTgt>
                                        </p:tgtEl>
                                        <p:attrNameLst>
                                          <p:attrName>style.visibility</p:attrName>
                                        </p:attrNameLst>
                                      </p:cBhvr>
                                      <p:to>
                                        <p:strVal val="visible"/>
                                      </p:to>
                                    </p:set>
                                    <p:animEffect transition="in" filter="box(in)">
                                      <p:cBhvr>
                                        <p:cTn id="7" dur="500"/>
                                        <p:tgtEl>
                                          <p:spTgt spid="480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0259">
                                            <p:txEl>
                                              <p:pRg st="1" end="1"/>
                                            </p:txEl>
                                          </p:spTgt>
                                        </p:tgtEl>
                                        <p:attrNameLst>
                                          <p:attrName>style.visibility</p:attrName>
                                        </p:attrNameLst>
                                      </p:cBhvr>
                                      <p:to>
                                        <p:strVal val="visible"/>
                                      </p:to>
                                    </p:set>
                                    <p:animEffect transition="in" filter="box(in)">
                                      <p:cBhvr>
                                        <p:cTn id="12" dur="500"/>
                                        <p:tgtEl>
                                          <p:spTgt spid="480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80259">
                                            <p:txEl>
                                              <p:pRg st="2" end="2"/>
                                            </p:txEl>
                                          </p:spTgt>
                                        </p:tgtEl>
                                        <p:attrNameLst>
                                          <p:attrName>style.visibility</p:attrName>
                                        </p:attrNameLst>
                                      </p:cBhvr>
                                      <p:to>
                                        <p:strVal val="visible"/>
                                      </p:to>
                                    </p:set>
                                    <p:animEffect transition="in" filter="box(in)">
                                      <p:cBhvr>
                                        <p:cTn id="17" dur="500"/>
                                        <p:tgtEl>
                                          <p:spTgt spid="4802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80262"/>
                                        </p:tgtEl>
                                        <p:attrNameLst>
                                          <p:attrName>style.visibility</p:attrName>
                                        </p:attrNameLst>
                                      </p:cBhvr>
                                      <p:to>
                                        <p:strVal val="visible"/>
                                      </p:to>
                                    </p:set>
                                    <p:animEffect transition="in" filter="box(in)">
                                      <p:cBhvr>
                                        <p:cTn id="22" dur="500"/>
                                        <p:tgtEl>
                                          <p:spTgt spid="480262"/>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80260"/>
                                        </p:tgtEl>
                                        <p:attrNameLst>
                                          <p:attrName>style.visibility</p:attrName>
                                        </p:attrNameLst>
                                      </p:cBhvr>
                                      <p:to>
                                        <p:strVal val="visible"/>
                                      </p:to>
                                    </p:set>
                                    <p:animEffect transition="in" filter="box(in)">
                                      <p:cBhvr>
                                        <p:cTn id="25" dur="500"/>
                                        <p:tgtEl>
                                          <p:spTgt spid="4802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80259">
                                            <p:txEl>
                                              <p:pRg st="3" end="3"/>
                                            </p:txEl>
                                          </p:spTgt>
                                        </p:tgtEl>
                                        <p:attrNameLst>
                                          <p:attrName>style.visibility</p:attrName>
                                        </p:attrNameLst>
                                      </p:cBhvr>
                                      <p:to>
                                        <p:strVal val="visible"/>
                                      </p:to>
                                    </p:set>
                                    <p:animEffect transition="in" filter="box(in)">
                                      <p:cBhvr>
                                        <p:cTn id="30" dur="500"/>
                                        <p:tgtEl>
                                          <p:spTgt spid="480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0" grpId="0"/>
      <p:bldP spid="48026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endParaRPr lang="zh-CN" altLang="zh-CN"/>
          </a:p>
        </p:txBody>
      </p:sp>
      <p:sp>
        <p:nvSpPr>
          <p:cNvPr id="618499" name="Rectangle 3"/>
          <p:cNvSpPr>
            <a:spLocks noGrp="1" noChangeArrowheads="1"/>
          </p:cNvSpPr>
          <p:nvPr>
            <p:ph type="body" idx="1"/>
          </p:nvPr>
        </p:nvSpPr>
        <p:spPr/>
        <p:txBody>
          <a:bodyPr/>
          <a:lstStyle/>
          <a:p>
            <a:pPr algn="just" eaLnBrk="1" hangingPunct="1">
              <a:buFont typeface="Wingdings" pitchFamily="2" charset="2"/>
              <a:buNone/>
            </a:pPr>
            <a:r>
              <a:rPr lang="en-US" altLang="zh-CN" sz="3600" b="1" dirty="0">
                <a:solidFill>
                  <a:srgbClr val="0000CC"/>
                </a:solidFill>
                <a:latin typeface="宋体" pitchFamily="2" charset="-122"/>
              </a:rPr>
              <a:t> </a:t>
            </a:r>
            <a:r>
              <a:rPr lang="en-US" altLang="zh-CN" sz="3600" b="1" dirty="0">
                <a:solidFill>
                  <a:srgbClr val="0000CC"/>
                </a:solidFill>
              </a:rPr>
              <a:t>I→L|IL|ID</a:t>
            </a:r>
            <a:r>
              <a:rPr lang="en-US" altLang="zh-CN" sz="3600" b="1" dirty="0">
                <a:solidFill>
                  <a:srgbClr val="0000CC"/>
                </a:solidFill>
                <a:latin typeface="宋体" pitchFamily="2" charset="-122"/>
              </a:rPr>
              <a:t>           </a:t>
            </a:r>
          </a:p>
          <a:p>
            <a:pPr algn="just" eaLnBrk="1" hangingPunct="1">
              <a:buFont typeface="Wingdings" pitchFamily="2" charset="2"/>
              <a:buNone/>
            </a:pPr>
            <a:r>
              <a:rPr lang="en-US" altLang="zh-CN" sz="3600" b="1" dirty="0">
                <a:solidFill>
                  <a:srgbClr val="0000CC"/>
                </a:solidFill>
                <a:latin typeface="宋体" pitchFamily="2" charset="-122"/>
              </a:rPr>
              <a:t> </a:t>
            </a:r>
            <a:r>
              <a:rPr lang="en-US" altLang="zh-CN" sz="3600" b="1" dirty="0">
                <a:solidFill>
                  <a:srgbClr val="0000CC"/>
                </a:solidFill>
              </a:rPr>
              <a:t>L→</a:t>
            </a:r>
            <a:r>
              <a:rPr lang="en-US" altLang="zh-CN" sz="3600" b="1" dirty="0">
                <a:solidFill>
                  <a:srgbClr val="0000CC"/>
                </a:solidFill>
                <a:latin typeface="Times New Roman" pitchFamily="18" charset="0"/>
              </a:rPr>
              <a:t>…</a:t>
            </a:r>
            <a:endParaRPr lang="en-US" altLang="zh-CN" sz="3600" b="1" dirty="0">
              <a:solidFill>
                <a:srgbClr val="0000CC"/>
              </a:solidFill>
            </a:endParaRPr>
          </a:p>
          <a:p>
            <a:pPr eaLnBrk="1" hangingPunct="1">
              <a:buFont typeface="Wingdings" pitchFamily="2" charset="2"/>
              <a:buNone/>
            </a:pPr>
            <a:r>
              <a:rPr lang="en-US" altLang="zh-CN" sz="3600" b="1" dirty="0">
                <a:solidFill>
                  <a:srgbClr val="0000CC"/>
                </a:solidFill>
              </a:rPr>
              <a:t>  D→</a:t>
            </a:r>
            <a:r>
              <a:rPr lang="en-US" altLang="zh-CN" sz="3600" b="1" dirty="0">
                <a:solidFill>
                  <a:srgbClr val="0000CC"/>
                </a:solidFill>
                <a:latin typeface="Times New Roman" pitchFamily="18" charset="0"/>
              </a:rPr>
              <a:t>…</a:t>
            </a:r>
            <a:endParaRPr lang="en-US" altLang="zh-CN" sz="4000" b="1" dirty="0">
              <a:solidFill>
                <a:srgbClr val="0000CC"/>
              </a:solidFill>
            </a:endParaRPr>
          </a:p>
          <a:p>
            <a:pPr eaLnBrk="1" hangingPunct="1"/>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8499">
                                            <p:txEl>
                                              <p:pRg st="1" end="1"/>
                                            </p:txEl>
                                          </p:spTgt>
                                        </p:tgtEl>
                                        <p:attrNameLst>
                                          <p:attrName>style.visibility</p:attrName>
                                        </p:attrNameLst>
                                      </p:cBhvr>
                                      <p:to>
                                        <p:strVal val="visible"/>
                                      </p:to>
                                    </p:set>
                                    <p:animEffect transition="in" filter="box(in)">
                                      <p:cBhvr>
                                        <p:cTn id="7" dur="500"/>
                                        <p:tgtEl>
                                          <p:spTgt spid="61849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8499">
                                            <p:txEl>
                                              <p:pRg st="2" end="2"/>
                                            </p:txEl>
                                          </p:spTgt>
                                        </p:tgtEl>
                                        <p:attrNameLst>
                                          <p:attrName>style.visibility</p:attrName>
                                        </p:attrNameLst>
                                      </p:cBhvr>
                                      <p:to>
                                        <p:strVal val="visible"/>
                                      </p:to>
                                    </p:set>
                                    <p:animEffect transition="in" filter="box(in)">
                                      <p:cBhvr>
                                        <p:cTn id="10" dur="500"/>
                                        <p:tgtEl>
                                          <p:spTgt spid="618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pPr eaLnBrk="1" hangingPunct="1"/>
            <a:r>
              <a:rPr lang="zh-CN" altLang="en-US" sz="4400" dirty="0">
                <a:solidFill>
                  <a:srgbClr val="0000CC"/>
                </a:solidFill>
                <a:latin typeface="宋体" pitchFamily="2" charset="-122"/>
              </a:rPr>
              <a:t>思考</a:t>
            </a:r>
            <a:endParaRPr lang="zh-CN" altLang="en-US" sz="4400" dirty="0">
              <a:solidFill>
                <a:srgbClr val="0000CC"/>
              </a:solidFill>
            </a:endParaRPr>
          </a:p>
        </p:txBody>
      </p:sp>
      <p:sp>
        <p:nvSpPr>
          <p:cNvPr id="482307" name="Rectangle 1027"/>
          <p:cNvSpPr>
            <a:spLocks noGrp="1" noChangeArrowheads="1"/>
          </p:cNvSpPr>
          <p:nvPr>
            <p:ph type="body" idx="1"/>
          </p:nvPr>
        </p:nvSpPr>
        <p:spPr/>
        <p:txBody>
          <a:bodyPr/>
          <a:lstStyle/>
          <a:p>
            <a:pPr algn="just" eaLnBrk="1" hangingPunct="1">
              <a:buFont typeface="Wingdings" pitchFamily="2" charset="2"/>
              <a:buNone/>
            </a:pPr>
            <a:r>
              <a:rPr lang="en-US" altLang="zh-CN" sz="3200" b="1">
                <a:solidFill>
                  <a:srgbClr val="000000"/>
                </a:solidFill>
                <a:latin typeface="宋体" pitchFamily="2" charset="-122"/>
              </a:rPr>
              <a:t>PASCAL</a:t>
            </a:r>
            <a:r>
              <a:rPr lang="zh-CN" altLang="en-US" sz="3200" b="1">
                <a:solidFill>
                  <a:srgbClr val="0000CC"/>
                </a:solidFill>
                <a:latin typeface="宋体" pitchFamily="2" charset="-122"/>
              </a:rPr>
              <a:t>语言的简单变量的说明语句的形成。</a:t>
            </a:r>
          </a:p>
          <a:p>
            <a:pPr algn="just" eaLnBrk="1" hangingPunct="1">
              <a:buFont typeface="Wingdings" pitchFamily="2" charset="2"/>
              <a:buNone/>
            </a:pPr>
            <a:r>
              <a:rPr lang="zh-CN" altLang="en-US" b="1">
                <a:solidFill>
                  <a:srgbClr val="0000CC"/>
                </a:solidFill>
                <a:latin typeface="Times New Roman" pitchFamily="18" charset="0"/>
              </a:rPr>
              <a:t>  </a:t>
            </a:r>
            <a:r>
              <a:rPr lang="en-US" altLang="zh-CN" b="1">
                <a:solidFill>
                  <a:srgbClr val="FF0000"/>
                </a:solidFill>
                <a:latin typeface="Times New Roman" pitchFamily="18" charset="0"/>
              </a:rPr>
              <a:t>VAR</a:t>
            </a:r>
            <a:r>
              <a:rPr lang="en-US" altLang="zh-CN" b="1">
                <a:solidFill>
                  <a:srgbClr val="0000CC"/>
                </a:solidFill>
                <a:latin typeface="Times New Roman" pitchFamily="18" charset="0"/>
              </a:rPr>
              <a:t> </a:t>
            </a:r>
          </a:p>
          <a:p>
            <a:pPr algn="just" eaLnBrk="1" hangingPunct="1">
              <a:buFont typeface="Wingdings" pitchFamily="2" charset="2"/>
              <a:buNone/>
            </a:pPr>
            <a:r>
              <a:rPr lang="en-US" altLang="zh-CN" b="1">
                <a:solidFill>
                  <a:srgbClr val="0000CC"/>
                </a:solidFill>
                <a:latin typeface="Times New Roman" pitchFamily="18" charset="0"/>
              </a:rPr>
              <a:t>      </a:t>
            </a:r>
            <a:r>
              <a:rPr lang="zh-CN" altLang="en-US" b="1">
                <a:solidFill>
                  <a:srgbClr val="0000CC"/>
                </a:solidFill>
                <a:latin typeface="Times New Roman" pitchFamily="18" charset="0"/>
              </a:rPr>
              <a:t>变量名表</a:t>
            </a:r>
            <a:r>
              <a:rPr lang="en-US" altLang="zh-CN" b="1">
                <a:solidFill>
                  <a:srgbClr val="0000CC"/>
                </a:solidFill>
                <a:latin typeface="Times New Roman" pitchFamily="18" charset="0"/>
              </a:rPr>
              <a:t>: TYPE;</a:t>
            </a:r>
          </a:p>
          <a:p>
            <a:pPr algn="just" eaLnBrk="1" hangingPunct="1">
              <a:buFont typeface="Wingdings" pitchFamily="2" charset="2"/>
              <a:buNone/>
            </a:pPr>
            <a:r>
              <a:rPr lang="en-US" altLang="zh-CN" b="1">
                <a:solidFill>
                  <a:srgbClr val="0000CC"/>
                </a:solidFill>
                <a:latin typeface="Times New Roman" pitchFamily="18" charset="0"/>
              </a:rPr>
              <a:t>      </a:t>
            </a:r>
            <a:r>
              <a:rPr lang="zh-CN" altLang="en-US" b="1">
                <a:solidFill>
                  <a:srgbClr val="0000CC"/>
                </a:solidFill>
                <a:latin typeface="Times New Roman" pitchFamily="18" charset="0"/>
              </a:rPr>
              <a:t>变量名表</a:t>
            </a:r>
            <a:r>
              <a:rPr lang="en-US" altLang="zh-CN" b="1">
                <a:solidFill>
                  <a:srgbClr val="0000CC"/>
                </a:solidFill>
                <a:latin typeface="Times New Roman" pitchFamily="18" charset="0"/>
              </a:rPr>
              <a:t>: TYPE ;</a:t>
            </a:r>
          </a:p>
          <a:p>
            <a:pPr algn="just" eaLnBrk="1" hangingPunct="1">
              <a:buFont typeface="Wingdings" pitchFamily="2" charset="2"/>
              <a:buNone/>
            </a:pPr>
            <a:r>
              <a:rPr lang="en-US" altLang="zh-CN" b="1">
                <a:solidFill>
                  <a:srgbClr val="0000CC"/>
                </a:solidFill>
                <a:latin typeface="Times New Roman" pitchFamily="18" charset="0"/>
              </a:rPr>
              <a:t>       …</a:t>
            </a:r>
          </a:p>
          <a:p>
            <a:pPr algn="just" eaLnBrk="1" hangingPunct="1">
              <a:buFont typeface="Wingdings" pitchFamily="2" charset="2"/>
              <a:buNone/>
            </a:pPr>
            <a:r>
              <a:rPr lang="en-US" altLang="zh-CN" b="1">
                <a:solidFill>
                  <a:srgbClr val="0000CC"/>
                </a:solidFill>
                <a:latin typeface="Times New Roman" pitchFamily="18" charset="0"/>
              </a:rPr>
              <a:t>      </a:t>
            </a:r>
            <a:r>
              <a:rPr lang="zh-CN" altLang="en-US" b="1">
                <a:solidFill>
                  <a:srgbClr val="0000CC"/>
                </a:solidFill>
                <a:latin typeface="Times New Roman" pitchFamily="18" charset="0"/>
              </a:rPr>
              <a:t>变量名表</a:t>
            </a:r>
            <a:r>
              <a:rPr lang="en-US" altLang="zh-CN" b="1">
                <a:solidFill>
                  <a:srgbClr val="0000CC"/>
                </a:solidFill>
                <a:latin typeface="Times New Roman" pitchFamily="18" charset="0"/>
              </a:rPr>
              <a:t>: TYPE;</a:t>
            </a:r>
            <a:endParaRPr lang="en-US" altLang="zh-CN" sz="32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Effect transition="in" filter="box(in)">
                                      <p:cBhvr>
                                        <p:cTn id="7" dur="500"/>
                                        <p:tgtEl>
                                          <p:spTgt spid="482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2307">
                                            <p:txEl>
                                              <p:pRg st="1" end="1"/>
                                            </p:txEl>
                                          </p:spTgt>
                                        </p:tgtEl>
                                        <p:attrNameLst>
                                          <p:attrName>style.visibility</p:attrName>
                                        </p:attrNameLst>
                                      </p:cBhvr>
                                      <p:to>
                                        <p:strVal val="visible"/>
                                      </p:to>
                                    </p:set>
                                    <p:animEffect transition="in" filter="box(in)">
                                      <p:cBhvr>
                                        <p:cTn id="12" dur="500"/>
                                        <p:tgtEl>
                                          <p:spTgt spid="482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82307">
                                            <p:txEl>
                                              <p:pRg st="2" end="2"/>
                                            </p:txEl>
                                          </p:spTgt>
                                        </p:tgtEl>
                                        <p:attrNameLst>
                                          <p:attrName>style.visibility</p:attrName>
                                        </p:attrNameLst>
                                      </p:cBhvr>
                                      <p:to>
                                        <p:strVal val="visible"/>
                                      </p:to>
                                    </p:set>
                                    <p:animEffect transition="in" filter="box(in)">
                                      <p:cBhvr>
                                        <p:cTn id="17" dur="500"/>
                                        <p:tgtEl>
                                          <p:spTgt spid="482307">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82307">
                                            <p:txEl>
                                              <p:pRg st="3" end="3"/>
                                            </p:txEl>
                                          </p:spTgt>
                                        </p:tgtEl>
                                        <p:attrNameLst>
                                          <p:attrName>style.visibility</p:attrName>
                                        </p:attrNameLst>
                                      </p:cBhvr>
                                      <p:to>
                                        <p:strVal val="visible"/>
                                      </p:to>
                                    </p:set>
                                    <p:animEffect transition="in" filter="box(in)">
                                      <p:cBhvr>
                                        <p:cTn id="20" dur="500"/>
                                        <p:tgtEl>
                                          <p:spTgt spid="482307">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82307">
                                            <p:txEl>
                                              <p:pRg st="4" end="4"/>
                                            </p:txEl>
                                          </p:spTgt>
                                        </p:tgtEl>
                                        <p:attrNameLst>
                                          <p:attrName>style.visibility</p:attrName>
                                        </p:attrNameLst>
                                      </p:cBhvr>
                                      <p:to>
                                        <p:strVal val="visible"/>
                                      </p:to>
                                    </p:set>
                                    <p:animEffect transition="in" filter="box(in)">
                                      <p:cBhvr>
                                        <p:cTn id="23" dur="500"/>
                                        <p:tgtEl>
                                          <p:spTgt spid="482307">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82307">
                                            <p:txEl>
                                              <p:pRg st="5" end="5"/>
                                            </p:txEl>
                                          </p:spTgt>
                                        </p:tgtEl>
                                        <p:attrNameLst>
                                          <p:attrName>style.visibility</p:attrName>
                                        </p:attrNameLst>
                                      </p:cBhvr>
                                      <p:to>
                                        <p:strVal val="visible"/>
                                      </p:to>
                                    </p:set>
                                    <p:animEffect transition="in" filter="box(in)">
                                      <p:cBhvr>
                                        <p:cTn id="26" dur="500"/>
                                        <p:tgtEl>
                                          <p:spTgt spid="482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4400" dirty="0">
                <a:solidFill>
                  <a:srgbClr val="0000CC"/>
                </a:solidFill>
              </a:rPr>
              <a:t>统一的理论</a:t>
            </a:r>
          </a:p>
        </p:txBody>
      </p:sp>
      <p:sp>
        <p:nvSpPr>
          <p:cNvPr id="722947" name="Rectangle 3"/>
          <p:cNvSpPr>
            <a:spLocks noGrp="1" noChangeArrowheads="1"/>
          </p:cNvSpPr>
          <p:nvPr>
            <p:ph type="body" idx="1"/>
          </p:nvPr>
        </p:nvSpPr>
        <p:spPr/>
        <p:txBody>
          <a:bodyPr/>
          <a:lstStyle/>
          <a:p>
            <a:pPr marL="0" indent="0" eaLnBrk="1" hangingPunct="1">
              <a:buFont typeface="Wingdings" pitchFamily="2" charset="2"/>
              <a:buNone/>
            </a:pPr>
            <a:r>
              <a:rPr lang="zh-CN" altLang="en-US" sz="3600" b="1" dirty="0"/>
              <a:t>   </a:t>
            </a:r>
            <a:r>
              <a:rPr lang="zh-CN" altLang="en-US" sz="3600" b="1" dirty="0">
                <a:solidFill>
                  <a:srgbClr val="0000CC"/>
                </a:solidFill>
              </a:rPr>
              <a:t>形式语言与自动机作为统一的理论</a:t>
            </a:r>
            <a:r>
              <a:rPr lang="en-US" altLang="zh-CN" sz="3600" b="1" dirty="0">
                <a:solidFill>
                  <a:srgbClr val="0000CC"/>
                </a:solidFill>
              </a:rPr>
              <a:t>,</a:t>
            </a:r>
            <a:r>
              <a:rPr lang="zh-CN" altLang="en-US" sz="3600" b="1" dirty="0">
                <a:solidFill>
                  <a:srgbClr val="0000CC"/>
                </a:solidFill>
              </a:rPr>
              <a:t>实际上包括</a:t>
            </a:r>
            <a:r>
              <a:rPr lang="en-US" altLang="zh-CN" sz="3600" b="1" dirty="0">
                <a:solidFill>
                  <a:srgbClr val="0000CC"/>
                </a:solidFill>
              </a:rPr>
              <a:t>3</a:t>
            </a:r>
            <a:r>
              <a:rPr lang="zh-CN" altLang="en-US" sz="3600" b="1" dirty="0">
                <a:solidFill>
                  <a:srgbClr val="0000CC"/>
                </a:solidFill>
              </a:rPr>
              <a:t>个方面的内容</a:t>
            </a:r>
            <a:r>
              <a:rPr lang="en-US" altLang="zh-CN" sz="3600" b="1" dirty="0">
                <a:solidFill>
                  <a:srgbClr val="0000CC"/>
                </a:solidFill>
              </a:rPr>
              <a:t>:</a:t>
            </a:r>
          </a:p>
          <a:p>
            <a:pPr marL="0" indent="0" eaLnBrk="1" hangingPunct="1">
              <a:buFont typeface="Wingdings" pitchFamily="2" charset="2"/>
              <a:buNone/>
            </a:pPr>
            <a:r>
              <a:rPr lang="en-US" altLang="zh-CN" sz="3600" b="1" dirty="0">
                <a:solidFill>
                  <a:srgbClr val="0000CC"/>
                </a:solidFill>
              </a:rPr>
              <a:t>1) </a:t>
            </a:r>
            <a:r>
              <a:rPr lang="zh-CN" altLang="en-US" sz="3600" b="1" dirty="0">
                <a:solidFill>
                  <a:srgbClr val="000000"/>
                </a:solidFill>
              </a:rPr>
              <a:t>形式语言</a:t>
            </a:r>
            <a:r>
              <a:rPr lang="zh-CN" altLang="en-US" sz="3600" b="1" dirty="0">
                <a:solidFill>
                  <a:srgbClr val="0000CC"/>
                </a:solidFill>
              </a:rPr>
              <a:t>理论</a:t>
            </a:r>
            <a:r>
              <a:rPr lang="en-US" altLang="zh-CN" sz="3600" b="1" dirty="0">
                <a:solidFill>
                  <a:srgbClr val="0000CC"/>
                </a:solidFill>
              </a:rPr>
              <a:t>(</a:t>
            </a:r>
            <a:r>
              <a:rPr lang="zh-CN" altLang="en-US" sz="3600" b="1" dirty="0">
                <a:solidFill>
                  <a:srgbClr val="0000CC"/>
                </a:solidFill>
              </a:rPr>
              <a:t>产生语言</a:t>
            </a:r>
            <a:r>
              <a:rPr lang="en-US" altLang="zh-CN" sz="3600" b="1" dirty="0">
                <a:solidFill>
                  <a:srgbClr val="0000CC"/>
                </a:solidFill>
              </a:rPr>
              <a:t>)</a:t>
            </a:r>
          </a:p>
          <a:p>
            <a:pPr marL="0" indent="0" eaLnBrk="1" hangingPunct="1">
              <a:buFont typeface="Wingdings" pitchFamily="2" charset="2"/>
              <a:buNone/>
            </a:pPr>
            <a:r>
              <a:rPr lang="en-US" altLang="zh-CN" sz="3600" b="1" dirty="0">
                <a:solidFill>
                  <a:srgbClr val="0000CC"/>
                </a:solidFill>
              </a:rPr>
              <a:t>2) </a:t>
            </a:r>
            <a:r>
              <a:rPr lang="zh-CN" altLang="en-US" sz="3600" b="1" dirty="0">
                <a:solidFill>
                  <a:srgbClr val="000000"/>
                </a:solidFill>
              </a:rPr>
              <a:t>自动机</a:t>
            </a:r>
            <a:r>
              <a:rPr lang="zh-CN" altLang="en-US" sz="3600" b="1" dirty="0">
                <a:solidFill>
                  <a:srgbClr val="0000CC"/>
                </a:solidFill>
              </a:rPr>
              <a:t>理论</a:t>
            </a:r>
            <a:r>
              <a:rPr lang="en-US" altLang="zh-CN" sz="3600" b="1" dirty="0">
                <a:solidFill>
                  <a:srgbClr val="0000CC"/>
                </a:solidFill>
              </a:rPr>
              <a:t>(</a:t>
            </a:r>
            <a:r>
              <a:rPr lang="zh-CN" altLang="en-US" sz="3600" b="1" dirty="0">
                <a:solidFill>
                  <a:srgbClr val="0000CC"/>
                </a:solidFill>
              </a:rPr>
              <a:t>接收语言</a:t>
            </a:r>
            <a:r>
              <a:rPr lang="en-US" altLang="zh-CN" sz="3600" b="1" dirty="0">
                <a:solidFill>
                  <a:srgbClr val="0000CC"/>
                </a:solidFill>
              </a:rPr>
              <a:t>)</a:t>
            </a:r>
          </a:p>
          <a:p>
            <a:pPr marL="0" indent="0" eaLnBrk="1" hangingPunct="1">
              <a:buFont typeface="Wingdings" pitchFamily="2" charset="2"/>
              <a:buNone/>
            </a:pPr>
            <a:r>
              <a:rPr lang="en-US" altLang="zh-CN" sz="3600" b="1" dirty="0">
                <a:solidFill>
                  <a:srgbClr val="0000CC"/>
                </a:solidFill>
              </a:rPr>
              <a:t>3) </a:t>
            </a:r>
            <a:r>
              <a:rPr lang="zh-CN" altLang="en-US" sz="3600" b="1" dirty="0">
                <a:solidFill>
                  <a:srgbClr val="0000CC"/>
                </a:solidFill>
              </a:rPr>
              <a:t>形式语言与自动机的</a:t>
            </a:r>
            <a:r>
              <a:rPr lang="zh-CN" altLang="en-US" sz="3600" b="1" dirty="0">
                <a:solidFill>
                  <a:srgbClr val="000000"/>
                </a:solidFill>
              </a:rPr>
              <a:t>等价性</a:t>
            </a:r>
            <a:r>
              <a:rPr lang="zh-CN" altLang="en-US" sz="3600" b="1" dirty="0">
                <a:solidFill>
                  <a:srgbClr val="0000CC"/>
                </a:solidFill>
              </a:rPr>
              <a:t>理论</a:t>
            </a:r>
            <a:endParaRPr lang="zh-CN" altLang="en-US" sz="36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Effect transition="in" filter="box(in)">
                                      <p:cBhvr>
                                        <p:cTn id="7" dur="500"/>
                                        <p:tgtEl>
                                          <p:spTgt spid="72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22947">
                                            <p:txEl>
                                              <p:pRg st="1" end="1"/>
                                            </p:txEl>
                                          </p:spTgt>
                                        </p:tgtEl>
                                        <p:attrNameLst>
                                          <p:attrName>style.visibility</p:attrName>
                                        </p:attrNameLst>
                                      </p:cBhvr>
                                      <p:to>
                                        <p:strVal val="visible"/>
                                      </p:to>
                                    </p:set>
                                    <p:animEffect transition="in" filter="box(in)">
                                      <p:cBhvr>
                                        <p:cTn id="12" dur="500"/>
                                        <p:tgtEl>
                                          <p:spTgt spid="722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22947">
                                            <p:txEl>
                                              <p:pRg st="2" end="2"/>
                                            </p:txEl>
                                          </p:spTgt>
                                        </p:tgtEl>
                                        <p:attrNameLst>
                                          <p:attrName>style.visibility</p:attrName>
                                        </p:attrNameLst>
                                      </p:cBhvr>
                                      <p:to>
                                        <p:strVal val="visible"/>
                                      </p:to>
                                    </p:set>
                                    <p:animEffect transition="in" filter="box(in)">
                                      <p:cBhvr>
                                        <p:cTn id="17" dur="500"/>
                                        <p:tgtEl>
                                          <p:spTgt spid="722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22947">
                                            <p:txEl>
                                              <p:pRg st="3" end="3"/>
                                            </p:txEl>
                                          </p:spTgt>
                                        </p:tgtEl>
                                        <p:attrNameLst>
                                          <p:attrName>style.visibility</p:attrName>
                                        </p:attrNameLst>
                                      </p:cBhvr>
                                      <p:to>
                                        <p:strVal val="visible"/>
                                      </p:to>
                                    </p:set>
                                    <p:animEffect transition="in" filter="box(in)">
                                      <p:cBhvr>
                                        <p:cTn id="22" dur="500"/>
                                        <p:tgtEl>
                                          <p:spTgt spid="722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dirty="0">
                <a:solidFill>
                  <a:srgbClr val="0000CC"/>
                </a:solidFill>
              </a:rPr>
              <a:t> </a:t>
            </a:r>
            <a:r>
              <a:rPr lang="en-US" altLang="zh-CN" sz="4400" dirty="0">
                <a:solidFill>
                  <a:srgbClr val="0000CC"/>
                </a:solidFill>
              </a:rPr>
              <a:t>2.2  </a:t>
            </a:r>
            <a:r>
              <a:rPr lang="zh-CN" altLang="en-US" sz="4400" dirty="0">
                <a:solidFill>
                  <a:srgbClr val="0000CC"/>
                </a:solidFill>
              </a:rPr>
              <a:t>文法和语言的关系</a:t>
            </a:r>
          </a:p>
        </p:txBody>
      </p:sp>
      <p:sp>
        <p:nvSpPr>
          <p:cNvPr id="113667" name="Rectangle 3"/>
          <p:cNvSpPr>
            <a:spLocks noGrp="1" noChangeArrowheads="1"/>
          </p:cNvSpPr>
          <p:nvPr>
            <p:ph type="body" idx="1"/>
          </p:nvPr>
        </p:nvSpPr>
        <p:spPr>
          <a:xfrm>
            <a:off x="722313" y="2209800"/>
            <a:ext cx="8421687" cy="4114800"/>
          </a:xfrm>
        </p:spPr>
        <p:txBody>
          <a:bodyPr/>
          <a:lstStyle/>
          <a:p>
            <a:pPr eaLnBrk="1" hangingPunct="1">
              <a:buFont typeface="Wingdings" pitchFamily="2" charset="2"/>
              <a:buNone/>
            </a:pPr>
            <a:r>
              <a:rPr lang="zh-CN" altLang="en-US" sz="4000" b="1" dirty="0">
                <a:solidFill>
                  <a:srgbClr val="0000CC"/>
                </a:solidFill>
              </a:rPr>
              <a:t>语言的定义</a:t>
            </a:r>
          </a:p>
          <a:p>
            <a:pPr eaLnBrk="1" hangingPunct="1">
              <a:buFont typeface="Wingdings" pitchFamily="2" charset="2"/>
              <a:buNone/>
            </a:pPr>
            <a:r>
              <a:rPr lang="zh-CN" altLang="en-US" sz="4000" b="1" dirty="0">
                <a:solidFill>
                  <a:srgbClr val="0000CC"/>
                </a:solidFill>
              </a:rPr>
              <a:t>文法的定义</a:t>
            </a:r>
          </a:p>
          <a:p>
            <a:pPr eaLnBrk="1" hangingPunct="1">
              <a:buFont typeface="Wingdings" pitchFamily="2" charset="2"/>
              <a:buNone/>
            </a:pPr>
            <a:r>
              <a:rPr lang="zh-CN" altLang="en-US" sz="4000" b="1" dirty="0">
                <a:solidFill>
                  <a:srgbClr val="0000CC"/>
                </a:solidFill>
              </a:rPr>
              <a:t>文法与语言的关系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p:cTn id="7" dur="500" fill="hold"/>
                                        <p:tgtEl>
                                          <p:spTgt spid="1136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366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13667">
                                            <p:txEl>
                                              <p:pRg st="1" end="1"/>
                                            </p:txEl>
                                          </p:spTgt>
                                        </p:tgtEl>
                                        <p:attrNameLst>
                                          <p:attrName>style.visibility</p:attrName>
                                        </p:attrNameLst>
                                      </p:cBhvr>
                                      <p:to>
                                        <p:strVal val="visible"/>
                                      </p:to>
                                    </p:set>
                                    <p:anim calcmode="lin" valueType="num">
                                      <p:cBhvr>
                                        <p:cTn id="13" dur="500" fill="hold"/>
                                        <p:tgtEl>
                                          <p:spTgt spid="11366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1366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13667">
                                            <p:txEl>
                                              <p:pRg st="2" end="2"/>
                                            </p:txEl>
                                          </p:spTgt>
                                        </p:tgtEl>
                                        <p:attrNameLst>
                                          <p:attrName>style.visibility</p:attrName>
                                        </p:attrNameLst>
                                      </p:cBhvr>
                                      <p:to>
                                        <p:strVal val="visible"/>
                                      </p:to>
                                    </p:set>
                                    <p:anim calcmode="lin" valueType="num">
                                      <p:cBhvr>
                                        <p:cTn id="19" dur="500" fill="hold"/>
                                        <p:tgtEl>
                                          <p:spTgt spid="11366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13667">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0"/>
          <p:cNvSpPr>
            <a:spLocks noGrp="1" noChangeArrowheads="1"/>
          </p:cNvSpPr>
          <p:nvPr>
            <p:ph type="title"/>
          </p:nvPr>
        </p:nvSpPr>
        <p:spPr/>
        <p:txBody>
          <a:bodyPr/>
          <a:lstStyle/>
          <a:p>
            <a:pPr eaLnBrk="1" hangingPunct="1"/>
            <a:endParaRPr lang="zh-CN" altLang="zh-CN">
              <a:solidFill>
                <a:srgbClr val="0000CC"/>
              </a:solidFill>
            </a:endParaRPr>
          </a:p>
        </p:txBody>
      </p:sp>
      <p:sp>
        <p:nvSpPr>
          <p:cNvPr id="485379" name="Rectangle 2051"/>
          <p:cNvSpPr>
            <a:spLocks noGrp="1" noChangeArrowheads="1"/>
          </p:cNvSpPr>
          <p:nvPr>
            <p:ph type="body" idx="1"/>
          </p:nvPr>
        </p:nvSpPr>
        <p:spPr/>
        <p:txBody>
          <a:bodyPr/>
          <a:lstStyle/>
          <a:p>
            <a:pPr marL="0" indent="0" algn="just" eaLnBrk="1" hangingPunct="1">
              <a:buFont typeface="Wingdings" pitchFamily="2" charset="2"/>
              <a:buNone/>
            </a:pPr>
            <a:r>
              <a:rPr lang="en-US" altLang="zh-CN" sz="3600" b="1" dirty="0">
                <a:solidFill>
                  <a:srgbClr val="0000CC"/>
                </a:solidFill>
                <a:latin typeface="宋体" pitchFamily="2" charset="-122"/>
              </a:rPr>
              <a:t>  </a:t>
            </a:r>
            <a:r>
              <a:rPr lang="zh-CN" altLang="en-US" sz="3600" b="1" dirty="0">
                <a:solidFill>
                  <a:srgbClr val="0000CC"/>
                </a:solidFill>
                <a:latin typeface="宋体" pitchFamily="2" charset="-122"/>
              </a:rPr>
              <a:t>对于语言，在字母表上，按照一定的构成规则，根据语言句子的结构特点，</a:t>
            </a:r>
            <a:endParaRPr lang="en-US" altLang="zh-CN" sz="3600" b="1" dirty="0">
              <a:solidFill>
                <a:srgbClr val="0000CC"/>
              </a:solidFill>
              <a:latin typeface="宋体" pitchFamily="2" charset="-122"/>
            </a:endParaRPr>
          </a:p>
          <a:p>
            <a:pPr marL="0" indent="0" algn="just" eaLnBrk="1" hangingPunct="1">
              <a:buFont typeface="Wingdings" pitchFamily="2" charset="2"/>
              <a:buNone/>
            </a:pPr>
            <a:r>
              <a:rPr lang="zh-CN" altLang="en-US" sz="3600" b="1" dirty="0">
                <a:solidFill>
                  <a:srgbClr val="0000CC"/>
                </a:solidFill>
                <a:latin typeface="宋体" pitchFamily="2" charset="-122"/>
              </a:rPr>
              <a:t>可以定义一个产生该语言的</a:t>
            </a:r>
            <a:r>
              <a:rPr lang="zh-CN" altLang="en-US" sz="3600" b="1" dirty="0">
                <a:solidFill>
                  <a:srgbClr val="FF0000"/>
                </a:solidFill>
                <a:latin typeface="宋体" pitchFamily="2" charset="-122"/>
              </a:rPr>
              <a:t>文法</a:t>
            </a:r>
            <a:r>
              <a:rPr lang="zh-CN" altLang="en-US" sz="3600" b="1" dirty="0">
                <a:solidFill>
                  <a:srgbClr val="0000CC"/>
                </a:solidFill>
                <a:latin typeface="宋体" pitchFamily="2" charset="-122"/>
              </a:rPr>
              <a:t>。</a:t>
            </a:r>
          </a:p>
          <a:p>
            <a:pPr marL="0" indent="0" algn="just" eaLnBrk="1" hangingPunct="1">
              <a:buFont typeface="Wingdings" pitchFamily="2" charset="2"/>
              <a:buNone/>
            </a:pPr>
            <a:r>
              <a:rPr lang="zh-CN" altLang="en-US" sz="3600" b="1" dirty="0">
                <a:solidFill>
                  <a:srgbClr val="0000CC"/>
                </a:solidFill>
                <a:latin typeface="宋体" pitchFamily="2" charset="-122"/>
              </a:rPr>
              <a:t>  使用</a:t>
            </a:r>
            <a:r>
              <a:rPr lang="zh-CN" altLang="en-US" sz="3600" b="1" dirty="0">
                <a:solidFill>
                  <a:srgbClr val="000000"/>
                </a:solidFill>
                <a:latin typeface="宋体" pitchFamily="2" charset="-122"/>
              </a:rPr>
              <a:t>文法</a:t>
            </a:r>
            <a:r>
              <a:rPr lang="zh-CN" altLang="en-US" sz="3600" b="1" dirty="0">
                <a:solidFill>
                  <a:srgbClr val="0000CC"/>
                </a:solidFill>
                <a:latin typeface="宋体" pitchFamily="2" charset="-122"/>
              </a:rPr>
              <a:t>作为语言的有穷描述，</a:t>
            </a:r>
            <a:endParaRPr lang="en-US" altLang="zh-CN" sz="3600" b="1" dirty="0">
              <a:solidFill>
                <a:srgbClr val="0000CC"/>
              </a:solidFill>
              <a:latin typeface="宋体" pitchFamily="2" charset="-122"/>
            </a:endParaRPr>
          </a:p>
          <a:p>
            <a:pPr marL="0" indent="0" algn="just" eaLnBrk="1" hangingPunct="1">
              <a:buFont typeface="Wingdings" pitchFamily="2" charset="2"/>
              <a:buNone/>
            </a:pPr>
            <a:r>
              <a:rPr lang="zh-CN" altLang="en-US" sz="3600" b="1" dirty="0">
                <a:solidFill>
                  <a:srgbClr val="0000CC"/>
                </a:solidFill>
                <a:latin typeface="宋体" pitchFamily="2" charset="-122"/>
              </a:rPr>
              <a:t>不仅可以描述出语言的</a:t>
            </a:r>
            <a:r>
              <a:rPr lang="zh-CN" altLang="en-US" sz="3600" b="1" dirty="0">
                <a:solidFill>
                  <a:srgbClr val="000000"/>
                </a:solidFill>
                <a:latin typeface="宋体" pitchFamily="2" charset="-122"/>
              </a:rPr>
              <a:t>结构特征</a:t>
            </a:r>
            <a:r>
              <a:rPr lang="zh-CN" altLang="en-US" sz="3600" b="1" dirty="0">
                <a:solidFill>
                  <a:srgbClr val="0000CC"/>
                </a:solidFill>
                <a:latin typeface="宋体" pitchFamily="2" charset="-122"/>
              </a:rPr>
              <a:t>，</a:t>
            </a:r>
            <a:endParaRPr lang="en-US" altLang="zh-CN" sz="3600" b="1" dirty="0">
              <a:solidFill>
                <a:srgbClr val="0000CC"/>
              </a:solidFill>
              <a:latin typeface="宋体" pitchFamily="2" charset="-122"/>
            </a:endParaRPr>
          </a:p>
          <a:p>
            <a:pPr marL="0" indent="0" algn="just" eaLnBrk="1" hangingPunct="1">
              <a:buFont typeface="Wingdings" pitchFamily="2" charset="2"/>
              <a:buNone/>
            </a:pPr>
            <a:r>
              <a:rPr lang="zh-CN" altLang="en-US" sz="3600" b="1" dirty="0">
                <a:solidFill>
                  <a:srgbClr val="0000CC"/>
                </a:solidFill>
                <a:latin typeface="宋体" pitchFamily="2" charset="-122"/>
              </a:rPr>
              <a:t>而且可以</a:t>
            </a:r>
            <a:r>
              <a:rPr lang="zh-CN" altLang="en-US" sz="3600" b="1" dirty="0">
                <a:solidFill>
                  <a:srgbClr val="000000"/>
                </a:solidFill>
                <a:latin typeface="宋体" pitchFamily="2" charset="-122"/>
              </a:rPr>
              <a:t>产生</a:t>
            </a:r>
            <a:r>
              <a:rPr lang="zh-CN" altLang="en-US" sz="3600" b="1" dirty="0">
                <a:solidFill>
                  <a:srgbClr val="0000CC"/>
                </a:solidFill>
                <a:latin typeface="宋体" pitchFamily="2" charset="-122"/>
              </a:rPr>
              <a:t>这个语言的</a:t>
            </a:r>
            <a:r>
              <a:rPr lang="zh-CN" altLang="en-US" sz="3600" b="1" dirty="0">
                <a:solidFill>
                  <a:srgbClr val="000000"/>
                </a:solidFill>
                <a:latin typeface="宋体" pitchFamily="2" charset="-122"/>
              </a:rPr>
              <a:t>所有句子</a:t>
            </a:r>
            <a:r>
              <a:rPr lang="zh-CN" altLang="en-US" sz="3600" b="1" dirty="0">
                <a:solidFill>
                  <a:srgbClr val="0000CC"/>
                </a:solidFill>
                <a:latin typeface="宋体" pitchFamily="2" charset="-122"/>
              </a:rPr>
              <a:t>。</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box(in)">
                                      <p:cBhvr>
                                        <p:cTn id="7" dur="500"/>
                                        <p:tgtEl>
                                          <p:spTgt spid="485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5379">
                                            <p:txEl>
                                              <p:pRg st="1" end="1"/>
                                            </p:txEl>
                                          </p:spTgt>
                                        </p:tgtEl>
                                        <p:attrNameLst>
                                          <p:attrName>style.visibility</p:attrName>
                                        </p:attrNameLst>
                                      </p:cBhvr>
                                      <p:to>
                                        <p:strVal val="visible"/>
                                      </p:to>
                                    </p:set>
                                    <p:animEffect transition="in" filter="box(in)">
                                      <p:cBhvr>
                                        <p:cTn id="12" dur="500"/>
                                        <p:tgtEl>
                                          <p:spTgt spid="485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85379">
                                            <p:txEl>
                                              <p:pRg st="2" end="2"/>
                                            </p:txEl>
                                          </p:spTgt>
                                        </p:tgtEl>
                                        <p:attrNameLst>
                                          <p:attrName>style.visibility</p:attrName>
                                        </p:attrNameLst>
                                      </p:cBhvr>
                                      <p:to>
                                        <p:strVal val="visible"/>
                                      </p:to>
                                    </p:set>
                                    <p:animEffect transition="in" filter="box(in)">
                                      <p:cBhvr>
                                        <p:cTn id="17" dur="500"/>
                                        <p:tgtEl>
                                          <p:spTgt spid="485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85379">
                                            <p:txEl>
                                              <p:pRg st="3" end="3"/>
                                            </p:txEl>
                                          </p:spTgt>
                                        </p:tgtEl>
                                        <p:attrNameLst>
                                          <p:attrName>style.visibility</p:attrName>
                                        </p:attrNameLst>
                                      </p:cBhvr>
                                      <p:to>
                                        <p:strVal val="visible"/>
                                      </p:to>
                                    </p:set>
                                    <p:animEffect transition="in" filter="box(in)">
                                      <p:cBhvr>
                                        <p:cTn id="22" dur="500"/>
                                        <p:tgtEl>
                                          <p:spTgt spid="4853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85379">
                                            <p:txEl>
                                              <p:pRg st="4" end="4"/>
                                            </p:txEl>
                                          </p:spTgt>
                                        </p:tgtEl>
                                        <p:attrNameLst>
                                          <p:attrName>style.visibility</p:attrName>
                                        </p:attrNameLst>
                                      </p:cBhvr>
                                      <p:to>
                                        <p:strVal val="visible"/>
                                      </p:to>
                                    </p:set>
                                    <p:animEffect transition="in" filter="box(in)">
                                      <p:cBhvr>
                                        <p:cTn id="27" dur="500"/>
                                        <p:tgtEl>
                                          <p:spTgt spid="485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42910" y="762000"/>
            <a:ext cx="8272490" cy="1143000"/>
          </a:xfrm>
        </p:spPr>
        <p:txBody>
          <a:bodyPr/>
          <a:lstStyle/>
          <a:p>
            <a:pPr eaLnBrk="1" hangingPunct="1"/>
            <a:r>
              <a:rPr lang="zh-CN" altLang="en-US" sz="4000" dirty="0">
                <a:solidFill>
                  <a:srgbClr val="0000CC"/>
                </a:solidFill>
              </a:rPr>
              <a:t>定义</a:t>
            </a:r>
            <a:r>
              <a:rPr lang="en-US" altLang="zh-CN" sz="4000" dirty="0">
                <a:solidFill>
                  <a:srgbClr val="0000CC"/>
                </a:solidFill>
              </a:rPr>
              <a:t>2-1  </a:t>
            </a:r>
            <a:r>
              <a:rPr lang="zh-CN" altLang="en-US" sz="4000" dirty="0">
                <a:solidFill>
                  <a:srgbClr val="0000CC"/>
                </a:solidFill>
              </a:rPr>
              <a:t>短语结构文法</a:t>
            </a:r>
            <a:r>
              <a:rPr lang="en-US" altLang="zh-CN" sz="4000" dirty="0">
                <a:solidFill>
                  <a:srgbClr val="000000"/>
                </a:solidFill>
              </a:rPr>
              <a:t>PSG</a:t>
            </a:r>
            <a:r>
              <a:rPr lang="en-US" altLang="zh-CN" sz="4000" dirty="0">
                <a:solidFill>
                  <a:srgbClr val="0000CC"/>
                </a:solidFill>
              </a:rPr>
              <a:t>(</a:t>
            </a:r>
            <a:r>
              <a:rPr lang="zh-CN" altLang="en-US" sz="4000" dirty="0">
                <a:solidFill>
                  <a:srgbClr val="0000CC"/>
                </a:solidFill>
              </a:rPr>
              <a:t>文法</a:t>
            </a:r>
            <a:r>
              <a:rPr lang="en-US" altLang="zh-CN" sz="4000" dirty="0">
                <a:solidFill>
                  <a:srgbClr val="0000CC"/>
                </a:solidFill>
              </a:rPr>
              <a:t>G)</a:t>
            </a:r>
            <a:endParaRPr lang="zh-CN" altLang="en-US" sz="4000" dirty="0">
              <a:solidFill>
                <a:srgbClr val="0000CC"/>
              </a:solidFill>
            </a:endParaRPr>
          </a:p>
        </p:txBody>
      </p:sp>
      <p:sp>
        <p:nvSpPr>
          <p:cNvPr id="61443" name="Rectangle 3"/>
          <p:cNvSpPr>
            <a:spLocks noGrp="1" noChangeArrowheads="1"/>
          </p:cNvSpPr>
          <p:nvPr>
            <p:ph type="body" idx="1"/>
          </p:nvPr>
        </p:nvSpPr>
        <p:spPr>
          <a:xfrm>
            <a:off x="1042988" y="2286000"/>
            <a:ext cx="7632700" cy="4419600"/>
          </a:xfrm>
        </p:spPr>
        <p:txBody>
          <a:bodyPr/>
          <a:lstStyle/>
          <a:p>
            <a:pPr marL="0" indent="0" algn="just" eaLnBrk="1" hangingPunct="1">
              <a:buFont typeface="Wingdings" pitchFamily="2" charset="2"/>
              <a:buNone/>
            </a:pPr>
            <a:r>
              <a:rPr lang="zh-CN" altLang="en-US" sz="3600" b="1" dirty="0">
                <a:solidFill>
                  <a:srgbClr val="0000CC"/>
                </a:solidFill>
              </a:rPr>
              <a:t>文法</a:t>
            </a:r>
            <a:r>
              <a:rPr lang="en-US" altLang="zh-CN" sz="3600" b="1" dirty="0">
                <a:solidFill>
                  <a:srgbClr val="0000CC"/>
                </a:solidFill>
              </a:rPr>
              <a:t>G</a:t>
            </a:r>
            <a:r>
              <a:rPr lang="zh-CN" altLang="en-US" sz="3600" b="1" dirty="0">
                <a:solidFill>
                  <a:srgbClr val="0000CC"/>
                </a:solidFill>
              </a:rPr>
              <a:t>是一个四元式，</a:t>
            </a:r>
          </a:p>
          <a:p>
            <a:pPr marL="0" indent="0" algn="just" eaLnBrk="1" hangingPunct="1">
              <a:buFont typeface="Wingdings" pitchFamily="2" charset="2"/>
              <a:buNone/>
            </a:pPr>
            <a:r>
              <a:rPr lang="zh-CN" altLang="en-US" sz="3600" b="1" dirty="0">
                <a:solidFill>
                  <a:srgbClr val="0000CC"/>
                </a:solidFill>
              </a:rPr>
              <a:t>             </a:t>
            </a:r>
            <a:r>
              <a:rPr lang="en-US" altLang="zh-CN" sz="3600" b="1" dirty="0">
                <a:solidFill>
                  <a:srgbClr val="000000"/>
                </a:solidFill>
              </a:rPr>
              <a:t>G=(∑</a:t>
            </a:r>
            <a:r>
              <a:rPr lang="zh-CN" altLang="en-US" sz="3600" b="1" dirty="0">
                <a:solidFill>
                  <a:srgbClr val="000000"/>
                </a:solidFill>
              </a:rPr>
              <a:t>，</a:t>
            </a:r>
            <a:r>
              <a:rPr lang="en-US" altLang="zh-CN" sz="3600" b="1" dirty="0">
                <a:solidFill>
                  <a:srgbClr val="000000"/>
                </a:solidFill>
              </a:rPr>
              <a:t>V</a:t>
            </a:r>
            <a:r>
              <a:rPr lang="zh-CN" altLang="en-US" sz="3600" b="1" dirty="0">
                <a:solidFill>
                  <a:srgbClr val="000000"/>
                </a:solidFill>
              </a:rPr>
              <a:t>，</a:t>
            </a:r>
            <a:r>
              <a:rPr lang="en-US" altLang="zh-CN" sz="3600" b="1" dirty="0">
                <a:solidFill>
                  <a:srgbClr val="000000"/>
                </a:solidFill>
              </a:rPr>
              <a:t>S</a:t>
            </a:r>
            <a:r>
              <a:rPr lang="zh-CN" altLang="en-US" sz="3600" b="1" dirty="0">
                <a:solidFill>
                  <a:srgbClr val="000000"/>
                </a:solidFill>
              </a:rPr>
              <a:t>，</a:t>
            </a:r>
            <a:r>
              <a:rPr lang="en-US" altLang="zh-CN" sz="3600" b="1" dirty="0">
                <a:solidFill>
                  <a:srgbClr val="000000"/>
                </a:solidFill>
              </a:rPr>
              <a:t>P)</a:t>
            </a:r>
            <a:r>
              <a:rPr lang="en-US" altLang="zh-CN" sz="3600" b="1" dirty="0">
                <a:solidFill>
                  <a:srgbClr val="0000CC"/>
                </a:solidFill>
              </a:rPr>
              <a:t> </a:t>
            </a:r>
          </a:p>
          <a:p>
            <a:pPr marL="0" indent="0" algn="just" eaLnBrk="1" hangingPunct="1">
              <a:buFont typeface="Wingdings" pitchFamily="2" charset="2"/>
              <a:buNone/>
            </a:pPr>
            <a:r>
              <a:rPr lang="en-US" altLang="zh-CN" sz="3600" b="1" dirty="0">
                <a:solidFill>
                  <a:srgbClr val="FF0000"/>
                </a:solidFill>
              </a:rPr>
              <a:t>∑</a:t>
            </a:r>
            <a:r>
              <a:rPr lang="zh-CN" altLang="en-US" sz="3600" b="1" dirty="0">
                <a:solidFill>
                  <a:srgbClr val="0000CC"/>
                </a:solidFill>
              </a:rPr>
              <a:t>是有限字符的集合</a:t>
            </a:r>
            <a:r>
              <a:rPr lang="en-US" altLang="zh-CN" sz="3600" b="1" dirty="0">
                <a:solidFill>
                  <a:srgbClr val="0000CC"/>
                </a:solidFill>
              </a:rPr>
              <a:t>(</a:t>
            </a:r>
            <a:r>
              <a:rPr lang="zh-CN" altLang="en-US" sz="3600" b="1" dirty="0">
                <a:solidFill>
                  <a:srgbClr val="0000CC"/>
                </a:solidFill>
              </a:rPr>
              <a:t>字母表</a:t>
            </a:r>
            <a:r>
              <a:rPr lang="en-US" altLang="zh-CN" sz="3600" b="1" dirty="0">
                <a:solidFill>
                  <a:srgbClr val="0000CC"/>
                </a:solidFill>
              </a:rPr>
              <a:t>)</a:t>
            </a:r>
            <a:r>
              <a:rPr lang="zh-CN" altLang="en-US" sz="3600" b="1" dirty="0">
                <a:solidFill>
                  <a:srgbClr val="0000CC"/>
                </a:solidFill>
              </a:rPr>
              <a:t>， 元素称为</a:t>
            </a:r>
            <a:r>
              <a:rPr lang="zh-CN" altLang="en-US" sz="3600" b="1" dirty="0">
                <a:solidFill>
                  <a:srgbClr val="000000"/>
                </a:solidFill>
              </a:rPr>
              <a:t>字母</a:t>
            </a:r>
            <a:r>
              <a:rPr lang="zh-CN" altLang="en-US" sz="3600" b="1" dirty="0">
                <a:solidFill>
                  <a:srgbClr val="0000CC"/>
                </a:solidFill>
              </a:rPr>
              <a:t>或者</a:t>
            </a:r>
            <a:r>
              <a:rPr lang="zh-CN" altLang="en-US" sz="3600" b="1" dirty="0">
                <a:solidFill>
                  <a:srgbClr val="000000"/>
                </a:solidFill>
              </a:rPr>
              <a:t>终结符</a:t>
            </a:r>
            <a:r>
              <a:rPr lang="zh-CN" altLang="en-US" sz="3600" b="1" dirty="0">
                <a:solidFill>
                  <a:srgbClr val="0000CC"/>
                </a:solidFill>
              </a:rPr>
              <a:t>； </a:t>
            </a:r>
          </a:p>
          <a:p>
            <a:pPr marL="0" indent="0" algn="just" eaLnBrk="1" hangingPunct="1">
              <a:buFont typeface="Wingdings" pitchFamily="2" charset="2"/>
              <a:buNone/>
            </a:pPr>
            <a:r>
              <a:rPr lang="en-US" altLang="zh-CN" sz="3600" b="1" dirty="0">
                <a:solidFill>
                  <a:srgbClr val="FF0000"/>
                </a:solidFill>
              </a:rPr>
              <a:t>V</a:t>
            </a:r>
            <a:r>
              <a:rPr lang="zh-CN" altLang="en-US" sz="3600" b="1" dirty="0">
                <a:solidFill>
                  <a:srgbClr val="0000CC"/>
                </a:solidFill>
              </a:rPr>
              <a:t>是有限字符的集合</a:t>
            </a:r>
            <a:r>
              <a:rPr lang="en-US" altLang="zh-CN" sz="3600" b="1" dirty="0">
                <a:solidFill>
                  <a:srgbClr val="0000CC"/>
                </a:solidFill>
              </a:rPr>
              <a:t>--</a:t>
            </a:r>
            <a:r>
              <a:rPr lang="zh-CN" altLang="en-US" sz="3600" b="1" dirty="0">
                <a:solidFill>
                  <a:srgbClr val="0000CC"/>
                </a:solidFill>
              </a:rPr>
              <a:t>非终结符集合，元素称为</a:t>
            </a:r>
            <a:r>
              <a:rPr lang="zh-CN" altLang="en-US" sz="3600" b="1" dirty="0">
                <a:solidFill>
                  <a:srgbClr val="000000"/>
                </a:solidFill>
              </a:rPr>
              <a:t>变量</a:t>
            </a:r>
            <a:r>
              <a:rPr lang="zh-CN" altLang="en-US" sz="3600" b="1" dirty="0">
                <a:solidFill>
                  <a:srgbClr val="0000CC"/>
                </a:solidFill>
              </a:rPr>
              <a:t>或者</a:t>
            </a:r>
            <a:r>
              <a:rPr lang="zh-CN" altLang="en-US" sz="3600" b="1" dirty="0">
                <a:solidFill>
                  <a:srgbClr val="000000"/>
                </a:solidFill>
              </a:rPr>
              <a:t>非终结符</a:t>
            </a:r>
            <a:r>
              <a:rPr lang="zh-CN" altLang="en-US" sz="36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p:cTn id="7" dur="500" fill="hold"/>
                                        <p:tgtEl>
                                          <p:spTgt spid="614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14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p:cTn id="13" dur="500" fill="hold"/>
                                        <p:tgtEl>
                                          <p:spTgt spid="6144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6144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p:cTn id="19" dur="500" fill="hold"/>
                                        <p:tgtEl>
                                          <p:spTgt spid="6144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144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1443">
                                            <p:txEl>
                                              <p:pRg st="3" end="3"/>
                                            </p:txEl>
                                          </p:spTgt>
                                        </p:tgtEl>
                                        <p:attrNameLst>
                                          <p:attrName>style.visibility</p:attrName>
                                        </p:attrNameLst>
                                      </p:cBhvr>
                                      <p:to>
                                        <p:strVal val="visible"/>
                                      </p:to>
                                    </p:set>
                                    <p:anim calcmode="lin" valueType="num">
                                      <p:cBhvr>
                                        <p:cTn id="25" dur="500" fill="hold"/>
                                        <p:tgtEl>
                                          <p:spTgt spid="6144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6144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solidFill>
                  <a:srgbClr val="0000CC"/>
                </a:solidFill>
              </a:rPr>
              <a:t>短语结构文法</a:t>
            </a:r>
            <a:r>
              <a:rPr lang="en-US" altLang="zh-CN">
                <a:solidFill>
                  <a:srgbClr val="0000CC"/>
                </a:solidFill>
              </a:rPr>
              <a:t>(</a:t>
            </a:r>
            <a:r>
              <a:rPr lang="zh-CN" altLang="en-US">
                <a:solidFill>
                  <a:srgbClr val="0000CC"/>
                </a:solidFill>
              </a:rPr>
              <a:t>文法</a:t>
            </a:r>
            <a:r>
              <a:rPr lang="en-US" altLang="zh-CN">
                <a:solidFill>
                  <a:srgbClr val="0000CC"/>
                </a:solidFill>
              </a:rPr>
              <a:t>)</a:t>
            </a:r>
            <a:r>
              <a:rPr lang="zh-CN" altLang="en-US">
                <a:solidFill>
                  <a:srgbClr val="0000CC"/>
                </a:solidFill>
              </a:rPr>
              <a:t>的定义</a:t>
            </a:r>
          </a:p>
        </p:txBody>
      </p:sp>
      <p:sp>
        <p:nvSpPr>
          <p:cNvPr id="305155" name="Rectangle 3"/>
          <p:cNvSpPr>
            <a:spLocks noGrp="1" noChangeArrowheads="1"/>
          </p:cNvSpPr>
          <p:nvPr>
            <p:ph type="body" idx="1"/>
          </p:nvPr>
        </p:nvSpPr>
        <p:spPr>
          <a:xfrm>
            <a:off x="785813" y="2286000"/>
            <a:ext cx="7962900" cy="4383088"/>
          </a:xfrm>
        </p:spPr>
        <p:txBody>
          <a:bodyPr/>
          <a:lstStyle/>
          <a:p>
            <a:pPr algn="just" eaLnBrk="1" hangingPunct="1">
              <a:buFont typeface="Wingdings" pitchFamily="2" charset="2"/>
              <a:buNone/>
              <a:defRPr/>
            </a:pPr>
            <a:r>
              <a:rPr lang="en-US" altLang="zh-CN" sz="3600" b="1" dirty="0">
                <a:solidFill>
                  <a:srgbClr val="FF0000"/>
                </a:solidFill>
              </a:rPr>
              <a:t>  S</a:t>
            </a:r>
            <a:r>
              <a:rPr lang="en-US" altLang="zh-CN" sz="3600" b="1" dirty="0">
                <a:solidFill>
                  <a:srgbClr val="0000CC"/>
                </a:solidFill>
              </a:rPr>
              <a:t>∈V</a:t>
            </a:r>
            <a:r>
              <a:rPr lang="zh-CN" altLang="en-US" sz="3600" b="1" dirty="0">
                <a:solidFill>
                  <a:srgbClr val="0000CC"/>
                </a:solidFill>
              </a:rPr>
              <a:t>，称为文法的开始符号；</a:t>
            </a:r>
          </a:p>
          <a:p>
            <a:pPr algn="just" eaLnBrk="1" hangingPunct="1">
              <a:buNone/>
              <a:defRPr/>
            </a:pPr>
            <a:r>
              <a:rPr lang="zh-CN" altLang="en-US" sz="3600" b="1" dirty="0">
                <a:solidFill>
                  <a:srgbClr val="FF0000"/>
                </a:solidFill>
              </a:rPr>
              <a:t>  </a:t>
            </a:r>
            <a:r>
              <a:rPr lang="en-US" altLang="zh-CN" sz="3600" b="1" dirty="0">
                <a:solidFill>
                  <a:srgbClr val="FF0000"/>
                </a:solidFill>
              </a:rPr>
              <a:t>P</a:t>
            </a:r>
            <a:r>
              <a:rPr lang="zh-CN" altLang="en-US" sz="3600" b="1" dirty="0">
                <a:solidFill>
                  <a:srgbClr val="0000CC"/>
                </a:solidFill>
              </a:rPr>
              <a:t>是产生式</a:t>
            </a:r>
            <a:r>
              <a:rPr lang="en-US" altLang="zh-CN" sz="3600" b="1" dirty="0" err="1">
                <a:solidFill>
                  <a:srgbClr val="000000"/>
                </a:solidFill>
              </a:rPr>
              <a:t>α→β</a:t>
            </a:r>
            <a:r>
              <a:rPr lang="zh-CN" altLang="en-US" sz="3600" b="1" dirty="0">
                <a:solidFill>
                  <a:srgbClr val="0000CC"/>
                </a:solidFill>
              </a:rPr>
              <a:t>的集合：</a:t>
            </a:r>
            <a:endParaRPr lang="en-US" altLang="zh-CN" sz="3600" b="1" dirty="0">
              <a:solidFill>
                <a:srgbClr val="0000CC"/>
              </a:solidFill>
            </a:endParaRPr>
          </a:p>
          <a:p>
            <a:pPr algn="just" eaLnBrk="1" hangingPunct="1">
              <a:buNone/>
              <a:defRPr/>
            </a:pPr>
            <a:r>
              <a:rPr lang="en-US" altLang="zh-CN" sz="3600" b="1" dirty="0">
                <a:solidFill>
                  <a:srgbClr val="000000"/>
                </a:solidFill>
              </a:rPr>
              <a:t>  α</a:t>
            </a:r>
            <a:r>
              <a:rPr lang="zh-CN" altLang="en-US" sz="3600" b="1" dirty="0">
                <a:solidFill>
                  <a:srgbClr val="000000"/>
                </a:solidFill>
              </a:rPr>
              <a:t> ∈</a:t>
            </a:r>
            <a:r>
              <a:rPr lang="en-US" altLang="zh-CN" sz="3600" b="1" dirty="0">
                <a:solidFill>
                  <a:srgbClr val="000000"/>
                </a:solidFill>
              </a:rPr>
              <a:t>(∑</a:t>
            </a:r>
            <a:r>
              <a:rPr lang="en-US" altLang="zh-CN" sz="3600" b="1" dirty="0">
                <a:solidFill>
                  <a:srgbClr val="0000CC"/>
                </a:solidFill>
                <a:latin typeface="+mn-ea"/>
              </a:rPr>
              <a:t>∪</a:t>
            </a:r>
            <a:r>
              <a:rPr lang="en-US" altLang="zh-CN" sz="3600" b="1" dirty="0">
                <a:solidFill>
                  <a:srgbClr val="000000"/>
                </a:solidFill>
              </a:rPr>
              <a:t>V)</a:t>
            </a:r>
            <a:r>
              <a:rPr lang="en-US" altLang="zh-CN" sz="3600" b="1" baseline="30000" dirty="0">
                <a:solidFill>
                  <a:srgbClr val="0000CC"/>
                </a:solidFill>
              </a:rPr>
              <a:t> </a:t>
            </a:r>
            <a:r>
              <a:rPr lang="en-US" altLang="zh-CN" sz="3600" b="1" baseline="30000" dirty="0">
                <a:solidFill>
                  <a:srgbClr val="FF0000"/>
                </a:solidFill>
              </a:rPr>
              <a:t>+</a:t>
            </a:r>
            <a:endParaRPr lang="en-US" altLang="zh-CN" sz="3600" b="1" dirty="0">
              <a:solidFill>
                <a:srgbClr val="000000"/>
              </a:solidFill>
            </a:endParaRPr>
          </a:p>
          <a:p>
            <a:pPr algn="just" eaLnBrk="1" hangingPunct="1">
              <a:buNone/>
              <a:defRPr/>
            </a:pPr>
            <a:r>
              <a:rPr lang="en-US" altLang="zh-CN" sz="3600" b="1" dirty="0">
                <a:solidFill>
                  <a:srgbClr val="000000"/>
                </a:solidFill>
              </a:rPr>
              <a:t>         α</a:t>
            </a:r>
            <a:r>
              <a:rPr lang="zh-CN" altLang="en-US" sz="3600" b="1" dirty="0">
                <a:solidFill>
                  <a:srgbClr val="000000"/>
                </a:solidFill>
              </a:rPr>
              <a:t>至少包含一个非终结符</a:t>
            </a:r>
            <a:endParaRPr lang="en-US" altLang="zh-CN" sz="3600" b="1" dirty="0">
              <a:solidFill>
                <a:srgbClr val="0000CC"/>
              </a:solidFill>
            </a:endParaRPr>
          </a:p>
          <a:p>
            <a:pPr algn="just" eaLnBrk="1" hangingPunct="1">
              <a:buNone/>
              <a:defRPr/>
            </a:pPr>
            <a:r>
              <a:rPr lang="en-US" altLang="zh-CN" sz="3600" b="1" dirty="0">
                <a:solidFill>
                  <a:srgbClr val="0000CC"/>
                </a:solidFill>
              </a:rPr>
              <a:t>  β</a:t>
            </a:r>
            <a:r>
              <a:rPr lang="zh-CN" altLang="en-US" sz="3600" b="1" dirty="0">
                <a:solidFill>
                  <a:srgbClr val="000000"/>
                </a:solidFill>
              </a:rPr>
              <a:t> ∈</a:t>
            </a:r>
            <a:r>
              <a:rPr lang="en-US" altLang="zh-CN" sz="3600" b="1" dirty="0">
                <a:solidFill>
                  <a:srgbClr val="0000CC"/>
                </a:solidFill>
              </a:rPr>
              <a:t>(∑</a:t>
            </a:r>
            <a:r>
              <a:rPr lang="en-US" altLang="zh-CN" sz="3600" b="1" dirty="0">
                <a:solidFill>
                  <a:srgbClr val="0000CC"/>
                </a:solidFill>
                <a:latin typeface="+mn-ea"/>
              </a:rPr>
              <a:t>∪</a:t>
            </a:r>
            <a:r>
              <a:rPr lang="en-US" altLang="zh-CN" sz="3600" b="1" dirty="0">
                <a:solidFill>
                  <a:srgbClr val="0000CC"/>
                </a:solidFill>
              </a:rPr>
              <a:t>V)</a:t>
            </a:r>
            <a:r>
              <a:rPr lang="en-US" altLang="zh-CN" sz="3600" b="1" baseline="30000" dirty="0">
                <a:solidFill>
                  <a:srgbClr val="FF0000"/>
                </a:solidFill>
              </a:rPr>
              <a:t>*</a:t>
            </a:r>
            <a:endParaRPr lang="zh-CN" altLang="en-US" sz="3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arn(outVertical)">
                                      <p:cBhvr>
                                        <p:cTn id="7" dur="500"/>
                                        <p:tgtEl>
                                          <p:spTgt spid="305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barn(outVertical)">
                                      <p:cBhvr>
                                        <p:cTn id="12" dur="500"/>
                                        <p:tgtEl>
                                          <p:spTgt spid="305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barn(outVertical)">
                                      <p:cBhvr>
                                        <p:cTn id="17" dur="500"/>
                                        <p:tgtEl>
                                          <p:spTgt spid="30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barn(outVertical)">
                                      <p:cBhvr>
                                        <p:cTn id="22" dur="500"/>
                                        <p:tgtEl>
                                          <p:spTgt spid="30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05155">
                                            <p:txEl>
                                              <p:pRg st="4" end="4"/>
                                            </p:txEl>
                                          </p:spTgt>
                                        </p:tgtEl>
                                        <p:attrNameLst>
                                          <p:attrName>style.visibility</p:attrName>
                                        </p:attrNameLst>
                                      </p:cBhvr>
                                      <p:to>
                                        <p:strVal val="visible"/>
                                      </p:to>
                                    </p:set>
                                    <p:animEffect transition="in" filter="barn(outVertical)">
                                      <p:cBhvr>
                                        <p:cTn id="27" dur="500"/>
                                        <p:tgtEl>
                                          <p:spTgt spid="305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dirty="0" err="1">
                <a:solidFill>
                  <a:srgbClr val="000000"/>
                </a:solidFill>
              </a:rPr>
              <a:t>α→β</a:t>
            </a:r>
            <a:endParaRPr lang="zh-CN" altLang="zh-CN" dirty="0">
              <a:solidFill>
                <a:srgbClr val="0000CC"/>
              </a:solidFill>
            </a:endParaRPr>
          </a:p>
        </p:txBody>
      </p:sp>
      <p:sp>
        <p:nvSpPr>
          <p:cNvPr id="307203" name="Rectangle 3"/>
          <p:cNvSpPr>
            <a:spLocks noGrp="1" noChangeArrowheads="1"/>
          </p:cNvSpPr>
          <p:nvPr>
            <p:ph type="body" idx="1"/>
          </p:nvPr>
        </p:nvSpPr>
        <p:spPr>
          <a:xfrm>
            <a:off x="714348" y="2143116"/>
            <a:ext cx="8288367" cy="4114800"/>
          </a:xfrm>
        </p:spPr>
        <p:txBody>
          <a:bodyPr/>
          <a:lstStyle/>
          <a:p>
            <a:pPr eaLnBrk="1" hangingPunct="1">
              <a:spcAft>
                <a:spcPts val="600"/>
              </a:spcAft>
              <a:buNone/>
            </a:pPr>
            <a:r>
              <a:rPr lang="en-US" altLang="zh-CN" sz="3600" b="1" dirty="0">
                <a:solidFill>
                  <a:srgbClr val="000000"/>
                </a:solidFill>
                <a:latin typeface="宋体" pitchFamily="2" charset="-122"/>
              </a:rPr>
              <a:t> </a:t>
            </a:r>
            <a:r>
              <a:rPr lang="en-US" altLang="zh-CN" sz="3600" b="1" dirty="0" err="1">
                <a:solidFill>
                  <a:srgbClr val="000000"/>
                </a:solidFill>
                <a:latin typeface="宋体" pitchFamily="2" charset="-122"/>
              </a:rPr>
              <a:t>α→ε</a:t>
            </a:r>
            <a:endParaRPr lang="en-US" altLang="zh-CN" sz="3600" b="1" dirty="0">
              <a:solidFill>
                <a:srgbClr val="000000"/>
              </a:solidFill>
              <a:latin typeface="宋体" pitchFamily="2" charset="-122"/>
            </a:endParaRPr>
          </a:p>
          <a:p>
            <a:pPr eaLnBrk="1" hangingPunct="1">
              <a:spcAft>
                <a:spcPts val="600"/>
              </a:spcAft>
              <a:buNone/>
            </a:pPr>
            <a:r>
              <a:rPr lang="zh-CN" altLang="en-US" sz="3600" b="1" dirty="0">
                <a:solidFill>
                  <a:srgbClr val="0000CC"/>
                </a:solidFill>
                <a:latin typeface="宋体" pitchFamily="2" charset="-122"/>
              </a:rPr>
              <a:t>   称为</a:t>
            </a:r>
            <a:r>
              <a:rPr lang="zh-CN" altLang="en-US" sz="3600" b="1" dirty="0">
                <a:solidFill>
                  <a:srgbClr val="000000"/>
                </a:solidFill>
                <a:latin typeface="宋体" pitchFamily="2" charset="-122"/>
              </a:rPr>
              <a:t>空串产生式  </a:t>
            </a:r>
            <a:r>
              <a:rPr lang="zh-CN" altLang="en-US" sz="3600" b="1" dirty="0">
                <a:solidFill>
                  <a:srgbClr val="0000CC"/>
                </a:solidFill>
                <a:latin typeface="宋体" pitchFamily="2" charset="-122"/>
              </a:rPr>
              <a:t>或 </a:t>
            </a:r>
            <a:r>
              <a:rPr lang="en-US" altLang="zh-CN" sz="3600" b="1" dirty="0">
                <a:solidFill>
                  <a:srgbClr val="0000CC"/>
                </a:solidFill>
                <a:latin typeface="宋体" pitchFamily="2" charset="-122"/>
              </a:rPr>
              <a:t>ε</a:t>
            </a:r>
            <a:r>
              <a:rPr lang="zh-CN" altLang="en-US" sz="3600" b="1" dirty="0">
                <a:solidFill>
                  <a:srgbClr val="0000CC"/>
                </a:solidFill>
                <a:latin typeface="宋体" pitchFamily="2" charset="-122"/>
              </a:rPr>
              <a:t>产生式</a:t>
            </a:r>
            <a:endParaRPr lang="en-US" altLang="zh-CN" sz="3600" b="1" dirty="0">
              <a:solidFill>
                <a:srgbClr val="000000"/>
              </a:solidFill>
              <a:latin typeface="宋体" pitchFamily="2" charset="-122"/>
            </a:endParaRPr>
          </a:p>
          <a:p>
            <a:pPr eaLnBrk="1" hangingPunct="1">
              <a:spcAft>
                <a:spcPts val="600"/>
              </a:spcAft>
              <a:buNone/>
            </a:pPr>
            <a:r>
              <a:rPr lang="zh-CN" altLang="en-US" sz="3600" b="1" dirty="0">
                <a:solidFill>
                  <a:srgbClr val="0000CC"/>
                </a:solidFill>
              </a:rPr>
              <a:t>一个产生式的左边可以是串；</a:t>
            </a:r>
          </a:p>
          <a:p>
            <a:pPr eaLnBrk="1" hangingPunct="1">
              <a:spcAft>
                <a:spcPts val="600"/>
              </a:spcAft>
              <a:buFont typeface="Wingdings" pitchFamily="2" charset="2"/>
              <a:buNone/>
            </a:pPr>
            <a:r>
              <a:rPr lang="zh-CN" altLang="en-US" sz="3600" b="1" dirty="0">
                <a:solidFill>
                  <a:srgbClr val="0000CC"/>
                </a:solidFill>
              </a:rPr>
              <a:t> 第一个产生式的左边只能有一个符号：</a:t>
            </a:r>
            <a:endParaRPr lang="en-US" altLang="zh-CN" sz="3600" b="1" dirty="0">
              <a:solidFill>
                <a:srgbClr val="0000CC"/>
              </a:solidFill>
            </a:endParaRPr>
          </a:p>
          <a:p>
            <a:pPr eaLnBrk="1" hangingPunct="1">
              <a:spcAft>
                <a:spcPts val="600"/>
              </a:spcAft>
              <a:buFont typeface="Wingdings" pitchFamily="2" charset="2"/>
              <a:buNone/>
            </a:pPr>
            <a:r>
              <a:rPr lang="zh-CN" altLang="en-US" sz="3600" b="1" dirty="0">
                <a:solidFill>
                  <a:srgbClr val="000000"/>
                </a:solidFill>
              </a:rPr>
              <a:t>       开始符号</a:t>
            </a:r>
            <a:r>
              <a:rPr lang="en-US" altLang="zh-CN" sz="3600" b="1" dirty="0">
                <a:solidFill>
                  <a:srgbClr val="000000"/>
                </a:solidFill>
              </a:rPr>
              <a:t>S</a:t>
            </a:r>
            <a:endParaRPr lang="zh-CN" altLang="en-US"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p:cTn id="7" dur="500" fill="hold"/>
                                        <p:tgtEl>
                                          <p:spTgt spid="307203">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30720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07203">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30720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07203">
                                            <p:txEl>
                                              <p:pRg st="1" end="1"/>
                                            </p:txEl>
                                          </p:spTgt>
                                        </p:tgtEl>
                                        <p:attrNameLst>
                                          <p:attrName>style.visibility</p:attrName>
                                        </p:attrNameLst>
                                      </p:cBhvr>
                                      <p:to>
                                        <p:strVal val="visible"/>
                                      </p:to>
                                    </p:set>
                                    <p:anim calcmode="lin" valueType="num">
                                      <p:cBhvr>
                                        <p:cTn id="15" dur="500" fill="hold"/>
                                        <p:tgtEl>
                                          <p:spTgt spid="307203">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307203">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30720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0720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307203">
                                            <p:txEl>
                                              <p:pRg st="2" end="2"/>
                                            </p:txEl>
                                          </p:spTgt>
                                        </p:tgtEl>
                                        <p:attrNameLst>
                                          <p:attrName>style.visibility</p:attrName>
                                        </p:attrNameLst>
                                      </p:cBhvr>
                                      <p:to>
                                        <p:strVal val="visible"/>
                                      </p:to>
                                    </p:set>
                                    <p:anim calcmode="lin" valueType="num">
                                      <p:cBhvr>
                                        <p:cTn id="23" dur="500" fill="hold"/>
                                        <p:tgtEl>
                                          <p:spTgt spid="307203">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307203">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30720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0720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07203">
                                            <p:txEl>
                                              <p:pRg st="3" end="3"/>
                                            </p:txEl>
                                          </p:spTgt>
                                        </p:tgtEl>
                                        <p:attrNameLst>
                                          <p:attrName>style.visibility</p:attrName>
                                        </p:attrNameLst>
                                      </p:cBhvr>
                                      <p:to>
                                        <p:strVal val="visible"/>
                                      </p:to>
                                    </p:set>
                                    <p:anim calcmode="lin" valueType="num">
                                      <p:cBhvr>
                                        <p:cTn id="31" dur="500" fill="hold"/>
                                        <p:tgtEl>
                                          <p:spTgt spid="307203">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307203">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30720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0720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307203">
                                            <p:txEl>
                                              <p:pRg st="4" end="4"/>
                                            </p:txEl>
                                          </p:spTgt>
                                        </p:tgtEl>
                                        <p:attrNameLst>
                                          <p:attrName>style.visibility</p:attrName>
                                        </p:attrNameLst>
                                      </p:cBhvr>
                                      <p:to>
                                        <p:strVal val="visible"/>
                                      </p:to>
                                    </p:set>
                                    <p:anim calcmode="lin" valueType="num">
                                      <p:cBhvr>
                                        <p:cTn id="39" dur="500" fill="hold"/>
                                        <p:tgtEl>
                                          <p:spTgt spid="307203">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307203">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307203">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30720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306179" name="Rectangle 3"/>
          <p:cNvSpPr>
            <a:spLocks noGrp="1" noChangeArrowheads="1"/>
          </p:cNvSpPr>
          <p:nvPr>
            <p:ph type="body" idx="1"/>
          </p:nvPr>
        </p:nvSpPr>
        <p:spPr>
          <a:xfrm>
            <a:off x="762000" y="2193925"/>
            <a:ext cx="8193088" cy="4114800"/>
          </a:xfrm>
        </p:spPr>
        <p:txBody>
          <a:bodyPr/>
          <a:lstStyle/>
          <a:p>
            <a:pPr eaLnBrk="1" hangingPunct="1">
              <a:buFont typeface="Wingdings" pitchFamily="2" charset="2"/>
              <a:buNone/>
            </a:pPr>
            <a:r>
              <a:rPr lang="zh-CN" altLang="en-US" sz="4400" b="1">
                <a:solidFill>
                  <a:srgbClr val="000000"/>
                </a:solidFill>
              </a:rPr>
              <a:t>文法</a:t>
            </a:r>
            <a:r>
              <a:rPr lang="zh-CN" altLang="en-US" sz="4400" b="1">
                <a:solidFill>
                  <a:srgbClr val="0000CC"/>
                </a:solidFill>
              </a:rPr>
              <a:t>的作用就是产生一个</a:t>
            </a:r>
            <a:r>
              <a:rPr lang="zh-CN" altLang="en-US" sz="4400" b="1">
                <a:solidFill>
                  <a:srgbClr val="000000"/>
                </a:solidFill>
              </a:rPr>
              <a:t>语言</a:t>
            </a:r>
            <a:r>
              <a:rPr lang="zh-CN" altLang="en-US" sz="44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barn(outVertical)">
                                      <p:cBhvr>
                                        <p:cTn id="7" dur="500"/>
                                        <p:tgtEl>
                                          <p:spTgt spid="3061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z="4400" dirty="0">
                <a:solidFill>
                  <a:srgbClr val="0000CC"/>
                </a:solidFill>
              </a:rPr>
              <a:t>定义</a:t>
            </a:r>
            <a:r>
              <a:rPr lang="en-US" altLang="zh-CN" sz="4400" dirty="0">
                <a:solidFill>
                  <a:srgbClr val="0000CC"/>
                </a:solidFill>
              </a:rPr>
              <a:t>2-2</a:t>
            </a:r>
            <a:r>
              <a:rPr lang="en-US" altLang="zh-CN" dirty="0">
                <a:solidFill>
                  <a:srgbClr val="0000CC"/>
                </a:solidFill>
              </a:rPr>
              <a:t>   </a:t>
            </a:r>
            <a:r>
              <a:rPr lang="zh-CN" altLang="en-US" sz="4400" dirty="0">
                <a:solidFill>
                  <a:srgbClr val="0000CC"/>
                </a:solidFill>
              </a:rPr>
              <a:t>推导（派生）</a:t>
            </a:r>
            <a:endParaRPr lang="en-US" altLang="zh-CN" sz="4400" dirty="0">
              <a:solidFill>
                <a:srgbClr val="0000CC"/>
              </a:solidFill>
            </a:endParaRPr>
          </a:p>
        </p:txBody>
      </p:sp>
      <p:sp>
        <p:nvSpPr>
          <p:cNvPr id="72707" name="Rectangle 3"/>
          <p:cNvSpPr>
            <a:spLocks noGrp="1" noChangeArrowheads="1"/>
          </p:cNvSpPr>
          <p:nvPr>
            <p:ph type="body" idx="1"/>
          </p:nvPr>
        </p:nvSpPr>
        <p:spPr>
          <a:xfrm>
            <a:off x="755650" y="2286000"/>
            <a:ext cx="7920038" cy="3735388"/>
          </a:xfrm>
        </p:spPr>
        <p:txBody>
          <a:bodyPr/>
          <a:lstStyle/>
          <a:p>
            <a:pPr marL="0" indent="0" algn="just"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文法</a:t>
            </a:r>
            <a:r>
              <a:rPr lang="en-US" altLang="zh-CN" sz="3600" b="1" dirty="0">
                <a:solidFill>
                  <a:srgbClr val="0000CC"/>
                </a:solidFill>
              </a:rPr>
              <a:t>G</a:t>
            </a:r>
            <a:r>
              <a:rPr lang="zh-CN" altLang="en-US" sz="3600" b="1" dirty="0">
                <a:solidFill>
                  <a:srgbClr val="0000CC"/>
                </a:solidFill>
              </a:rPr>
              <a:t>，</a:t>
            </a:r>
            <a:r>
              <a:rPr lang="en-US" altLang="zh-CN" sz="3600" b="1" dirty="0">
                <a:solidFill>
                  <a:srgbClr val="0000CC"/>
                </a:solidFill>
              </a:rPr>
              <a:t>α</a:t>
            </a:r>
            <a:r>
              <a:rPr lang="zh-CN" altLang="en-US" sz="3600" b="1" dirty="0">
                <a:solidFill>
                  <a:srgbClr val="0000CC"/>
                </a:solidFill>
              </a:rPr>
              <a:t>和</a:t>
            </a:r>
            <a:r>
              <a:rPr lang="en-US" altLang="zh-CN" sz="3600" b="1" dirty="0">
                <a:solidFill>
                  <a:srgbClr val="0000CC"/>
                </a:solidFill>
              </a:rPr>
              <a:t>β</a:t>
            </a:r>
            <a:r>
              <a:rPr lang="zh-CN" altLang="en-US" sz="3600" b="1" dirty="0">
                <a:solidFill>
                  <a:srgbClr val="0000CC"/>
                </a:solidFill>
              </a:rPr>
              <a:t>是集合</a:t>
            </a:r>
            <a:r>
              <a:rPr lang="en-US" altLang="zh-CN" sz="3600" b="1" dirty="0">
                <a:solidFill>
                  <a:srgbClr val="0000CC"/>
                </a:solidFill>
              </a:rPr>
              <a:t>(</a:t>
            </a:r>
            <a:r>
              <a:rPr lang="en-US" altLang="zh-CN" sz="3600" b="1" dirty="0">
                <a:solidFill>
                  <a:srgbClr val="0000CC"/>
                </a:solidFill>
                <a:latin typeface="宋体" pitchFamily="2" charset="-122"/>
                <a:cs typeface="Times New Roman" pitchFamily="18" charset="0"/>
              </a:rPr>
              <a:t>∑</a:t>
            </a:r>
            <a:r>
              <a:rPr lang="en-US" altLang="zh-CN" sz="3600" b="1" dirty="0">
                <a:solidFill>
                  <a:srgbClr val="0000CC"/>
                </a:solidFill>
                <a:latin typeface="宋体" pitchFamily="2" charset="-122"/>
              </a:rPr>
              <a:t>∪V</a:t>
            </a:r>
            <a:r>
              <a:rPr lang="en-US" altLang="zh-CN" sz="3600" b="1" dirty="0">
                <a:solidFill>
                  <a:srgbClr val="0000CC"/>
                </a:solidFill>
              </a:rPr>
              <a:t>)</a:t>
            </a:r>
            <a:r>
              <a:rPr lang="zh-CN" altLang="en-US" sz="3600" b="1" dirty="0">
                <a:solidFill>
                  <a:srgbClr val="0000CC"/>
                </a:solidFill>
              </a:rPr>
              <a:t>上的串</a:t>
            </a:r>
          </a:p>
          <a:p>
            <a:pPr marL="0" indent="0" algn="just" eaLnBrk="1" hangingPunct="1">
              <a:buFont typeface="Wingdings" pitchFamily="2" charset="2"/>
              <a:buNone/>
            </a:pPr>
            <a:r>
              <a:rPr lang="zh-CN" altLang="en-US" sz="3600" b="1" dirty="0">
                <a:solidFill>
                  <a:srgbClr val="0000CC"/>
                </a:solidFill>
              </a:rPr>
              <a:t> </a:t>
            </a:r>
            <a:r>
              <a:rPr lang="en-US" altLang="zh-CN" sz="3600" b="1" dirty="0">
                <a:solidFill>
                  <a:srgbClr val="0000CC"/>
                </a:solidFill>
              </a:rPr>
              <a:t>α= </a:t>
            </a:r>
            <a:r>
              <a:rPr lang="en-US" altLang="zh-CN" sz="3600" b="1" dirty="0" err="1">
                <a:solidFill>
                  <a:srgbClr val="0000CC"/>
                </a:solidFill>
              </a:rPr>
              <a:t>p</a:t>
            </a:r>
            <a:r>
              <a:rPr lang="en-US" altLang="zh-CN" sz="3600" b="1" dirty="0" err="1">
                <a:solidFill>
                  <a:srgbClr val="000000"/>
                </a:solidFill>
              </a:rPr>
              <a:t>v</a:t>
            </a:r>
            <a:r>
              <a:rPr lang="en-US" altLang="zh-CN" sz="3600" b="1" dirty="0" err="1">
                <a:solidFill>
                  <a:srgbClr val="0000CC"/>
                </a:solidFill>
              </a:rPr>
              <a:t>r</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rPr>
              <a:t>β=</a:t>
            </a:r>
            <a:r>
              <a:rPr lang="en-US" altLang="zh-CN" sz="3600" b="1" dirty="0" err="1">
                <a:solidFill>
                  <a:srgbClr val="0000CC"/>
                </a:solidFill>
              </a:rPr>
              <a:t>p</a:t>
            </a:r>
            <a:r>
              <a:rPr lang="en-US" altLang="zh-CN" sz="3600" b="1" dirty="0" err="1">
                <a:solidFill>
                  <a:srgbClr val="000000"/>
                </a:solidFill>
              </a:rPr>
              <a:t>u</a:t>
            </a:r>
            <a:r>
              <a:rPr lang="en-US" altLang="zh-CN" sz="3600" b="1" dirty="0" err="1">
                <a:solidFill>
                  <a:srgbClr val="0000CC"/>
                </a:solidFill>
              </a:rPr>
              <a:t>r</a:t>
            </a:r>
            <a:r>
              <a:rPr lang="en-US" altLang="zh-CN" sz="3600" b="1" dirty="0">
                <a:solidFill>
                  <a:srgbClr val="0000CC"/>
                </a:solidFill>
              </a:rPr>
              <a:t>(p</a:t>
            </a:r>
            <a:r>
              <a:rPr lang="zh-CN" altLang="en-US" sz="3600" b="1" dirty="0">
                <a:solidFill>
                  <a:srgbClr val="0000CC"/>
                </a:solidFill>
              </a:rPr>
              <a:t>和</a:t>
            </a:r>
            <a:r>
              <a:rPr lang="en-US" altLang="zh-CN" sz="3600" b="1" dirty="0">
                <a:solidFill>
                  <a:srgbClr val="0000CC"/>
                </a:solidFill>
              </a:rPr>
              <a:t>r</a:t>
            </a:r>
            <a:r>
              <a:rPr lang="zh-CN" altLang="en-US" sz="3600" b="1" dirty="0">
                <a:solidFill>
                  <a:srgbClr val="0000CC"/>
                </a:solidFill>
              </a:rPr>
              <a:t>可能同时为</a:t>
            </a:r>
            <a:r>
              <a:rPr lang="en-US" altLang="zh-CN" sz="3600" b="1" dirty="0">
                <a:solidFill>
                  <a:srgbClr val="0000CC"/>
                </a:solidFill>
                <a:latin typeface="宋体" pitchFamily="2" charset="-122"/>
              </a:rPr>
              <a:t>ε</a:t>
            </a:r>
            <a:r>
              <a:rPr lang="en-US" altLang="zh-CN" sz="3600" b="1" dirty="0">
                <a:solidFill>
                  <a:srgbClr val="0000CC"/>
                </a:solidFill>
              </a:rPr>
              <a:t>)</a:t>
            </a:r>
          </a:p>
          <a:p>
            <a:pPr marL="0" indent="0" algn="just"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而</a:t>
            </a:r>
            <a:r>
              <a:rPr lang="en-US" altLang="zh-CN" sz="3600" b="1" dirty="0" err="1">
                <a:solidFill>
                  <a:srgbClr val="000000"/>
                </a:solidFill>
              </a:rPr>
              <a:t>v→u</a:t>
            </a:r>
            <a:r>
              <a:rPr lang="zh-CN" altLang="en-US" sz="3600" b="1" dirty="0">
                <a:solidFill>
                  <a:srgbClr val="0000CC"/>
                </a:solidFill>
              </a:rPr>
              <a:t>是文法</a:t>
            </a:r>
            <a:r>
              <a:rPr lang="en-US" altLang="zh-CN" sz="3600" b="1" dirty="0">
                <a:solidFill>
                  <a:srgbClr val="0000CC"/>
                </a:solidFill>
              </a:rPr>
              <a:t>G</a:t>
            </a:r>
            <a:r>
              <a:rPr lang="zh-CN" altLang="en-US" sz="3600" b="1" dirty="0">
                <a:solidFill>
                  <a:srgbClr val="0000CC"/>
                </a:solidFill>
              </a:rPr>
              <a:t>的一个产生式</a:t>
            </a:r>
            <a:endParaRPr lang="en-US" altLang="zh-CN" sz="3600" b="1" dirty="0">
              <a:solidFill>
                <a:srgbClr val="0000CC"/>
              </a:solidFill>
            </a:endParaRPr>
          </a:p>
          <a:p>
            <a:pPr marL="0" indent="0" algn="just" eaLnBrk="1" hangingPunct="1">
              <a:buFont typeface="Wingdings" pitchFamily="2" charset="2"/>
              <a:buNone/>
            </a:pPr>
            <a:r>
              <a:rPr lang="zh-CN" altLang="en-US" sz="3600" b="1" dirty="0">
                <a:solidFill>
                  <a:srgbClr val="0000CC"/>
                </a:solidFill>
              </a:rPr>
              <a:t> </a:t>
            </a:r>
            <a:r>
              <a:rPr lang="zh-CN" altLang="en-US" sz="4000" b="1" dirty="0">
                <a:solidFill>
                  <a:srgbClr val="0000CC"/>
                </a:solidFill>
              </a:rPr>
              <a:t>则称</a:t>
            </a:r>
            <a:r>
              <a:rPr lang="en-US" altLang="zh-CN" sz="4000" b="1" dirty="0">
                <a:solidFill>
                  <a:srgbClr val="0000CC"/>
                </a:solidFill>
              </a:rPr>
              <a:t>α</a:t>
            </a:r>
            <a:r>
              <a:rPr lang="zh-CN" altLang="en-US" sz="4000" b="1" dirty="0">
                <a:solidFill>
                  <a:srgbClr val="0000CC"/>
                </a:solidFill>
              </a:rPr>
              <a:t>直接推导出</a:t>
            </a:r>
            <a:r>
              <a:rPr lang="en-US" altLang="zh-CN" sz="4000" b="1" dirty="0">
                <a:solidFill>
                  <a:srgbClr val="0000CC"/>
                </a:solidFill>
              </a:rPr>
              <a:t>β</a:t>
            </a:r>
            <a:endParaRPr lang="zh-CN" altLang="en-US" sz="4000" b="1" dirty="0">
              <a:solidFill>
                <a:srgbClr val="0000CC"/>
              </a:solidFill>
            </a:endParaRPr>
          </a:p>
          <a:p>
            <a:pPr marL="0" indent="0" algn="just" eaLnBrk="1" hangingPunct="1">
              <a:buFont typeface="Wingdings" pitchFamily="2" charset="2"/>
              <a:buNone/>
            </a:pPr>
            <a:r>
              <a:rPr lang="zh-CN" altLang="en-US" sz="4000" b="1" dirty="0">
                <a:solidFill>
                  <a:srgbClr val="0000CC"/>
                </a:solidFill>
              </a:rPr>
              <a:t>     记为</a:t>
            </a:r>
            <a:r>
              <a:rPr lang="en-US" altLang="zh-CN" sz="4000" b="1" dirty="0">
                <a:solidFill>
                  <a:srgbClr val="0000CC"/>
                </a:solidFill>
              </a:rPr>
              <a:t>α</a:t>
            </a:r>
            <a:r>
              <a:rPr lang="en-US" altLang="zh-CN" sz="4000" b="1" dirty="0">
                <a:solidFill>
                  <a:srgbClr val="000000"/>
                </a:solidFill>
              </a:rPr>
              <a:t>=&gt;</a:t>
            </a:r>
            <a:r>
              <a:rPr lang="en-US" altLang="zh-CN" sz="4000" b="1" dirty="0">
                <a:solidFill>
                  <a:srgbClr val="0000CC"/>
                </a:solidFill>
              </a:rPr>
              <a:t>β </a:t>
            </a:r>
            <a:r>
              <a:rPr lang="zh-CN" altLang="en-US" sz="4000" b="1" dirty="0">
                <a:solidFill>
                  <a:srgbClr val="0000CC"/>
                </a:solidFill>
              </a:rPr>
              <a:t>，即   </a:t>
            </a:r>
            <a:r>
              <a:rPr lang="en-US" altLang="zh-CN" sz="4000" b="1" dirty="0" err="1">
                <a:solidFill>
                  <a:srgbClr val="000000"/>
                </a:solidFill>
              </a:rPr>
              <a:t>p</a:t>
            </a:r>
            <a:r>
              <a:rPr lang="en-US" altLang="zh-CN" sz="4000" b="1" dirty="0" err="1">
                <a:solidFill>
                  <a:srgbClr val="FF0000"/>
                </a:solidFill>
              </a:rPr>
              <a:t>v</a:t>
            </a:r>
            <a:r>
              <a:rPr lang="en-US" altLang="zh-CN" sz="4000" b="1" dirty="0" err="1">
                <a:solidFill>
                  <a:srgbClr val="000000"/>
                </a:solidFill>
              </a:rPr>
              <a:t>r</a:t>
            </a:r>
            <a:r>
              <a:rPr lang="en-US" altLang="zh-CN" sz="4000" b="1" dirty="0">
                <a:solidFill>
                  <a:srgbClr val="000000"/>
                </a:solidFill>
              </a:rPr>
              <a:t> </a:t>
            </a:r>
            <a:r>
              <a:rPr lang="en-US" altLang="zh-CN" sz="4000" b="1" dirty="0">
                <a:solidFill>
                  <a:srgbClr val="0000FF"/>
                </a:solidFill>
              </a:rPr>
              <a:t>=&gt;</a:t>
            </a:r>
            <a:r>
              <a:rPr lang="en-US" altLang="zh-CN" sz="4000" b="1" dirty="0" err="1">
                <a:solidFill>
                  <a:srgbClr val="000000"/>
                </a:solidFill>
              </a:rPr>
              <a:t>p</a:t>
            </a:r>
            <a:r>
              <a:rPr lang="en-US" altLang="zh-CN" sz="4000" b="1" dirty="0" err="1">
                <a:solidFill>
                  <a:srgbClr val="FF0000"/>
                </a:solidFill>
              </a:rPr>
              <a:t>u</a:t>
            </a:r>
            <a:r>
              <a:rPr lang="en-US" altLang="zh-CN" sz="4000" b="1" dirty="0" err="1">
                <a:solidFill>
                  <a:srgbClr val="000000"/>
                </a:solidFill>
              </a:rPr>
              <a:t>r</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arn(inHorizontal)">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arn(inHorizontal)">
                                      <p:cBhvr>
                                        <p:cTn id="12" dur="500"/>
                                        <p:tgtEl>
                                          <p:spTgt spid="72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arn(inHorizontal)">
                                      <p:cBhvr>
                                        <p:cTn id="17" dur="500"/>
                                        <p:tgtEl>
                                          <p:spTgt spid="72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arn(inHorizontal)">
                                      <p:cBhvr>
                                        <p:cTn id="22" dur="500"/>
                                        <p:tgtEl>
                                          <p:spTgt spid="727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barn(inHorizontal)">
                                      <p:cBhvr>
                                        <p:cTn id="27" dur="5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z="4400" dirty="0">
                <a:solidFill>
                  <a:srgbClr val="0000CC"/>
                </a:solidFill>
              </a:rPr>
              <a:t>推导的实质</a:t>
            </a:r>
            <a:r>
              <a:rPr lang="en-US" altLang="zh-CN" sz="4400" dirty="0">
                <a:solidFill>
                  <a:srgbClr val="0000CC"/>
                </a:solidFill>
              </a:rPr>
              <a:t>:</a:t>
            </a:r>
            <a:r>
              <a:rPr lang="zh-CN" altLang="en-US" sz="4400" dirty="0">
                <a:solidFill>
                  <a:srgbClr val="FF0000"/>
                </a:solidFill>
              </a:rPr>
              <a:t>替换</a:t>
            </a:r>
            <a:endParaRPr lang="zh-CN" altLang="zh-CN" sz="4400" dirty="0">
              <a:solidFill>
                <a:srgbClr val="FF0000"/>
              </a:solidFill>
            </a:endParaRPr>
          </a:p>
        </p:txBody>
      </p:sp>
      <p:sp>
        <p:nvSpPr>
          <p:cNvPr id="300035" name="Rectangle 3"/>
          <p:cNvSpPr>
            <a:spLocks noGrp="1" noChangeArrowheads="1"/>
          </p:cNvSpPr>
          <p:nvPr>
            <p:ph type="body" idx="1"/>
          </p:nvPr>
        </p:nvSpPr>
        <p:spPr>
          <a:xfrm>
            <a:off x="493713" y="2286000"/>
            <a:ext cx="8650287" cy="4572000"/>
          </a:xfrm>
        </p:spPr>
        <p:txBody>
          <a:bodyPr/>
          <a:lstStyle/>
          <a:p>
            <a:pPr eaLnBrk="1" hangingPunct="1">
              <a:buFont typeface="Wingdings" pitchFamily="2" charset="2"/>
              <a:buNone/>
            </a:pPr>
            <a:r>
              <a:rPr lang="zh-CN" altLang="en-US" sz="4000" b="1" dirty="0">
                <a:solidFill>
                  <a:srgbClr val="0000CC"/>
                </a:solidFill>
              </a:rPr>
              <a:t>        产生式的</a:t>
            </a:r>
            <a:r>
              <a:rPr lang="zh-CN" altLang="en-US" sz="4000" b="1" dirty="0">
                <a:solidFill>
                  <a:srgbClr val="000000"/>
                </a:solidFill>
              </a:rPr>
              <a:t>右边</a:t>
            </a:r>
            <a:r>
              <a:rPr lang="zh-CN" altLang="en-US" sz="4000" b="1" dirty="0">
                <a:solidFill>
                  <a:srgbClr val="FF0000"/>
                </a:solidFill>
              </a:rPr>
              <a:t>替换</a:t>
            </a:r>
            <a:r>
              <a:rPr lang="zh-CN" altLang="en-US" sz="4000" b="1" dirty="0">
                <a:solidFill>
                  <a:srgbClr val="0000CC"/>
                </a:solidFill>
              </a:rPr>
              <a:t>产生式的</a:t>
            </a:r>
            <a:r>
              <a:rPr lang="zh-CN" altLang="en-US" sz="4000" b="1" dirty="0">
                <a:solidFill>
                  <a:srgbClr val="000000"/>
                </a:solidFill>
              </a:rPr>
              <a:t>左边</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p:cTn id="7" dur="500" fill="hold"/>
                                        <p:tgtEl>
                                          <p:spTgt spid="30003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30003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0003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30003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endParaRPr lang="zh-CN" altLang="zh-CN"/>
          </a:p>
        </p:txBody>
      </p:sp>
      <p:sp>
        <p:nvSpPr>
          <p:cNvPr id="887811" name="Rectangle 3"/>
          <p:cNvSpPr>
            <a:spLocks noGrp="1" noChangeArrowheads="1"/>
          </p:cNvSpPr>
          <p:nvPr>
            <p:ph type="body" idx="1"/>
          </p:nvPr>
        </p:nvSpPr>
        <p:spPr/>
        <p:txBody>
          <a:bodyPr/>
          <a:lstStyle/>
          <a:p>
            <a:pPr marL="0" indent="0" eaLnBrk="1" hangingPunct="1">
              <a:buFont typeface="Wingdings" pitchFamily="2" charset="2"/>
              <a:buNone/>
            </a:pPr>
            <a:r>
              <a:rPr lang="en-US" altLang="zh-CN" sz="3600" b="1" dirty="0">
                <a:solidFill>
                  <a:srgbClr val="000000"/>
                </a:solidFill>
              </a:rPr>
              <a:t>  </a:t>
            </a:r>
            <a:r>
              <a:rPr lang="zh-CN" altLang="en-US" sz="4000" b="1" dirty="0">
                <a:solidFill>
                  <a:srgbClr val="000000"/>
                </a:solidFill>
              </a:rPr>
              <a:t>非终结符</a:t>
            </a:r>
            <a:r>
              <a:rPr lang="zh-CN" altLang="en-US" sz="4000" b="1" dirty="0">
                <a:solidFill>
                  <a:srgbClr val="0000CC"/>
                </a:solidFill>
              </a:rPr>
              <a:t>代表在推导的过程中可以被替代的符号，</a:t>
            </a:r>
          </a:p>
          <a:p>
            <a:pPr marL="0" indent="0" eaLnBrk="1" hangingPunct="1">
              <a:buFont typeface="Wingdings" pitchFamily="2" charset="2"/>
              <a:buNone/>
            </a:pPr>
            <a:r>
              <a:rPr lang="zh-CN" altLang="en-US" sz="4000" b="1" dirty="0">
                <a:solidFill>
                  <a:srgbClr val="000000"/>
                </a:solidFill>
              </a:rPr>
              <a:t>  终结符</a:t>
            </a:r>
            <a:r>
              <a:rPr lang="zh-CN" altLang="en-US" sz="4000" b="1" dirty="0">
                <a:solidFill>
                  <a:srgbClr val="0000CC"/>
                </a:solidFill>
              </a:rPr>
              <a:t>代表在推导的过程中不可以被替代的符号。</a:t>
            </a:r>
          </a:p>
          <a:p>
            <a:pPr marL="0" indent="0"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87811">
                                            <p:txEl>
                                              <p:pRg st="0" end="0"/>
                                            </p:txEl>
                                          </p:spTgt>
                                        </p:tgtEl>
                                        <p:attrNameLst>
                                          <p:attrName>style.visibility</p:attrName>
                                        </p:attrNameLst>
                                      </p:cBhvr>
                                      <p:to>
                                        <p:strVal val="visible"/>
                                      </p:to>
                                    </p:set>
                                    <p:animEffect transition="in" filter="box(in)">
                                      <p:cBhvr>
                                        <p:cTn id="7" dur="500"/>
                                        <p:tgtEl>
                                          <p:spTgt spid="887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87811">
                                            <p:txEl>
                                              <p:pRg st="1" end="1"/>
                                            </p:txEl>
                                          </p:spTgt>
                                        </p:tgtEl>
                                        <p:attrNameLst>
                                          <p:attrName>style.visibility</p:attrName>
                                        </p:attrNameLst>
                                      </p:cBhvr>
                                      <p:to>
                                        <p:strVal val="visible"/>
                                      </p:to>
                                    </p:set>
                                    <p:animEffect transition="in" filter="box(in)">
                                      <p:cBhvr>
                                        <p:cTn id="12" dur="500"/>
                                        <p:tgtEl>
                                          <p:spTgt spid="8878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endParaRPr lang="zh-CN" altLang="zh-CN">
              <a:solidFill>
                <a:srgbClr val="0000CC"/>
              </a:solidFill>
            </a:endParaRPr>
          </a:p>
        </p:txBody>
      </p:sp>
      <p:sp>
        <p:nvSpPr>
          <p:cNvPr id="510979"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dirty="0">
                <a:solidFill>
                  <a:srgbClr val="000000"/>
                </a:solidFill>
              </a:rPr>
              <a:t>   </a:t>
            </a:r>
            <a:r>
              <a:rPr lang="zh-CN" altLang="en-US" sz="4000" b="1" dirty="0">
                <a:solidFill>
                  <a:srgbClr val="000000"/>
                </a:solidFill>
              </a:rPr>
              <a:t>推导</a:t>
            </a:r>
            <a:r>
              <a:rPr lang="zh-CN" altLang="en-US" sz="4000" b="1" dirty="0">
                <a:solidFill>
                  <a:srgbClr val="0000CC"/>
                </a:solidFill>
              </a:rPr>
              <a:t>的</a:t>
            </a:r>
            <a:r>
              <a:rPr lang="zh-CN" altLang="en-US" sz="4000" b="1" dirty="0">
                <a:solidFill>
                  <a:srgbClr val="000000"/>
                </a:solidFill>
              </a:rPr>
              <a:t>逆过程</a:t>
            </a:r>
            <a:r>
              <a:rPr lang="zh-CN" altLang="en-US" sz="4000" b="1" dirty="0">
                <a:solidFill>
                  <a:srgbClr val="0000CC"/>
                </a:solidFill>
              </a:rPr>
              <a:t>称为</a:t>
            </a:r>
            <a:r>
              <a:rPr lang="zh-CN" altLang="en-US" sz="4000" b="1" dirty="0">
                <a:solidFill>
                  <a:srgbClr val="000000"/>
                </a:solidFill>
              </a:rPr>
              <a:t>归约</a:t>
            </a:r>
            <a:r>
              <a:rPr lang="zh-CN" altLang="en-US" sz="4000" b="1" dirty="0">
                <a:solidFill>
                  <a:srgbClr val="0000CC"/>
                </a:solidFill>
              </a:rPr>
              <a:t>。</a:t>
            </a:r>
          </a:p>
          <a:p>
            <a:pPr marL="0" indent="0" eaLnBrk="1" hangingPunct="1">
              <a:buFont typeface="Wingdings" pitchFamily="2" charset="2"/>
              <a:buNone/>
            </a:pPr>
            <a:r>
              <a:rPr lang="zh-CN" altLang="en-US" sz="4000" b="1" dirty="0">
                <a:solidFill>
                  <a:srgbClr val="0000CC"/>
                </a:solidFill>
              </a:rPr>
              <a:t>  与</a:t>
            </a:r>
            <a:r>
              <a:rPr lang="en-US" altLang="zh-CN" sz="3600" b="1" dirty="0" err="1">
                <a:solidFill>
                  <a:srgbClr val="0000CC"/>
                </a:solidFill>
              </a:rPr>
              <a:t>pvr</a:t>
            </a:r>
            <a:r>
              <a:rPr lang="en-US" altLang="zh-CN" sz="3600" b="1" dirty="0">
                <a:solidFill>
                  <a:srgbClr val="000000"/>
                </a:solidFill>
              </a:rPr>
              <a:t> =&gt;</a:t>
            </a:r>
            <a:r>
              <a:rPr lang="en-US" altLang="zh-CN" sz="3600" b="1" dirty="0" err="1">
                <a:solidFill>
                  <a:srgbClr val="0000CC"/>
                </a:solidFill>
              </a:rPr>
              <a:t>pur</a:t>
            </a:r>
            <a:r>
              <a:rPr lang="zh-CN" altLang="en-US" sz="4000" b="1" dirty="0">
                <a:solidFill>
                  <a:srgbClr val="0000CC"/>
                </a:solidFill>
              </a:rPr>
              <a:t>对应</a:t>
            </a:r>
            <a:endParaRPr lang="en-US" altLang="zh-CN" sz="4000" b="1" dirty="0">
              <a:solidFill>
                <a:srgbClr val="0000CC"/>
              </a:solidFill>
            </a:endParaRPr>
          </a:p>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串</a:t>
            </a:r>
            <a:r>
              <a:rPr lang="en-US" altLang="zh-CN" sz="4000" b="1" dirty="0" err="1">
                <a:solidFill>
                  <a:srgbClr val="0000CC"/>
                </a:solidFill>
              </a:rPr>
              <a:t>pur</a:t>
            </a:r>
            <a:r>
              <a:rPr lang="zh-CN" altLang="en-US" sz="4000" b="1" dirty="0">
                <a:solidFill>
                  <a:srgbClr val="0000CC"/>
                </a:solidFill>
              </a:rPr>
              <a:t>可以直接</a:t>
            </a:r>
            <a:r>
              <a:rPr lang="zh-CN" altLang="en-US" sz="4000" b="1" dirty="0">
                <a:solidFill>
                  <a:srgbClr val="000000"/>
                </a:solidFill>
              </a:rPr>
              <a:t>归约</a:t>
            </a:r>
            <a:r>
              <a:rPr lang="zh-CN" altLang="en-US" sz="4000" b="1" dirty="0">
                <a:solidFill>
                  <a:srgbClr val="0000CC"/>
                </a:solidFill>
              </a:rPr>
              <a:t>成串</a:t>
            </a:r>
            <a:r>
              <a:rPr lang="en-US" altLang="zh-CN" sz="4000" b="1" dirty="0" err="1">
                <a:solidFill>
                  <a:srgbClr val="0000CC"/>
                </a:solidFill>
              </a:rPr>
              <a:t>pvr</a:t>
            </a:r>
            <a:r>
              <a:rPr lang="en-US" altLang="zh-CN" dirty="0"/>
              <a:t> </a:t>
            </a:r>
          </a:p>
          <a:p>
            <a:pPr marL="0" indent="0"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记为</a:t>
            </a:r>
            <a:r>
              <a:rPr lang="en-US" altLang="zh-CN" sz="3600" b="1" dirty="0" err="1">
                <a:solidFill>
                  <a:srgbClr val="0000CC"/>
                </a:solidFill>
              </a:rPr>
              <a:t>p</a:t>
            </a:r>
            <a:r>
              <a:rPr lang="en-US" altLang="zh-CN" sz="3600" b="1" dirty="0" err="1">
                <a:solidFill>
                  <a:srgbClr val="FF0000"/>
                </a:solidFill>
              </a:rPr>
              <a:t>v</a:t>
            </a:r>
            <a:r>
              <a:rPr lang="en-US" altLang="zh-CN" sz="3600" b="1" dirty="0" err="1">
                <a:solidFill>
                  <a:srgbClr val="0000CC"/>
                </a:solidFill>
              </a:rPr>
              <a:t>r</a:t>
            </a:r>
            <a:r>
              <a:rPr lang="en-US" altLang="zh-CN" sz="3600" b="1" dirty="0">
                <a:solidFill>
                  <a:srgbClr val="000000"/>
                </a:solidFill>
              </a:rPr>
              <a:t> &lt;=</a:t>
            </a:r>
            <a:r>
              <a:rPr lang="en-US" altLang="zh-CN" sz="3600" b="1" dirty="0" err="1">
                <a:solidFill>
                  <a:srgbClr val="0000CC"/>
                </a:solidFill>
              </a:rPr>
              <a:t>p</a:t>
            </a:r>
            <a:r>
              <a:rPr lang="en-US" altLang="zh-CN" sz="3600" b="1" dirty="0" err="1">
                <a:solidFill>
                  <a:srgbClr val="FF0000"/>
                </a:solidFill>
              </a:rPr>
              <a:t>u</a:t>
            </a:r>
            <a:r>
              <a:rPr lang="en-US" altLang="zh-CN" sz="3600" b="1" dirty="0" err="1">
                <a:solidFill>
                  <a:srgbClr val="0000CC"/>
                </a:solidFill>
              </a:rPr>
              <a:t>r</a:t>
            </a:r>
            <a:endParaRPr lang="en-US" altLang="zh-CN" sz="36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box(in)">
                                      <p:cBhvr>
                                        <p:cTn id="7" dur="500"/>
                                        <p:tgtEl>
                                          <p:spTgt spid="510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animEffect transition="in" filter="box(in)">
                                      <p:cBhvr>
                                        <p:cTn id="12" dur="500"/>
                                        <p:tgtEl>
                                          <p:spTgt spid="510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0979">
                                            <p:txEl>
                                              <p:pRg st="2" end="2"/>
                                            </p:txEl>
                                          </p:spTgt>
                                        </p:tgtEl>
                                        <p:attrNameLst>
                                          <p:attrName>style.visibility</p:attrName>
                                        </p:attrNameLst>
                                      </p:cBhvr>
                                      <p:to>
                                        <p:strVal val="visible"/>
                                      </p:to>
                                    </p:set>
                                    <p:animEffect transition="in" filter="box(in)">
                                      <p:cBhvr>
                                        <p:cTn id="17" dur="500"/>
                                        <p:tgtEl>
                                          <p:spTgt spid="510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10979">
                                            <p:txEl>
                                              <p:pRg st="3" end="3"/>
                                            </p:txEl>
                                          </p:spTgt>
                                        </p:tgtEl>
                                        <p:attrNameLst>
                                          <p:attrName>style.visibility</p:attrName>
                                        </p:attrNameLst>
                                      </p:cBhvr>
                                      <p:to>
                                        <p:strVal val="visible"/>
                                      </p:to>
                                    </p:set>
                                    <p:animEffect transition="in" filter="box(in)">
                                      <p:cBhvr>
                                        <p:cTn id="22" dur="500"/>
                                        <p:tgtEl>
                                          <p:spTgt spid="510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zh-CN" altLang="zh-CN"/>
          </a:p>
        </p:txBody>
      </p:sp>
      <p:sp>
        <p:nvSpPr>
          <p:cNvPr id="8195" name="Rectangle 3"/>
          <p:cNvSpPr>
            <a:spLocks noGrp="1" noChangeArrowheads="1"/>
          </p:cNvSpPr>
          <p:nvPr>
            <p:ph type="body" idx="1"/>
          </p:nvPr>
        </p:nvSpPr>
        <p:spPr/>
        <p:txBody>
          <a:bodyPr/>
          <a:lstStyle/>
          <a:p>
            <a:pPr eaLnBrk="1" hangingPunct="1"/>
            <a:r>
              <a:rPr lang="zh-CN" altLang="en-US" sz="3600" b="1">
                <a:solidFill>
                  <a:srgbClr val="0000CC"/>
                </a:solidFill>
              </a:rPr>
              <a:t>本章介绍</a:t>
            </a:r>
            <a:r>
              <a:rPr lang="zh-CN" altLang="en-US" sz="3600" b="1">
                <a:solidFill>
                  <a:srgbClr val="000000"/>
                </a:solidFill>
              </a:rPr>
              <a:t>形式语言</a:t>
            </a:r>
            <a:r>
              <a:rPr lang="zh-CN" altLang="en-US" sz="3600" b="1">
                <a:solidFill>
                  <a:srgbClr val="0000CC"/>
                </a:solidFill>
              </a:rPr>
              <a:t>的基本内容。</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z="4400" dirty="0">
                <a:solidFill>
                  <a:srgbClr val="0000CC"/>
                </a:solidFill>
              </a:rPr>
              <a:t>多步推导（</a:t>
            </a:r>
            <a:r>
              <a:rPr lang="zh-CN" altLang="en-US" sz="4400" dirty="0">
                <a:solidFill>
                  <a:srgbClr val="000000"/>
                </a:solidFill>
              </a:rPr>
              <a:t>至少一步</a:t>
            </a:r>
            <a:r>
              <a:rPr lang="zh-CN" altLang="en-US" sz="4400" dirty="0">
                <a:solidFill>
                  <a:srgbClr val="0000CC"/>
                </a:solidFill>
              </a:rPr>
              <a:t>）</a:t>
            </a:r>
          </a:p>
        </p:txBody>
      </p:sp>
      <p:sp>
        <p:nvSpPr>
          <p:cNvPr id="73731" name="Rectangle 3"/>
          <p:cNvSpPr>
            <a:spLocks noGrp="1" noChangeArrowheads="1"/>
          </p:cNvSpPr>
          <p:nvPr>
            <p:ph type="body" idx="1"/>
          </p:nvPr>
        </p:nvSpPr>
        <p:spPr>
          <a:xfrm>
            <a:off x="611188" y="2349500"/>
            <a:ext cx="8323262" cy="3914775"/>
          </a:xfrm>
          <a:noFill/>
        </p:spPr>
        <p:txBody>
          <a:bodyPr/>
          <a:lstStyle/>
          <a:p>
            <a:pPr marL="0" indent="0" eaLnBrk="1" hangingPunct="1">
              <a:buFont typeface="Wingdings" pitchFamily="2" charset="2"/>
              <a:buNone/>
            </a:pPr>
            <a:r>
              <a:rPr lang="en-US" altLang="zh-CN" sz="4000" b="1" dirty="0">
                <a:solidFill>
                  <a:srgbClr val="000000"/>
                </a:solidFill>
              </a:rPr>
              <a:t>    y</a:t>
            </a:r>
            <a:r>
              <a:rPr lang="en-US" altLang="zh-CN" sz="4000" b="1" dirty="0">
                <a:solidFill>
                  <a:srgbClr val="FF0000"/>
                </a:solidFill>
              </a:rPr>
              <a:t>=&gt;</a:t>
            </a:r>
            <a:r>
              <a:rPr lang="en-US" altLang="zh-CN" sz="4000" b="1" baseline="30000" dirty="0">
                <a:solidFill>
                  <a:srgbClr val="FF0000"/>
                </a:solidFill>
              </a:rPr>
              <a:t>+</a:t>
            </a:r>
            <a:r>
              <a:rPr lang="en-US" altLang="zh-CN" sz="4000" b="1" dirty="0">
                <a:solidFill>
                  <a:srgbClr val="000000"/>
                </a:solidFill>
              </a:rPr>
              <a:t>z</a:t>
            </a:r>
          </a:p>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表示</a:t>
            </a:r>
            <a:r>
              <a:rPr lang="en-US" altLang="zh-CN" sz="4000" b="1" dirty="0">
                <a:solidFill>
                  <a:srgbClr val="0000CC"/>
                </a:solidFill>
              </a:rPr>
              <a:t>y</a:t>
            </a:r>
            <a:r>
              <a:rPr lang="zh-CN" altLang="en-US" sz="4000" b="1" dirty="0">
                <a:solidFill>
                  <a:srgbClr val="0000CC"/>
                </a:solidFill>
              </a:rPr>
              <a:t>可以经过</a:t>
            </a:r>
            <a:r>
              <a:rPr lang="zh-CN" altLang="en-US" sz="4000" b="1" dirty="0">
                <a:solidFill>
                  <a:srgbClr val="000000"/>
                </a:solidFill>
              </a:rPr>
              <a:t>多步</a:t>
            </a:r>
            <a:r>
              <a:rPr lang="zh-CN" altLang="en-US" sz="4000" b="1" dirty="0">
                <a:solidFill>
                  <a:srgbClr val="0000CC"/>
                </a:solidFill>
              </a:rPr>
              <a:t>推导出</a:t>
            </a:r>
            <a:r>
              <a:rPr lang="en-US" altLang="zh-CN" sz="4000" b="1" dirty="0">
                <a:solidFill>
                  <a:srgbClr val="0000CC"/>
                </a:solidFill>
              </a:rPr>
              <a:t>z</a:t>
            </a:r>
            <a:r>
              <a:rPr lang="zh-CN" altLang="en-US" sz="4000" b="1" dirty="0">
                <a:solidFill>
                  <a:srgbClr val="0000CC"/>
                </a:solidFill>
              </a:rPr>
              <a:t>，即</a:t>
            </a:r>
          </a:p>
          <a:p>
            <a:pPr marL="0" indent="0" eaLnBrk="1" hangingPunct="1">
              <a:buFont typeface="Wingdings" pitchFamily="2" charset="2"/>
              <a:buNone/>
            </a:pPr>
            <a:r>
              <a:rPr lang="zh-CN" altLang="en-US" sz="4000" b="1" dirty="0">
                <a:solidFill>
                  <a:srgbClr val="0000CC"/>
                </a:solidFill>
              </a:rPr>
              <a:t>   </a:t>
            </a:r>
            <a:r>
              <a:rPr lang="zh-CN" altLang="en-US" sz="3600" b="1" dirty="0">
                <a:solidFill>
                  <a:srgbClr val="0000CC"/>
                </a:solidFill>
              </a:rPr>
              <a:t>存在串的序列</a:t>
            </a:r>
            <a:r>
              <a:rPr lang="zh-CN" altLang="en-US" sz="3600" b="1" dirty="0">
                <a:solidFill>
                  <a:srgbClr val="000000"/>
                </a:solidFill>
                <a:sym typeface="Symbol" pitchFamily="18" charset="2"/>
              </a:rPr>
              <a:t></a:t>
            </a:r>
            <a:r>
              <a:rPr lang="en-US" altLang="zh-CN" sz="3600" b="1" baseline="-25000" dirty="0">
                <a:solidFill>
                  <a:srgbClr val="000000"/>
                </a:solidFill>
              </a:rPr>
              <a:t>1</a:t>
            </a:r>
            <a:r>
              <a:rPr lang="zh-CN" altLang="en-US" sz="3600" b="1" dirty="0">
                <a:solidFill>
                  <a:srgbClr val="0000CC"/>
                </a:solidFill>
              </a:rPr>
              <a:t>，</a:t>
            </a:r>
            <a:r>
              <a:rPr lang="zh-CN" altLang="en-US" sz="3600" b="1" dirty="0">
                <a:solidFill>
                  <a:srgbClr val="0000CC"/>
                </a:solidFill>
                <a:sym typeface="Symbol" pitchFamily="18" charset="2"/>
              </a:rPr>
              <a:t></a:t>
            </a:r>
            <a:r>
              <a:rPr lang="en-US" altLang="zh-CN" sz="3600" b="1" baseline="-25000" dirty="0">
                <a:solidFill>
                  <a:srgbClr val="0000CC"/>
                </a:solidFill>
              </a:rPr>
              <a:t>2</a:t>
            </a:r>
            <a:r>
              <a:rPr lang="zh-CN" altLang="en-US" sz="3600" b="1" dirty="0">
                <a:solidFill>
                  <a:srgbClr val="0000CC"/>
                </a:solidFill>
              </a:rPr>
              <a:t>，</a:t>
            </a:r>
            <a:r>
              <a:rPr lang="zh-CN" altLang="en-US" sz="3600" b="1" dirty="0">
                <a:solidFill>
                  <a:srgbClr val="0000CC"/>
                </a:solidFill>
                <a:sym typeface="Symbol" pitchFamily="18" charset="2"/>
              </a:rPr>
              <a:t></a:t>
            </a:r>
            <a:r>
              <a:rPr lang="en-US" altLang="zh-CN" sz="3600" b="1" baseline="-25000" dirty="0">
                <a:solidFill>
                  <a:srgbClr val="0000CC"/>
                </a:solidFill>
              </a:rPr>
              <a:t>3</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latin typeface="Times New Roman" pitchFamily="18" charset="0"/>
              </a:rPr>
              <a:t>…</a:t>
            </a:r>
            <a:r>
              <a:rPr lang="zh-CN" altLang="en-US" sz="3600" b="1" dirty="0">
                <a:solidFill>
                  <a:srgbClr val="0000CC"/>
                </a:solidFill>
              </a:rPr>
              <a:t>，</a:t>
            </a:r>
            <a:r>
              <a:rPr lang="zh-CN" altLang="en-US" sz="3600" b="1" dirty="0">
                <a:solidFill>
                  <a:srgbClr val="000000"/>
                </a:solidFill>
                <a:sym typeface="Symbol" pitchFamily="18" charset="2"/>
              </a:rPr>
              <a:t></a:t>
            </a:r>
            <a:r>
              <a:rPr lang="en-US" altLang="zh-CN" sz="3600" b="1" baseline="-25000" dirty="0">
                <a:solidFill>
                  <a:srgbClr val="000000"/>
                </a:solidFill>
              </a:rPr>
              <a:t>n</a:t>
            </a:r>
            <a:r>
              <a:rPr lang="en-US" altLang="zh-CN" sz="3600" b="1" dirty="0">
                <a:solidFill>
                  <a:srgbClr val="0000CC"/>
                </a:solidFill>
              </a:rPr>
              <a:t> </a:t>
            </a:r>
            <a:r>
              <a:rPr lang="zh-CN" altLang="en-US" sz="3600" b="1" dirty="0">
                <a:solidFill>
                  <a:srgbClr val="0000CC"/>
                </a:solidFill>
              </a:rPr>
              <a:t>；</a:t>
            </a:r>
          </a:p>
          <a:p>
            <a:pPr marL="0" indent="0" eaLnBrk="1" hangingPunct="1">
              <a:buFont typeface="Wingdings" pitchFamily="2" charset="2"/>
              <a:buNone/>
            </a:pPr>
            <a:r>
              <a:rPr lang="zh-CN" altLang="en-US" sz="3600" b="1" dirty="0">
                <a:solidFill>
                  <a:srgbClr val="0000CC"/>
                </a:solidFill>
              </a:rPr>
              <a:t>   令</a:t>
            </a:r>
            <a:r>
              <a:rPr lang="en-US" altLang="zh-CN" sz="3600" b="1" dirty="0">
                <a:solidFill>
                  <a:srgbClr val="0000CC"/>
                </a:solidFill>
              </a:rPr>
              <a:t>y=</a:t>
            </a:r>
            <a:r>
              <a:rPr lang="en-US" altLang="zh-CN" sz="3600" b="1" dirty="0">
                <a:solidFill>
                  <a:srgbClr val="0000CC"/>
                </a:solidFill>
                <a:sym typeface="Symbol" pitchFamily="18" charset="2"/>
              </a:rPr>
              <a:t></a:t>
            </a:r>
            <a:r>
              <a:rPr lang="en-US" altLang="zh-CN" sz="3600" b="1" baseline="-25000" dirty="0">
                <a:solidFill>
                  <a:srgbClr val="0000CC"/>
                </a:solidFill>
              </a:rPr>
              <a:t>1</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rPr>
              <a:t>z= </a:t>
            </a:r>
            <a:r>
              <a:rPr lang="en-US" altLang="zh-CN" sz="3600" b="1" dirty="0">
                <a:solidFill>
                  <a:srgbClr val="0000CC"/>
                </a:solidFill>
                <a:sym typeface="Symbol" pitchFamily="18" charset="2"/>
              </a:rPr>
              <a:t></a:t>
            </a:r>
            <a:r>
              <a:rPr lang="en-US" altLang="zh-CN" sz="3600" b="1" baseline="-25000" dirty="0">
                <a:solidFill>
                  <a:srgbClr val="0000CC"/>
                </a:solidFill>
              </a:rPr>
              <a:t>n</a:t>
            </a:r>
            <a:r>
              <a:rPr lang="en-US" altLang="zh-CN" sz="3600" b="1" dirty="0">
                <a:solidFill>
                  <a:srgbClr val="0000CC"/>
                </a:solidFill>
              </a:rPr>
              <a:t> </a:t>
            </a:r>
            <a:endParaRPr lang="zh-CN" altLang="en-US" sz="3600" b="1" dirty="0">
              <a:solidFill>
                <a:srgbClr val="0000CC"/>
              </a:solidFill>
            </a:endParaRPr>
          </a:p>
          <a:p>
            <a:pPr marL="0" indent="0" eaLnBrk="1" hangingPunct="1">
              <a:buFont typeface="Wingdings" pitchFamily="2" charset="2"/>
              <a:buNone/>
            </a:pPr>
            <a:r>
              <a:rPr lang="zh-CN" altLang="en-US" sz="4000" b="1" dirty="0">
                <a:solidFill>
                  <a:srgbClr val="0000CC"/>
                </a:solidFill>
              </a:rPr>
              <a:t>   且</a:t>
            </a:r>
            <a:r>
              <a:rPr lang="zh-CN" altLang="en-US" sz="4000" b="1" dirty="0">
                <a:solidFill>
                  <a:srgbClr val="000000"/>
                </a:solidFill>
                <a:sym typeface="Symbol" pitchFamily="18" charset="2"/>
              </a:rPr>
              <a:t></a:t>
            </a:r>
            <a:r>
              <a:rPr lang="en-US" altLang="zh-CN" sz="4000" b="1" baseline="-25000" dirty="0" err="1">
                <a:solidFill>
                  <a:srgbClr val="000000"/>
                </a:solidFill>
              </a:rPr>
              <a:t>i</a:t>
            </a:r>
            <a:r>
              <a:rPr lang="en-US" altLang="zh-CN" sz="4000" b="1" dirty="0">
                <a:solidFill>
                  <a:srgbClr val="000000"/>
                </a:solidFill>
              </a:rPr>
              <a:t>=&gt;</a:t>
            </a:r>
            <a:r>
              <a:rPr lang="en-US" altLang="zh-CN" sz="4000" b="1" dirty="0">
                <a:solidFill>
                  <a:srgbClr val="000000"/>
                </a:solidFill>
                <a:sym typeface="Symbol" pitchFamily="18" charset="2"/>
              </a:rPr>
              <a:t></a:t>
            </a:r>
            <a:r>
              <a:rPr lang="en-US" altLang="zh-CN" sz="4000" b="1" baseline="-25000" dirty="0">
                <a:solidFill>
                  <a:srgbClr val="000000"/>
                </a:solidFill>
              </a:rPr>
              <a:t>i+1</a:t>
            </a:r>
            <a:r>
              <a:rPr lang="zh-CN" altLang="en-US" sz="4000" b="1" dirty="0">
                <a:solidFill>
                  <a:srgbClr val="0000CC"/>
                </a:solidFill>
              </a:rPr>
              <a:t>；对所有</a:t>
            </a:r>
            <a:r>
              <a:rPr lang="en-US" altLang="zh-CN" sz="4000" b="1" dirty="0">
                <a:solidFill>
                  <a:srgbClr val="0000CC"/>
                </a:solidFill>
              </a:rPr>
              <a:t>n&gt;</a:t>
            </a:r>
            <a:r>
              <a:rPr lang="en-US" altLang="zh-CN" sz="4000" b="1" dirty="0" err="1">
                <a:solidFill>
                  <a:srgbClr val="0000CC"/>
                </a:solidFill>
              </a:rPr>
              <a:t>i</a:t>
            </a:r>
            <a:r>
              <a:rPr lang="en-US" altLang="zh-CN" sz="4000" b="1" dirty="0">
                <a:solidFill>
                  <a:srgbClr val="0000CC"/>
                </a:solidFill>
              </a:rPr>
              <a:t>&gt;=1</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arn(outHorizontal)">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arn(outHorizontal)">
                                      <p:cBhvr>
                                        <p:cTn id="12" dur="500"/>
                                        <p:tgtEl>
                                          <p:spTgt spid="73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barn(outHorizontal)">
                                      <p:cBhvr>
                                        <p:cTn id="17" dur="500"/>
                                        <p:tgtEl>
                                          <p:spTgt spid="73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barn(outHorizontal)">
                                      <p:cBhvr>
                                        <p:cTn id="22" dur="500"/>
                                        <p:tgtEl>
                                          <p:spTgt spid="737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73731">
                                            <p:txEl>
                                              <p:pRg st="4" end="4"/>
                                            </p:txEl>
                                          </p:spTgt>
                                        </p:tgtEl>
                                        <p:attrNameLst>
                                          <p:attrName>style.visibility</p:attrName>
                                        </p:attrNameLst>
                                      </p:cBhvr>
                                      <p:to>
                                        <p:strVal val="visible"/>
                                      </p:to>
                                    </p:set>
                                    <p:animEffect transition="in" filter="barn(outHorizontal)">
                                      <p:cBhvr>
                                        <p:cTn id="27" dur="5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z="4400" dirty="0">
                <a:solidFill>
                  <a:srgbClr val="0000CC"/>
                </a:solidFill>
              </a:rPr>
              <a:t>任意步推导</a:t>
            </a:r>
            <a:r>
              <a:rPr lang="en-US" altLang="zh-CN" sz="4400" b="0" dirty="0">
                <a:solidFill>
                  <a:srgbClr val="0000CC"/>
                </a:solidFill>
              </a:rPr>
              <a:t>(</a:t>
            </a:r>
            <a:r>
              <a:rPr lang="zh-CN" altLang="en-US" sz="4400" dirty="0">
                <a:solidFill>
                  <a:srgbClr val="000000"/>
                </a:solidFill>
              </a:rPr>
              <a:t>包括</a:t>
            </a:r>
            <a:r>
              <a:rPr lang="en-US" altLang="zh-CN" sz="4400" dirty="0">
                <a:solidFill>
                  <a:srgbClr val="000000"/>
                </a:solidFill>
              </a:rPr>
              <a:t>0</a:t>
            </a:r>
            <a:r>
              <a:rPr lang="zh-CN" altLang="en-US" sz="4400" dirty="0">
                <a:solidFill>
                  <a:srgbClr val="000000"/>
                </a:solidFill>
              </a:rPr>
              <a:t>步</a:t>
            </a:r>
            <a:r>
              <a:rPr lang="en-US" altLang="zh-CN" sz="4400" b="0" dirty="0">
                <a:solidFill>
                  <a:srgbClr val="0000CC"/>
                </a:solidFill>
              </a:rPr>
              <a:t>)</a:t>
            </a:r>
          </a:p>
        </p:txBody>
      </p:sp>
      <p:sp>
        <p:nvSpPr>
          <p:cNvPr id="621571" name="Rectangle 3"/>
          <p:cNvSpPr>
            <a:spLocks noGrp="1" noChangeArrowheads="1"/>
          </p:cNvSpPr>
          <p:nvPr>
            <p:ph type="body" idx="1"/>
          </p:nvPr>
        </p:nvSpPr>
        <p:spPr/>
        <p:txBody>
          <a:bodyPr/>
          <a:lstStyle/>
          <a:p>
            <a:pPr eaLnBrk="1" hangingPunct="1">
              <a:buFont typeface="Wingdings" pitchFamily="2" charset="2"/>
              <a:buNone/>
            </a:pPr>
            <a:r>
              <a:rPr lang="en-US" altLang="zh-CN" sz="4000" b="1" dirty="0">
                <a:solidFill>
                  <a:srgbClr val="0000CC"/>
                </a:solidFill>
              </a:rPr>
              <a:t>  y</a:t>
            </a:r>
            <a:r>
              <a:rPr lang="en-US" altLang="zh-CN" sz="4000" b="1" dirty="0">
                <a:solidFill>
                  <a:srgbClr val="FF0000"/>
                </a:solidFill>
              </a:rPr>
              <a:t>=&gt;*</a:t>
            </a:r>
            <a:r>
              <a:rPr lang="en-US" altLang="zh-CN" sz="4000" b="1" dirty="0">
                <a:solidFill>
                  <a:srgbClr val="0000CC"/>
                </a:solidFill>
              </a:rPr>
              <a:t>z</a:t>
            </a:r>
          </a:p>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表示</a:t>
            </a:r>
            <a:r>
              <a:rPr lang="en-US" altLang="zh-CN" sz="4000" b="1" dirty="0">
                <a:solidFill>
                  <a:srgbClr val="0000CC"/>
                </a:solidFill>
              </a:rPr>
              <a:t>y</a:t>
            </a:r>
            <a:r>
              <a:rPr lang="zh-CN" altLang="en-US" sz="4000" b="1" dirty="0">
                <a:solidFill>
                  <a:srgbClr val="0000CC"/>
                </a:solidFill>
              </a:rPr>
              <a:t>可以经过</a:t>
            </a:r>
            <a:r>
              <a:rPr lang="zh-CN" altLang="en-US" sz="4000" b="1" dirty="0">
                <a:solidFill>
                  <a:srgbClr val="000000"/>
                </a:solidFill>
              </a:rPr>
              <a:t>任意步</a:t>
            </a:r>
            <a:r>
              <a:rPr lang="zh-CN" altLang="en-US" sz="4000" b="1" dirty="0">
                <a:solidFill>
                  <a:srgbClr val="0000CC"/>
                </a:solidFill>
              </a:rPr>
              <a:t>推导出</a:t>
            </a:r>
            <a:r>
              <a:rPr lang="en-US" altLang="zh-CN" sz="4000" b="1" dirty="0">
                <a:solidFill>
                  <a:srgbClr val="0000CC"/>
                </a:solidFill>
              </a:rPr>
              <a:t>z</a:t>
            </a:r>
            <a:r>
              <a:rPr lang="zh-CN" altLang="en-US" sz="4000" b="1" dirty="0">
                <a:solidFill>
                  <a:srgbClr val="0000CC"/>
                </a:solidFill>
              </a:rPr>
              <a:t>，即</a:t>
            </a:r>
          </a:p>
          <a:p>
            <a:pPr eaLnBrk="1" hangingPunct="1">
              <a:buFont typeface="Wingdings" pitchFamily="2" charset="2"/>
              <a:buNone/>
            </a:pPr>
            <a:r>
              <a:rPr lang="zh-CN" altLang="en-US" sz="4000" b="1" dirty="0">
                <a:solidFill>
                  <a:srgbClr val="0000CC"/>
                </a:solidFill>
              </a:rPr>
              <a:t>  ①</a:t>
            </a:r>
            <a:r>
              <a:rPr lang="en-US" altLang="zh-CN" sz="4000" b="1" dirty="0">
                <a:solidFill>
                  <a:srgbClr val="0000CC"/>
                </a:solidFill>
              </a:rPr>
              <a:t>y=z</a:t>
            </a:r>
          </a:p>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或者</a:t>
            </a:r>
          </a:p>
          <a:p>
            <a:pPr eaLnBrk="1" hangingPunct="1">
              <a:buFont typeface="Wingdings" pitchFamily="2" charset="2"/>
              <a:buNone/>
            </a:pPr>
            <a:r>
              <a:rPr lang="zh-CN" altLang="en-US" sz="4000" b="1" dirty="0">
                <a:solidFill>
                  <a:srgbClr val="0000CC"/>
                </a:solidFill>
              </a:rPr>
              <a:t>  ②</a:t>
            </a:r>
            <a:r>
              <a:rPr lang="en-US" altLang="zh-CN" sz="4000" b="1" dirty="0">
                <a:solidFill>
                  <a:srgbClr val="000000"/>
                </a:solidFill>
              </a:rPr>
              <a:t>y=&gt;</a:t>
            </a:r>
            <a:r>
              <a:rPr lang="en-US" altLang="zh-CN" sz="4000" b="1" baseline="30000" dirty="0">
                <a:solidFill>
                  <a:srgbClr val="000000"/>
                </a:solidFill>
              </a:rPr>
              <a:t>+</a:t>
            </a:r>
            <a:r>
              <a:rPr lang="en-US" altLang="zh-CN" sz="4000" b="1" dirty="0">
                <a:solidFill>
                  <a:srgbClr val="000000"/>
                </a:solidFill>
              </a:rPr>
              <a:t>z</a:t>
            </a:r>
            <a:endParaRPr lang="zh-CN" altLang="en-US" sz="4000" b="1" dirty="0">
              <a:solidFill>
                <a:srgbClr val="0000CC"/>
              </a:solidFill>
            </a:endParaRPr>
          </a:p>
          <a:p>
            <a:pPr eaLnBrk="1" hangingPunct="1"/>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1571">
                                            <p:txEl>
                                              <p:pRg st="0" end="0"/>
                                            </p:txEl>
                                          </p:spTgt>
                                        </p:tgtEl>
                                        <p:attrNameLst>
                                          <p:attrName>style.visibility</p:attrName>
                                        </p:attrNameLst>
                                      </p:cBhvr>
                                      <p:to>
                                        <p:strVal val="visible"/>
                                      </p:to>
                                    </p:set>
                                    <p:animEffect transition="in" filter="box(in)">
                                      <p:cBhvr>
                                        <p:cTn id="7" dur="500"/>
                                        <p:tgtEl>
                                          <p:spTgt spid="621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21571">
                                            <p:txEl>
                                              <p:pRg st="1" end="1"/>
                                            </p:txEl>
                                          </p:spTgt>
                                        </p:tgtEl>
                                        <p:attrNameLst>
                                          <p:attrName>style.visibility</p:attrName>
                                        </p:attrNameLst>
                                      </p:cBhvr>
                                      <p:to>
                                        <p:strVal val="visible"/>
                                      </p:to>
                                    </p:set>
                                    <p:animEffect transition="in" filter="box(in)">
                                      <p:cBhvr>
                                        <p:cTn id="12" dur="500"/>
                                        <p:tgtEl>
                                          <p:spTgt spid="621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21571">
                                            <p:txEl>
                                              <p:pRg st="2" end="2"/>
                                            </p:txEl>
                                          </p:spTgt>
                                        </p:tgtEl>
                                        <p:attrNameLst>
                                          <p:attrName>style.visibility</p:attrName>
                                        </p:attrNameLst>
                                      </p:cBhvr>
                                      <p:to>
                                        <p:strVal val="visible"/>
                                      </p:to>
                                    </p:set>
                                    <p:animEffect transition="in" filter="box(in)">
                                      <p:cBhvr>
                                        <p:cTn id="17" dur="500"/>
                                        <p:tgtEl>
                                          <p:spTgt spid="621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21571">
                                            <p:txEl>
                                              <p:pRg st="3" end="3"/>
                                            </p:txEl>
                                          </p:spTgt>
                                        </p:tgtEl>
                                        <p:attrNameLst>
                                          <p:attrName>style.visibility</p:attrName>
                                        </p:attrNameLst>
                                      </p:cBhvr>
                                      <p:to>
                                        <p:strVal val="visible"/>
                                      </p:to>
                                    </p:set>
                                    <p:animEffect transition="in" filter="box(in)">
                                      <p:cBhvr>
                                        <p:cTn id="22" dur="500"/>
                                        <p:tgtEl>
                                          <p:spTgt spid="6215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21571">
                                            <p:txEl>
                                              <p:pRg st="4" end="4"/>
                                            </p:txEl>
                                          </p:spTgt>
                                        </p:tgtEl>
                                        <p:attrNameLst>
                                          <p:attrName>style.visibility</p:attrName>
                                        </p:attrNameLst>
                                      </p:cBhvr>
                                      <p:to>
                                        <p:strVal val="visible"/>
                                      </p:to>
                                    </p:set>
                                    <p:animEffect transition="in" filter="box(in)">
                                      <p:cBhvr>
                                        <p:cTn id="27" dur="500"/>
                                        <p:tgtEl>
                                          <p:spTgt spid="621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z="4400" dirty="0">
                <a:solidFill>
                  <a:srgbClr val="0000CC"/>
                </a:solidFill>
              </a:rPr>
              <a:t>思考：</a:t>
            </a:r>
          </a:p>
        </p:txBody>
      </p:sp>
      <p:sp>
        <p:nvSpPr>
          <p:cNvPr id="312323" name="Rectangle 3"/>
          <p:cNvSpPr>
            <a:spLocks noGrp="1" noChangeArrowheads="1"/>
          </p:cNvSpPr>
          <p:nvPr>
            <p:ph type="body" idx="1"/>
          </p:nvPr>
        </p:nvSpPr>
        <p:spPr>
          <a:xfrm>
            <a:off x="417513" y="2209800"/>
            <a:ext cx="8726487" cy="4114800"/>
          </a:xfrm>
        </p:spPr>
        <p:txBody>
          <a:bodyPr/>
          <a:lstStyle/>
          <a:p>
            <a:pPr eaLnBrk="1" hangingPunct="1">
              <a:buFont typeface="Wingdings" pitchFamily="2" charset="2"/>
              <a:buNone/>
            </a:pPr>
            <a:r>
              <a:rPr lang="zh-CN" altLang="en-US" sz="4000" b="1">
                <a:solidFill>
                  <a:srgbClr val="0000CC"/>
                </a:solidFill>
              </a:rPr>
              <a:t>   对于任意文法</a:t>
            </a:r>
            <a:r>
              <a:rPr lang="en-US" altLang="zh-CN" sz="4000" b="1">
                <a:solidFill>
                  <a:srgbClr val="0000CC"/>
                </a:solidFill>
              </a:rPr>
              <a:t>G</a:t>
            </a:r>
            <a:r>
              <a:rPr lang="zh-CN" altLang="en-US" sz="4000" b="1">
                <a:solidFill>
                  <a:srgbClr val="0000CC"/>
                </a:solidFill>
              </a:rPr>
              <a:t>：</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S</a:t>
            </a:r>
            <a:r>
              <a:rPr lang="en-US" altLang="zh-CN" sz="4000" b="1">
                <a:solidFill>
                  <a:srgbClr val="000000"/>
                </a:solidFill>
              </a:rPr>
              <a:t>=&gt;</a:t>
            </a:r>
            <a:r>
              <a:rPr lang="en-US" altLang="zh-CN" sz="4000" b="1" baseline="30000">
                <a:solidFill>
                  <a:srgbClr val="000000"/>
                </a:solidFill>
              </a:rPr>
              <a:t>*</a:t>
            </a:r>
            <a:r>
              <a:rPr lang="en-US" altLang="zh-CN" sz="4000" b="1">
                <a:solidFill>
                  <a:srgbClr val="0000CC"/>
                </a:solidFill>
              </a:rPr>
              <a:t>S</a:t>
            </a:r>
          </a:p>
          <a:p>
            <a:pPr eaLnBrk="1" hangingPunct="1">
              <a:buFont typeface="Wingdings" pitchFamily="2" charset="2"/>
              <a:buNone/>
            </a:pPr>
            <a:r>
              <a:rPr lang="en-US" altLang="zh-CN" sz="4000" b="1">
                <a:solidFill>
                  <a:srgbClr val="0000CC"/>
                </a:solidFill>
              </a:rPr>
              <a:t>     S</a:t>
            </a:r>
            <a:r>
              <a:rPr lang="en-US" altLang="zh-CN" sz="4000" b="1">
                <a:solidFill>
                  <a:srgbClr val="000000"/>
                </a:solidFill>
              </a:rPr>
              <a:t>=&gt;</a:t>
            </a:r>
            <a:r>
              <a:rPr lang="en-US" altLang="zh-CN" sz="4000" b="1" baseline="30000">
                <a:solidFill>
                  <a:srgbClr val="000000"/>
                </a:solidFill>
              </a:rPr>
              <a:t>+</a:t>
            </a:r>
            <a:r>
              <a:rPr lang="en-US" altLang="zh-CN" sz="4000" b="1">
                <a:solidFill>
                  <a:srgbClr val="0000CC"/>
                </a:solidFill>
              </a:rPr>
              <a:t>S </a:t>
            </a:r>
          </a:p>
          <a:p>
            <a:pPr eaLnBrk="1" hangingPunct="1">
              <a:buFont typeface="Wingdings" pitchFamily="2" charset="2"/>
              <a:buNone/>
            </a:pPr>
            <a:r>
              <a:rPr lang="zh-CN" altLang="en-US" sz="4000" b="1">
                <a:solidFill>
                  <a:srgbClr val="0000CC"/>
                </a:solidFill>
              </a:rPr>
              <a:t>   一定都成立吗</a:t>
            </a:r>
            <a:r>
              <a:rPr lang="zh-CN" altLang="en-US" sz="3600" b="1">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barn(outHorizontal)">
                                      <p:cBhvr>
                                        <p:cTn id="7" dur="500"/>
                                        <p:tgtEl>
                                          <p:spTgt spid="31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barn(outHorizontal)">
                                      <p:cBhvr>
                                        <p:cTn id="12" dur="500"/>
                                        <p:tgtEl>
                                          <p:spTgt spid="312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12323">
                                            <p:txEl>
                                              <p:pRg st="2" end="2"/>
                                            </p:txEl>
                                          </p:spTgt>
                                        </p:tgtEl>
                                        <p:attrNameLst>
                                          <p:attrName>style.visibility</p:attrName>
                                        </p:attrNameLst>
                                      </p:cBhvr>
                                      <p:to>
                                        <p:strVal val="visible"/>
                                      </p:to>
                                    </p:set>
                                    <p:animEffect transition="in" filter="barn(outHorizontal)">
                                      <p:cBhvr>
                                        <p:cTn id="17" dur="500"/>
                                        <p:tgtEl>
                                          <p:spTgt spid="312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12323">
                                            <p:txEl>
                                              <p:pRg st="3" end="3"/>
                                            </p:txEl>
                                          </p:spTgt>
                                        </p:tgtEl>
                                        <p:attrNameLst>
                                          <p:attrName>style.visibility</p:attrName>
                                        </p:attrNameLst>
                                      </p:cBhvr>
                                      <p:to>
                                        <p:strVal val="visible"/>
                                      </p:to>
                                    </p:set>
                                    <p:animEffect transition="in" filter="barn(outHorizontal)">
                                      <p:cBhvr>
                                        <p:cTn id="22" dur="500"/>
                                        <p:tgtEl>
                                          <p:spTgt spid="312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z="4800" dirty="0">
                <a:solidFill>
                  <a:srgbClr val="0000CC"/>
                </a:solidFill>
              </a:rPr>
              <a:t>句型和句子</a:t>
            </a:r>
          </a:p>
        </p:txBody>
      </p:sp>
      <p:sp>
        <p:nvSpPr>
          <p:cNvPr id="75779" name="Rectangle 3"/>
          <p:cNvSpPr>
            <a:spLocks noGrp="1" noChangeArrowheads="1"/>
          </p:cNvSpPr>
          <p:nvPr>
            <p:ph type="body" idx="1"/>
          </p:nvPr>
        </p:nvSpPr>
        <p:spPr>
          <a:xfrm>
            <a:off x="569913" y="2362200"/>
            <a:ext cx="8574087" cy="4114800"/>
          </a:xfrm>
        </p:spPr>
        <p:txBody>
          <a:bodyPr/>
          <a:lstStyle/>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对于文法</a:t>
            </a:r>
            <a:r>
              <a:rPr lang="en-US" altLang="zh-CN" sz="4000" b="1" dirty="0">
                <a:solidFill>
                  <a:srgbClr val="000000"/>
                </a:solidFill>
              </a:rPr>
              <a:t>G</a:t>
            </a:r>
            <a:r>
              <a:rPr lang="zh-CN" altLang="en-US" sz="4000" b="1" dirty="0">
                <a:solidFill>
                  <a:srgbClr val="0000CC"/>
                </a:solidFill>
              </a:rPr>
              <a:t>，如果</a:t>
            </a:r>
            <a:r>
              <a:rPr lang="en-US" altLang="zh-CN" sz="4000" b="1" dirty="0">
                <a:solidFill>
                  <a:srgbClr val="FF0000"/>
                </a:solidFill>
              </a:rPr>
              <a:t>S=&gt;</a:t>
            </a:r>
            <a:r>
              <a:rPr lang="en-US" altLang="zh-CN" sz="4000" b="1" baseline="30000" dirty="0">
                <a:solidFill>
                  <a:srgbClr val="FF0000"/>
                </a:solidFill>
              </a:rPr>
              <a:t>*</a:t>
            </a:r>
            <a:r>
              <a:rPr lang="en-US" altLang="zh-CN" sz="4000" b="1" dirty="0">
                <a:solidFill>
                  <a:srgbClr val="FF0000"/>
                </a:solidFill>
              </a:rPr>
              <a:t>ω</a:t>
            </a:r>
          </a:p>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称</a:t>
            </a:r>
            <a:r>
              <a:rPr lang="en-US" altLang="zh-CN" sz="4000" b="1" dirty="0">
                <a:solidFill>
                  <a:srgbClr val="0000CC"/>
                </a:solidFill>
              </a:rPr>
              <a:t>ω</a:t>
            </a:r>
            <a:r>
              <a:rPr lang="zh-CN" altLang="en-US" sz="4000" b="1" dirty="0">
                <a:solidFill>
                  <a:srgbClr val="0000CC"/>
                </a:solidFill>
              </a:rPr>
              <a:t>是文法的一个</a:t>
            </a:r>
            <a:r>
              <a:rPr lang="zh-CN" altLang="en-US" sz="4000" b="1" dirty="0">
                <a:solidFill>
                  <a:srgbClr val="000000"/>
                </a:solidFill>
              </a:rPr>
              <a:t>句型</a:t>
            </a:r>
            <a:endParaRPr lang="zh-CN" altLang="en-US" sz="4000" b="1" dirty="0">
              <a:solidFill>
                <a:srgbClr val="0000CC"/>
              </a:solidFill>
            </a:endParaRPr>
          </a:p>
          <a:p>
            <a:pPr eaLnBrk="1" hangingPunct="1">
              <a:buFont typeface="Wingdings" pitchFamily="2" charset="2"/>
              <a:buNone/>
            </a:pPr>
            <a:r>
              <a:rPr lang="zh-CN" altLang="en-US" sz="4000" b="1" dirty="0">
                <a:solidFill>
                  <a:srgbClr val="0000CC"/>
                </a:solidFill>
              </a:rPr>
              <a:t>     进一步  ，若</a:t>
            </a:r>
            <a:r>
              <a:rPr lang="en-US" altLang="zh-CN" sz="4000" b="1" dirty="0">
                <a:solidFill>
                  <a:srgbClr val="FF0000"/>
                </a:solidFill>
              </a:rPr>
              <a:t>ω</a:t>
            </a:r>
            <a:r>
              <a:rPr lang="en-US" altLang="zh-CN" b="1" dirty="0">
                <a:solidFill>
                  <a:srgbClr val="FF0000"/>
                </a:solidFill>
                <a:sym typeface="Symbol" pitchFamily="18" charset="2"/>
              </a:rPr>
              <a:t>∈ </a:t>
            </a:r>
            <a:r>
              <a:rPr lang="en-US" altLang="zh-CN" sz="3600" b="1" dirty="0">
                <a:solidFill>
                  <a:srgbClr val="FF0000"/>
                </a:solidFill>
                <a:latin typeface="宋体" pitchFamily="2" charset="-122"/>
                <a:sym typeface="Symbol" pitchFamily="18" charset="2"/>
              </a:rPr>
              <a:t></a:t>
            </a:r>
            <a:r>
              <a:rPr lang="en-US" altLang="zh-CN" sz="3600" b="1" baseline="30000" dirty="0">
                <a:solidFill>
                  <a:srgbClr val="FF0000"/>
                </a:solidFill>
                <a:latin typeface="宋体" pitchFamily="2" charset="-122"/>
                <a:sym typeface="Symbol" pitchFamily="18" charset="2"/>
              </a:rPr>
              <a:t>*</a:t>
            </a:r>
          </a:p>
          <a:p>
            <a:pPr eaLnBrk="1" hangingPunct="1">
              <a:buNone/>
            </a:pPr>
            <a:r>
              <a:rPr lang="zh-CN" altLang="en-US" sz="3600" b="1" dirty="0">
                <a:solidFill>
                  <a:srgbClr val="0000CC"/>
                </a:solidFill>
              </a:rPr>
              <a:t>          称</a:t>
            </a:r>
            <a:r>
              <a:rPr lang="en-US" altLang="zh-CN" sz="4000" b="1" dirty="0">
                <a:solidFill>
                  <a:srgbClr val="0000CC"/>
                </a:solidFill>
              </a:rPr>
              <a:t>ω</a:t>
            </a:r>
            <a:r>
              <a:rPr lang="zh-CN" altLang="en-US" sz="4000" b="1" dirty="0">
                <a:solidFill>
                  <a:srgbClr val="0000CC"/>
                </a:solidFill>
              </a:rPr>
              <a:t>为</a:t>
            </a:r>
            <a:r>
              <a:rPr lang="zh-CN" altLang="en-US" sz="4000" b="1" dirty="0">
                <a:solidFill>
                  <a:srgbClr val="000000"/>
                </a:solidFill>
              </a:rPr>
              <a:t>句子</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p:cTn id="7" dur="500" fill="hold"/>
                                        <p:tgtEl>
                                          <p:spTgt spid="757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577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p:cTn id="13" dur="500" fill="hold"/>
                                        <p:tgtEl>
                                          <p:spTgt spid="7577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577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anim calcmode="lin" valueType="num">
                                      <p:cBhvr>
                                        <p:cTn id="19" dur="500" fill="hold"/>
                                        <p:tgtEl>
                                          <p:spTgt spid="7577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577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75779">
                                            <p:txEl>
                                              <p:pRg st="3" end="3"/>
                                            </p:txEl>
                                          </p:spTgt>
                                        </p:tgtEl>
                                        <p:attrNameLst>
                                          <p:attrName>style.visibility</p:attrName>
                                        </p:attrNameLst>
                                      </p:cBhvr>
                                      <p:to>
                                        <p:strVal val="visible"/>
                                      </p:to>
                                    </p:set>
                                    <p:anim calcmode="lin" valueType="num">
                                      <p:cBhvr>
                                        <p:cTn id="25" dur="500" fill="hold"/>
                                        <p:tgtEl>
                                          <p:spTgt spid="7577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5779">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z="4400" dirty="0">
                <a:solidFill>
                  <a:srgbClr val="0000CC"/>
                </a:solidFill>
              </a:rPr>
              <a:t>定义</a:t>
            </a:r>
            <a:r>
              <a:rPr lang="en-US" altLang="zh-CN" sz="4400" dirty="0">
                <a:solidFill>
                  <a:srgbClr val="0000CC"/>
                </a:solidFill>
              </a:rPr>
              <a:t>2-3</a:t>
            </a:r>
            <a:r>
              <a:rPr lang="en-US" altLang="zh-CN" sz="4400" dirty="0"/>
              <a:t>  </a:t>
            </a:r>
            <a:r>
              <a:rPr lang="zh-CN" altLang="en-US" sz="4400" dirty="0">
                <a:solidFill>
                  <a:srgbClr val="0000CC"/>
                </a:solidFill>
              </a:rPr>
              <a:t>语言的定义</a:t>
            </a:r>
          </a:p>
        </p:txBody>
      </p:sp>
      <p:sp>
        <p:nvSpPr>
          <p:cNvPr id="76803" name="Rectangle 3"/>
          <p:cNvSpPr>
            <a:spLocks noGrp="1" noChangeArrowheads="1"/>
          </p:cNvSpPr>
          <p:nvPr>
            <p:ph type="body" idx="1"/>
          </p:nvPr>
        </p:nvSpPr>
        <p:spPr>
          <a:xfrm>
            <a:off x="781050" y="2286000"/>
            <a:ext cx="8039100" cy="4114800"/>
          </a:xfrm>
        </p:spPr>
        <p:txBody>
          <a:bodyPr/>
          <a:lstStyle/>
          <a:p>
            <a:pPr marL="0" indent="0" algn="just"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给定文法</a:t>
            </a:r>
            <a:r>
              <a:rPr lang="en-US" altLang="zh-CN" sz="3600" b="1" dirty="0">
                <a:solidFill>
                  <a:srgbClr val="000000"/>
                </a:solidFill>
              </a:rPr>
              <a:t>G</a:t>
            </a:r>
            <a:r>
              <a:rPr lang="zh-CN" altLang="en-US" sz="3600" b="1" dirty="0">
                <a:solidFill>
                  <a:srgbClr val="0000CC"/>
                </a:solidFill>
              </a:rPr>
              <a:t>，有开始符号</a:t>
            </a:r>
            <a:r>
              <a:rPr lang="en-US" altLang="zh-CN" sz="3600" b="1" dirty="0">
                <a:solidFill>
                  <a:srgbClr val="000000"/>
                </a:solidFill>
              </a:rPr>
              <a:t>S</a:t>
            </a:r>
            <a:endParaRPr lang="en-US" altLang="zh-CN" sz="3600" b="1" dirty="0">
              <a:solidFill>
                <a:srgbClr val="0000CC"/>
              </a:solidFill>
            </a:endParaRPr>
          </a:p>
          <a:p>
            <a:pPr marL="0" indent="0" algn="just"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把</a:t>
            </a:r>
            <a:r>
              <a:rPr lang="en-US" altLang="zh-CN" sz="3600" b="1" dirty="0">
                <a:solidFill>
                  <a:srgbClr val="0000CC"/>
                </a:solidFill>
              </a:rPr>
              <a:t>S</a:t>
            </a:r>
            <a:r>
              <a:rPr lang="zh-CN" altLang="en-US" sz="3600" b="1" dirty="0">
                <a:solidFill>
                  <a:srgbClr val="0000CC"/>
                </a:solidFill>
              </a:rPr>
              <a:t>可以推导出的所有句子的集合</a:t>
            </a:r>
            <a:endParaRPr lang="en-US" altLang="zh-CN" sz="3600" b="1" dirty="0">
              <a:solidFill>
                <a:srgbClr val="0000CC"/>
              </a:solidFill>
            </a:endParaRPr>
          </a:p>
          <a:p>
            <a:pPr marL="0" indent="0" algn="just"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称为由文法产生的语言，记为</a:t>
            </a:r>
            <a:r>
              <a:rPr lang="en-US" altLang="zh-CN" sz="3600" b="1" dirty="0">
                <a:solidFill>
                  <a:srgbClr val="000000"/>
                </a:solidFill>
              </a:rPr>
              <a:t>L(G)</a:t>
            </a:r>
            <a:endParaRPr lang="en-US" altLang="zh-CN" sz="3600" b="1" dirty="0">
              <a:solidFill>
                <a:srgbClr val="0000CC"/>
              </a:solidFill>
            </a:endParaRPr>
          </a:p>
          <a:p>
            <a:pPr marL="0" indent="0" algn="just" eaLnBrk="1" hangingPunct="1">
              <a:buFont typeface="Wingdings" pitchFamily="2" charset="2"/>
              <a:buNone/>
            </a:pPr>
            <a:r>
              <a:rPr lang="zh-CN" altLang="en-US" sz="4000" b="1" dirty="0">
                <a:solidFill>
                  <a:srgbClr val="000000"/>
                </a:solidFill>
              </a:rPr>
              <a:t>    </a:t>
            </a:r>
            <a:r>
              <a:rPr lang="en-US" altLang="zh-CN" sz="4000" b="1" dirty="0">
                <a:solidFill>
                  <a:srgbClr val="000000"/>
                </a:solidFill>
              </a:rPr>
              <a:t>L(G)={</a:t>
            </a:r>
            <a:r>
              <a:rPr lang="en-US" altLang="zh-CN" sz="4000" b="1" dirty="0" err="1">
                <a:solidFill>
                  <a:srgbClr val="000000"/>
                </a:solidFill>
              </a:rPr>
              <a:t>ω|S</a:t>
            </a:r>
            <a:r>
              <a:rPr lang="en-US" altLang="zh-CN" sz="4000" b="1" dirty="0">
                <a:solidFill>
                  <a:srgbClr val="FF0000"/>
                </a:solidFill>
              </a:rPr>
              <a:t>=&gt;</a:t>
            </a:r>
            <a:r>
              <a:rPr lang="zh-CN" altLang="en-US" sz="4000" b="1" dirty="0">
                <a:solidFill>
                  <a:srgbClr val="FF0000"/>
                </a:solidFill>
              </a:rPr>
              <a:t>*</a:t>
            </a:r>
            <a:r>
              <a:rPr lang="en-US" altLang="zh-CN" sz="4000" b="1" dirty="0">
                <a:solidFill>
                  <a:srgbClr val="000000"/>
                </a:solidFill>
              </a:rPr>
              <a:t>ω</a:t>
            </a:r>
            <a:r>
              <a:rPr lang="zh-CN" altLang="en-US" sz="4000" b="1" dirty="0">
                <a:solidFill>
                  <a:srgbClr val="000000"/>
                </a:solidFill>
              </a:rPr>
              <a:t>，</a:t>
            </a:r>
            <a:r>
              <a:rPr lang="zh-CN" altLang="en-US" sz="4000" b="1" dirty="0">
                <a:solidFill>
                  <a:srgbClr val="0000CC"/>
                </a:solidFill>
              </a:rPr>
              <a:t>且</a:t>
            </a:r>
            <a:r>
              <a:rPr lang="en-US" altLang="zh-CN" sz="4000" b="1" dirty="0">
                <a:solidFill>
                  <a:srgbClr val="000000"/>
                </a:solidFill>
              </a:rPr>
              <a:t>ω∈</a:t>
            </a:r>
            <a:r>
              <a:rPr lang="en-US" altLang="zh-CN" sz="4000" b="1" dirty="0">
                <a:solidFill>
                  <a:srgbClr val="FF0000"/>
                </a:solidFill>
              </a:rPr>
              <a:t>∑</a:t>
            </a:r>
            <a:r>
              <a:rPr lang="en-US" altLang="zh-CN" sz="4000" b="1" baseline="30000" dirty="0">
                <a:solidFill>
                  <a:srgbClr val="FF0000"/>
                </a:solidFill>
              </a:rPr>
              <a:t>*</a:t>
            </a:r>
            <a:r>
              <a:rPr lang="en-US" altLang="zh-CN" sz="4000" b="1" dirty="0">
                <a:solidFill>
                  <a:srgbClr val="000000"/>
                </a:solidFill>
              </a:rPr>
              <a:t>}</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arn(outVertical)">
                                      <p:cBhvr>
                                        <p:cTn id="7" dur="500"/>
                                        <p:tgtEl>
                                          <p:spTgt spid="76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barn(outVertical)">
                                      <p:cBhvr>
                                        <p:cTn id="12" dur="500"/>
                                        <p:tgtEl>
                                          <p:spTgt spid="76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barn(outVertical)">
                                      <p:cBhvr>
                                        <p:cTn id="17" dur="500"/>
                                        <p:tgtEl>
                                          <p:spTgt spid="76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6803">
                                            <p:txEl>
                                              <p:pRg st="3" end="3"/>
                                            </p:txEl>
                                          </p:spTgt>
                                        </p:tgtEl>
                                        <p:attrNameLst>
                                          <p:attrName>style.visibility</p:attrName>
                                        </p:attrNameLst>
                                      </p:cBhvr>
                                      <p:to>
                                        <p:strVal val="visible"/>
                                      </p:to>
                                    </p:set>
                                    <p:animEffect transition="in" filter="barn(outVertical)">
                                      <p:cBhvr>
                                        <p:cTn id="22" dur="500"/>
                                        <p:tgtEl>
                                          <p:spTgt spid="76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z="4400" dirty="0">
                <a:solidFill>
                  <a:srgbClr val="0000CC"/>
                </a:solidFill>
              </a:rPr>
              <a:t>例</a:t>
            </a:r>
          </a:p>
        </p:txBody>
      </p:sp>
      <p:sp>
        <p:nvSpPr>
          <p:cNvPr id="768003" name="Rectangle 3"/>
          <p:cNvSpPr>
            <a:spLocks noGrp="1" noChangeArrowheads="1"/>
          </p:cNvSpPr>
          <p:nvPr>
            <p:ph type="body" idx="1"/>
          </p:nvPr>
        </p:nvSpPr>
        <p:spPr/>
        <p:txBody>
          <a:bodyPr/>
          <a:lstStyle/>
          <a:p>
            <a:pPr eaLnBrk="1" hangingPunct="1"/>
            <a:r>
              <a:rPr lang="zh-CN" altLang="en-US" sz="3600" b="1" dirty="0">
                <a:solidFill>
                  <a:srgbClr val="0000CC"/>
                </a:solidFill>
              </a:rPr>
              <a:t>文法   </a:t>
            </a:r>
            <a:r>
              <a:rPr lang="en-US" altLang="zh-CN" sz="3600" b="1" dirty="0">
                <a:solidFill>
                  <a:srgbClr val="0000CC"/>
                </a:solidFill>
              </a:rPr>
              <a:t>G=</a:t>
            </a:r>
            <a:endParaRPr lang="zh-CN" altLang="en-US" sz="3600" b="1" dirty="0">
              <a:solidFill>
                <a:srgbClr val="0000CC"/>
              </a:solidFill>
            </a:endParaRPr>
          </a:p>
          <a:p>
            <a:pPr eaLnBrk="1" hangingPunct="1">
              <a:buFont typeface="Wingdings" pitchFamily="2" charset="2"/>
              <a:buNone/>
            </a:pPr>
            <a:r>
              <a:rPr lang="zh-CN" altLang="en-US" sz="3600" b="1" dirty="0">
                <a:solidFill>
                  <a:srgbClr val="0000CC"/>
                </a:solidFill>
              </a:rPr>
              <a:t>   </a:t>
            </a:r>
            <a:r>
              <a:rPr lang="en-US" altLang="zh-CN" sz="3600" b="1" dirty="0">
                <a:solidFill>
                  <a:srgbClr val="0000CC"/>
                </a:solidFill>
              </a:rPr>
              <a:t>({</a:t>
            </a:r>
            <a:r>
              <a:rPr lang="en-US" altLang="zh-CN" sz="3600" b="1" dirty="0">
                <a:solidFill>
                  <a:srgbClr val="000000"/>
                </a:solidFill>
              </a:rPr>
              <a:t>(</a:t>
            </a:r>
            <a:r>
              <a:rPr lang="en-US" altLang="zh-CN" sz="3600" b="1" dirty="0">
                <a:solidFill>
                  <a:srgbClr val="0000CC"/>
                </a:solidFill>
              </a:rPr>
              <a:t>,</a:t>
            </a:r>
            <a:r>
              <a:rPr lang="en-US" altLang="zh-CN" sz="3600" b="1" dirty="0">
                <a:solidFill>
                  <a:srgbClr val="000000"/>
                </a:solidFill>
              </a:rPr>
              <a:t>)</a:t>
            </a:r>
            <a:r>
              <a:rPr lang="en-US" altLang="zh-CN" sz="3600" b="1" dirty="0">
                <a:solidFill>
                  <a:srgbClr val="0000CC"/>
                </a:solidFill>
              </a:rPr>
              <a:t>},{</a:t>
            </a:r>
            <a:r>
              <a:rPr lang="en-US" altLang="zh-CN" sz="3600" b="1" dirty="0">
                <a:solidFill>
                  <a:srgbClr val="000000"/>
                </a:solidFill>
              </a:rPr>
              <a:t>S</a:t>
            </a:r>
            <a:r>
              <a:rPr lang="en-US" altLang="zh-CN" sz="3600" b="1" dirty="0">
                <a:solidFill>
                  <a:srgbClr val="0000CC"/>
                </a:solidFill>
              </a:rPr>
              <a:t>},</a:t>
            </a:r>
            <a:r>
              <a:rPr lang="en-US" altLang="zh-CN" sz="3600" b="1" dirty="0">
                <a:solidFill>
                  <a:srgbClr val="000000"/>
                </a:solidFill>
              </a:rPr>
              <a:t>S</a:t>
            </a:r>
            <a:r>
              <a:rPr lang="en-US" altLang="zh-CN" sz="3600" b="1" dirty="0">
                <a:solidFill>
                  <a:srgbClr val="0000CC"/>
                </a:solidFill>
              </a:rPr>
              <a:t>,{ </a:t>
            </a:r>
            <a:r>
              <a:rPr lang="en-US" altLang="zh-CN" sz="3600" b="1" dirty="0">
                <a:solidFill>
                  <a:srgbClr val="000000"/>
                </a:solidFill>
              </a:rPr>
              <a:t>S→( ), S→(S), S→SS</a:t>
            </a:r>
            <a:r>
              <a:rPr lang="en-US" altLang="zh-CN" sz="3600" b="1" dirty="0">
                <a:solidFill>
                  <a:srgbClr val="0000CC"/>
                </a:solidFill>
              </a:rPr>
              <a:t> })</a:t>
            </a:r>
          </a:p>
          <a:p>
            <a:pPr eaLnBrk="1" hangingPunct="1">
              <a:buFont typeface="Wingdings" pitchFamily="2" charset="2"/>
              <a:buNone/>
            </a:pPr>
            <a:r>
              <a:rPr lang="en-US" altLang="zh-CN" sz="3600" b="1" dirty="0">
                <a:solidFill>
                  <a:srgbClr val="0000CC"/>
                </a:solidFill>
              </a:rPr>
              <a:t> </a:t>
            </a:r>
            <a:r>
              <a:rPr lang="zh-CN" altLang="en-US" sz="3600" b="1" dirty="0">
                <a:solidFill>
                  <a:srgbClr val="0000CC"/>
                </a:solidFill>
              </a:rPr>
              <a:t>产生语言</a:t>
            </a:r>
          </a:p>
          <a:p>
            <a:pPr eaLnBrk="1" hangingPunct="1">
              <a:buFont typeface="Wingdings" pitchFamily="2" charset="2"/>
              <a:buNone/>
            </a:pPr>
            <a:r>
              <a:rPr lang="zh-CN" altLang="en-US" sz="3600" b="1" dirty="0">
                <a:solidFill>
                  <a:srgbClr val="0000CC"/>
                </a:solidFill>
              </a:rPr>
              <a:t>    </a:t>
            </a:r>
            <a:r>
              <a:rPr lang="en-US" altLang="zh-CN" sz="3600" b="1" dirty="0">
                <a:solidFill>
                  <a:srgbClr val="0000CC"/>
                </a:solidFill>
              </a:rPr>
              <a:t>L(G)={</a:t>
            </a:r>
            <a:r>
              <a:rPr lang="en-US" altLang="zh-CN" sz="3600" b="1" dirty="0" err="1">
                <a:solidFill>
                  <a:srgbClr val="0000CC"/>
                </a:solidFill>
              </a:rPr>
              <a:t>w|w</a:t>
            </a:r>
            <a:r>
              <a:rPr lang="zh-CN" altLang="en-US" sz="3600" b="1" dirty="0">
                <a:solidFill>
                  <a:srgbClr val="0000CC"/>
                </a:solidFill>
              </a:rPr>
              <a:t>是括号匹配的串</a:t>
            </a:r>
            <a:r>
              <a:rPr lang="en-US" altLang="zh-CN" sz="3600" b="1" dirty="0">
                <a:solidFill>
                  <a:srgbClr val="0000CC"/>
                </a:solidFill>
              </a:rPr>
              <a:t>}</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8003">
                                            <p:txEl>
                                              <p:pRg st="0" end="0"/>
                                            </p:txEl>
                                          </p:spTgt>
                                        </p:tgtEl>
                                        <p:attrNameLst>
                                          <p:attrName>style.visibility</p:attrName>
                                        </p:attrNameLst>
                                      </p:cBhvr>
                                      <p:to>
                                        <p:strVal val="visible"/>
                                      </p:to>
                                    </p:set>
                                    <p:animEffect transition="in" filter="box(in)">
                                      <p:cBhvr>
                                        <p:cTn id="7" dur="500"/>
                                        <p:tgtEl>
                                          <p:spTgt spid="76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68003">
                                            <p:txEl>
                                              <p:pRg st="1" end="1"/>
                                            </p:txEl>
                                          </p:spTgt>
                                        </p:tgtEl>
                                        <p:attrNameLst>
                                          <p:attrName>style.visibility</p:attrName>
                                        </p:attrNameLst>
                                      </p:cBhvr>
                                      <p:to>
                                        <p:strVal val="visible"/>
                                      </p:to>
                                    </p:set>
                                    <p:animEffect transition="in" filter="box(in)">
                                      <p:cBhvr>
                                        <p:cTn id="12" dur="500"/>
                                        <p:tgtEl>
                                          <p:spTgt spid="76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68003">
                                            <p:txEl>
                                              <p:pRg st="2" end="2"/>
                                            </p:txEl>
                                          </p:spTgt>
                                        </p:tgtEl>
                                        <p:attrNameLst>
                                          <p:attrName>style.visibility</p:attrName>
                                        </p:attrNameLst>
                                      </p:cBhvr>
                                      <p:to>
                                        <p:strVal val="visible"/>
                                      </p:to>
                                    </p:set>
                                    <p:animEffect transition="in" filter="box(in)">
                                      <p:cBhvr>
                                        <p:cTn id="17" dur="500"/>
                                        <p:tgtEl>
                                          <p:spTgt spid="76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68003">
                                            <p:txEl>
                                              <p:pRg st="3" end="3"/>
                                            </p:txEl>
                                          </p:spTgt>
                                        </p:tgtEl>
                                        <p:attrNameLst>
                                          <p:attrName>style.visibility</p:attrName>
                                        </p:attrNameLst>
                                      </p:cBhvr>
                                      <p:to>
                                        <p:strVal val="visible"/>
                                      </p:to>
                                    </p:set>
                                    <p:animEffect transition="in" filter="box(in)">
                                      <p:cBhvr>
                                        <p:cTn id="22" dur="500"/>
                                        <p:tgtEl>
                                          <p:spTgt spid="76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4800">
                <a:solidFill>
                  <a:srgbClr val="FF0000"/>
                </a:solidFill>
              </a:rPr>
              <a:t>注意</a:t>
            </a:r>
            <a:r>
              <a:rPr lang="en-US" altLang="zh-CN" sz="4800">
                <a:solidFill>
                  <a:srgbClr val="FF0000"/>
                </a:solidFill>
              </a:rPr>
              <a:t>:</a:t>
            </a:r>
          </a:p>
        </p:txBody>
      </p:sp>
      <p:sp>
        <p:nvSpPr>
          <p:cNvPr id="629763"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rPr>
              <a:t>文法</a:t>
            </a:r>
            <a:r>
              <a:rPr lang="en-US" altLang="zh-CN" sz="4000" b="1" dirty="0">
                <a:solidFill>
                  <a:srgbClr val="000000"/>
                </a:solidFill>
              </a:rPr>
              <a:t>G</a:t>
            </a:r>
            <a:r>
              <a:rPr lang="zh-CN" altLang="en-US" sz="4000" b="1" dirty="0">
                <a:solidFill>
                  <a:srgbClr val="0000CC"/>
                </a:solidFill>
              </a:rPr>
              <a:t>产生语言</a:t>
            </a:r>
            <a:r>
              <a:rPr lang="en-US" altLang="zh-CN" sz="4000" b="1" dirty="0">
                <a:solidFill>
                  <a:srgbClr val="000000"/>
                </a:solidFill>
              </a:rPr>
              <a:t>L</a:t>
            </a:r>
            <a:r>
              <a:rPr lang="zh-CN" altLang="en-US" sz="4000" b="1" dirty="0">
                <a:solidFill>
                  <a:srgbClr val="0000CC"/>
                </a:solidFill>
              </a:rPr>
              <a:t>，必须满足：</a:t>
            </a:r>
          </a:p>
          <a:p>
            <a:pPr eaLnBrk="1" hangingPunct="1">
              <a:buFont typeface="Wingdings" pitchFamily="2" charset="2"/>
              <a:buNone/>
            </a:pPr>
            <a:r>
              <a:rPr lang="zh-CN" altLang="en-US" sz="4000" b="1" dirty="0">
                <a:solidFill>
                  <a:srgbClr val="0000CC"/>
                </a:solidFill>
              </a:rPr>
              <a:t>①</a:t>
            </a:r>
            <a:r>
              <a:rPr lang="en-US" altLang="zh-CN" sz="4000" b="1" dirty="0">
                <a:solidFill>
                  <a:srgbClr val="000000"/>
                </a:solidFill>
              </a:rPr>
              <a:t>G</a:t>
            </a:r>
            <a:r>
              <a:rPr lang="zh-CN" altLang="en-US" sz="4000" b="1" dirty="0">
                <a:solidFill>
                  <a:srgbClr val="000000"/>
                </a:solidFill>
              </a:rPr>
              <a:t>推导产生的所有句子都在</a:t>
            </a:r>
            <a:r>
              <a:rPr lang="en-US" altLang="zh-CN" sz="4000" b="1" dirty="0">
                <a:solidFill>
                  <a:srgbClr val="000000"/>
                </a:solidFill>
              </a:rPr>
              <a:t>L</a:t>
            </a:r>
            <a:r>
              <a:rPr lang="zh-CN" altLang="en-US" sz="4000" b="1" dirty="0">
                <a:solidFill>
                  <a:srgbClr val="000000"/>
                </a:solidFill>
              </a:rPr>
              <a:t>中</a:t>
            </a:r>
          </a:p>
          <a:p>
            <a:pPr eaLnBrk="1" hangingPunct="1">
              <a:buFont typeface="Wingdings" pitchFamily="2" charset="2"/>
              <a:buNone/>
            </a:pPr>
            <a:r>
              <a:rPr lang="zh-CN" altLang="en-US" sz="4000" b="1" dirty="0">
                <a:solidFill>
                  <a:srgbClr val="000000"/>
                </a:solidFill>
              </a:rPr>
              <a:t>②</a:t>
            </a:r>
            <a:r>
              <a:rPr lang="en-US" altLang="zh-CN" sz="4000" b="1" dirty="0">
                <a:solidFill>
                  <a:srgbClr val="000000"/>
                </a:solidFill>
              </a:rPr>
              <a:t>L</a:t>
            </a:r>
            <a:r>
              <a:rPr lang="zh-CN" altLang="en-US" sz="4000" b="1" dirty="0">
                <a:solidFill>
                  <a:srgbClr val="000000"/>
                </a:solidFill>
              </a:rPr>
              <a:t>的任意句子可以由</a:t>
            </a:r>
            <a:r>
              <a:rPr lang="en-US" altLang="zh-CN" sz="4000" b="1" dirty="0">
                <a:solidFill>
                  <a:srgbClr val="000000"/>
                </a:solidFill>
              </a:rPr>
              <a:t>G</a:t>
            </a:r>
            <a:r>
              <a:rPr lang="zh-CN" altLang="en-US" sz="4000" b="1" dirty="0">
                <a:solidFill>
                  <a:srgbClr val="000000"/>
                </a:solidFill>
              </a:rPr>
              <a:t>推导产生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9763">
                                            <p:txEl>
                                              <p:pRg st="1" end="1"/>
                                            </p:txEl>
                                          </p:spTgt>
                                        </p:tgtEl>
                                        <p:attrNameLst>
                                          <p:attrName>style.visibility</p:attrName>
                                        </p:attrNameLst>
                                      </p:cBhvr>
                                      <p:to>
                                        <p:strVal val="visible"/>
                                      </p:to>
                                    </p:set>
                                    <p:anim calcmode="lin" valueType="num">
                                      <p:cBhvr additive="base">
                                        <p:cTn id="7" dur="500" fill="hold"/>
                                        <p:tgtEl>
                                          <p:spTgt spid="6297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9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9763">
                                            <p:txEl>
                                              <p:pRg st="2" end="2"/>
                                            </p:txEl>
                                          </p:spTgt>
                                        </p:tgtEl>
                                        <p:attrNameLst>
                                          <p:attrName>style.visibility</p:attrName>
                                        </p:attrNameLst>
                                      </p:cBhvr>
                                      <p:to>
                                        <p:strVal val="visible"/>
                                      </p:to>
                                    </p:set>
                                    <p:anim calcmode="lin" valueType="num">
                                      <p:cBhvr additive="base">
                                        <p:cTn id="13" dur="500" fill="hold"/>
                                        <p:tgtEl>
                                          <p:spTgt spid="6297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97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623619" name="Rectangle 3"/>
          <p:cNvSpPr>
            <a:spLocks noGrp="1" noChangeArrowheads="1"/>
          </p:cNvSpPr>
          <p:nvPr>
            <p:ph type="body" idx="1"/>
          </p:nvPr>
        </p:nvSpPr>
        <p:spPr/>
        <p:txBody>
          <a:bodyPr/>
          <a:lstStyle/>
          <a:p>
            <a:pPr marL="0" indent="0" eaLnBrk="1" hangingPunct="1">
              <a:buFont typeface="Wingdings" pitchFamily="2" charset="2"/>
              <a:buNone/>
            </a:pPr>
            <a:r>
              <a:rPr lang="zh-CN" altLang="en-US" sz="4000" b="1" dirty="0">
                <a:solidFill>
                  <a:srgbClr val="0000CC"/>
                </a:solidFill>
              </a:rPr>
              <a:t>对于文法</a:t>
            </a:r>
            <a:r>
              <a:rPr lang="en-US" altLang="zh-CN" sz="4000" b="1" dirty="0">
                <a:solidFill>
                  <a:srgbClr val="0000CC"/>
                </a:solidFill>
              </a:rPr>
              <a:t>G=(∑</a:t>
            </a:r>
            <a:r>
              <a:rPr lang="zh-CN" altLang="en-US" sz="4000" b="1" dirty="0">
                <a:solidFill>
                  <a:srgbClr val="0000CC"/>
                </a:solidFill>
              </a:rPr>
              <a:t>，</a:t>
            </a:r>
            <a:r>
              <a:rPr lang="en-US" altLang="zh-CN" sz="4000" b="1" dirty="0">
                <a:solidFill>
                  <a:srgbClr val="0000CC"/>
                </a:solidFill>
              </a:rPr>
              <a:t>V</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p>
          <a:p>
            <a:pPr marL="0" indent="0" eaLnBrk="1" hangingPunct="1">
              <a:buFont typeface="Wingdings" pitchFamily="2" charset="2"/>
              <a:buNone/>
            </a:pPr>
            <a:r>
              <a:rPr lang="zh-CN" altLang="en-US" sz="4000" b="1" dirty="0">
                <a:solidFill>
                  <a:srgbClr val="0000CC"/>
                </a:solidFill>
              </a:rPr>
              <a:t>约定：</a:t>
            </a:r>
          </a:p>
          <a:p>
            <a:pPr marL="0" indent="0" eaLnBrk="1" hangingPunct="1">
              <a:buFont typeface="Wingdings" pitchFamily="2" charset="2"/>
              <a:buNone/>
            </a:pPr>
            <a:r>
              <a:rPr lang="zh-CN" altLang="en-US" sz="3600" b="1" dirty="0">
                <a:solidFill>
                  <a:srgbClr val="0000CC"/>
                </a:solidFill>
              </a:rPr>
              <a:t>    第一个产生式左边的符号，就是开始符号（</a:t>
            </a:r>
            <a:r>
              <a:rPr lang="zh-CN" altLang="en-US" sz="3600" b="1" dirty="0">
                <a:solidFill>
                  <a:srgbClr val="0000FF"/>
                </a:solidFill>
              </a:rPr>
              <a:t>可以不是</a:t>
            </a:r>
            <a:r>
              <a:rPr lang="en-US" altLang="zh-CN" sz="3600" b="1" dirty="0">
                <a:solidFill>
                  <a:srgbClr val="000000"/>
                </a:solidFill>
              </a:rPr>
              <a:t>S</a:t>
            </a:r>
            <a:r>
              <a:rPr lang="zh-CN" altLang="en-US" sz="3600" b="1" dirty="0">
                <a:solidFill>
                  <a:srgbClr val="000000"/>
                </a:solidFill>
              </a:rPr>
              <a:t>）</a:t>
            </a:r>
            <a:r>
              <a:rPr lang="zh-CN" altLang="en-US" sz="3600" b="1" dirty="0">
                <a:solidFill>
                  <a:srgbClr val="0000CC"/>
                </a:solidFill>
              </a:rPr>
              <a:t>；</a:t>
            </a:r>
          </a:p>
          <a:p>
            <a:pPr marL="0" indent="0" eaLnBrk="1" hangingPunct="1">
              <a:buFont typeface="Wingdings" pitchFamily="2" charset="2"/>
              <a:buNone/>
            </a:pPr>
            <a:r>
              <a:rPr lang="zh-CN" altLang="en-US" sz="3600" b="1" dirty="0">
                <a:solidFill>
                  <a:srgbClr val="0000CC"/>
                </a:solidFill>
              </a:rPr>
              <a:t>    大写的英文字母代表非终结符</a:t>
            </a:r>
            <a:r>
              <a:rPr lang="zh-CN" altLang="en-US"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box(in)">
                                      <p:cBhvr>
                                        <p:cTn id="7" dur="500"/>
                                        <p:tgtEl>
                                          <p:spTgt spid="623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3619">
                                            <p:txEl>
                                              <p:pRg st="1" end="1"/>
                                            </p:txEl>
                                          </p:spTgt>
                                        </p:tgtEl>
                                        <p:attrNameLst>
                                          <p:attrName>style.visibility</p:attrName>
                                        </p:attrNameLst>
                                      </p:cBhvr>
                                      <p:to>
                                        <p:strVal val="visible"/>
                                      </p:to>
                                    </p:set>
                                    <p:animEffect transition="in" filter="box(in)">
                                      <p:cBhvr>
                                        <p:cTn id="12" dur="500"/>
                                        <p:tgtEl>
                                          <p:spTgt spid="623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Effect transition="in" filter="box(in)">
                                      <p:cBhvr>
                                        <p:cTn id="17" dur="500"/>
                                        <p:tgtEl>
                                          <p:spTgt spid="623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23619">
                                            <p:txEl>
                                              <p:pRg st="3" end="3"/>
                                            </p:txEl>
                                          </p:spTgt>
                                        </p:tgtEl>
                                        <p:attrNameLst>
                                          <p:attrName>style.visibility</p:attrName>
                                        </p:attrNameLst>
                                      </p:cBhvr>
                                      <p:to>
                                        <p:strVal val="visible"/>
                                      </p:to>
                                    </p:set>
                                    <p:animEffect transition="in" filter="box(in)">
                                      <p:cBhvr>
                                        <p:cTn id="22" dur="500"/>
                                        <p:tgtEl>
                                          <p:spTgt spid="623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624643" name="Rectangle 3"/>
          <p:cNvSpPr>
            <a:spLocks noGrp="1" noChangeArrowheads="1"/>
          </p:cNvSpPr>
          <p:nvPr>
            <p:ph type="body" idx="1"/>
          </p:nvPr>
        </p:nvSpPr>
        <p:spPr/>
        <p:txBody>
          <a:bodyPr/>
          <a:lstStyle/>
          <a:p>
            <a:pPr marL="0" indent="0" eaLnBrk="1" hangingPunct="1">
              <a:lnSpc>
                <a:spcPct val="90000"/>
              </a:lnSpc>
              <a:buFont typeface="Wingdings" pitchFamily="2" charset="2"/>
              <a:buNone/>
            </a:pPr>
            <a:r>
              <a:rPr lang="en-US" altLang="zh-CN" sz="3600" b="1" dirty="0">
                <a:solidFill>
                  <a:srgbClr val="0000CC"/>
                </a:solidFill>
              </a:rPr>
              <a:t>   </a:t>
            </a:r>
            <a:r>
              <a:rPr lang="zh-CN" altLang="en-US" sz="3600" b="1" dirty="0">
                <a:solidFill>
                  <a:srgbClr val="0000CC"/>
                </a:solidFill>
              </a:rPr>
              <a:t>对于文法（</a:t>
            </a:r>
            <a:r>
              <a:rPr lang="en-US" altLang="zh-CN" sz="3600" b="1" dirty="0">
                <a:solidFill>
                  <a:srgbClr val="0000CC"/>
                </a:solidFill>
              </a:rPr>
              <a:t>G</a:t>
            </a:r>
            <a:r>
              <a:rPr lang="zh-CN" altLang="en-US" sz="3600" b="1" dirty="0">
                <a:solidFill>
                  <a:srgbClr val="0000CC"/>
                </a:solidFill>
              </a:rPr>
              <a:t>），只需给出该文法的所有产生式即可。</a:t>
            </a:r>
          </a:p>
          <a:p>
            <a:pPr marL="0" indent="0" eaLnBrk="1" hangingPunct="1">
              <a:lnSpc>
                <a:spcPct val="90000"/>
              </a:lnSpc>
              <a:buFont typeface="Wingdings" pitchFamily="2" charset="2"/>
              <a:buNone/>
            </a:pPr>
            <a:r>
              <a:rPr lang="zh-CN" altLang="en-US" sz="3600" b="1" dirty="0">
                <a:solidFill>
                  <a:srgbClr val="0000CC"/>
                </a:solidFill>
              </a:rPr>
              <a:t>产生括号匹配语言的文法可以写成</a:t>
            </a:r>
          </a:p>
          <a:p>
            <a:pPr marL="0" indent="0" eaLnBrk="1" hangingPunct="1">
              <a:lnSpc>
                <a:spcPct val="90000"/>
              </a:lnSpc>
              <a:buFont typeface="Wingdings" pitchFamily="2" charset="2"/>
              <a:buNone/>
            </a:pPr>
            <a:r>
              <a:rPr lang="zh-CN" altLang="en-US" sz="3600" b="1" dirty="0">
                <a:solidFill>
                  <a:srgbClr val="000000"/>
                </a:solidFill>
              </a:rPr>
              <a:t>    </a:t>
            </a:r>
            <a:r>
              <a:rPr lang="en-US" altLang="zh-CN" sz="3600" b="1" dirty="0">
                <a:solidFill>
                  <a:srgbClr val="000000"/>
                </a:solidFill>
              </a:rPr>
              <a:t>S→( )</a:t>
            </a:r>
          </a:p>
          <a:p>
            <a:pPr marL="0" indent="0" eaLnBrk="1" hangingPunct="1">
              <a:lnSpc>
                <a:spcPct val="90000"/>
              </a:lnSpc>
              <a:buFont typeface="Wingdings" pitchFamily="2" charset="2"/>
              <a:buNone/>
            </a:pPr>
            <a:r>
              <a:rPr lang="en-US" altLang="zh-CN" sz="3600" b="1" dirty="0">
                <a:solidFill>
                  <a:srgbClr val="000000"/>
                </a:solidFill>
              </a:rPr>
              <a:t>    S→(S)</a:t>
            </a:r>
          </a:p>
          <a:p>
            <a:pPr marL="0" indent="0" eaLnBrk="1" hangingPunct="1">
              <a:lnSpc>
                <a:spcPct val="90000"/>
              </a:lnSpc>
              <a:buFont typeface="Wingdings" pitchFamily="2" charset="2"/>
              <a:buNone/>
            </a:pPr>
            <a:r>
              <a:rPr lang="en-US" altLang="zh-CN" sz="3600" b="1" dirty="0">
                <a:solidFill>
                  <a:srgbClr val="000000"/>
                </a:solidFill>
              </a:rPr>
              <a:t>    S→SS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animEffect transition="in" filter="box(in)">
                                      <p:cBhvr>
                                        <p:cTn id="7" dur="500"/>
                                        <p:tgtEl>
                                          <p:spTgt spid="624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643">
                                            <p:txEl>
                                              <p:pRg st="1" end="1"/>
                                            </p:txEl>
                                          </p:spTgt>
                                        </p:tgtEl>
                                        <p:attrNameLst>
                                          <p:attrName>style.visibility</p:attrName>
                                        </p:attrNameLst>
                                      </p:cBhvr>
                                      <p:to>
                                        <p:strVal val="visible"/>
                                      </p:to>
                                    </p:set>
                                    <p:animEffect transition="in" filter="box(in)">
                                      <p:cBhvr>
                                        <p:cTn id="12" dur="500"/>
                                        <p:tgtEl>
                                          <p:spTgt spid="624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24643">
                                            <p:txEl>
                                              <p:pRg st="2" end="2"/>
                                            </p:txEl>
                                          </p:spTgt>
                                        </p:tgtEl>
                                        <p:attrNameLst>
                                          <p:attrName>style.visibility</p:attrName>
                                        </p:attrNameLst>
                                      </p:cBhvr>
                                      <p:to>
                                        <p:strVal val="visible"/>
                                      </p:to>
                                    </p:set>
                                    <p:animEffect transition="in" filter="box(in)">
                                      <p:cBhvr>
                                        <p:cTn id="17" dur="500"/>
                                        <p:tgtEl>
                                          <p:spTgt spid="624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24643">
                                            <p:txEl>
                                              <p:pRg st="3" end="3"/>
                                            </p:txEl>
                                          </p:spTgt>
                                        </p:tgtEl>
                                        <p:attrNameLst>
                                          <p:attrName>style.visibility</p:attrName>
                                        </p:attrNameLst>
                                      </p:cBhvr>
                                      <p:to>
                                        <p:strVal val="visible"/>
                                      </p:to>
                                    </p:set>
                                    <p:animEffect transition="in" filter="box(in)">
                                      <p:cBhvr>
                                        <p:cTn id="22" dur="500"/>
                                        <p:tgtEl>
                                          <p:spTgt spid="624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24643">
                                            <p:txEl>
                                              <p:pRg st="4" end="4"/>
                                            </p:txEl>
                                          </p:spTgt>
                                        </p:tgtEl>
                                        <p:attrNameLst>
                                          <p:attrName>style.visibility</p:attrName>
                                        </p:attrNameLst>
                                      </p:cBhvr>
                                      <p:to>
                                        <p:strVal val="visible"/>
                                      </p:to>
                                    </p:set>
                                    <p:animEffect transition="in" filter="box(in)">
                                      <p:cBhvr>
                                        <p:cTn id="27" dur="500"/>
                                        <p:tgtEl>
                                          <p:spTgt spid="624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endParaRPr lang="zh-CN" altLang="zh-CN" sz="4000">
              <a:solidFill>
                <a:srgbClr val="0000CC"/>
              </a:solidFill>
            </a:endParaRPr>
          </a:p>
        </p:txBody>
      </p:sp>
      <p:sp>
        <p:nvSpPr>
          <p:cNvPr id="625667" name="Rectangle 3"/>
          <p:cNvSpPr>
            <a:spLocks noGrp="1" noChangeArrowheads="1"/>
          </p:cNvSpPr>
          <p:nvPr>
            <p:ph type="body" idx="1"/>
          </p:nvPr>
        </p:nvSpPr>
        <p:spPr/>
        <p:txBody>
          <a:bodyPr/>
          <a:lstStyle/>
          <a:p>
            <a:pPr eaLnBrk="1" hangingPunct="1">
              <a:buFont typeface="Wingdings" pitchFamily="2" charset="2"/>
              <a:buNone/>
            </a:pPr>
            <a:r>
              <a:rPr lang="en-US" altLang="zh-CN" sz="4000" b="1">
                <a:solidFill>
                  <a:srgbClr val="0000CC"/>
                </a:solidFill>
              </a:rPr>
              <a:t>  </a:t>
            </a:r>
            <a:r>
              <a:rPr lang="zh-CN" altLang="en-US" sz="4000" b="1">
                <a:solidFill>
                  <a:srgbClr val="0000CC"/>
                </a:solidFill>
              </a:rPr>
              <a:t>还可以再简写成</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S→( )</a:t>
            </a:r>
            <a:r>
              <a:rPr lang="en-US" altLang="zh-CN" sz="4000" b="1">
                <a:solidFill>
                  <a:srgbClr val="000000"/>
                </a:solidFill>
              </a:rPr>
              <a:t>|</a:t>
            </a:r>
            <a:r>
              <a:rPr lang="en-US" altLang="zh-CN" sz="4000" b="1">
                <a:solidFill>
                  <a:srgbClr val="0000CC"/>
                </a:solidFill>
              </a:rPr>
              <a:t>(S)</a:t>
            </a:r>
            <a:r>
              <a:rPr lang="en-US" altLang="zh-CN" sz="4000" b="1">
                <a:solidFill>
                  <a:srgbClr val="000000"/>
                </a:solidFill>
              </a:rPr>
              <a:t>|</a:t>
            </a:r>
            <a:r>
              <a:rPr lang="en-US" altLang="zh-CN" sz="4000" b="1">
                <a:solidFill>
                  <a:srgbClr val="0000CC"/>
                </a:solidFill>
              </a:rPr>
              <a:t>SS </a:t>
            </a:r>
          </a:p>
          <a:p>
            <a:pPr eaLnBrk="1" hangingPunct="1"/>
            <a:endParaRPr lang="en-US" altLang="zh-CN"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animEffect transition="in" filter="box(in)">
                                      <p:cBhvr>
                                        <p:cTn id="7" dur="500"/>
                                        <p:tgtEl>
                                          <p:spTgt spid="625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5667">
                                            <p:txEl>
                                              <p:pRg st="1" end="1"/>
                                            </p:txEl>
                                          </p:spTgt>
                                        </p:tgtEl>
                                        <p:attrNameLst>
                                          <p:attrName>style.visibility</p:attrName>
                                        </p:attrNameLst>
                                      </p:cBhvr>
                                      <p:to>
                                        <p:strVal val="visible"/>
                                      </p:to>
                                    </p:set>
                                    <p:animEffect transition="in" filter="box(in)">
                                      <p:cBhvr>
                                        <p:cTn id="12" dur="500"/>
                                        <p:tgtEl>
                                          <p:spTgt spid="6256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eaLnBrk="1" hangingPunct="1"/>
            <a:r>
              <a:rPr lang="zh-CN" altLang="en-US" sz="4000" dirty="0">
                <a:solidFill>
                  <a:srgbClr val="0000CC"/>
                </a:solidFill>
              </a:rPr>
              <a:t>语言的形式定义</a:t>
            </a:r>
          </a:p>
        </p:txBody>
      </p:sp>
      <p:sp>
        <p:nvSpPr>
          <p:cNvPr id="473091" name="Rectangle 2051"/>
          <p:cNvSpPr>
            <a:spLocks noGrp="1" noChangeArrowheads="1"/>
          </p:cNvSpPr>
          <p:nvPr>
            <p:ph type="body" idx="1"/>
          </p:nvPr>
        </p:nvSpPr>
        <p:spPr/>
        <p:txBody>
          <a:bodyPr/>
          <a:lstStyle/>
          <a:p>
            <a:pPr eaLnBrk="1" hangingPunct="1"/>
            <a:r>
              <a:rPr lang="zh-CN" altLang="en-US" sz="3600" b="1" dirty="0">
                <a:solidFill>
                  <a:srgbClr val="0000CC"/>
                </a:solidFill>
                <a:latin typeface="宋体" pitchFamily="2" charset="-122"/>
              </a:rPr>
              <a:t>设</a:t>
            </a:r>
            <a:r>
              <a:rPr lang="zh-CN" altLang="en-US" sz="3600" b="1" dirty="0">
                <a:solidFill>
                  <a:srgbClr val="0000CC"/>
                </a:solidFill>
                <a:latin typeface="宋体" pitchFamily="2" charset="-122"/>
                <a:sym typeface="Symbol" pitchFamily="18" charset="2"/>
              </a:rPr>
              <a:t>是一个</a:t>
            </a:r>
            <a:r>
              <a:rPr lang="zh-CN" altLang="en-US" sz="3600" b="1" dirty="0">
                <a:solidFill>
                  <a:srgbClr val="000000"/>
                </a:solidFill>
                <a:latin typeface="宋体" pitchFamily="2" charset="-122"/>
                <a:sym typeface="Symbol" pitchFamily="18" charset="2"/>
              </a:rPr>
              <a:t>字母表</a:t>
            </a:r>
            <a:r>
              <a:rPr lang="zh-CN" altLang="en-US" sz="3600" b="1" dirty="0">
                <a:solidFill>
                  <a:srgbClr val="0000CC"/>
                </a:solidFill>
                <a:latin typeface="宋体" pitchFamily="2" charset="-122"/>
                <a:sym typeface="Symbol" pitchFamily="18" charset="2"/>
              </a:rPr>
              <a:t>，</a:t>
            </a:r>
          </a:p>
          <a:p>
            <a:pPr eaLnBrk="1" hangingPunct="1">
              <a:buFont typeface="Wingdings" pitchFamily="2" charset="2"/>
              <a:buNone/>
            </a:pPr>
            <a:r>
              <a:rPr lang="zh-CN" altLang="en-US" sz="3600" b="1" dirty="0">
                <a:solidFill>
                  <a:srgbClr val="0000CC"/>
                </a:solidFill>
                <a:latin typeface="宋体" pitchFamily="2" charset="-122"/>
                <a:sym typeface="Symbol" pitchFamily="18" charset="2"/>
              </a:rPr>
              <a:t> </a:t>
            </a:r>
            <a:r>
              <a:rPr lang="en-US" altLang="zh-CN" sz="3600" b="1" dirty="0">
                <a:solidFill>
                  <a:srgbClr val="0000CC"/>
                </a:solidFill>
                <a:latin typeface="宋体" pitchFamily="2" charset="-122"/>
                <a:sym typeface="Symbol" pitchFamily="18" charset="2"/>
              </a:rPr>
              <a:t>L</a:t>
            </a:r>
            <a:r>
              <a:rPr lang="en-US" altLang="zh-CN" sz="3600" b="1" dirty="0">
                <a:solidFill>
                  <a:srgbClr val="000000"/>
                </a:solidFill>
                <a:latin typeface="宋体" pitchFamily="2" charset="-122"/>
                <a:sym typeface="Symbol" pitchFamily="18" charset="2"/>
              </a:rPr>
              <a:t></a:t>
            </a:r>
            <a:r>
              <a:rPr lang="en-US" altLang="zh-CN" sz="3600" b="1" baseline="30000" dirty="0">
                <a:solidFill>
                  <a:srgbClr val="000000"/>
                </a:solidFill>
                <a:latin typeface="宋体" pitchFamily="2" charset="-122"/>
                <a:sym typeface="Symbol" pitchFamily="18" charset="2"/>
              </a:rPr>
              <a:t>*</a:t>
            </a:r>
            <a:r>
              <a:rPr lang="en-US" altLang="zh-CN" sz="3600" b="1" dirty="0">
                <a:solidFill>
                  <a:srgbClr val="000000"/>
                </a:solidFill>
                <a:latin typeface="宋体" pitchFamily="2" charset="-122"/>
                <a:sym typeface="Symbol" pitchFamily="18" charset="2"/>
              </a:rPr>
              <a:t>,</a:t>
            </a:r>
            <a:r>
              <a:rPr lang="en-US" altLang="zh-CN" sz="3600" b="1" dirty="0">
                <a:solidFill>
                  <a:srgbClr val="0000CC"/>
                </a:solidFill>
                <a:latin typeface="宋体" pitchFamily="2" charset="-122"/>
                <a:sym typeface="Symbol" pitchFamily="18" charset="2"/>
              </a:rPr>
              <a:t> L</a:t>
            </a:r>
            <a:r>
              <a:rPr lang="zh-CN" altLang="en-US" sz="3600" b="1" dirty="0">
                <a:solidFill>
                  <a:srgbClr val="0000CC"/>
                </a:solidFill>
                <a:latin typeface="宋体" pitchFamily="2" charset="-122"/>
                <a:sym typeface="Symbol" pitchFamily="18" charset="2"/>
              </a:rPr>
              <a:t>称为</a:t>
            </a:r>
            <a:r>
              <a:rPr lang="zh-CN" altLang="en-US" sz="3600" b="1" dirty="0">
                <a:solidFill>
                  <a:srgbClr val="000000"/>
                </a:solidFill>
                <a:latin typeface="宋体" pitchFamily="2" charset="-122"/>
                <a:sym typeface="Symbol" pitchFamily="18" charset="2"/>
              </a:rPr>
              <a:t>字母表上</a:t>
            </a:r>
            <a:r>
              <a:rPr lang="zh-CN" altLang="en-US" sz="3600" b="1" dirty="0">
                <a:solidFill>
                  <a:srgbClr val="0000CC"/>
                </a:solidFill>
                <a:latin typeface="宋体" pitchFamily="2" charset="-122"/>
                <a:sym typeface="Symbol" pitchFamily="18" charset="2"/>
              </a:rPr>
              <a:t>的一个</a:t>
            </a:r>
            <a:r>
              <a:rPr lang="zh-CN" altLang="en-US" sz="3600" b="1" dirty="0">
                <a:solidFill>
                  <a:srgbClr val="000000"/>
                </a:solidFill>
                <a:latin typeface="宋体" pitchFamily="2" charset="-122"/>
                <a:sym typeface="Symbol" pitchFamily="18" charset="2"/>
              </a:rPr>
              <a:t>语言</a:t>
            </a:r>
            <a:r>
              <a:rPr lang="en-US" altLang="zh-CN" sz="3600" b="1" dirty="0">
                <a:solidFill>
                  <a:srgbClr val="0000CC"/>
                </a:solidFill>
                <a:latin typeface="宋体" pitchFamily="2" charset="-122"/>
                <a:sym typeface="Symbol" pitchFamily="18" charset="2"/>
              </a:rPr>
              <a:t>, </a:t>
            </a:r>
          </a:p>
          <a:p>
            <a:pPr eaLnBrk="1" hangingPunct="1">
              <a:buFont typeface="Wingdings" pitchFamily="2" charset="2"/>
              <a:buNone/>
            </a:pPr>
            <a:r>
              <a:rPr lang="en-US" altLang="zh-CN" sz="3600" b="1" dirty="0">
                <a:solidFill>
                  <a:srgbClr val="0000CC"/>
                </a:solidFill>
                <a:latin typeface="宋体" pitchFamily="2" charset="-122"/>
                <a:sym typeface="Symbol" pitchFamily="18" charset="2"/>
              </a:rPr>
              <a:t> </a:t>
            </a:r>
            <a:r>
              <a:rPr lang="en-US" altLang="zh-CN" sz="3600" b="1" dirty="0" err="1">
                <a:solidFill>
                  <a:srgbClr val="0000CC"/>
                </a:solidFill>
                <a:latin typeface="宋体" pitchFamily="2" charset="-122"/>
                <a:sym typeface="Symbol" pitchFamily="18" charset="2"/>
              </a:rPr>
              <a:t>wL</a:t>
            </a:r>
            <a:r>
              <a:rPr lang="en-US" altLang="zh-CN" sz="3600" b="1" dirty="0">
                <a:solidFill>
                  <a:srgbClr val="0000CC"/>
                </a:solidFill>
                <a:latin typeface="宋体" pitchFamily="2" charset="-122"/>
                <a:sym typeface="Symbol" pitchFamily="18" charset="2"/>
              </a:rPr>
              <a:t>, w</a:t>
            </a:r>
            <a:r>
              <a:rPr lang="zh-CN" altLang="en-US" sz="3600" b="1" dirty="0">
                <a:solidFill>
                  <a:srgbClr val="0000CC"/>
                </a:solidFill>
                <a:latin typeface="宋体" pitchFamily="2" charset="-122"/>
                <a:sym typeface="Symbol" pitchFamily="18" charset="2"/>
              </a:rPr>
              <a:t>称为语言</a:t>
            </a:r>
            <a:r>
              <a:rPr lang="en-US" altLang="zh-CN" sz="3600" b="1" dirty="0">
                <a:solidFill>
                  <a:srgbClr val="0000CC"/>
                </a:solidFill>
                <a:latin typeface="宋体" pitchFamily="2" charset="-122"/>
                <a:sym typeface="Symbol" pitchFamily="18" charset="2"/>
              </a:rPr>
              <a:t>L</a:t>
            </a:r>
            <a:r>
              <a:rPr lang="zh-CN" altLang="en-US" sz="3600" b="1" dirty="0">
                <a:solidFill>
                  <a:srgbClr val="0000CC"/>
                </a:solidFill>
                <a:latin typeface="宋体" pitchFamily="2" charset="-122"/>
                <a:sym typeface="Symbol" pitchFamily="18" charset="2"/>
              </a:rPr>
              <a:t>的一个</a:t>
            </a:r>
            <a:r>
              <a:rPr lang="zh-CN" altLang="en-US" sz="3600" b="1" dirty="0">
                <a:solidFill>
                  <a:srgbClr val="000000"/>
                </a:solidFill>
                <a:latin typeface="宋体" pitchFamily="2" charset="-122"/>
                <a:sym typeface="Symbol" pitchFamily="18" charset="2"/>
              </a:rPr>
              <a:t>句子</a:t>
            </a:r>
            <a:r>
              <a:rPr lang="zh-CN" altLang="en-US" sz="3600" b="1" dirty="0">
                <a:solidFill>
                  <a:srgbClr val="0000CC"/>
                </a:solidFill>
                <a:latin typeface="宋体" pitchFamily="2"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box(in)">
                                      <p:cBhvr>
                                        <p:cTn id="7" dur="500"/>
                                        <p:tgtEl>
                                          <p:spTgt spid="473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Effect transition="in" filter="box(in)">
                                      <p:cBhvr>
                                        <p:cTn id="12" dur="500"/>
                                        <p:tgtEl>
                                          <p:spTgt spid="473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73091">
                                            <p:txEl>
                                              <p:pRg st="2" end="2"/>
                                            </p:txEl>
                                          </p:spTgt>
                                        </p:tgtEl>
                                        <p:attrNameLst>
                                          <p:attrName>style.visibility</p:attrName>
                                        </p:attrNameLst>
                                      </p:cBhvr>
                                      <p:to>
                                        <p:strVal val="visible"/>
                                      </p:to>
                                    </p:set>
                                    <p:animEffect transition="in" filter="box(in)">
                                      <p:cBhvr>
                                        <p:cTn id="17" dur="500"/>
                                        <p:tgtEl>
                                          <p:spTgt spid="473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z="5400">
                <a:solidFill>
                  <a:srgbClr val="0000CC"/>
                </a:solidFill>
                <a:latin typeface="Times New Roman" pitchFamily="18" charset="0"/>
              </a:rPr>
              <a:t>文法和语言的</a:t>
            </a:r>
            <a:r>
              <a:rPr lang="en-US" altLang="zh-CN" sz="5400">
                <a:solidFill>
                  <a:srgbClr val="0000CC"/>
                </a:solidFill>
                <a:latin typeface="Times New Roman" pitchFamily="18" charset="0"/>
              </a:rPr>
              <a:t>3</a:t>
            </a:r>
            <a:r>
              <a:rPr lang="zh-CN" altLang="en-US" sz="5400">
                <a:solidFill>
                  <a:srgbClr val="0000CC"/>
                </a:solidFill>
                <a:latin typeface="Times New Roman" pitchFamily="18" charset="0"/>
              </a:rPr>
              <a:t>类问题</a:t>
            </a:r>
          </a:p>
        </p:txBody>
      </p:sp>
      <p:sp>
        <p:nvSpPr>
          <p:cNvPr id="894979" name="Rectangle 3"/>
          <p:cNvSpPr>
            <a:spLocks noGrp="1" noChangeArrowheads="1"/>
          </p:cNvSpPr>
          <p:nvPr>
            <p:ph type="body" idx="1"/>
          </p:nvPr>
        </p:nvSpPr>
        <p:spPr>
          <a:xfrm>
            <a:off x="493713" y="2286000"/>
            <a:ext cx="8650287" cy="4114800"/>
          </a:xfrm>
        </p:spPr>
        <p:txBody>
          <a:bodyPr/>
          <a:lstStyle/>
          <a:p>
            <a:pPr eaLnBrk="1" hangingPunct="1">
              <a:lnSpc>
                <a:spcPct val="90000"/>
              </a:lnSpc>
              <a:buFont typeface="Wingdings" pitchFamily="2" charset="2"/>
              <a:buNone/>
            </a:pPr>
            <a:r>
              <a:rPr lang="en-US" altLang="zh-CN" sz="3600" b="1">
                <a:solidFill>
                  <a:srgbClr val="0000CC"/>
                </a:solidFill>
                <a:latin typeface="Times New Roman" pitchFamily="18" charset="0"/>
              </a:rPr>
              <a:t>   1</a:t>
            </a:r>
            <a:r>
              <a:rPr lang="zh-CN" altLang="en-US" sz="3600" b="1">
                <a:solidFill>
                  <a:srgbClr val="0000CC"/>
                </a:solidFill>
                <a:latin typeface="Times New Roman" pitchFamily="18" charset="0"/>
              </a:rPr>
              <a:t>、已知</a:t>
            </a:r>
            <a:r>
              <a:rPr lang="zh-CN" altLang="en-US" sz="3600" b="1">
                <a:solidFill>
                  <a:srgbClr val="000000"/>
                </a:solidFill>
                <a:latin typeface="Times New Roman" pitchFamily="18" charset="0"/>
              </a:rPr>
              <a:t>文法</a:t>
            </a:r>
            <a:endParaRPr lang="en-US" altLang="zh-CN" sz="3600" b="1">
              <a:solidFill>
                <a:srgbClr val="0000CC"/>
              </a:solidFill>
              <a:latin typeface="Times New Roman" pitchFamily="18" charset="0"/>
            </a:endParaRPr>
          </a:p>
          <a:p>
            <a:pPr eaLnBrk="1" hangingPunct="1">
              <a:lnSpc>
                <a:spcPct val="90000"/>
              </a:lnSpc>
              <a:buFont typeface="Wingdings" pitchFamily="2" charset="2"/>
              <a:buNone/>
            </a:pPr>
            <a:r>
              <a:rPr lang="en-US" altLang="zh-CN" sz="3600" b="1">
                <a:solidFill>
                  <a:srgbClr val="0000CC"/>
                </a:solidFill>
                <a:latin typeface="Times New Roman" pitchFamily="18" charset="0"/>
              </a:rPr>
              <a:t>        </a:t>
            </a:r>
            <a:r>
              <a:rPr lang="zh-CN" altLang="en-US" sz="3600" b="1">
                <a:solidFill>
                  <a:srgbClr val="0000CC"/>
                </a:solidFill>
                <a:latin typeface="Times New Roman" pitchFamily="18" charset="0"/>
              </a:rPr>
              <a:t>得到该文法产生的</a:t>
            </a:r>
            <a:r>
              <a:rPr lang="zh-CN" altLang="en-US" sz="3600" b="1">
                <a:solidFill>
                  <a:srgbClr val="000000"/>
                </a:solidFill>
                <a:latin typeface="Times New Roman" pitchFamily="18" charset="0"/>
              </a:rPr>
              <a:t>语言</a:t>
            </a:r>
            <a:endParaRPr lang="zh-CN" altLang="en-US" sz="3600" b="1">
              <a:solidFill>
                <a:srgbClr val="0000CC"/>
              </a:solidFill>
              <a:latin typeface="Times New Roman" pitchFamily="18" charset="0"/>
            </a:endParaRPr>
          </a:p>
          <a:p>
            <a:pPr eaLnBrk="1" hangingPunct="1">
              <a:lnSpc>
                <a:spcPct val="90000"/>
              </a:lnSpc>
              <a:buFont typeface="Wingdings" pitchFamily="2" charset="2"/>
              <a:buNone/>
            </a:pPr>
            <a:r>
              <a:rPr lang="zh-CN" altLang="en-US" sz="3600" b="1">
                <a:solidFill>
                  <a:srgbClr val="0000CC"/>
                </a:solidFill>
                <a:latin typeface="Times New Roman" pitchFamily="18" charset="0"/>
              </a:rPr>
              <a:t>   </a:t>
            </a:r>
            <a:r>
              <a:rPr lang="en-US" altLang="zh-CN" sz="3600" b="1">
                <a:solidFill>
                  <a:srgbClr val="0000CC"/>
                </a:solidFill>
                <a:latin typeface="Times New Roman" pitchFamily="18" charset="0"/>
              </a:rPr>
              <a:t>2</a:t>
            </a:r>
            <a:r>
              <a:rPr lang="zh-CN" altLang="en-US" sz="3600" b="1">
                <a:solidFill>
                  <a:srgbClr val="0000CC"/>
                </a:solidFill>
                <a:latin typeface="Times New Roman" pitchFamily="18" charset="0"/>
              </a:rPr>
              <a:t>、已知</a:t>
            </a:r>
            <a:r>
              <a:rPr lang="zh-CN" altLang="en-US" sz="3600" b="1">
                <a:solidFill>
                  <a:srgbClr val="000000"/>
                </a:solidFill>
                <a:latin typeface="Times New Roman" pitchFamily="18" charset="0"/>
              </a:rPr>
              <a:t>语言</a:t>
            </a:r>
            <a:endParaRPr lang="en-US" altLang="zh-CN" sz="3600" b="1">
              <a:solidFill>
                <a:srgbClr val="0000CC"/>
              </a:solidFill>
              <a:latin typeface="Times New Roman" pitchFamily="18" charset="0"/>
            </a:endParaRPr>
          </a:p>
          <a:p>
            <a:pPr eaLnBrk="1" hangingPunct="1">
              <a:lnSpc>
                <a:spcPct val="90000"/>
              </a:lnSpc>
              <a:buFont typeface="Wingdings" pitchFamily="2" charset="2"/>
              <a:buNone/>
            </a:pPr>
            <a:r>
              <a:rPr lang="en-US" altLang="zh-CN" sz="3600" b="1">
                <a:solidFill>
                  <a:srgbClr val="0000CC"/>
                </a:solidFill>
                <a:latin typeface="Times New Roman" pitchFamily="18" charset="0"/>
              </a:rPr>
              <a:t>        </a:t>
            </a:r>
            <a:r>
              <a:rPr lang="zh-CN" altLang="en-US" sz="3600" b="1">
                <a:solidFill>
                  <a:srgbClr val="0000CC"/>
                </a:solidFill>
                <a:latin typeface="Times New Roman" pitchFamily="18" charset="0"/>
              </a:rPr>
              <a:t>构造产生该语言的</a:t>
            </a:r>
            <a:r>
              <a:rPr lang="zh-CN" altLang="en-US" sz="3600" b="1">
                <a:solidFill>
                  <a:srgbClr val="FF0000"/>
                </a:solidFill>
                <a:latin typeface="Times New Roman" pitchFamily="18" charset="0"/>
              </a:rPr>
              <a:t>某个</a:t>
            </a:r>
            <a:r>
              <a:rPr lang="zh-CN" altLang="en-US" sz="3600" b="1">
                <a:solidFill>
                  <a:srgbClr val="000000"/>
                </a:solidFill>
                <a:latin typeface="Times New Roman" pitchFamily="18" charset="0"/>
              </a:rPr>
              <a:t>文法</a:t>
            </a:r>
            <a:endParaRPr lang="zh-CN" altLang="en-US" sz="3600" b="1">
              <a:solidFill>
                <a:srgbClr val="0000CC"/>
              </a:solidFill>
              <a:latin typeface="Times New Roman" pitchFamily="18" charset="0"/>
            </a:endParaRPr>
          </a:p>
          <a:p>
            <a:pPr eaLnBrk="1" hangingPunct="1">
              <a:lnSpc>
                <a:spcPct val="90000"/>
              </a:lnSpc>
              <a:buFont typeface="Wingdings" pitchFamily="2" charset="2"/>
              <a:buNone/>
            </a:pPr>
            <a:r>
              <a:rPr lang="zh-CN" altLang="en-US" sz="3600" b="1">
                <a:solidFill>
                  <a:srgbClr val="000000"/>
                </a:solidFill>
                <a:latin typeface="Times New Roman" pitchFamily="18" charset="0"/>
              </a:rPr>
              <a:t>   </a:t>
            </a:r>
            <a:r>
              <a:rPr lang="en-US" altLang="zh-CN" sz="3600" b="1">
                <a:solidFill>
                  <a:srgbClr val="000000"/>
                </a:solidFill>
                <a:latin typeface="Times New Roman" pitchFamily="18" charset="0"/>
              </a:rPr>
              <a:t>3</a:t>
            </a:r>
            <a:r>
              <a:rPr lang="zh-CN" altLang="en-US" sz="3600" b="1">
                <a:solidFill>
                  <a:srgbClr val="000000"/>
                </a:solidFill>
                <a:latin typeface="Times New Roman" pitchFamily="18" charset="0"/>
              </a:rPr>
              <a:t>、判断</a:t>
            </a:r>
            <a:r>
              <a:rPr lang="zh-CN" altLang="en-US" sz="3600" b="1">
                <a:solidFill>
                  <a:srgbClr val="0000CC"/>
                </a:solidFill>
                <a:latin typeface="Times New Roman" pitchFamily="18" charset="0"/>
              </a:rPr>
              <a:t>一个文法是否由产生某个语言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94979">
                                            <p:txEl>
                                              <p:pRg st="0" end="0"/>
                                            </p:txEl>
                                          </p:spTgt>
                                        </p:tgtEl>
                                        <p:attrNameLst>
                                          <p:attrName>style.visibility</p:attrName>
                                        </p:attrNameLst>
                                      </p:cBhvr>
                                      <p:to>
                                        <p:strVal val="visible"/>
                                      </p:to>
                                    </p:set>
                                    <p:anim calcmode="lin" valueType="num">
                                      <p:cBhvr>
                                        <p:cTn id="7" dur="500" fill="hold"/>
                                        <p:tgtEl>
                                          <p:spTgt spid="894979">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89497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894979">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89497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894979">
                                            <p:txEl>
                                              <p:pRg st="1" end="1"/>
                                            </p:txEl>
                                          </p:spTgt>
                                        </p:tgtEl>
                                        <p:attrNameLst>
                                          <p:attrName>style.visibility</p:attrName>
                                        </p:attrNameLst>
                                      </p:cBhvr>
                                      <p:to>
                                        <p:strVal val="visible"/>
                                      </p:to>
                                    </p:set>
                                    <p:anim calcmode="lin" valueType="num">
                                      <p:cBhvr>
                                        <p:cTn id="15" dur="500" fill="hold"/>
                                        <p:tgtEl>
                                          <p:spTgt spid="894979">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894979">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894979">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89497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894979">
                                            <p:txEl>
                                              <p:pRg st="2" end="2"/>
                                            </p:txEl>
                                          </p:spTgt>
                                        </p:tgtEl>
                                        <p:attrNameLst>
                                          <p:attrName>style.visibility</p:attrName>
                                        </p:attrNameLst>
                                      </p:cBhvr>
                                      <p:to>
                                        <p:strVal val="visible"/>
                                      </p:to>
                                    </p:set>
                                    <p:anim calcmode="lin" valueType="num">
                                      <p:cBhvr>
                                        <p:cTn id="23" dur="500" fill="hold"/>
                                        <p:tgtEl>
                                          <p:spTgt spid="894979">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894979">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894979">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89497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894979">
                                            <p:txEl>
                                              <p:pRg st="3" end="3"/>
                                            </p:txEl>
                                          </p:spTgt>
                                        </p:tgtEl>
                                        <p:attrNameLst>
                                          <p:attrName>style.visibility</p:attrName>
                                        </p:attrNameLst>
                                      </p:cBhvr>
                                      <p:to>
                                        <p:strVal val="visible"/>
                                      </p:to>
                                    </p:set>
                                    <p:anim calcmode="lin" valueType="num">
                                      <p:cBhvr>
                                        <p:cTn id="31" dur="500" fill="hold"/>
                                        <p:tgtEl>
                                          <p:spTgt spid="894979">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894979">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894979">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89497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894979">
                                            <p:txEl>
                                              <p:pRg st="4" end="4"/>
                                            </p:txEl>
                                          </p:spTgt>
                                        </p:tgtEl>
                                        <p:attrNameLst>
                                          <p:attrName>style.visibility</p:attrName>
                                        </p:attrNameLst>
                                      </p:cBhvr>
                                      <p:to>
                                        <p:strVal val="visible"/>
                                      </p:to>
                                    </p:set>
                                    <p:anim calcmode="lin" valueType="num">
                                      <p:cBhvr>
                                        <p:cTn id="39" dur="500" fill="hold"/>
                                        <p:tgtEl>
                                          <p:spTgt spid="894979">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894979">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894979">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894979">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79"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solidFill>
                  <a:srgbClr val="000000"/>
                </a:solidFill>
              </a:rPr>
              <a:t>第一类问题</a:t>
            </a:r>
            <a:endParaRPr lang="zh-CN" altLang="en-US" sz="5400">
              <a:solidFill>
                <a:srgbClr val="000000"/>
              </a:solidFill>
              <a:latin typeface="Times New Roman" pitchFamily="18" charset="0"/>
            </a:endParaRPr>
          </a:p>
        </p:txBody>
      </p:sp>
      <p:sp>
        <p:nvSpPr>
          <p:cNvPr id="897027" name="Rectangle 3"/>
          <p:cNvSpPr>
            <a:spLocks noGrp="1" noChangeArrowheads="1"/>
          </p:cNvSpPr>
          <p:nvPr>
            <p:ph type="body" idx="1"/>
          </p:nvPr>
        </p:nvSpPr>
        <p:spPr/>
        <p:txBody>
          <a:bodyPr/>
          <a:lstStyle/>
          <a:p>
            <a:pPr marL="0" indent="0" eaLnBrk="1" hangingPunct="1">
              <a:buFont typeface="Wingdings" pitchFamily="2" charset="2"/>
              <a:buNone/>
            </a:pPr>
            <a:r>
              <a:rPr lang="en-US" altLang="zh-CN" sz="4400" b="1" dirty="0">
                <a:solidFill>
                  <a:srgbClr val="6600CC"/>
                </a:solidFill>
                <a:latin typeface="Times New Roman" pitchFamily="18" charset="0"/>
              </a:rPr>
              <a:t>   </a:t>
            </a:r>
            <a:r>
              <a:rPr lang="zh-CN" altLang="en-US" sz="4000" b="1" dirty="0">
                <a:solidFill>
                  <a:srgbClr val="0000CC"/>
                </a:solidFill>
                <a:latin typeface="Times New Roman" pitchFamily="18" charset="0"/>
              </a:rPr>
              <a:t>文法 </a:t>
            </a:r>
          </a:p>
          <a:p>
            <a:pPr marL="0" indent="0" eaLnBrk="1" hangingPunct="1">
              <a:buFont typeface="Wingdings" pitchFamily="2" charset="2"/>
              <a:buNone/>
            </a:pPr>
            <a:r>
              <a:rPr lang="zh-CN" altLang="en-US" sz="4000" b="1" dirty="0">
                <a:solidFill>
                  <a:srgbClr val="6600CC"/>
                </a:solidFill>
                <a:latin typeface="Times New Roman" pitchFamily="18" charset="0"/>
              </a:rPr>
              <a:t>      </a:t>
            </a:r>
            <a:r>
              <a:rPr lang="en-US" altLang="zh-CN" sz="4000" b="1" dirty="0" err="1">
                <a:solidFill>
                  <a:srgbClr val="000000"/>
                </a:solidFill>
                <a:latin typeface="Times New Roman" pitchFamily="18" charset="0"/>
              </a:rPr>
              <a:t>S→aSa|bSb|c</a:t>
            </a:r>
            <a:endParaRPr lang="en-US" altLang="zh-CN" sz="4000" b="1" dirty="0">
              <a:solidFill>
                <a:srgbClr val="000000"/>
              </a:solidFill>
              <a:latin typeface="Times New Roman" pitchFamily="18" charset="0"/>
            </a:endParaRPr>
          </a:p>
          <a:p>
            <a:pPr marL="0" indent="0" algn="just" eaLnBrk="1" hangingPunct="1">
              <a:buFont typeface="Wingdings" pitchFamily="2" charset="2"/>
              <a:buNone/>
            </a:pPr>
            <a:r>
              <a:rPr lang="zh-CN" altLang="en-US" sz="4000" b="1" dirty="0">
                <a:solidFill>
                  <a:srgbClr val="0000CC"/>
                </a:solidFill>
                <a:latin typeface="Times New Roman" pitchFamily="18" charset="0"/>
              </a:rPr>
              <a:t>产生的语言是什么？</a:t>
            </a:r>
          </a:p>
          <a:p>
            <a:pPr marL="0" indent="0" algn="just" eaLnBrk="1" hangingPunct="1">
              <a:buFont typeface="Wingdings" pitchFamily="2" charset="2"/>
              <a:buNone/>
            </a:pPr>
            <a:r>
              <a:rPr lang="zh-CN" altLang="en-US" sz="4000" b="1" dirty="0">
                <a:solidFill>
                  <a:srgbClr val="0000CC"/>
                </a:solidFill>
              </a:rPr>
              <a:t>    需要考虑</a:t>
            </a:r>
            <a:r>
              <a:rPr lang="zh-CN" altLang="en-US" sz="4000" b="1" dirty="0">
                <a:solidFill>
                  <a:srgbClr val="000000"/>
                </a:solidFill>
              </a:rPr>
              <a:t>所有产生</a:t>
            </a:r>
            <a:r>
              <a:rPr lang="zh-CN" altLang="en-US" sz="4000" b="1" dirty="0"/>
              <a:t>式</a:t>
            </a:r>
            <a:r>
              <a:rPr lang="zh-CN" altLang="en-US" sz="4000" b="1" dirty="0">
                <a:solidFill>
                  <a:srgbClr val="0000CC"/>
                </a:solidFill>
              </a:rPr>
              <a:t>的</a:t>
            </a:r>
            <a:r>
              <a:rPr lang="zh-CN" altLang="en-US" sz="4000" b="1" dirty="0">
                <a:solidFill>
                  <a:srgbClr val="000000"/>
                </a:solidFill>
              </a:rPr>
              <a:t>所有可能使用情况</a:t>
            </a:r>
            <a:r>
              <a:rPr lang="zh-CN" altLang="en-US" sz="4000" b="1" dirty="0">
                <a:solidFill>
                  <a:srgbClr val="0000CC"/>
                </a:solidFill>
              </a:rPr>
              <a:t>（包括顺序和次数）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7027">
                                            <p:txEl>
                                              <p:pRg st="0" end="0"/>
                                            </p:txEl>
                                          </p:spTgt>
                                        </p:tgtEl>
                                        <p:attrNameLst>
                                          <p:attrName>style.visibility</p:attrName>
                                        </p:attrNameLst>
                                      </p:cBhvr>
                                      <p:to>
                                        <p:strVal val="visible"/>
                                      </p:to>
                                    </p:set>
                                    <p:animEffect transition="in" filter="barn(outHorizontal)">
                                      <p:cBhvr>
                                        <p:cTn id="7" dur="500"/>
                                        <p:tgtEl>
                                          <p:spTgt spid="897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97027">
                                            <p:txEl>
                                              <p:pRg st="1" end="1"/>
                                            </p:txEl>
                                          </p:spTgt>
                                        </p:tgtEl>
                                        <p:attrNameLst>
                                          <p:attrName>style.visibility</p:attrName>
                                        </p:attrNameLst>
                                      </p:cBhvr>
                                      <p:to>
                                        <p:strVal val="visible"/>
                                      </p:to>
                                    </p:set>
                                    <p:animEffect transition="in" filter="barn(outHorizontal)">
                                      <p:cBhvr>
                                        <p:cTn id="12" dur="500"/>
                                        <p:tgtEl>
                                          <p:spTgt spid="897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97027">
                                            <p:txEl>
                                              <p:pRg st="2" end="2"/>
                                            </p:txEl>
                                          </p:spTgt>
                                        </p:tgtEl>
                                        <p:attrNameLst>
                                          <p:attrName>style.visibility</p:attrName>
                                        </p:attrNameLst>
                                      </p:cBhvr>
                                      <p:to>
                                        <p:strVal val="visible"/>
                                      </p:to>
                                    </p:set>
                                    <p:animEffect transition="in" filter="barn(outHorizontal)">
                                      <p:cBhvr>
                                        <p:cTn id="17" dur="500"/>
                                        <p:tgtEl>
                                          <p:spTgt spid="897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97027">
                                            <p:txEl>
                                              <p:pRg st="3" end="3"/>
                                            </p:txEl>
                                          </p:spTgt>
                                        </p:tgtEl>
                                        <p:attrNameLst>
                                          <p:attrName>style.visibility</p:attrName>
                                        </p:attrNameLst>
                                      </p:cBhvr>
                                      <p:to>
                                        <p:strVal val="visible"/>
                                      </p:to>
                                    </p:set>
                                    <p:animEffect transition="in" filter="barn(outHorizontal)">
                                      <p:cBhvr>
                                        <p:cTn id="22" dur="500"/>
                                        <p:tgtEl>
                                          <p:spTgt spid="897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7"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solidFill>
                  <a:srgbClr val="000000"/>
                </a:solidFill>
              </a:rPr>
              <a:t>第二类问题</a:t>
            </a:r>
          </a:p>
        </p:txBody>
      </p:sp>
      <p:sp>
        <p:nvSpPr>
          <p:cNvPr id="900099" name="Rectangle 3"/>
          <p:cNvSpPr>
            <a:spLocks noGrp="1" noChangeArrowheads="1"/>
          </p:cNvSpPr>
          <p:nvPr>
            <p:ph type="body" idx="1"/>
          </p:nvPr>
        </p:nvSpPr>
        <p:spPr>
          <a:xfrm>
            <a:off x="900113" y="2276475"/>
            <a:ext cx="8243887" cy="4114800"/>
          </a:xfrm>
        </p:spPr>
        <p:txBody>
          <a:bodyPr/>
          <a:lstStyle/>
          <a:p>
            <a:pPr eaLnBrk="1" hangingPunct="1">
              <a:buFont typeface="Wingdings" pitchFamily="2" charset="2"/>
              <a:buNone/>
            </a:pPr>
            <a:r>
              <a:rPr lang="zh-CN" altLang="en-US" sz="4000" b="1">
                <a:solidFill>
                  <a:srgbClr val="0000CC"/>
                </a:solidFill>
                <a:latin typeface="Times New Roman" pitchFamily="18" charset="0"/>
              </a:rPr>
              <a:t>构造产生语言</a:t>
            </a:r>
            <a:r>
              <a:rPr lang="en-US" altLang="zh-CN" sz="4000" b="1">
                <a:solidFill>
                  <a:srgbClr val="000000"/>
                </a:solidFill>
                <a:latin typeface="Times New Roman" pitchFamily="18" charset="0"/>
              </a:rPr>
              <a:t>L</a:t>
            </a:r>
            <a:r>
              <a:rPr lang="zh-CN" altLang="en-US" sz="4000" b="1">
                <a:solidFill>
                  <a:srgbClr val="0000CC"/>
                </a:solidFill>
                <a:latin typeface="Times New Roman" pitchFamily="18" charset="0"/>
              </a:rPr>
              <a:t>的文法。</a:t>
            </a:r>
          </a:p>
          <a:p>
            <a:pPr eaLnBrk="1" hangingPunct="1">
              <a:buFont typeface="Wingdings" pitchFamily="2" charset="2"/>
              <a:buNone/>
            </a:pPr>
            <a:r>
              <a:rPr lang="zh-CN" altLang="en-US" sz="4000" b="1">
                <a:solidFill>
                  <a:srgbClr val="0000CC"/>
                </a:solidFill>
                <a:latin typeface="Times New Roman" pitchFamily="18" charset="0"/>
              </a:rPr>
              <a:t>     </a:t>
            </a:r>
            <a:r>
              <a:rPr lang="en-US" altLang="zh-CN" sz="4000" b="1">
                <a:solidFill>
                  <a:srgbClr val="000000"/>
                </a:solidFill>
                <a:latin typeface="Times New Roman" pitchFamily="18" charset="0"/>
              </a:rPr>
              <a:t>L= {ww</a:t>
            </a:r>
            <a:r>
              <a:rPr lang="en-US" altLang="zh-CN" sz="4000" b="1" baseline="30000">
                <a:solidFill>
                  <a:srgbClr val="000000"/>
                </a:solidFill>
                <a:latin typeface="Times New Roman" pitchFamily="18" charset="0"/>
              </a:rPr>
              <a:t>T</a:t>
            </a:r>
            <a:r>
              <a:rPr lang="en-US" altLang="zh-CN" sz="4000" b="1">
                <a:solidFill>
                  <a:srgbClr val="000000"/>
                </a:solidFill>
                <a:latin typeface="Times New Roman" pitchFamily="18" charset="0"/>
              </a:rPr>
              <a:t>|w∈{a,b,c}</a:t>
            </a:r>
            <a:r>
              <a:rPr lang="en-US" altLang="zh-CN" sz="4000" b="1" baseline="30000">
                <a:solidFill>
                  <a:srgbClr val="000000"/>
                </a:solidFill>
                <a:latin typeface="Times New Roman" pitchFamily="18" charset="0"/>
              </a:rPr>
              <a:t>+</a:t>
            </a:r>
            <a:r>
              <a:rPr lang="en-US" altLang="zh-CN" sz="4000" b="1">
                <a:solidFill>
                  <a:srgbClr val="000000"/>
                </a:solidFill>
                <a:latin typeface="Times New Roman" pitchFamily="18" charset="0"/>
              </a:rPr>
              <a:t>}</a:t>
            </a:r>
          </a:p>
          <a:p>
            <a:pPr eaLnBrk="1" hangingPunct="1">
              <a:buFont typeface="Wingdings" pitchFamily="2" charset="2"/>
              <a:buNone/>
            </a:pPr>
            <a:r>
              <a:rPr lang="zh-CN" altLang="en-US" sz="4000" b="1">
                <a:solidFill>
                  <a:srgbClr val="0000CC"/>
                </a:solidFill>
                <a:latin typeface="Times New Roman" pitchFamily="18" charset="0"/>
              </a:rPr>
              <a:t>其中：</a:t>
            </a:r>
            <a:r>
              <a:rPr lang="en-US" altLang="zh-CN" sz="4000" b="1">
                <a:solidFill>
                  <a:srgbClr val="0000CC"/>
                </a:solidFill>
                <a:latin typeface="Times New Roman" pitchFamily="18" charset="0"/>
              </a:rPr>
              <a:t>w</a:t>
            </a:r>
            <a:r>
              <a:rPr lang="en-US" altLang="zh-CN" sz="4000" b="1" baseline="30000">
                <a:solidFill>
                  <a:srgbClr val="0000CC"/>
                </a:solidFill>
                <a:latin typeface="Times New Roman" pitchFamily="18" charset="0"/>
              </a:rPr>
              <a:t>T</a:t>
            </a:r>
            <a:r>
              <a:rPr lang="zh-CN" altLang="en-US" sz="4000" b="1">
                <a:solidFill>
                  <a:srgbClr val="0000CC"/>
                </a:solidFill>
                <a:latin typeface="Times New Roman" pitchFamily="18" charset="0"/>
              </a:rPr>
              <a:t>是</a:t>
            </a:r>
            <a:r>
              <a:rPr lang="en-US" altLang="zh-CN" sz="4000" b="1">
                <a:solidFill>
                  <a:srgbClr val="0000CC"/>
                </a:solidFill>
                <a:latin typeface="Times New Roman" pitchFamily="18" charset="0"/>
              </a:rPr>
              <a:t>w</a:t>
            </a:r>
            <a:r>
              <a:rPr lang="zh-CN" altLang="en-US" sz="4000" b="1">
                <a:solidFill>
                  <a:srgbClr val="0000CC"/>
                </a:solidFill>
                <a:latin typeface="Times New Roman" pitchFamily="18" charset="0"/>
              </a:rPr>
              <a:t>的逆（反序）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00099">
                                            <p:txEl>
                                              <p:pRg st="0" end="0"/>
                                            </p:txEl>
                                          </p:spTgt>
                                        </p:tgtEl>
                                        <p:attrNameLst>
                                          <p:attrName>style.visibility</p:attrName>
                                        </p:attrNameLst>
                                      </p:cBhvr>
                                      <p:to>
                                        <p:strVal val="visible"/>
                                      </p:to>
                                    </p:set>
                                    <p:anim calcmode="lin" valueType="num">
                                      <p:cBhvr>
                                        <p:cTn id="7" dur="500" fill="hold"/>
                                        <p:tgtEl>
                                          <p:spTgt spid="9000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0009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00099">
                                            <p:txEl>
                                              <p:pRg st="1" end="1"/>
                                            </p:txEl>
                                          </p:spTgt>
                                        </p:tgtEl>
                                        <p:attrNameLst>
                                          <p:attrName>style.visibility</p:attrName>
                                        </p:attrNameLst>
                                      </p:cBhvr>
                                      <p:to>
                                        <p:strVal val="visible"/>
                                      </p:to>
                                    </p:set>
                                    <p:anim calcmode="lin" valueType="num">
                                      <p:cBhvr>
                                        <p:cTn id="13" dur="500" fill="hold"/>
                                        <p:tgtEl>
                                          <p:spTgt spid="90009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0009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00099">
                                            <p:txEl>
                                              <p:pRg st="2" end="2"/>
                                            </p:txEl>
                                          </p:spTgt>
                                        </p:tgtEl>
                                        <p:attrNameLst>
                                          <p:attrName>style.visibility</p:attrName>
                                        </p:attrNameLst>
                                      </p:cBhvr>
                                      <p:to>
                                        <p:strVal val="visible"/>
                                      </p:to>
                                    </p:set>
                                    <p:anim calcmode="lin" valueType="num">
                                      <p:cBhvr>
                                        <p:cTn id="19" dur="500" fill="hold"/>
                                        <p:tgtEl>
                                          <p:spTgt spid="90009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00099">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143000" y="765175"/>
            <a:ext cx="8001000" cy="1143000"/>
          </a:xfrm>
        </p:spPr>
        <p:txBody>
          <a:bodyPr/>
          <a:lstStyle/>
          <a:p>
            <a:pPr eaLnBrk="1" hangingPunct="1"/>
            <a:r>
              <a:rPr lang="zh-CN" altLang="en-US" sz="4400" dirty="0">
                <a:solidFill>
                  <a:srgbClr val="0000CC"/>
                </a:solidFill>
                <a:latin typeface="Times New Roman" pitchFamily="18" charset="0"/>
              </a:rPr>
              <a:t>思考：</a:t>
            </a:r>
          </a:p>
        </p:txBody>
      </p:sp>
      <p:sp>
        <p:nvSpPr>
          <p:cNvPr id="902147" name="Rectangle 3"/>
          <p:cNvSpPr>
            <a:spLocks noGrp="1" noChangeArrowheads="1"/>
          </p:cNvSpPr>
          <p:nvPr>
            <p:ph type="body" idx="1"/>
          </p:nvPr>
        </p:nvSpPr>
        <p:spPr>
          <a:xfrm>
            <a:off x="646113" y="2209800"/>
            <a:ext cx="8497887" cy="4114800"/>
          </a:xfrm>
        </p:spPr>
        <p:txBody>
          <a:bodyPr/>
          <a:lstStyle/>
          <a:p>
            <a:pPr eaLnBrk="1" hangingPunct="1">
              <a:buFont typeface="Wingdings" pitchFamily="2" charset="2"/>
              <a:buNone/>
            </a:pPr>
            <a:r>
              <a:rPr lang="zh-CN" altLang="en-US" sz="4400" b="1" dirty="0">
                <a:solidFill>
                  <a:srgbClr val="0000CC"/>
                </a:solidFill>
                <a:latin typeface="Times New Roman" pitchFamily="18" charset="0"/>
              </a:rPr>
              <a:t>产生下列语言的文法：</a:t>
            </a:r>
          </a:p>
          <a:p>
            <a:pPr eaLnBrk="1" hangingPunct="1">
              <a:buFont typeface="Wingdings" pitchFamily="2" charset="2"/>
              <a:buNone/>
            </a:pPr>
            <a:r>
              <a:rPr lang="zh-CN" altLang="en-US" sz="4400" b="1" dirty="0">
                <a:solidFill>
                  <a:srgbClr val="0000CC"/>
                </a:solidFill>
                <a:latin typeface="Times New Roman" pitchFamily="18" charset="0"/>
              </a:rPr>
              <a:t>   </a:t>
            </a:r>
            <a:r>
              <a:rPr lang="en-US" altLang="zh-CN" sz="4400" b="1" dirty="0">
                <a:solidFill>
                  <a:srgbClr val="000000"/>
                </a:solidFill>
                <a:latin typeface="Times New Roman" pitchFamily="18" charset="0"/>
              </a:rPr>
              <a:t>L</a:t>
            </a:r>
            <a:r>
              <a:rPr lang="en-US" altLang="zh-CN" sz="4400" b="1" baseline="-25000" dirty="0">
                <a:solidFill>
                  <a:srgbClr val="000000"/>
                </a:solidFill>
                <a:latin typeface="Times New Roman" pitchFamily="18" charset="0"/>
              </a:rPr>
              <a:t>1</a:t>
            </a:r>
            <a:r>
              <a:rPr lang="en-US" altLang="zh-CN" sz="4400" b="1" dirty="0">
                <a:solidFill>
                  <a:srgbClr val="000000"/>
                </a:solidFill>
                <a:latin typeface="Times New Roman" pitchFamily="18" charset="0"/>
              </a:rPr>
              <a:t>={</a:t>
            </a:r>
            <a:r>
              <a:rPr lang="en-US" altLang="zh-CN" sz="4400" b="1" dirty="0" err="1">
                <a:solidFill>
                  <a:srgbClr val="000000"/>
                </a:solidFill>
                <a:latin typeface="Times New Roman" pitchFamily="18" charset="0"/>
              </a:rPr>
              <a:t>a</a:t>
            </a:r>
            <a:r>
              <a:rPr lang="en-US" altLang="zh-CN" sz="4400" b="1" baseline="30000" dirty="0" err="1">
                <a:solidFill>
                  <a:srgbClr val="000000"/>
                </a:solidFill>
                <a:latin typeface="Times New Roman" pitchFamily="18" charset="0"/>
              </a:rPr>
              <a:t>n</a:t>
            </a:r>
            <a:r>
              <a:rPr lang="en-US" altLang="zh-CN" sz="4400" b="1" dirty="0" err="1">
                <a:solidFill>
                  <a:srgbClr val="000000"/>
                </a:solidFill>
                <a:latin typeface="Times New Roman" pitchFamily="18" charset="0"/>
              </a:rPr>
              <a:t>b</a:t>
            </a:r>
            <a:r>
              <a:rPr lang="en-US" altLang="zh-CN" sz="4400" b="1" baseline="30000" dirty="0" err="1">
                <a:solidFill>
                  <a:srgbClr val="000000"/>
                </a:solidFill>
                <a:latin typeface="Times New Roman" pitchFamily="18" charset="0"/>
              </a:rPr>
              <a:t>n</a:t>
            </a:r>
            <a:r>
              <a:rPr lang="en-US" altLang="zh-CN" sz="4400" b="1" dirty="0" err="1">
                <a:solidFill>
                  <a:srgbClr val="000000"/>
                </a:solidFill>
                <a:latin typeface="Times New Roman" pitchFamily="18" charset="0"/>
              </a:rPr>
              <a:t>|n</a:t>
            </a:r>
            <a:r>
              <a:rPr lang="en-US" altLang="zh-CN" sz="4400" b="1" dirty="0">
                <a:solidFill>
                  <a:srgbClr val="FF0000"/>
                </a:solidFill>
                <a:latin typeface="Times New Roman" pitchFamily="18" charset="0"/>
              </a:rPr>
              <a:t>&gt;</a:t>
            </a:r>
            <a:r>
              <a:rPr lang="en-US" altLang="zh-CN" sz="4400" b="1" dirty="0">
                <a:solidFill>
                  <a:srgbClr val="000000"/>
                </a:solidFill>
                <a:latin typeface="Times New Roman" pitchFamily="18" charset="0"/>
              </a:rPr>
              <a:t>0}</a:t>
            </a:r>
          </a:p>
          <a:p>
            <a:pPr eaLnBrk="1" hangingPunct="1">
              <a:buFont typeface="Wingdings" pitchFamily="2" charset="2"/>
              <a:buNone/>
            </a:pPr>
            <a:r>
              <a:rPr lang="en-US" altLang="zh-CN" sz="4400" b="1" dirty="0">
                <a:solidFill>
                  <a:srgbClr val="0000CC"/>
                </a:solidFill>
                <a:latin typeface="Times New Roman" pitchFamily="18" charset="0"/>
              </a:rPr>
              <a:t>   </a:t>
            </a:r>
            <a:r>
              <a:rPr lang="en-US" altLang="zh-CN" sz="4400" b="1" dirty="0">
                <a:solidFill>
                  <a:srgbClr val="000000"/>
                </a:solidFill>
                <a:latin typeface="Times New Roman" pitchFamily="18" charset="0"/>
              </a:rPr>
              <a:t>L</a:t>
            </a:r>
            <a:r>
              <a:rPr lang="en-US" altLang="zh-CN" sz="4400" b="1" baseline="-25000" dirty="0">
                <a:solidFill>
                  <a:srgbClr val="000000"/>
                </a:solidFill>
                <a:latin typeface="Times New Roman" pitchFamily="18" charset="0"/>
              </a:rPr>
              <a:t>2</a:t>
            </a:r>
            <a:r>
              <a:rPr lang="en-US" altLang="zh-CN" sz="4400" b="1" dirty="0">
                <a:solidFill>
                  <a:srgbClr val="000000"/>
                </a:solidFill>
                <a:latin typeface="Times New Roman" pitchFamily="18" charset="0"/>
              </a:rPr>
              <a:t>={a</a:t>
            </a:r>
            <a:r>
              <a:rPr lang="en-US" altLang="zh-CN" sz="4400" b="1" baseline="30000" dirty="0">
                <a:solidFill>
                  <a:srgbClr val="000000"/>
                </a:solidFill>
                <a:latin typeface="Times New Roman" pitchFamily="18" charset="0"/>
              </a:rPr>
              <a:t>n</a:t>
            </a:r>
            <a:r>
              <a:rPr lang="en-US" altLang="zh-CN" sz="4400" b="1" dirty="0">
                <a:solidFill>
                  <a:srgbClr val="000000"/>
                </a:solidFill>
                <a:latin typeface="Times New Roman" pitchFamily="18" charset="0"/>
              </a:rPr>
              <a:t>b</a:t>
            </a:r>
            <a:r>
              <a:rPr lang="en-US" altLang="zh-CN" sz="4400" b="1" baseline="30000" dirty="0">
                <a:solidFill>
                  <a:srgbClr val="000000"/>
                </a:solidFill>
                <a:latin typeface="Times New Roman" pitchFamily="18" charset="0"/>
              </a:rPr>
              <a:t>n</a:t>
            </a:r>
            <a:r>
              <a:rPr lang="en-US" altLang="zh-CN" sz="4400" b="1" dirty="0">
                <a:solidFill>
                  <a:srgbClr val="000000"/>
                </a:solidFill>
                <a:latin typeface="Times New Roman" pitchFamily="18" charset="0"/>
              </a:rPr>
              <a:t>|n</a:t>
            </a:r>
            <a:r>
              <a:rPr lang="en-US" altLang="zh-CN" sz="3600" b="1" dirty="0">
                <a:solidFill>
                  <a:srgbClr val="FF0000"/>
                </a:solidFill>
              </a:rPr>
              <a:t>≧</a:t>
            </a:r>
            <a:r>
              <a:rPr lang="en-US" altLang="zh-CN" sz="4400" b="1" dirty="0">
                <a:solidFill>
                  <a:srgbClr val="000000"/>
                </a:solidFill>
                <a:latin typeface="Times New Roman" pitchFamily="18"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02147">
                                            <p:txEl>
                                              <p:pRg st="0" end="0"/>
                                            </p:txEl>
                                          </p:spTgt>
                                        </p:tgtEl>
                                        <p:attrNameLst>
                                          <p:attrName>style.visibility</p:attrName>
                                        </p:attrNameLst>
                                      </p:cBhvr>
                                      <p:to>
                                        <p:strVal val="visible"/>
                                      </p:to>
                                    </p:set>
                                    <p:animEffect transition="in" filter="barn(outHorizontal)">
                                      <p:cBhvr>
                                        <p:cTn id="7" dur="500"/>
                                        <p:tgtEl>
                                          <p:spTgt spid="902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02147">
                                            <p:txEl>
                                              <p:pRg st="1" end="1"/>
                                            </p:txEl>
                                          </p:spTgt>
                                        </p:tgtEl>
                                        <p:attrNameLst>
                                          <p:attrName>style.visibility</p:attrName>
                                        </p:attrNameLst>
                                      </p:cBhvr>
                                      <p:to>
                                        <p:strVal val="visible"/>
                                      </p:to>
                                    </p:set>
                                    <p:animEffect transition="in" filter="barn(outHorizontal)">
                                      <p:cBhvr>
                                        <p:cTn id="12" dur="500"/>
                                        <p:tgtEl>
                                          <p:spTgt spid="902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02147">
                                            <p:txEl>
                                              <p:pRg st="2" end="2"/>
                                            </p:txEl>
                                          </p:spTgt>
                                        </p:tgtEl>
                                        <p:attrNameLst>
                                          <p:attrName>style.visibility</p:attrName>
                                        </p:attrNameLst>
                                      </p:cBhvr>
                                      <p:to>
                                        <p:strVal val="visible"/>
                                      </p:to>
                                    </p:set>
                                    <p:animEffect transition="in" filter="barn(outHorizontal)">
                                      <p:cBhvr>
                                        <p:cTn id="17" dur="500"/>
                                        <p:tgtEl>
                                          <p:spTgt spid="902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solidFill>
                  <a:srgbClr val="000000"/>
                </a:solidFill>
              </a:rPr>
              <a:t>第三类问题</a:t>
            </a:r>
          </a:p>
        </p:txBody>
      </p:sp>
      <p:sp>
        <p:nvSpPr>
          <p:cNvPr id="904195" name="Rectangle 3"/>
          <p:cNvSpPr>
            <a:spLocks noGrp="1" noChangeArrowheads="1"/>
          </p:cNvSpPr>
          <p:nvPr>
            <p:ph type="body" idx="1"/>
          </p:nvPr>
        </p:nvSpPr>
        <p:spPr>
          <a:xfrm>
            <a:off x="900113" y="2205038"/>
            <a:ext cx="7704137" cy="4114800"/>
          </a:xfrm>
        </p:spPr>
        <p:txBody>
          <a:bodyPr/>
          <a:lstStyle/>
          <a:p>
            <a:pPr algn="just" eaLnBrk="1" hangingPunct="1">
              <a:buFont typeface="Wingdings" pitchFamily="2" charset="2"/>
              <a:buNone/>
            </a:pPr>
            <a:r>
              <a:rPr lang="zh-CN" altLang="en-US" sz="4000" b="1">
                <a:solidFill>
                  <a:srgbClr val="0000FF"/>
                </a:solidFill>
                <a:latin typeface="Times New Roman" pitchFamily="18" charset="0"/>
              </a:rPr>
              <a:t>文法</a:t>
            </a:r>
          </a:p>
          <a:p>
            <a:pPr algn="just" eaLnBrk="1" hangingPunct="1">
              <a:buFont typeface="Wingdings" pitchFamily="2" charset="2"/>
              <a:buNone/>
            </a:pPr>
            <a:r>
              <a:rPr lang="zh-CN" altLang="en-US" sz="4000" b="1">
                <a:solidFill>
                  <a:srgbClr val="6600CC"/>
                </a:solidFill>
                <a:latin typeface="Times New Roman" pitchFamily="18" charset="0"/>
              </a:rPr>
              <a:t>    </a:t>
            </a:r>
            <a:r>
              <a:rPr lang="en-US" altLang="zh-CN" sz="4000" b="1">
                <a:solidFill>
                  <a:srgbClr val="000000"/>
                </a:solidFill>
                <a:latin typeface="Times New Roman" pitchFamily="18" charset="0"/>
              </a:rPr>
              <a:t>S→0B|1A</a:t>
            </a:r>
          </a:p>
          <a:p>
            <a:pPr algn="just" eaLnBrk="1" hangingPunct="1">
              <a:buFont typeface="Wingdings" pitchFamily="2" charset="2"/>
              <a:buNone/>
            </a:pPr>
            <a:r>
              <a:rPr lang="en-US" altLang="zh-CN" sz="4000" b="1">
                <a:solidFill>
                  <a:srgbClr val="000000"/>
                </a:solidFill>
                <a:latin typeface="Times New Roman" pitchFamily="18" charset="0"/>
              </a:rPr>
              <a:t>    A→0|0S|1AA</a:t>
            </a:r>
          </a:p>
          <a:p>
            <a:pPr algn="just" eaLnBrk="1" hangingPunct="1">
              <a:buFont typeface="Wingdings" pitchFamily="2" charset="2"/>
              <a:buNone/>
            </a:pPr>
            <a:r>
              <a:rPr lang="en-US" altLang="zh-CN" sz="4000" b="1">
                <a:solidFill>
                  <a:srgbClr val="000000"/>
                </a:solidFill>
                <a:latin typeface="Times New Roman" pitchFamily="18" charset="0"/>
              </a:rPr>
              <a:t>    B→1|1S|0BB</a:t>
            </a:r>
          </a:p>
          <a:p>
            <a:pPr algn="just" eaLnBrk="1" hangingPunct="1">
              <a:buFont typeface="Wingdings" pitchFamily="2" charset="2"/>
              <a:buNone/>
            </a:pPr>
            <a:r>
              <a:rPr lang="zh-CN" altLang="en-US" sz="4000" b="1">
                <a:solidFill>
                  <a:srgbClr val="0000FF"/>
                </a:solidFill>
                <a:latin typeface="Times New Roman" pitchFamily="18" charset="0"/>
              </a:rPr>
              <a:t>产生的语言是否为</a:t>
            </a:r>
            <a:r>
              <a:rPr lang="en-US" altLang="zh-CN" sz="4000" b="1">
                <a:solidFill>
                  <a:srgbClr val="0000CC"/>
                </a:solidFill>
                <a:latin typeface="Times New Roman" pitchFamily="18" charset="0"/>
              </a:rPr>
              <a:t>L</a:t>
            </a:r>
            <a:r>
              <a:rPr lang="zh-CN" altLang="en-US" sz="4000" b="1">
                <a:solidFill>
                  <a:srgbClr val="0000CC"/>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04195">
                                            <p:txEl>
                                              <p:pRg st="0" end="0"/>
                                            </p:txEl>
                                          </p:spTgt>
                                        </p:tgtEl>
                                        <p:attrNameLst>
                                          <p:attrName>style.visibility</p:attrName>
                                        </p:attrNameLst>
                                      </p:cBhvr>
                                      <p:to>
                                        <p:strVal val="visible"/>
                                      </p:to>
                                    </p:set>
                                    <p:animEffect transition="in" filter="barn(outHorizontal)">
                                      <p:cBhvr>
                                        <p:cTn id="7" dur="500"/>
                                        <p:tgtEl>
                                          <p:spTgt spid="90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04195">
                                            <p:txEl>
                                              <p:pRg st="1" end="1"/>
                                            </p:txEl>
                                          </p:spTgt>
                                        </p:tgtEl>
                                        <p:attrNameLst>
                                          <p:attrName>style.visibility</p:attrName>
                                        </p:attrNameLst>
                                      </p:cBhvr>
                                      <p:to>
                                        <p:strVal val="visible"/>
                                      </p:to>
                                    </p:set>
                                    <p:animEffect transition="in" filter="barn(outHorizontal)">
                                      <p:cBhvr>
                                        <p:cTn id="12" dur="500"/>
                                        <p:tgtEl>
                                          <p:spTgt spid="904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04195">
                                            <p:txEl>
                                              <p:pRg st="2" end="2"/>
                                            </p:txEl>
                                          </p:spTgt>
                                        </p:tgtEl>
                                        <p:attrNameLst>
                                          <p:attrName>style.visibility</p:attrName>
                                        </p:attrNameLst>
                                      </p:cBhvr>
                                      <p:to>
                                        <p:strVal val="visible"/>
                                      </p:to>
                                    </p:set>
                                    <p:animEffect transition="in" filter="barn(outHorizontal)">
                                      <p:cBhvr>
                                        <p:cTn id="17" dur="500"/>
                                        <p:tgtEl>
                                          <p:spTgt spid="904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904195">
                                            <p:txEl>
                                              <p:pRg st="3" end="3"/>
                                            </p:txEl>
                                          </p:spTgt>
                                        </p:tgtEl>
                                        <p:attrNameLst>
                                          <p:attrName>style.visibility</p:attrName>
                                        </p:attrNameLst>
                                      </p:cBhvr>
                                      <p:to>
                                        <p:strVal val="visible"/>
                                      </p:to>
                                    </p:set>
                                    <p:animEffect transition="in" filter="barn(outHorizontal)">
                                      <p:cBhvr>
                                        <p:cTn id="22" dur="500"/>
                                        <p:tgtEl>
                                          <p:spTgt spid="904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904195">
                                            <p:txEl>
                                              <p:pRg st="4" end="4"/>
                                            </p:txEl>
                                          </p:spTgt>
                                        </p:tgtEl>
                                        <p:attrNameLst>
                                          <p:attrName>style.visibility</p:attrName>
                                        </p:attrNameLst>
                                      </p:cBhvr>
                                      <p:to>
                                        <p:strVal val="visible"/>
                                      </p:to>
                                    </p:set>
                                    <p:animEffect transition="in" filter="barn(outHorizontal)">
                                      <p:cBhvr>
                                        <p:cTn id="27" dur="500"/>
                                        <p:tgtEl>
                                          <p:spTgt spid="904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5"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endParaRPr lang="zh-CN" altLang="zh-CN">
              <a:solidFill>
                <a:srgbClr val="6600CC"/>
              </a:solidFill>
              <a:latin typeface="Times New Roman" pitchFamily="18" charset="0"/>
            </a:endParaRPr>
          </a:p>
        </p:txBody>
      </p:sp>
      <p:sp>
        <p:nvSpPr>
          <p:cNvPr id="906243" name="Rectangle 3"/>
          <p:cNvSpPr>
            <a:spLocks noGrp="1" noChangeArrowheads="1"/>
          </p:cNvSpPr>
          <p:nvPr>
            <p:ph type="body" idx="1"/>
          </p:nvPr>
        </p:nvSpPr>
        <p:spPr>
          <a:xfrm>
            <a:off x="1116013" y="2349500"/>
            <a:ext cx="7777162" cy="4114800"/>
          </a:xfrm>
        </p:spPr>
        <p:txBody>
          <a:bodyPr/>
          <a:lstStyle/>
          <a:p>
            <a:pPr algn="just" eaLnBrk="1" hangingPunct="1">
              <a:buFont typeface="Wingdings" pitchFamily="2" charset="2"/>
              <a:buNone/>
            </a:pPr>
            <a:r>
              <a:rPr lang="en-US" altLang="zh-CN" sz="4000" b="1">
                <a:solidFill>
                  <a:srgbClr val="0000CC"/>
                </a:solidFill>
                <a:latin typeface="Times New Roman" pitchFamily="18" charset="0"/>
              </a:rPr>
              <a:t>   L={ω|</a:t>
            </a:r>
            <a:r>
              <a:rPr lang="en-US" altLang="zh-CN" sz="4000" b="1">
                <a:solidFill>
                  <a:srgbClr val="000000"/>
                </a:solidFill>
                <a:latin typeface="Times New Roman" pitchFamily="18" charset="0"/>
              </a:rPr>
              <a:t>ω∈{0,1}</a:t>
            </a:r>
            <a:r>
              <a:rPr lang="en-US" altLang="zh-CN" sz="4000" b="1" baseline="30000">
                <a:solidFill>
                  <a:srgbClr val="000000"/>
                </a:solidFill>
                <a:latin typeface="Times New Roman" pitchFamily="18" charset="0"/>
              </a:rPr>
              <a:t>+</a:t>
            </a:r>
            <a:r>
              <a:rPr lang="zh-CN" altLang="en-US" sz="4000" b="1">
                <a:solidFill>
                  <a:srgbClr val="0000CC"/>
                </a:solidFill>
                <a:latin typeface="Times New Roman" pitchFamily="18" charset="0"/>
              </a:rPr>
              <a:t>，</a:t>
            </a:r>
          </a:p>
          <a:p>
            <a:pPr eaLnBrk="1" hangingPunct="1">
              <a:buFont typeface="Wingdings" pitchFamily="2" charset="2"/>
              <a:buNone/>
            </a:pPr>
            <a:r>
              <a:rPr lang="zh-CN" altLang="en-US" sz="4000" b="1">
                <a:solidFill>
                  <a:srgbClr val="0000CC"/>
                </a:solidFill>
                <a:latin typeface="Times New Roman" pitchFamily="18" charset="0"/>
              </a:rPr>
              <a:t>              且</a:t>
            </a:r>
            <a:r>
              <a:rPr lang="en-US" altLang="zh-CN" sz="4000" b="1">
                <a:solidFill>
                  <a:srgbClr val="0000CC"/>
                </a:solidFill>
                <a:latin typeface="Times New Roman" pitchFamily="18" charset="0"/>
              </a:rPr>
              <a:t>ω</a:t>
            </a:r>
            <a:r>
              <a:rPr lang="zh-CN" altLang="en-US" sz="4000" b="1">
                <a:solidFill>
                  <a:srgbClr val="0000CC"/>
                </a:solidFill>
                <a:latin typeface="Times New Roman" pitchFamily="18" charset="0"/>
              </a:rPr>
              <a:t>中有</a:t>
            </a:r>
            <a:r>
              <a:rPr lang="zh-CN" altLang="en-US" sz="4000" b="1">
                <a:solidFill>
                  <a:srgbClr val="000000"/>
                </a:solidFill>
                <a:latin typeface="Times New Roman" pitchFamily="18" charset="0"/>
              </a:rPr>
              <a:t>相同多</a:t>
            </a:r>
            <a:r>
              <a:rPr lang="zh-CN" altLang="en-US" sz="4000" b="1">
                <a:solidFill>
                  <a:srgbClr val="0000CC"/>
                </a:solidFill>
                <a:latin typeface="Times New Roman" pitchFamily="18" charset="0"/>
              </a:rPr>
              <a:t>的</a:t>
            </a:r>
            <a:r>
              <a:rPr lang="en-US" altLang="zh-CN" sz="4000" b="1">
                <a:solidFill>
                  <a:srgbClr val="0000CC"/>
                </a:solidFill>
                <a:latin typeface="Times New Roman" pitchFamily="18" charset="0"/>
              </a:rPr>
              <a:t>0</a:t>
            </a:r>
            <a:r>
              <a:rPr lang="zh-CN" altLang="en-US" sz="4000" b="1">
                <a:solidFill>
                  <a:srgbClr val="0000CC"/>
                </a:solidFill>
                <a:latin typeface="Times New Roman" pitchFamily="18" charset="0"/>
              </a:rPr>
              <a:t>和</a:t>
            </a:r>
            <a:r>
              <a:rPr lang="en-US" altLang="zh-CN" sz="4000" b="1">
                <a:solidFill>
                  <a:srgbClr val="0000CC"/>
                </a:solidFill>
                <a:latin typeface="Times New Roman" pitchFamily="18" charset="0"/>
              </a:rPr>
              <a:t>1}</a:t>
            </a:r>
            <a:r>
              <a:rPr lang="zh-CN" altLang="en-US" sz="4000" b="1">
                <a:solidFill>
                  <a:srgbClr val="0000CC"/>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06243">
                                            <p:txEl>
                                              <p:pRg st="0" end="0"/>
                                            </p:txEl>
                                          </p:spTgt>
                                        </p:tgtEl>
                                        <p:attrNameLst>
                                          <p:attrName>style.visibility</p:attrName>
                                        </p:attrNameLst>
                                      </p:cBhvr>
                                      <p:to>
                                        <p:strVal val="visible"/>
                                      </p:to>
                                    </p:set>
                                    <p:anim calcmode="lin" valueType="num">
                                      <p:cBhvr>
                                        <p:cTn id="7" dur="500" fill="hold"/>
                                        <p:tgtEl>
                                          <p:spTgt spid="906243">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90624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906243">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9062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906243">
                                            <p:txEl>
                                              <p:pRg st="1" end="1"/>
                                            </p:txEl>
                                          </p:spTgt>
                                        </p:tgtEl>
                                        <p:attrNameLst>
                                          <p:attrName>style.visibility</p:attrName>
                                        </p:attrNameLst>
                                      </p:cBhvr>
                                      <p:to>
                                        <p:strVal val="visible"/>
                                      </p:to>
                                    </p:set>
                                    <p:anim calcmode="lin" valueType="num">
                                      <p:cBhvr>
                                        <p:cTn id="15" dur="500" fill="hold"/>
                                        <p:tgtEl>
                                          <p:spTgt spid="906243">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906243">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90624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90624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z="4400" dirty="0">
                <a:solidFill>
                  <a:srgbClr val="0000CC"/>
                </a:solidFill>
              </a:rPr>
              <a:t>第三类问题还包括</a:t>
            </a:r>
          </a:p>
        </p:txBody>
      </p:sp>
      <p:sp>
        <p:nvSpPr>
          <p:cNvPr id="80899" name="Rectangle 3"/>
          <p:cNvSpPr>
            <a:spLocks noGrp="1" noChangeArrowheads="1"/>
          </p:cNvSpPr>
          <p:nvPr>
            <p:ph type="body" idx="1"/>
          </p:nvPr>
        </p:nvSpPr>
        <p:spPr/>
        <p:txBody>
          <a:bodyPr/>
          <a:lstStyle/>
          <a:p>
            <a:r>
              <a:rPr lang="zh-CN" altLang="en-US" sz="3600" b="1" dirty="0">
                <a:solidFill>
                  <a:srgbClr val="000000"/>
                </a:solidFill>
              </a:rPr>
              <a:t>判断</a:t>
            </a:r>
            <a:r>
              <a:rPr lang="zh-CN" altLang="en-US" sz="3600" b="1" dirty="0">
                <a:solidFill>
                  <a:srgbClr val="0000CC"/>
                </a:solidFill>
              </a:rPr>
              <a:t>一个语言是否由某个文法产生。</a:t>
            </a:r>
          </a:p>
          <a:p>
            <a:r>
              <a:rPr lang="zh-CN" altLang="en-US" sz="3600" b="1" dirty="0">
                <a:solidFill>
                  <a:srgbClr val="000000"/>
                </a:solidFill>
              </a:rPr>
              <a:t>证明</a:t>
            </a:r>
            <a:r>
              <a:rPr lang="zh-CN" altLang="en-US" sz="3600" b="1" dirty="0">
                <a:solidFill>
                  <a:srgbClr val="0000CC"/>
                </a:solidFill>
              </a:rPr>
              <a:t>一个语言由某一个文法产生。</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z="4800" dirty="0">
                <a:solidFill>
                  <a:srgbClr val="0000CC"/>
                </a:solidFill>
              </a:rPr>
              <a:t>注意：</a:t>
            </a:r>
          </a:p>
        </p:txBody>
      </p:sp>
      <p:sp>
        <p:nvSpPr>
          <p:cNvPr id="490499" name="Rectangle 3"/>
          <p:cNvSpPr>
            <a:spLocks noGrp="1" noChangeArrowheads="1"/>
          </p:cNvSpPr>
          <p:nvPr>
            <p:ph type="body" idx="1"/>
          </p:nvPr>
        </p:nvSpPr>
        <p:spPr/>
        <p:txBody>
          <a:bodyPr/>
          <a:lstStyle/>
          <a:p>
            <a:pPr marL="0" indent="0" eaLnBrk="1" hangingPunct="1">
              <a:buFont typeface="Wingdings" pitchFamily="2" charset="2"/>
              <a:buNone/>
            </a:pPr>
            <a:r>
              <a:rPr lang="en-US" altLang="zh-CN" sz="4400" b="1" dirty="0">
                <a:solidFill>
                  <a:srgbClr val="0000CC"/>
                </a:solidFill>
              </a:rPr>
              <a:t>   </a:t>
            </a:r>
            <a:r>
              <a:rPr lang="zh-CN" altLang="en-US" sz="4400" b="1" dirty="0">
                <a:solidFill>
                  <a:srgbClr val="0000CC"/>
                </a:solidFill>
              </a:rPr>
              <a:t>一个语言</a:t>
            </a:r>
            <a:r>
              <a:rPr lang="zh-CN" altLang="en-US" sz="4400" b="1" dirty="0">
                <a:solidFill>
                  <a:srgbClr val="000000"/>
                </a:solidFill>
              </a:rPr>
              <a:t>可以</a:t>
            </a:r>
            <a:r>
              <a:rPr lang="zh-CN" altLang="en-US" sz="4400" b="1" dirty="0">
                <a:solidFill>
                  <a:srgbClr val="0000CC"/>
                </a:solidFill>
              </a:rPr>
              <a:t>由多个不同的文法产生。</a:t>
            </a:r>
          </a:p>
          <a:p>
            <a:pPr marL="0" indent="0" eaLnBrk="1" hangingPunct="1">
              <a:buFont typeface="Wingdings" pitchFamily="2" charset="2"/>
              <a:buNone/>
            </a:pPr>
            <a:r>
              <a:rPr lang="zh-CN" altLang="en-US" sz="4400" b="1" dirty="0">
                <a:solidFill>
                  <a:srgbClr val="0000CC"/>
                </a:solidFill>
              </a:rPr>
              <a:t>   一个文法</a:t>
            </a:r>
            <a:r>
              <a:rPr lang="zh-CN" altLang="en-US" sz="4400" b="1" dirty="0">
                <a:solidFill>
                  <a:srgbClr val="000000"/>
                </a:solidFill>
              </a:rPr>
              <a:t>只能</a:t>
            </a:r>
            <a:r>
              <a:rPr lang="zh-CN" altLang="en-US" sz="4400" b="1" dirty="0">
                <a:solidFill>
                  <a:srgbClr val="0000CC"/>
                </a:solidFill>
              </a:rPr>
              <a:t>产生一个语言。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anim calcmode="lin" valueType="num">
                                      <p:cBhvr additive="base">
                                        <p:cTn id="7" dur="500" fill="hold"/>
                                        <p:tgtEl>
                                          <p:spTgt spid="490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0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90499">
                                            <p:txEl>
                                              <p:pRg st="1" end="1"/>
                                            </p:txEl>
                                          </p:spTgt>
                                        </p:tgtEl>
                                        <p:attrNameLst>
                                          <p:attrName>style.visibility</p:attrName>
                                        </p:attrNameLst>
                                      </p:cBhvr>
                                      <p:to>
                                        <p:strVal val="visible"/>
                                      </p:to>
                                    </p:set>
                                    <p:anim calcmode="lin" valueType="num">
                                      <p:cBhvr additive="base">
                                        <p:cTn id="13" dur="500" fill="hold"/>
                                        <p:tgtEl>
                                          <p:spTgt spid="4904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04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z="4400" dirty="0">
                <a:solidFill>
                  <a:srgbClr val="0000CC"/>
                </a:solidFill>
              </a:rPr>
              <a:t>例</a:t>
            </a:r>
            <a:r>
              <a:rPr lang="en-US" altLang="zh-CN" sz="4400" dirty="0">
                <a:solidFill>
                  <a:srgbClr val="0000CC"/>
                </a:solidFill>
              </a:rPr>
              <a:t>2-5</a:t>
            </a:r>
          </a:p>
        </p:txBody>
      </p:sp>
      <p:sp>
        <p:nvSpPr>
          <p:cNvPr id="769027" name="Rectangle 3"/>
          <p:cNvSpPr>
            <a:spLocks noGrp="1" noChangeArrowheads="1"/>
          </p:cNvSpPr>
          <p:nvPr>
            <p:ph type="body" idx="1"/>
          </p:nvPr>
        </p:nvSpPr>
        <p:spPr/>
        <p:txBody>
          <a:bodyPr/>
          <a:lstStyle/>
          <a:p>
            <a:pPr eaLnBrk="1" hangingPunct="1">
              <a:buFont typeface="Wingdings" pitchFamily="2" charset="2"/>
              <a:buNone/>
            </a:pPr>
            <a:r>
              <a:rPr lang="en-US" altLang="zh-CN" sz="4000" b="1" dirty="0">
                <a:solidFill>
                  <a:srgbClr val="0000CC"/>
                </a:solidFill>
              </a:rPr>
              <a:t>  G</a:t>
            </a:r>
            <a:r>
              <a:rPr lang="en-US" altLang="zh-CN" sz="4000" b="1" baseline="-25000" dirty="0">
                <a:solidFill>
                  <a:srgbClr val="0000CC"/>
                </a:solidFill>
              </a:rPr>
              <a:t>1</a:t>
            </a:r>
            <a:r>
              <a:rPr lang="zh-CN" altLang="en-US" sz="4000" b="1" dirty="0">
                <a:solidFill>
                  <a:srgbClr val="0000CC"/>
                </a:solidFill>
              </a:rPr>
              <a:t>：</a:t>
            </a:r>
            <a:r>
              <a:rPr lang="en-US" altLang="zh-CN" sz="4000" b="1" dirty="0">
                <a:solidFill>
                  <a:srgbClr val="0000CC"/>
                </a:solidFill>
              </a:rPr>
              <a:t>S→</a:t>
            </a:r>
            <a:r>
              <a:rPr lang="en-US" altLang="zh-CN" sz="4000" b="1" dirty="0">
                <a:solidFill>
                  <a:srgbClr val="FF0000"/>
                </a:solidFill>
              </a:rPr>
              <a:t>0</a:t>
            </a:r>
            <a:r>
              <a:rPr lang="en-US" altLang="zh-CN" sz="4000" b="1" dirty="0">
                <a:solidFill>
                  <a:srgbClr val="0000CC"/>
                </a:solidFill>
              </a:rPr>
              <a:t>|</a:t>
            </a:r>
            <a:r>
              <a:rPr lang="en-US" altLang="zh-CN" sz="4000" b="1" dirty="0"/>
              <a:t>1</a:t>
            </a:r>
            <a:r>
              <a:rPr lang="en-US" altLang="zh-CN" sz="4000" b="1" dirty="0">
                <a:solidFill>
                  <a:srgbClr val="0000CC"/>
                </a:solidFill>
              </a:rPr>
              <a:t>|00|11</a:t>
            </a:r>
          </a:p>
          <a:p>
            <a:pPr eaLnBrk="1" hangingPunct="1">
              <a:buFont typeface="Wingdings" pitchFamily="2" charset="2"/>
              <a:buNone/>
            </a:pPr>
            <a:r>
              <a:rPr lang="en-US" altLang="zh-CN" sz="4000" b="1" dirty="0">
                <a:solidFill>
                  <a:srgbClr val="0000CC"/>
                </a:solidFill>
              </a:rPr>
              <a:t>  G</a:t>
            </a:r>
            <a:r>
              <a:rPr lang="en-US" altLang="zh-CN" sz="4000" b="1" baseline="-25000" dirty="0">
                <a:solidFill>
                  <a:srgbClr val="0000CC"/>
                </a:solidFill>
              </a:rPr>
              <a:t>2</a:t>
            </a:r>
            <a:r>
              <a:rPr lang="zh-CN" altLang="en-US" sz="4000" b="1" dirty="0">
                <a:solidFill>
                  <a:srgbClr val="0000CC"/>
                </a:solidFill>
              </a:rPr>
              <a:t>：</a:t>
            </a:r>
            <a:r>
              <a:rPr lang="en-US" altLang="zh-CN" sz="4000" b="1" dirty="0">
                <a:solidFill>
                  <a:srgbClr val="0000CC"/>
                </a:solidFill>
              </a:rPr>
              <a:t>S→</a:t>
            </a:r>
            <a:r>
              <a:rPr lang="en-US" altLang="zh-CN" sz="4000" b="1" dirty="0">
                <a:solidFill>
                  <a:srgbClr val="FF0000"/>
                </a:solidFill>
              </a:rPr>
              <a:t>A</a:t>
            </a:r>
            <a:r>
              <a:rPr lang="en-US" altLang="zh-CN" sz="4000" b="1" dirty="0">
                <a:solidFill>
                  <a:srgbClr val="0000CC"/>
                </a:solidFill>
              </a:rPr>
              <a:t>|</a:t>
            </a:r>
            <a:r>
              <a:rPr lang="en-US" altLang="zh-CN" sz="4000" b="1" dirty="0"/>
              <a:t>B</a:t>
            </a:r>
            <a:r>
              <a:rPr lang="en-US" altLang="zh-CN" sz="4000" b="1" dirty="0">
                <a:solidFill>
                  <a:srgbClr val="0000CC"/>
                </a:solidFill>
              </a:rPr>
              <a:t>|AA|BB</a:t>
            </a:r>
          </a:p>
          <a:p>
            <a:pPr eaLnBrk="1" hangingPunct="1">
              <a:buFont typeface="Wingdings" pitchFamily="2" charset="2"/>
              <a:buNone/>
            </a:pPr>
            <a:r>
              <a:rPr lang="en-US" altLang="zh-CN" sz="4000" b="1" dirty="0">
                <a:solidFill>
                  <a:srgbClr val="0000CC"/>
                </a:solidFill>
              </a:rPr>
              <a:t>            A→0</a:t>
            </a:r>
          </a:p>
          <a:p>
            <a:pPr eaLnBrk="1" hangingPunct="1">
              <a:buFont typeface="Wingdings" pitchFamily="2" charset="2"/>
              <a:buNone/>
            </a:pPr>
            <a:r>
              <a:rPr lang="en-US" altLang="zh-CN" sz="4000" b="1" dirty="0">
                <a:solidFill>
                  <a:srgbClr val="0000CC"/>
                </a:solidFill>
              </a:rPr>
              <a:t>            B→1</a:t>
            </a:r>
          </a:p>
          <a:p>
            <a:pPr eaLnBrk="1" hangingPunct="1">
              <a:buFont typeface="Wingdings" pitchFamily="2" charset="2"/>
              <a:buNone/>
            </a:pPr>
            <a:r>
              <a:rPr lang="en-US" altLang="zh-CN" sz="4000" b="1" dirty="0">
                <a:solidFill>
                  <a:srgbClr val="0000CC"/>
                </a:solidFill>
              </a:rPr>
              <a:t>L(G</a:t>
            </a:r>
            <a:r>
              <a:rPr lang="en-US" altLang="zh-CN" sz="4000" b="1" baseline="-25000" dirty="0">
                <a:solidFill>
                  <a:srgbClr val="0000CC"/>
                </a:solidFill>
              </a:rPr>
              <a:t>1</a:t>
            </a:r>
            <a:r>
              <a:rPr lang="en-US" altLang="zh-CN" sz="4000" b="1" dirty="0">
                <a:solidFill>
                  <a:srgbClr val="0000CC"/>
                </a:solidFill>
              </a:rPr>
              <a:t>)=L(G</a:t>
            </a:r>
            <a:r>
              <a:rPr lang="en-US" altLang="zh-CN" sz="4000" b="1" baseline="-25000" dirty="0">
                <a:solidFill>
                  <a:srgbClr val="0000CC"/>
                </a:solidFill>
              </a:rPr>
              <a:t>2</a:t>
            </a:r>
            <a:r>
              <a:rPr lang="en-US" altLang="zh-CN" sz="4000" b="1" dirty="0">
                <a:solidFill>
                  <a:srgbClr val="0000CC"/>
                </a:solidFill>
              </a:rPr>
              <a:t>)={0,1,00,11}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animEffect transition="in" filter="box(in)">
                                      <p:cBhvr>
                                        <p:cTn id="7" dur="500"/>
                                        <p:tgtEl>
                                          <p:spTgt spid="76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69027">
                                            <p:txEl>
                                              <p:pRg st="1" end="1"/>
                                            </p:txEl>
                                          </p:spTgt>
                                        </p:tgtEl>
                                        <p:attrNameLst>
                                          <p:attrName>style.visibility</p:attrName>
                                        </p:attrNameLst>
                                      </p:cBhvr>
                                      <p:to>
                                        <p:strVal val="visible"/>
                                      </p:to>
                                    </p:set>
                                    <p:animEffect transition="in" filter="box(in)">
                                      <p:cBhvr>
                                        <p:cTn id="12" dur="500"/>
                                        <p:tgtEl>
                                          <p:spTgt spid="76902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69027">
                                            <p:txEl>
                                              <p:pRg st="2" end="2"/>
                                            </p:txEl>
                                          </p:spTgt>
                                        </p:tgtEl>
                                        <p:attrNameLst>
                                          <p:attrName>style.visibility</p:attrName>
                                        </p:attrNameLst>
                                      </p:cBhvr>
                                      <p:to>
                                        <p:strVal val="visible"/>
                                      </p:to>
                                    </p:set>
                                    <p:animEffect transition="in" filter="box(in)">
                                      <p:cBhvr>
                                        <p:cTn id="15" dur="500"/>
                                        <p:tgtEl>
                                          <p:spTgt spid="769027">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69027">
                                            <p:txEl>
                                              <p:pRg st="3" end="3"/>
                                            </p:txEl>
                                          </p:spTgt>
                                        </p:tgtEl>
                                        <p:attrNameLst>
                                          <p:attrName>style.visibility</p:attrName>
                                        </p:attrNameLst>
                                      </p:cBhvr>
                                      <p:to>
                                        <p:strVal val="visible"/>
                                      </p:to>
                                    </p:set>
                                    <p:animEffect transition="in" filter="box(in)">
                                      <p:cBhvr>
                                        <p:cTn id="18" dur="500"/>
                                        <p:tgtEl>
                                          <p:spTgt spid="7690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769027">
                                            <p:txEl>
                                              <p:pRg st="4" end="4"/>
                                            </p:txEl>
                                          </p:spTgt>
                                        </p:tgtEl>
                                        <p:attrNameLst>
                                          <p:attrName>style.visibility</p:attrName>
                                        </p:attrNameLst>
                                      </p:cBhvr>
                                      <p:to>
                                        <p:strVal val="visible"/>
                                      </p:to>
                                    </p:set>
                                    <p:animEffect transition="in" filter="box(in)">
                                      <p:cBhvr>
                                        <p:cTn id="23" dur="500"/>
                                        <p:tgtEl>
                                          <p:spTgt spid="769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z="4400" dirty="0">
                <a:solidFill>
                  <a:srgbClr val="0000CC"/>
                </a:solidFill>
              </a:rPr>
              <a:t>文法等价</a:t>
            </a:r>
          </a:p>
        </p:txBody>
      </p:sp>
      <p:sp>
        <p:nvSpPr>
          <p:cNvPr id="630787"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若文法</a:t>
            </a:r>
            <a:r>
              <a:rPr lang="en-US" altLang="zh-CN" sz="4000" b="1" dirty="0">
                <a:solidFill>
                  <a:srgbClr val="0000CC"/>
                </a:solidFill>
              </a:rPr>
              <a:t>G</a:t>
            </a:r>
            <a:r>
              <a:rPr lang="en-US" altLang="zh-CN" sz="4000" b="1" baseline="-25000" dirty="0">
                <a:solidFill>
                  <a:srgbClr val="0000CC"/>
                </a:solidFill>
              </a:rPr>
              <a:t>1</a:t>
            </a:r>
            <a:r>
              <a:rPr lang="zh-CN" altLang="en-US" sz="4000" b="1" dirty="0">
                <a:solidFill>
                  <a:srgbClr val="0000CC"/>
                </a:solidFill>
              </a:rPr>
              <a:t>和文法</a:t>
            </a:r>
            <a:r>
              <a:rPr lang="en-US" altLang="zh-CN" sz="4000" b="1" dirty="0">
                <a:solidFill>
                  <a:srgbClr val="0000CC"/>
                </a:solidFill>
              </a:rPr>
              <a:t>G</a:t>
            </a:r>
            <a:r>
              <a:rPr lang="en-US" altLang="zh-CN" sz="4000" b="1" baseline="-25000" dirty="0">
                <a:solidFill>
                  <a:srgbClr val="0000CC"/>
                </a:solidFill>
              </a:rPr>
              <a:t>2</a:t>
            </a:r>
            <a:r>
              <a:rPr lang="zh-CN" altLang="en-US" sz="4000" b="1" dirty="0">
                <a:solidFill>
                  <a:srgbClr val="0000CC"/>
                </a:solidFill>
              </a:rPr>
              <a:t>产生相同语言，</a:t>
            </a:r>
            <a:endParaRPr lang="en-US" altLang="zh-CN" sz="4000" b="1" dirty="0">
              <a:solidFill>
                <a:srgbClr val="0000CC"/>
              </a:solidFill>
            </a:endParaRPr>
          </a:p>
          <a:p>
            <a:pPr marL="0" indent="0" eaLnBrk="1" hangingPunct="1">
              <a:buFont typeface="Wingdings" pitchFamily="2" charset="2"/>
              <a:buNone/>
            </a:pPr>
            <a:r>
              <a:rPr lang="zh-CN" altLang="en-US" sz="4000" b="1" dirty="0">
                <a:solidFill>
                  <a:srgbClr val="0000CC"/>
                </a:solidFill>
              </a:rPr>
              <a:t>则称文法</a:t>
            </a:r>
            <a:r>
              <a:rPr lang="en-US" altLang="zh-CN" sz="4000" b="1" dirty="0">
                <a:solidFill>
                  <a:srgbClr val="0000CC"/>
                </a:solidFill>
              </a:rPr>
              <a:t>G</a:t>
            </a:r>
            <a:r>
              <a:rPr lang="en-US" altLang="zh-CN" sz="4000" b="1" baseline="-25000" dirty="0">
                <a:solidFill>
                  <a:srgbClr val="0000CC"/>
                </a:solidFill>
              </a:rPr>
              <a:t>1</a:t>
            </a:r>
            <a:r>
              <a:rPr lang="zh-CN" altLang="en-US" sz="4000" b="1" dirty="0">
                <a:solidFill>
                  <a:srgbClr val="0000CC"/>
                </a:solidFill>
              </a:rPr>
              <a:t>和</a:t>
            </a:r>
            <a:r>
              <a:rPr lang="en-US" altLang="zh-CN" sz="4000" b="1" dirty="0">
                <a:solidFill>
                  <a:srgbClr val="0000CC"/>
                </a:solidFill>
              </a:rPr>
              <a:t>G</a:t>
            </a:r>
            <a:r>
              <a:rPr lang="en-US" altLang="zh-CN" sz="4000" b="1" baseline="-25000" dirty="0">
                <a:solidFill>
                  <a:srgbClr val="0000CC"/>
                </a:solidFill>
              </a:rPr>
              <a:t>2</a:t>
            </a:r>
            <a:r>
              <a:rPr lang="zh-CN" altLang="en-US" sz="4000" b="1" dirty="0">
                <a:solidFill>
                  <a:srgbClr val="0000CC"/>
                </a:solidFill>
              </a:rPr>
              <a:t>是</a:t>
            </a:r>
            <a:r>
              <a:rPr lang="zh-CN" altLang="en-US" sz="4000" b="1" dirty="0">
                <a:solidFill>
                  <a:srgbClr val="000000"/>
                </a:solidFill>
              </a:rPr>
              <a:t>等价</a:t>
            </a:r>
            <a:r>
              <a:rPr lang="zh-CN" altLang="en-US" sz="4000" b="1" dirty="0">
                <a:solidFill>
                  <a:srgbClr val="0000CC"/>
                </a:solidFill>
              </a:rPr>
              <a:t>的文法。</a:t>
            </a:r>
          </a:p>
          <a:p>
            <a:pPr marL="0" indent="0" eaLnBrk="1" hangingPunct="1">
              <a:buFont typeface="Wingdings" pitchFamily="2" charset="2"/>
              <a:buNone/>
            </a:pPr>
            <a:r>
              <a:rPr lang="zh-CN" altLang="en-US" sz="4000" b="1" dirty="0">
                <a:solidFill>
                  <a:srgbClr val="000000"/>
                </a:solidFill>
              </a:rPr>
              <a:t>   </a:t>
            </a:r>
            <a:r>
              <a:rPr lang="en-US" altLang="zh-CN" sz="4000" b="1" dirty="0">
                <a:solidFill>
                  <a:srgbClr val="000000"/>
                </a:solidFill>
              </a:rPr>
              <a:t>L(G</a:t>
            </a:r>
            <a:r>
              <a:rPr lang="en-US" altLang="zh-CN" sz="4000" b="1" baseline="-25000" dirty="0">
                <a:solidFill>
                  <a:srgbClr val="000000"/>
                </a:solidFill>
              </a:rPr>
              <a:t>1</a:t>
            </a:r>
            <a:r>
              <a:rPr lang="en-US" altLang="zh-CN" sz="4000" b="1" dirty="0">
                <a:solidFill>
                  <a:srgbClr val="000000"/>
                </a:solidFill>
              </a:rPr>
              <a:t>)= L(G</a:t>
            </a:r>
            <a:r>
              <a:rPr lang="en-US" altLang="zh-CN" sz="4000" b="1" baseline="-25000" dirty="0">
                <a:solidFill>
                  <a:srgbClr val="000000"/>
                </a:solidFill>
              </a:rPr>
              <a:t>2</a:t>
            </a:r>
            <a:r>
              <a:rPr lang="en-US" altLang="zh-CN" sz="4000" b="1" dirty="0">
                <a:solidFill>
                  <a:srgbClr val="000000"/>
                </a:solidFill>
              </a:rPr>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animEffect transition="in" filter="box(in)">
                                      <p:cBhvr>
                                        <p:cTn id="7" dur="500"/>
                                        <p:tgtEl>
                                          <p:spTgt spid="630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30787">
                                            <p:txEl>
                                              <p:pRg st="1" end="1"/>
                                            </p:txEl>
                                          </p:spTgt>
                                        </p:tgtEl>
                                        <p:attrNameLst>
                                          <p:attrName>style.visibility</p:attrName>
                                        </p:attrNameLst>
                                      </p:cBhvr>
                                      <p:to>
                                        <p:strVal val="visible"/>
                                      </p:to>
                                    </p:set>
                                    <p:animEffect transition="in" filter="box(in)">
                                      <p:cBhvr>
                                        <p:cTn id="12" dur="500"/>
                                        <p:tgtEl>
                                          <p:spTgt spid="630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30787">
                                            <p:txEl>
                                              <p:pRg st="2" end="2"/>
                                            </p:txEl>
                                          </p:spTgt>
                                        </p:tgtEl>
                                        <p:attrNameLst>
                                          <p:attrName>style.visibility</p:attrName>
                                        </p:attrNameLst>
                                      </p:cBhvr>
                                      <p:to>
                                        <p:strVal val="visible"/>
                                      </p:to>
                                    </p:set>
                                    <p:animEffect transition="in" filter="box(in)">
                                      <p:cBhvr>
                                        <p:cTn id="17" dur="500"/>
                                        <p:tgtEl>
                                          <p:spTgt spid="630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4800" dirty="0">
                <a:solidFill>
                  <a:srgbClr val="0000CC"/>
                </a:solidFill>
              </a:rPr>
              <a:t>2.1   </a:t>
            </a:r>
            <a:r>
              <a:rPr lang="zh-CN" altLang="en-US" sz="4800" dirty="0">
                <a:solidFill>
                  <a:srgbClr val="0000CC"/>
                </a:solidFill>
              </a:rPr>
              <a:t>例子语言</a:t>
            </a:r>
          </a:p>
        </p:txBody>
      </p:sp>
      <p:sp>
        <p:nvSpPr>
          <p:cNvPr id="83971" name="Rectangle 3"/>
          <p:cNvSpPr>
            <a:spLocks noGrp="1" noChangeArrowheads="1"/>
          </p:cNvSpPr>
          <p:nvPr>
            <p:ph type="body" idx="1"/>
          </p:nvPr>
        </p:nvSpPr>
        <p:spPr>
          <a:xfrm>
            <a:off x="914400" y="2286000"/>
            <a:ext cx="8229600" cy="3657600"/>
          </a:xfrm>
        </p:spPr>
        <p:txBody>
          <a:bodyPr/>
          <a:lstStyle/>
          <a:p>
            <a:pPr marL="0" indent="0" eaLnBrk="1" hangingPunct="1"/>
            <a:r>
              <a:rPr lang="zh-CN" altLang="en-US" sz="3600" b="1" dirty="0">
                <a:solidFill>
                  <a:srgbClr val="0000CC"/>
                </a:solidFill>
              </a:rPr>
              <a:t>小括号匹配串的语言。</a:t>
            </a:r>
          </a:p>
          <a:p>
            <a:pPr marL="0" indent="0" eaLnBrk="1" hangingPunct="1">
              <a:buFont typeface="Wingdings" pitchFamily="2" charset="2"/>
              <a:buNone/>
            </a:pPr>
            <a:r>
              <a:rPr lang="zh-CN" altLang="en-US" sz="3600" b="1" dirty="0">
                <a:solidFill>
                  <a:srgbClr val="0000CC"/>
                </a:solidFill>
              </a:rPr>
              <a:t>  该语言是指所有的左括号和右括号相匹配的串的集合；</a:t>
            </a:r>
          </a:p>
          <a:p>
            <a:pPr marL="0" indent="0" eaLnBrk="1" hangingPunct="1">
              <a:buFont typeface="Wingdings" pitchFamily="2" charset="2"/>
              <a:buNone/>
            </a:pPr>
            <a:r>
              <a:rPr lang="zh-CN" altLang="en-US" sz="3600" b="1" dirty="0">
                <a:solidFill>
                  <a:srgbClr val="0000CC"/>
                </a:solidFill>
              </a:rPr>
              <a:t>   </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rPr>
              <a:t>( )( )</a:t>
            </a:r>
            <a:r>
              <a:rPr lang="zh-CN" altLang="en-US" sz="3600" b="1" dirty="0">
                <a:solidFill>
                  <a:srgbClr val="0000CC"/>
                </a:solidFill>
              </a:rPr>
              <a:t>等等都是该语言的句子</a:t>
            </a:r>
          </a:p>
          <a:p>
            <a:pPr marL="0" indent="0" eaLnBrk="1" hangingPunct="1">
              <a:buFont typeface="Wingdings" pitchFamily="2" charset="2"/>
              <a:buNone/>
            </a:pPr>
            <a:r>
              <a:rPr lang="zh-CN" altLang="en-US" sz="3600" b="1" dirty="0">
                <a:solidFill>
                  <a:srgbClr val="0000CC"/>
                </a:solidFill>
              </a:rPr>
              <a:t>   </a:t>
            </a:r>
            <a:r>
              <a:rPr lang="en-US" altLang="zh-CN" sz="3600" b="1" dirty="0">
                <a:solidFill>
                  <a:srgbClr val="0000CC"/>
                </a:solidFill>
              </a:rPr>
              <a:t>)( </a:t>
            </a:r>
            <a:r>
              <a:rPr lang="zh-CN" altLang="en-US" sz="3600" b="1" dirty="0">
                <a:solidFill>
                  <a:srgbClr val="0000CC"/>
                </a:solidFill>
              </a:rPr>
              <a:t>，</a:t>
            </a:r>
            <a:r>
              <a:rPr lang="en-US" altLang="zh-CN" sz="3600" b="1" dirty="0">
                <a:solidFill>
                  <a:srgbClr val="0000CC"/>
                </a:solidFill>
              </a:rPr>
              <a:t>( ))</a:t>
            </a:r>
            <a:r>
              <a:rPr lang="zh-CN" altLang="en-US" sz="3600" b="1" dirty="0">
                <a:solidFill>
                  <a:srgbClr val="0000CC"/>
                </a:solidFill>
              </a:rPr>
              <a:t>等等不是该语言的句子。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ox(in)">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ox(in)">
                                      <p:cBhvr>
                                        <p:cTn id="12" dur="5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box(in)">
                                      <p:cBhvr>
                                        <p:cTn id="17" dur="500"/>
                                        <p:tgtEl>
                                          <p:spTgt spid="83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box(in)">
                                      <p:cBhvr>
                                        <p:cTn id="22" dur="5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z="4800" dirty="0">
                <a:solidFill>
                  <a:srgbClr val="0000CC"/>
                </a:solidFill>
                <a:latin typeface="宋体" pitchFamily="2" charset="-122"/>
              </a:rPr>
              <a:t>注意区别：</a:t>
            </a:r>
          </a:p>
        </p:txBody>
      </p:sp>
      <p:sp>
        <p:nvSpPr>
          <p:cNvPr id="491523" name="Rectangle 3"/>
          <p:cNvSpPr>
            <a:spLocks noGrp="1" noChangeArrowheads="1"/>
          </p:cNvSpPr>
          <p:nvPr>
            <p:ph type="body" idx="1"/>
          </p:nvPr>
        </p:nvSpPr>
        <p:spPr/>
        <p:txBody>
          <a:bodyPr/>
          <a:lstStyle/>
          <a:p>
            <a:pPr eaLnBrk="1" hangingPunct="1">
              <a:buFont typeface="Wingdings" pitchFamily="2" charset="2"/>
              <a:buNone/>
            </a:pPr>
            <a:r>
              <a:rPr lang="zh-CN" altLang="en-US" sz="4000" b="1" dirty="0">
                <a:solidFill>
                  <a:srgbClr val="0000CC"/>
                </a:solidFill>
                <a:latin typeface="宋体" pitchFamily="2" charset="-122"/>
              </a:rPr>
              <a:t>文法</a:t>
            </a:r>
            <a:r>
              <a:rPr lang="en-US" altLang="zh-CN" sz="4000" b="1" dirty="0">
                <a:solidFill>
                  <a:srgbClr val="0000CC"/>
                </a:solidFill>
                <a:latin typeface="宋体" pitchFamily="2" charset="-122"/>
              </a:rPr>
              <a:t>G</a:t>
            </a:r>
            <a:r>
              <a:rPr lang="en-US" altLang="zh-CN" sz="4000" b="1" baseline="-25000" dirty="0">
                <a:solidFill>
                  <a:srgbClr val="0000CC"/>
                </a:solidFill>
                <a:latin typeface="宋体" pitchFamily="2" charset="-122"/>
              </a:rPr>
              <a:t>1</a:t>
            </a:r>
            <a:r>
              <a:rPr lang="zh-CN" altLang="en-US" sz="4000" b="1" dirty="0">
                <a:solidFill>
                  <a:srgbClr val="0000CC"/>
                </a:solidFill>
                <a:latin typeface="宋体" pitchFamily="2" charset="-122"/>
              </a:rPr>
              <a:t>和</a:t>
            </a:r>
            <a:r>
              <a:rPr lang="en-US" altLang="zh-CN" sz="4000" b="1" dirty="0">
                <a:solidFill>
                  <a:srgbClr val="0000CC"/>
                </a:solidFill>
                <a:latin typeface="宋体" pitchFamily="2" charset="-122"/>
              </a:rPr>
              <a:t>G</a:t>
            </a:r>
            <a:r>
              <a:rPr lang="en-US" altLang="zh-CN" sz="4000" b="1" baseline="-25000" dirty="0">
                <a:solidFill>
                  <a:srgbClr val="0000CC"/>
                </a:solidFill>
                <a:latin typeface="宋体" pitchFamily="2" charset="-122"/>
              </a:rPr>
              <a:t>2</a:t>
            </a:r>
            <a:r>
              <a:rPr lang="zh-CN" altLang="en-US" sz="4000" b="1" dirty="0">
                <a:solidFill>
                  <a:srgbClr val="000000"/>
                </a:solidFill>
                <a:latin typeface="宋体" pitchFamily="2" charset="-122"/>
              </a:rPr>
              <a:t>等价</a:t>
            </a:r>
          </a:p>
          <a:p>
            <a:pPr eaLnBrk="1" hangingPunct="1">
              <a:buFont typeface="Wingdings" pitchFamily="2" charset="2"/>
              <a:buNone/>
            </a:pPr>
            <a:r>
              <a:rPr lang="zh-CN" altLang="en-US" sz="4000" b="1" dirty="0">
                <a:solidFill>
                  <a:srgbClr val="0000CC"/>
                </a:solidFill>
                <a:latin typeface="宋体" pitchFamily="2" charset="-122"/>
              </a:rPr>
              <a:t>文法</a:t>
            </a:r>
            <a:r>
              <a:rPr lang="en-US" altLang="zh-CN" sz="4000" b="1" dirty="0">
                <a:solidFill>
                  <a:srgbClr val="0000CC"/>
                </a:solidFill>
                <a:latin typeface="宋体" pitchFamily="2" charset="-122"/>
              </a:rPr>
              <a:t>G</a:t>
            </a:r>
            <a:r>
              <a:rPr lang="en-US" altLang="zh-CN" sz="4000" b="1" baseline="-25000" dirty="0">
                <a:solidFill>
                  <a:srgbClr val="0000CC"/>
                </a:solidFill>
                <a:latin typeface="宋体" pitchFamily="2" charset="-122"/>
              </a:rPr>
              <a:t>1</a:t>
            </a:r>
            <a:r>
              <a:rPr lang="zh-CN" altLang="en-US" sz="4000" b="1" dirty="0">
                <a:solidFill>
                  <a:srgbClr val="0000CC"/>
                </a:solidFill>
                <a:latin typeface="宋体" pitchFamily="2" charset="-122"/>
              </a:rPr>
              <a:t>和</a:t>
            </a:r>
            <a:r>
              <a:rPr lang="en-US" altLang="zh-CN" sz="4000" b="1" dirty="0">
                <a:solidFill>
                  <a:srgbClr val="0000CC"/>
                </a:solidFill>
                <a:latin typeface="宋体" pitchFamily="2" charset="-122"/>
              </a:rPr>
              <a:t>G</a:t>
            </a:r>
            <a:r>
              <a:rPr lang="en-US" altLang="zh-CN" sz="4000" b="1" baseline="-25000" dirty="0">
                <a:solidFill>
                  <a:srgbClr val="0000CC"/>
                </a:solidFill>
                <a:latin typeface="宋体" pitchFamily="2" charset="-122"/>
              </a:rPr>
              <a:t>2</a:t>
            </a:r>
            <a:r>
              <a:rPr lang="zh-CN" altLang="en-US" sz="4000" b="1" dirty="0">
                <a:solidFill>
                  <a:srgbClr val="000000"/>
                </a:solidFill>
                <a:latin typeface="宋体" pitchFamily="2" charset="-122"/>
              </a:rPr>
              <a:t>相同</a:t>
            </a:r>
            <a:r>
              <a:rPr lang="zh-CN" altLang="en-US" sz="4000" b="1" dirty="0">
                <a:solidFill>
                  <a:srgbClr val="0000CC"/>
                </a:solidFill>
              </a:rPr>
              <a:t> </a:t>
            </a:r>
            <a:endParaRPr lang="en-US" altLang="zh-CN"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23">
                                            <p:txEl>
                                              <p:pRg st="0" end="0"/>
                                            </p:txEl>
                                          </p:spTgt>
                                        </p:tgtEl>
                                        <p:attrNameLst>
                                          <p:attrName>style.visibility</p:attrName>
                                        </p:attrNameLst>
                                      </p:cBhvr>
                                      <p:to>
                                        <p:strVal val="visible"/>
                                      </p:to>
                                    </p:set>
                                    <p:animEffect transition="in" filter="box(in)">
                                      <p:cBhvr>
                                        <p:cTn id="7" dur="500"/>
                                        <p:tgtEl>
                                          <p:spTgt spid="491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1523">
                                            <p:txEl>
                                              <p:pRg st="1" end="1"/>
                                            </p:txEl>
                                          </p:spTgt>
                                        </p:tgtEl>
                                        <p:attrNameLst>
                                          <p:attrName>style.visibility</p:attrName>
                                        </p:attrNameLst>
                                      </p:cBhvr>
                                      <p:to>
                                        <p:strVal val="visible"/>
                                      </p:to>
                                    </p:set>
                                    <p:animEffect transition="in" filter="box(in)">
                                      <p:cBhvr>
                                        <p:cTn id="12" dur="500"/>
                                        <p:tgtEl>
                                          <p:spTgt spid="4915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z="4400" dirty="0">
                <a:solidFill>
                  <a:srgbClr val="0000CC"/>
                </a:solidFill>
              </a:rPr>
              <a:t>文法等价的证明</a:t>
            </a:r>
          </a:p>
        </p:txBody>
      </p:sp>
      <p:sp>
        <p:nvSpPr>
          <p:cNvPr id="1002499" name="Rectangle 3"/>
          <p:cNvSpPr>
            <a:spLocks noGrp="1" noChangeArrowheads="1"/>
          </p:cNvSpPr>
          <p:nvPr>
            <p:ph type="body" idx="1"/>
          </p:nvPr>
        </p:nvSpPr>
        <p:spPr/>
        <p:txBody>
          <a:bodyPr/>
          <a:lstStyle/>
          <a:p>
            <a:pPr eaLnBrk="1" hangingPunct="1"/>
            <a:r>
              <a:rPr lang="zh-CN" altLang="en-US" sz="4400" b="1" dirty="0">
                <a:solidFill>
                  <a:srgbClr val="0000CC"/>
                </a:solidFill>
              </a:rPr>
              <a:t>如何证明两个文法等价？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02499">
                                            <p:txEl>
                                              <p:pRg st="0" end="0"/>
                                            </p:txEl>
                                          </p:spTgt>
                                        </p:tgtEl>
                                        <p:attrNameLst>
                                          <p:attrName>style.visibility</p:attrName>
                                        </p:attrNameLst>
                                      </p:cBhvr>
                                      <p:to>
                                        <p:strVal val="visible"/>
                                      </p:to>
                                    </p:set>
                                    <p:animEffect transition="in" filter="box(in)">
                                      <p:cBhvr>
                                        <p:cTn id="7" dur="500"/>
                                        <p:tgtEl>
                                          <p:spTgt spid="10024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rgbClr val="000000"/>
                </a:solidFill>
              </a:rPr>
              <a:t>讨论</a:t>
            </a:r>
            <a:r>
              <a:rPr lang="zh-CN" altLang="en-US" sz="4400" dirty="0"/>
              <a:t>：证明两个文法等价</a:t>
            </a:r>
          </a:p>
        </p:txBody>
      </p:sp>
      <p:sp>
        <p:nvSpPr>
          <p:cNvPr id="3" name="内容占位符 2"/>
          <p:cNvSpPr>
            <a:spLocks noGrp="1"/>
          </p:cNvSpPr>
          <p:nvPr>
            <p:ph idx="1"/>
          </p:nvPr>
        </p:nvSpPr>
        <p:spPr/>
        <p:txBody>
          <a:bodyPr/>
          <a:lstStyle/>
          <a:p>
            <a:r>
              <a:rPr lang="zh-CN" altLang="en-US" sz="3600" b="1" dirty="0"/>
              <a:t>文法等价需要证明？</a:t>
            </a:r>
            <a:endParaRPr lang="en-US" altLang="zh-CN" sz="3600" b="1" dirty="0"/>
          </a:p>
          <a:p>
            <a:pPr>
              <a:buNone/>
            </a:pPr>
            <a:r>
              <a:rPr lang="en-US" altLang="zh-CN" sz="3600" b="1" dirty="0"/>
              <a:t>    </a:t>
            </a:r>
            <a:r>
              <a:rPr lang="zh-CN" altLang="en-US" sz="3600" b="1" dirty="0">
                <a:solidFill>
                  <a:srgbClr val="000000"/>
                </a:solidFill>
              </a:rPr>
              <a:t>不同文法产生的语言相同</a:t>
            </a:r>
          </a:p>
          <a:p>
            <a:r>
              <a:rPr lang="zh-CN" altLang="en-US" sz="3600" b="1" dirty="0"/>
              <a:t>证明</a:t>
            </a:r>
            <a:r>
              <a:rPr lang="en-US" sz="3600" b="1" dirty="0"/>
              <a:t>2</a:t>
            </a:r>
            <a:r>
              <a:rPr lang="zh-CN" altLang="en-US" sz="3600" b="1" dirty="0"/>
              <a:t>个语言相同，就是需要证明？</a:t>
            </a:r>
            <a:endParaRPr lang="en-US" altLang="zh-CN" sz="3600" b="1" dirty="0"/>
          </a:p>
          <a:p>
            <a:pPr>
              <a:buNone/>
            </a:pPr>
            <a:r>
              <a:rPr lang="en-US" sz="3600" b="1" dirty="0"/>
              <a:t>    </a:t>
            </a:r>
            <a:r>
              <a:rPr lang="en-US" sz="3600" b="1" dirty="0">
                <a:solidFill>
                  <a:srgbClr val="000000"/>
                </a:solidFill>
              </a:rPr>
              <a:t>2</a:t>
            </a:r>
            <a:r>
              <a:rPr lang="zh-CN" altLang="en-US" sz="3600" b="1" dirty="0">
                <a:solidFill>
                  <a:srgbClr val="000000"/>
                </a:solidFill>
              </a:rPr>
              <a:t>个集合相等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rgbClr val="000000"/>
                </a:solidFill>
              </a:rPr>
              <a:t>讨论</a:t>
            </a:r>
            <a:r>
              <a:rPr lang="zh-CN" altLang="en-US" sz="4400" dirty="0">
                <a:solidFill>
                  <a:srgbClr val="0000FF"/>
                </a:solidFill>
              </a:rPr>
              <a:t>：证明两个文法等价</a:t>
            </a:r>
            <a:endParaRPr lang="zh-CN" altLang="en-US" dirty="0"/>
          </a:p>
        </p:txBody>
      </p:sp>
      <p:sp>
        <p:nvSpPr>
          <p:cNvPr id="3" name="内容占位符 2"/>
          <p:cNvSpPr>
            <a:spLocks noGrp="1"/>
          </p:cNvSpPr>
          <p:nvPr>
            <p:ph idx="1"/>
          </p:nvPr>
        </p:nvSpPr>
        <p:spPr/>
        <p:txBody>
          <a:bodyPr/>
          <a:lstStyle/>
          <a:p>
            <a:r>
              <a:rPr lang="zh-CN" altLang="en-US" sz="3600" b="1" dirty="0"/>
              <a:t>要证明</a:t>
            </a:r>
            <a:r>
              <a:rPr lang="en-US" sz="3600" b="1" dirty="0"/>
              <a:t>2</a:t>
            </a:r>
            <a:r>
              <a:rPr lang="zh-CN" altLang="en-US" sz="3600" b="1" dirty="0"/>
              <a:t>个集合相等，需要证明？</a:t>
            </a:r>
            <a:endParaRPr lang="en-US" altLang="zh-CN" sz="3600" b="1" dirty="0"/>
          </a:p>
          <a:p>
            <a:pPr>
              <a:buNone/>
            </a:pPr>
            <a:r>
              <a:rPr lang="en-US" sz="3600" b="1" dirty="0">
                <a:solidFill>
                  <a:srgbClr val="000000"/>
                </a:solidFill>
              </a:rPr>
              <a:t>    2</a:t>
            </a:r>
            <a:r>
              <a:rPr lang="zh-CN" altLang="en-US" sz="3600" b="1" dirty="0">
                <a:solidFill>
                  <a:srgbClr val="000000"/>
                </a:solidFill>
              </a:rPr>
              <a:t>个集合互相包含（互为子集）</a:t>
            </a:r>
          </a:p>
          <a:p>
            <a:r>
              <a:rPr lang="zh-CN" altLang="en-US" sz="3600" b="1" dirty="0"/>
              <a:t>证明</a:t>
            </a:r>
            <a:r>
              <a:rPr lang="en-US" sz="3600" b="1" dirty="0"/>
              <a:t>2</a:t>
            </a:r>
            <a:r>
              <a:rPr lang="zh-CN" altLang="en-US" sz="3600" b="1" dirty="0"/>
              <a:t>个集合互为子集，需要证明？</a:t>
            </a:r>
            <a:r>
              <a:rPr lang="en-US" sz="3600" b="1" dirty="0"/>
              <a:t> </a:t>
            </a:r>
            <a:endParaRPr lang="zh-CN" altLang="en-US" sz="3600" b="1" dirty="0"/>
          </a:p>
          <a:p>
            <a:pPr>
              <a:buNone/>
            </a:pPr>
            <a:r>
              <a:rPr lang="en-US" altLang="zh-CN" sz="4000" b="1" dirty="0"/>
              <a:t>   </a:t>
            </a:r>
            <a:r>
              <a:rPr lang="en-US" altLang="zh-CN" sz="4000" b="1" dirty="0">
                <a:solidFill>
                  <a:srgbClr val="000000"/>
                </a:solidFill>
              </a:rPr>
              <a:t>…</a:t>
            </a:r>
            <a:endParaRPr lang="zh-CN" altLang="en-US" sz="4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z="4000" dirty="0">
                <a:solidFill>
                  <a:srgbClr val="0000CC"/>
                </a:solidFill>
              </a:rPr>
              <a:t>2.3Chomsky</a:t>
            </a:r>
            <a:r>
              <a:rPr lang="zh-CN" altLang="en-US" sz="4000" dirty="0">
                <a:solidFill>
                  <a:srgbClr val="0000CC"/>
                </a:solidFill>
              </a:rPr>
              <a:t>对文法、语言的分类</a:t>
            </a:r>
          </a:p>
        </p:txBody>
      </p:sp>
      <p:sp>
        <p:nvSpPr>
          <p:cNvPr id="118787" name="Rectangle 3"/>
          <p:cNvSpPr>
            <a:spLocks noGrp="1" noChangeArrowheads="1"/>
          </p:cNvSpPr>
          <p:nvPr>
            <p:ph type="body" idx="1"/>
          </p:nvPr>
        </p:nvSpPr>
        <p:spPr>
          <a:xfrm>
            <a:off x="971550" y="2322513"/>
            <a:ext cx="7848600" cy="3843337"/>
          </a:xfrm>
        </p:spPr>
        <p:txBody>
          <a:bodyPr/>
          <a:lstStyle/>
          <a:p>
            <a:pPr marL="0" indent="0" algn="just" eaLnBrk="1" hangingPunct="1">
              <a:buFont typeface="Wingdings" pitchFamily="2" charset="2"/>
              <a:buNone/>
            </a:pPr>
            <a:r>
              <a:rPr lang="en-US" altLang="zh-CN" sz="4000" b="1" dirty="0">
                <a:solidFill>
                  <a:srgbClr val="000000"/>
                </a:solidFill>
                <a:latin typeface="宋体" pitchFamily="2" charset="-122"/>
              </a:rPr>
              <a:t>Chomsky</a:t>
            </a:r>
            <a:r>
              <a:rPr lang="zh-CN" altLang="en-US" sz="4000" b="1" dirty="0">
                <a:solidFill>
                  <a:srgbClr val="0000CC"/>
                </a:solidFill>
                <a:latin typeface="宋体" pitchFamily="2" charset="-122"/>
              </a:rPr>
              <a:t>对文法进行了分类；</a:t>
            </a:r>
          </a:p>
          <a:p>
            <a:pPr marL="0" indent="0" algn="just" eaLnBrk="1" hangingPunct="1">
              <a:buFont typeface="Wingdings" pitchFamily="2" charset="2"/>
              <a:buNone/>
            </a:pPr>
            <a:r>
              <a:rPr lang="zh-CN" altLang="en-US" sz="4000" b="1" dirty="0">
                <a:solidFill>
                  <a:srgbClr val="0000CC"/>
                </a:solidFill>
                <a:latin typeface="宋体" pitchFamily="2" charset="-122"/>
              </a:rPr>
              <a:t>语言的分类，是根据产生该语言文法的类别进行分类的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p:cTn id="7" dur="500" fill="hold"/>
                                        <p:tgtEl>
                                          <p:spTgt spid="11878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878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p:cTn id="13" dur="500" fill="hold"/>
                                        <p:tgtEl>
                                          <p:spTgt spid="11878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18787">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zh-CN" sz="4800" dirty="0">
                <a:solidFill>
                  <a:srgbClr val="FF0000"/>
                </a:solidFill>
              </a:rPr>
              <a:t>0</a:t>
            </a:r>
            <a:r>
              <a:rPr lang="zh-CN" altLang="en-US" sz="4800" dirty="0">
                <a:solidFill>
                  <a:srgbClr val="000000"/>
                </a:solidFill>
              </a:rPr>
              <a:t>型文法</a:t>
            </a:r>
          </a:p>
        </p:txBody>
      </p:sp>
      <p:sp>
        <p:nvSpPr>
          <p:cNvPr id="632835"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对于一般的短语结构文法</a:t>
            </a:r>
            <a:r>
              <a:rPr lang="en-US" altLang="zh-CN" sz="4000" b="1" dirty="0">
                <a:solidFill>
                  <a:srgbClr val="0000CC"/>
                </a:solidFill>
              </a:rPr>
              <a:t>(</a:t>
            </a:r>
            <a:r>
              <a:rPr lang="en-US" altLang="zh-CN" sz="4000" b="1" dirty="0">
                <a:solidFill>
                  <a:srgbClr val="000000"/>
                </a:solidFill>
              </a:rPr>
              <a:t>PSG</a:t>
            </a:r>
            <a:r>
              <a:rPr lang="en-US" altLang="zh-CN" sz="4000" b="1" dirty="0">
                <a:solidFill>
                  <a:srgbClr val="0000CC"/>
                </a:solidFill>
              </a:rPr>
              <a:t>) </a:t>
            </a:r>
          </a:p>
          <a:p>
            <a:pPr marL="0" indent="0" eaLnBrk="1" hangingPunct="1">
              <a:buFont typeface="Wingdings" pitchFamily="2" charset="2"/>
              <a:buNone/>
            </a:pPr>
            <a:r>
              <a:rPr lang="en-US" altLang="zh-CN" sz="4000" b="1" dirty="0">
                <a:solidFill>
                  <a:srgbClr val="0000CC"/>
                </a:solidFill>
              </a:rPr>
              <a:t>      G=(∑</a:t>
            </a:r>
            <a:r>
              <a:rPr lang="zh-CN" altLang="en-US" sz="4000" b="1" dirty="0">
                <a:solidFill>
                  <a:srgbClr val="0000CC"/>
                </a:solidFill>
              </a:rPr>
              <a:t>，</a:t>
            </a:r>
            <a:r>
              <a:rPr lang="en-US" altLang="zh-CN" sz="4000" b="1" dirty="0">
                <a:solidFill>
                  <a:srgbClr val="0000CC"/>
                </a:solidFill>
              </a:rPr>
              <a:t>V</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p>
          <a:p>
            <a:pPr marL="0" indent="0" eaLnBrk="1" hangingPunct="1">
              <a:buFont typeface="Wingdings" pitchFamily="2" charset="2"/>
              <a:buNone/>
            </a:pPr>
            <a:r>
              <a:rPr lang="en-US" altLang="zh-CN" sz="4000" b="1" dirty="0">
                <a:solidFill>
                  <a:srgbClr val="0000CC"/>
                </a:solidFill>
              </a:rPr>
              <a:t>  G</a:t>
            </a:r>
            <a:r>
              <a:rPr lang="zh-CN" altLang="en-US" sz="4000" b="1" dirty="0">
                <a:solidFill>
                  <a:srgbClr val="0000CC"/>
                </a:solidFill>
              </a:rPr>
              <a:t>称为</a:t>
            </a:r>
            <a:r>
              <a:rPr lang="en-US" altLang="zh-CN" sz="4000" b="1" dirty="0">
                <a:solidFill>
                  <a:srgbClr val="000000"/>
                </a:solidFill>
              </a:rPr>
              <a:t>0</a:t>
            </a:r>
            <a:r>
              <a:rPr lang="zh-CN" altLang="en-US" sz="4000" b="1" dirty="0">
                <a:solidFill>
                  <a:srgbClr val="0000CC"/>
                </a:solidFill>
              </a:rPr>
              <a:t>型文法</a:t>
            </a:r>
            <a:endParaRPr lang="en-US" altLang="zh-CN" sz="4000" b="1" dirty="0">
              <a:solidFill>
                <a:srgbClr val="0000CC"/>
              </a:solidFill>
            </a:endParaRPr>
          </a:p>
          <a:p>
            <a:pPr marL="0" indent="0" eaLnBrk="1" hangingPunct="1">
              <a:buFont typeface="Wingdings" pitchFamily="2" charset="2"/>
              <a:buNone/>
            </a:pPr>
            <a:r>
              <a:rPr lang="zh-CN" altLang="en-US" sz="4000" b="1" dirty="0">
                <a:solidFill>
                  <a:srgbClr val="0000CC"/>
                </a:solidFill>
              </a:rPr>
              <a:t>对应的</a:t>
            </a:r>
            <a:r>
              <a:rPr lang="en-US" altLang="zh-CN" sz="4000" b="1" dirty="0">
                <a:solidFill>
                  <a:srgbClr val="0000CC"/>
                </a:solidFill>
              </a:rPr>
              <a:t>L(G)</a:t>
            </a:r>
            <a:r>
              <a:rPr lang="zh-CN" altLang="en-US" sz="4000" b="1" dirty="0">
                <a:solidFill>
                  <a:srgbClr val="0000CC"/>
                </a:solidFill>
              </a:rPr>
              <a:t>称为</a:t>
            </a:r>
            <a:r>
              <a:rPr lang="en-US" altLang="zh-CN" sz="4000" b="1" dirty="0">
                <a:solidFill>
                  <a:srgbClr val="0000CC"/>
                </a:solidFill>
              </a:rPr>
              <a:t>0</a:t>
            </a:r>
            <a:r>
              <a:rPr lang="zh-CN" altLang="en-US" sz="4000" b="1" dirty="0">
                <a:solidFill>
                  <a:srgbClr val="0000CC"/>
                </a:solidFill>
              </a:rPr>
              <a:t>型语言    </a:t>
            </a:r>
            <a:r>
              <a:rPr lang="zh-CN" altLang="en-US" sz="4000" b="1" dirty="0">
                <a:solidFill>
                  <a:srgbClr val="000000"/>
                </a:solidFill>
              </a:rPr>
              <a:t>或</a:t>
            </a:r>
            <a:endParaRPr lang="en-US" altLang="zh-CN" sz="4000" b="1" dirty="0">
              <a:solidFill>
                <a:srgbClr val="000000"/>
              </a:solidFill>
            </a:endParaRPr>
          </a:p>
          <a:p>
            <a:pPr marL="0" indent="0" eaLnBrk="1" hangingPunct="1">
              <a:buFont typeface="Wingdings" pitchFamily="2" charset="2"/>
              <a:buNone/>
            </a:pPr>
            <a:r>
              <a:rPr lang="zh-CN" altLang="en-US" sz="3600" b="1" dirty="0">
                <a:solidFill>
                  <a:srgbClr val="0000CC"/>
                </a:solidFill>
              </a:rPr>
              <a:t>短语结构语言</a:t>
            </a:r>
            <a:r>
              <a:rPr lang="en-US" altLang="zh-CN" sz="3600" b="1" dirty="0">
                <a:solidFill>
                  <a:srgbClr val="0000CC"/>
                </a:solidFill>
              </a:rPr>
              <a:t>(</a:t>
            </a:r>
            <a:r>
              <a:rPr lang="en-US" altLang="zh-CN" sz="3600" b="1" dirty="0">
                <a:solidFill>
                  <a:srgbClr val="000000"/>
                </a:solidFill>
              </a:rPr>
              <a:t>PSL</a:t>
            </a:r>
            <a:r>
              <a:rPr lang="en-US" altLang="zh-CN" sz="3600" b="1" dirty="0">
                <a:solidFill>
                  <a:srgbClr val="0000CC"/>
                </a:solidFill>
              </a:rPr>
              <a:t>)</a:t>
            </a:r>
            <a:r>
              <a:rPr lang="zh-CN" altLang="en-US" sz="3600" b="1" dirty="0">
                <a:solidFill>
                  <a:srgbClr val="0000CC"/>
                </a:solidFill>
              </a:rPr>
              <a:t>   或 </a:t>
            </a:r>
            <a:r>
              <a:rPr lang="zh-CN" altLang="en-US" sz="3600" b="1" dirty="0">
                <a:solidFill>
                  <a:srgbClr val="000000"/>
                </a:solidFill>
              </a:rPr>
              <a:t>递归可枚举集</a:t>
            </a:r>
            <a:endParaRPr lang="zh-CN" altLang="en-US" sz="4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32835">
                                            <p:txEl>
                                              <p:pRg st="0" end="0"/>
                                            </p:txEl>
                                          </p:spTgt>
                                        </p:tgtEl>
                                        <p:attrNameLst>
                                          <p:attrName>style.visibility</p:attrName>
                                        </p:attrNameLst>
                                      </p:cBhvr>
                                      <p:to>
                                        <p:strVal val="visible"/>
                                      </p:to>
                                    </p:set>
                                    <p:animEffect transition="in" filter="box(in)">
                                      <p:cBhvr>
                                        <p:cTn id="7" dur="500"/>
                                        <p:tgtEl>
                                          <p:spTgt spid="632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32835">
                                            <p:txEl>
                                              <p:pRg st="1" end="1"/>
                                            </p:txEl>
                                          </p:spTgt>
                                        </p:tgtEl>
                                        <p:attrNameLst>
                                          <p:attrName>style.visibility</p:attrName>
                                        </p:attrNameLst>
                                      </p:cBhvr>
                                      <p:to>
                                        <p:strVal val="visible"/>
                                      </p:to>
                                    </p:set>
                                    <p:animEffect transition="in" filter="box(in)">
                                      <p:cBhvr>
                                        <p:cTn id="12" dur="500"/>
                                        <p:tgtEl>
                                          <p:spTgt spid="632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32835">
                                            <p:txEl>
                                              <p:pRg st="2" end="2"/>
                                            </p:txEl>
                                          </p:spTgt>
                                        </p:tgtEl>
                                        <p:attrNameLst>
                                          <p:attrName>style.visibility</p:attrName>
                                        </p:attrNameLst>
                                      </p:cBhvr>
                                      <p:to>
                                        <p:strVal val="visible"/>
                                      </p:to>
                                    </p:set>
                                    <p:animEffect transition="in" filter="box(in)">
                                      <p:cBhvr>
                                        <p:cTn id="17" dur="500"/>
                                        <p:tgtEl>
                                          <p:spTgt spid="632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32835">
                                            <p:txEl>
                                              <p:pRg st="3" end="3"/>
                                            </p:txEl>
                                          </p:spTgt>
                                        </p:tgtEl>
                                        <p:attrNameLst>
                                          <p:attrName>style.visibility</p:attrName>
                                        </p:attrNameLst>
                                      </p:cBhvr>
                                      <p:to>
                                        <p:strVal val="visible"/>
                                      </p:to>
                                    </p:set>
                                    <p:animEffect transition="in" filter="box(in)">
                                      <p:cBhvr>
                                        <p:cTn id="22" dur="500"/>
                                        <p:tgtEl>
                                          <p:spTgt spid="632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32835">
                                            <p:txEl>
                                              <p:pRg st="4" end="4"/>
                                            </p:txEl>
                                          </p:spTgt>
                                        </p:tgtEl>
                                        <p:attrNameLst>
                                          <p:attrName>style.visibility</p:attrName>
                                        </p:attrNameLst>
                                      </p:cBhvr>
                                      <p:to>
                                        <p:strVal val="visible"/>
                                      </p:to>
                                    </p:set>
                                    <p:animEffect transition="in" filter="box(in)">
                                      <p:cBhvr>
                                        <p:cTn id="27" dur="500"/>
                                        <p:tgtEl>
                                          <p:spTgt spid="6328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sz="4800" dirty="0">
                <a:solidFill>
                  <a:srgbClr val="FF0000"/>
                </a:solidFill>
              </a:rPr>
              <a:t>1</a:t>
            </a:r>
            <a:r>
              <a:rPr lang="zh-CN" altLang="en-US" sz="4800" dirty="0">
                <a:solidFill>
                  <a:srgbClr val="000000"/>
                </a:solidFill>
              </a:rPr>
              <a:t>型文法</a:t>
            </a:r>
          </a:p>
        </p:txBody>
      </p:sp>
      <p:sp>
        <p:nvSpPr>
          <p:cNvPr id="638979"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如果对于任意</a:t>
            </a:r>
            <a:r>
              <a:rPr lang="zh-CN" altLang="en-US" sz="4000" b="1" dirty="0">
                <a:solidFill>
                  <a:srgbClr val="0000CC"/>
                </a:solidFill>
                <a:sym typeface="Symbol" pitchFamily="18" charset="2"/>
              </a:rPr>
              <a:t></a:t>
            </a:r>
            <a:r>
              <a:rPr lang="zh-CN" altLang="en-US" sz="4000" b="1" dirty="0">
                <a:solidFill>
                  <a:srgbClr val="0000CC"/>
                </a:solidFill>
              </a:rPr>
              <a:t>∈</a:t>
            </a:r>
            <a:r>
              <a:rPr lang="en-US" altLang="zh-CN" sz="4000" b="1" dirty="0">
                <a:solidFill>
                  <a:srgbClr val="0000CC"/>
                </a:solidFill>
              </a:rPr>
              <a:t>P</a:t>
            </a:r>
            <a:r>
              <a:rPr lang="zh-CN" altLang="en-US" sz="4000" b="1" dirty="0">
                <a:solidFill>
                  <a:srgbClr val="0000CC"/>
                </a:solidFill>
              </a:rPr>
              <a:t>，均有</a:t>
            </a:r>
            <a:endParaRPr lang="en-US" altLang="zh-CN" sz="4000" b="1" dirty="0">
              <a:solidFill>
                <a:srgbClr val="0000CC"/>
              </a:solidFill>
            </a:endParaRPr>
          </a:p>
          <a:p>
            <a:pPr marL="0" indent="0" eaLnBrk="1" hangingPunct="1">
              <a:buFont typeface="Wingdings" pitchFamily="2" charset="2"/>
              <a:buNone/>
            </a:pPr>
            <a:r>
              <a:rPr lang="en-US" altLang="zh-CN" sz="4000" b="1" dirty="0">
                <a:solidFill>
                  <a:srgbClr val="000000"/>
                </a:solidFill>
              </a:rPr>
              <a:t>|</a:t>
            </a:r>
            <a:r>
              <a:rPr lang="en-US" altLang="zh-CN" sz="4000" b="1" dirty="0">
                <a:solidFill>
                  <a:srgbClr val="000000"/>
                </a:solidFill>
                <a:sym typeface="Symbol" pitchFamily="18" charset="2"/>
              </a:rPr>
              <a:t></a:t>
            </a:r>
            <a:r>
              <a:rPr lang="en-US" altLang="zh-CN" sz="4000" b="1" dirty="0">
                <a:solidFill>
                  <a:srgbClr val="000000"/>
                </a:solidFill>
              </a:rPr>
              <a:t>|≤|</a:t>
            </a:r>
            <a:r>
              <a:rPr lang="en-US" altLang="zh-CN" sz="4000" b="1" dirty="0">
                <a:solidFill>
                  <a:srgbClr val="000000"/>
                </a:solidFill>
                <a:sym typeface="Symbol" pitchFamily="18" charset="2"/>
              </a:rPr>
              <a:t></a:t>
            </a:r>
            <a:r>
              <a:rPr lang="en-US" altLang="zh-CN" sz="4000" b="1" dirty="0">
                <a:solidFill>
                  <a:srgbClr val="000000"/>
                </a:solidFill>
              </a:rPr>
              <a:t>|</a:t>
            </a:r>
            <a:r>
              <a:rPr lang="zh-CN" altLang="en-US" sz="4000" b="1" dirty="0">
                <a:solidFill>
                  <a:srgbClr val="0000CC"/>
                </a:solidFill>
              </a:rPr>
              <a:t>成立，则称</a:t>
            </a:r>
            <a:r>
              <a:rPr lang="en-US" altLang="zh-CN" sz="4000" b="1" dirty="0">
                <a:solidFill>
                  <a:srgbClr val="0000CC"/>
                </a:solidFill>
              </a:rPr>
              <a:t>G</a:t>
            </a:r>
            <a:r>
              <a:rPr lang="zh-CN" altLang="en-US" sz="4000" b="1" dirty="0">
                <a:solidFill>
                  <a:srgbClr val="0000CC"/>
                </a:solidFill>
              </a:rPr>
              <a:t>为</a:t>
            </a:r>
            <a:r>
              <a:rPr lang="en-US" altLang="zh-CN" sz="4000" b="1" dirty="0">
                <a:solidFill>
                  <a:srgbClr val="0000CC"/>
                </a:solidFill>
              </a:rPr>
              <a:t>1</a:t>
            </a:r>
            <a:r>
              <a:rPr lang="zh-CN" altLang="en-US" sz="4000" b="1" dirty="0">
                <a:solidFill>
                  <a:srgbClr val="0000CC"/>
                </a:solidFill>
              </a:rPr>
              <a:t>型文法：</a:t>
            </a:r>
            <a:endParaRPr lang="en-US" altLang="zh-CN" sz="4000" b="1" dirty="0">
              <a:solidFill>
                <a:srgbClr val="0000CC"/>
              </a:solidFill>
            </a:endParaRPr>
          </a:p>
          <a:p>
            <a:pPr marL="0" indent="0" eaLnBrk="1" hangingPunct="1">
              <a:buFont typeface="Wingdings" pitchFamily="2" charset="2"/>
              <a:buNone/>
            </a:pPr>
            <a:r>
              <a:rPr lang="en-US" altLang="zh-CN" sz="4000" b="1" dirty="0">
                <a:solidFill>
                  <a:srgbClr val="0000CC"/>
                </a:solidFill>
              </a:rPr>
              <a:t>    </a:t>
            </a:r>
            <a:r>
              <a:rPr lang="zh-CN" altLang="en-US" sz="4000" b="1" dirty="0">
                <a:solidFill>
                  <a:srgbClr val="000000"/>
                </a:solidFill>
              </a:rPr>
              <a:t>上下文相关文法</a:t>
            </a:r>
            <a:r>
              <a:rPr lang="en-US" altLang="zh-CN" sz="4000" b="1" dirty="0">
                <a:solidFill>
                  <a:srgbClr val="0000CC"/>
                </a:solidFill>
              </a:rPr>
              <a:t>(</a:t>
            </a:r>
            <a:r>
              <a:rPr lang="en-US" altLang="zh-CN" sz="4000" b="1" dirty="0">
                <a:solidFill>
                  <a:srgbClr val="000000"/>
                </a:solidFill>
              </a:rPr>
              <a:t>CSG</a:t>
            </a:r>
            <a:r>
              <a:rPr lang="en-US" altLang="zh-CN" sz="4000" b="1" dirty="0">
                <a:solidFill>
                  <a:srgbClr val="0000CC"/>
                </a:solidFill>
              </a:rPr>
              <a:t>)</a:t>
            </a:r>
            <a:r>
              <a:rPr lang="zh-CN" altLang="en-US" sz="4000" b="1" dirty="0">
                <a:solidFill>
                  <a:srgbClr val="0000CC"/>
                </a:solidFill>
              </a:rPr>
              <a:t>。</a:t>
            </a:r>
          </a:p>
          <a:p>
            <a:pPr marL="0" indent="0" eaLnBrk="1" hangingPunct="1">
              <a:buFont typeface="Wingdings" pitchFamily="2" charset="2"/>
              <a:buNone/>
            </a:pPr>
            <a:r>
              <a:rPr lang="zh-CN" altLang="en-US" sz="4000" b="1" dirty="0">
                <a:solidFill>
                  <a:srgbClr val="0000CC"/>
                </a:solidFill>
              </a:rPr>
              <a:t>   对应的</a:t>
            </a:r>
            <a:r>
              <a:rPr lang="en-US" altLang="zh-CN" sz="4000" b="1" dirty="0">
                <a:solidFill>
                  <a:srgbClr val="0000CC"/>
                </a:solidFill>
              </a:rPr>
              <a:t>L(G)</a:t>
            </a:r>
            <a:r>
              <a:rPr lang="zh-CN" altLang="en-US" sz="4000" b="1" dirty="0">
                <a:solidFill>
                  <a:srgbClr val="0000CC"/>
                </a:solidFill>
              </a:rPr>
              <a:t>称为</a:t>
            </a:r>
            <a:r>
              <a:rPr lang="en-US" altLang="zh-CN" sz="4000" b="1" dirty="0">
                <a:solidFill>
                  <a:srgbClr val="0000CC"/>
                </a:solidFill>
              </a:rPr>
              <a:t>1</a:t>
            </a:r>
            <a:r>
              <a:rPr lang="zh-CN" altLang="en-US" sz="4000" b="1" dirty="0">
                <a:solidFill>
                  <a:srgbClr val="0000CC"/>
                </a:solidFill>
              </a:rPr>
              <a:t>型语言 </a:t>
            </a:r>
            <a:r>
              <a:rPr lang="zh-CN" altLang="en-US" sz="4000" b="1" dirty="0">
                <a:solidFill>
                  <a:srgbClr val="000000"/>
                </a:solidFill>
              </a:rPr>
              <a:t>或</a:t>
            </a:r>
            <a:endParaRPr lang="en-US" altLang="zh-CN" sz="4000" b="1" dirty="0">
              <a:solidFill>
                <a:srgbClr val="000000"/>
              </a:solidFill>
            </a:endParaRPr>
          </a:p>
          <a:p>
            <a:pPr marL="0" indent="0" eaLnBrk="1" hangingPunct="1">
              <a:buFont typeface="Wingdings" pitchFamily="2" charset="2"/>
              <a:buNone/>
            </a:pPr>
            <a:r>
              <a:rPr lang="zh-CN" altLang="en-US" sz="4000" b="1" dirty="0">
                <a:solidFill>
                  <a:srgbClr val="0000CC"/>
                </a:solidFill>
              </a:rPr>
              <a:t>上下文相关语言</a:t>
            </a:r>
            <a:r>
              <a:rPr lang="en-US" altLang="zh-CN" sz="4000" b="1" dirty="0">
                <a:solidFill>
                  <a:srgbClr val="0000CC"/>
                </a:solidFill>
              </a:rPr>
              <a:t>(</a:t>
            </a:r>
            <a:r>
              <a:rPr lang="en-US" altLang="zh-CN" sz="4000" b="1" dirty="0">
                <a:solidFill>
                  <a:srgbClr val="000000"/>
                </a:solidFill>
              </a:rPr>
              <a:t>CSL</a:t>
            </a:r>
            <a:r>
              <a:rPr lang="en-US" altLang="zh-CN" sz="4000" b="1" dirty="0">
                <a:solidFill>
                  <a:srgbClr val="0000CC"/>
                </a:solidFill>
              </a:rPr>
              <a:t>)</a:t>
            </a:r>
            <a:r>
              <a:rPr lang="zh-CN" altLang="en-US" sz="4000" b="1" dirty="0">
                <a:solidFill>
                  <a:srgbClr val="0000CC"/>
                </a:solidFill>
              </a:rPr>
              <a:t>。</a:t>
            </a:r>
          </a:p>
          <a:p>
            <a:pPr marL="0" indent="0"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38979">
                                            <p:txEl>
                                              <p:pRg st="0" end="0"/>
                                            </p:txEl>
                                          </p:spTgt>
                                        </p:tgtEl>
                                        <p:attrNameLst>
                                          <p:attrName>style.visibility</p:attrName>
                                        </p:attrNameLst>
                                      </p:cBhvr>
                                      <p:to>
                                        <p:strVal val="visible"/>
                                      </p:to>
                                    </p:set>
                                    <p:animEffect transition="in" filter="box(in)">
                                      <p:cBhvr>
                                        <p:cTn id="7" dur="500"/>
                                        <p:tgtEl>
                                          <p:spTgt spid="638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38979">
                                            <p:txEl>
                                              <p:pRg st="1" end="1"/>
                                            </p:txEl>
                                          </p:spTgt>
                                        </p:tgtEl>
                                        <p:attrNameLst>
                                          <p:attrName>style.visibility</p:attrName>
                                        </p:attrNameLst>
                                      </p:cBhvr>
                                      <p:to>
                                        <p:strVal val="visible"/>
                                      </p:to>
                                    </p:set>
                                    <p:animEffect transition="in" filter="box(in)">
                                      <p:cBhvr>
                                        <p:cTn id="12" dur="500"/>
                                        <p:tgtEl>
                                          <p:spTgt spid="638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38979">
                                            <p:txEl>
                                              <p:pRg st="2" end="2"/>
                                            </p:txEl>
                                          </p:spTgt>
                                        </p:tgtEl>
                                        <p:attrNameLst>
                                          <p:attrName>style.visibility</p:attrName>
                                        </p:attrNameLst>
                                      </p:cBhvr>
                                      <p:to>
                                        <p:strVal val="visible"/>
                                      </p:to>
                                    </p:set>
                                    <p:animEffect transition="in" filter="box(in)">
                                      <p:cBhvr>
                                        <p:cTn id="17" dur="500"/>
                                        <p:tgtEl>
                                          <p:spTgt spid="638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38979">
                                            <p:txEl>
                                              <p:pRg st="3" end="3"/>
                                            </p:txEl>
                                          </p:spTgt>
                                        </p:tgtEl>
                                        <p:attrNameLst>
                                          <p:attrName>style.visibility</p:attrName>
                                        </p:attrNameLst>
                                      </p:cBhvr>
                                      <p:to>
                                        <p:strVal val="visible"/>
                                      </p:to>
                                    </p:set>
                                    <p:animEffect transition="in" filter="box(in)">
                                      <p:cBhvr>
                                        <p:cTn id="22" dur="500"/>
                                        <p:tgtEl>
                                          <p:spTgt spid="6389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38979">
                                            <p:txEl>
                                              <p:pRg st="4" end="4"/>
                                            </p:txEl>
                                          </p:spTgt>
                                        </p:tgtEl>
                                        <p:attrNameLst>
                                          <p:attrName>style.visibility</p:attrName>
                                        </p:attrNameLst>
                                      </p:cBhvr>
                                      <p:to>
                                        <p:strVal val="visible"/>
                                      </p:to>
                                    </p:set>
                                    <p:animEffect transition="in" filter="box(in)">
                                      <p:cBhvr>
                                        <p:cTn id="27" dur="500"/>
                                        <p:tgtEl>
                                          <p:spTgt spid="638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CN" sz="4800" dirty="0">
                <a:solidFill>
                  <a:srgbClr val="FF0000"/>
                </a:solidFill>
              </a:rPr>
              <a:t>1</a:t>
            </a:r>
            <a:r>
              <a:rPr lang="zh-CN" altLang="en-US" sz="4800" dirty="0">
                <a:solidFill>
                  <a:srgbClr val="000000"/>
                </a:solidFill>
              </a:rPr>
              <a:t>型文法产生式的标准形式</a:t>
            </a:r>
          </a:p>
        </p:txBody>
      </p:sp>
      <p:sp>
        <p:nvSpPr>
          <p:cNvPr id="633859" name="Rectangle 3"/>
          <p:cNvSpPr>
            <a:spLocks noGrp="1" noChangeArrowheads="1"/>
          </p:cNvSpPr>
          <p:nvPr>
            <p:ph type="body" idx="1"/>
          </p:nvPr>
        </p:nvSpPr>
        <p:spPr/>
        <p:txBody>
          <a:bodyPr/>
          <a:lstStyle/>
          <a:p>
            <a:pPr eaLnBrk="1" hangingPunct="1">
              <a:buFont typeface="Wingdings" pitchFamily="2" charset="2"/>
              <a:buNone/>
            </a:pPr>
            <a:r>
              <a:rPr lang="en-US" altLang="zh-CN" sz="4000" b="1">
                <a:solidFill>
                  <a:srgbClr val="0000CC"/>
                </a:solidFill>
              </a:rPr>
              <a:t> </a:t>
            </a:r>
            <a:r>
              <a:rPr lang="zh-CN" altLang="en-US" sz="4000" b="1">
                <a:solidFill>
                  <a:srgbClr val="0000CC"/>
                </a:solidFill>
              </a:rPr>
              <a:t>          </a:t>
            </a:r>
            <a:r>
              <a:rPr lang="en-US" altLang="zh-CN" sz="4000" b="1">
                <a:solidFill>
                  <a:srgbClr val="0000CC"/>
                </a:solidFill>
              </a:rPr>
              <a:t>y</a:t>
            </a:r>
            <a:r>
              <a:rPr lang="en-US" altLang="zh-CN" sz="4000" b="1">
                <a:solidFill>
                  <a:srgbClr val="000000"/>
                </a:solidFill>
              </a:rPr>
              <a:t>A</a:t>
            </a:r>
            <a:r>
              <a:rPr lang="en-US" altLang="zh-CN" sz="4000" b="1">
                <a:solidFill>
                  <a:srgbClr val="0000CC"/>
                </a:solidFill>
              </a:rPr>
              <a:t>z→y</a:t>
            </a:r>
            <a:r>
              <a:rPr lang="en-US" altLang="zh-CN" sz="4000" b="1">
                <a:solidFill>
                  <a:srgbClr val="000000"/>
                </a:solidFill>
              </a:rPr>
              <a:t>ω</a:t>
            </a:r>
            <a:r>
              <a:rPr lang="en-US" altLang="zh-CN" sz="4000" b="1">
                <a:solidFill>
                  <a:srgbClr val="0000CC"/>
                </a:solidFill>
              </a:rPr>
              <a:t>z</a:t>
            </a:r>
          </a:p>
          <a:p>
            <a:pPr eaLnBrk="1" hangingPunct="1">
              <a:buFont typeface="Wingdings" pitchFamily="2" charset="2"/>
              <a:buNone/>
            </a:pPr>
            <a:r>
              <a:rPr lang="zh-CN" altLang="en-US" sz="4000" b="1">
                <a:solidFill>
                  <a:srgbClr val="0000CC"/>
                </a:solidFill>
              </a:rPr>
              <a:t>其中：</a:t>
            </a:r>
            <a:r>
              <a:rPr lang="en-US" altLang="zh-CN" sz="4000" b="1">
                <a:solidFill>
                  <a:srgbClr val="0000CC"/>
                </a:solidFill>
              </a:rPr>
              <a:t>A∈V</a:t>
            </a:r>
            <a:r>
              <a:rPr lang="zh-CN" altLang="en-US" sz="4000" b="1">
                <a:solidFill>
                  <a:srgbClr val="0000CC"/>
                </a:solidFill>
              </a:rPr>
              <a:t>；</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y,z∈(∑∪V)</a:t>
            </a:r>
            <a:r>
              <a:rPr lang="en-US" altLang="zh-CN" sz="4000" b="1">
                <a:solidFill>
                  <a:srgbClr val="FF0000"/>
                </a:solidFill>
              </a:rPr>
              <a:t>*</a:t>
            </a:r>
            <a:r>
              <a:rPr lang="zh-CN" altLang="en-US" sz="4000" b="1">
                <a:solidFill>
                  <a:srgbClr val="0000CC"/>
                </a:solidFill>
              </a:rPr>
              <a:t>    </a:t>
            </a:r>
          </a:p>
          <a:p>
            <a:pPr eaLnBrk="1" hangingPunct="1">
              <a:buFont typeface="Wingdings" pitchFamily="2" charset="2"/>
              <a:buNone/>
            </a:pPr>
            <a:r>
              <a:rPr lang="zh-CN" altLang="en-US" sz="4000" b="1">
                <a:solidFill>
                  <a:srgbClr val="0000CC"/>
                </a:solidFill>
              </a:rPr>
              <a:t>           </a:t>
            </a:r>
            <a:r>
              <a:rPr lang="en-US" altLang="zh-CN" sz="4000" b="1">
                <a:solidFill>
                  <a:srgbClr val="0000CC"/>
                </a:solidFill>
              </a:rPr>
              <a:t>ω∈(∑∪V)</a:t>
            </a:r>
            <a:r>
              <a:rPr lang="en-US" altLang="zh-CN" sz="4000" b="1" baseline="30000">
                <a:solidFill>
                  <a:srgbClr val="FF0000"/>
                </a:solidFill>
              </a:rPr>
              <a:t>+</a:t>
            </a:r>
            <a:endParaRPr lang="zh-CN" altLang="en-US" sz="4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3859">
                                            <p:txEl>
                                              <p:pRg st="0" end="0"/>
                                            </p:txEl>
                                          </p:spTgt>
                                        </p:tgtEl>
                                        <p:attrNameLst>
                                          <p:attrName>style.visibility</p:attrName>
                                        </p:attrNameLst>
                                      </p:cBhvr>
                                      <p:to>
                                        <p:strVal val="visible"/>
                                      </p:to>
                                    </p:set>
                                    <p:animEffect transition="in" filter="box(in)">
                                      <p:cBhvr>
                                        <p:cTn id="7" dur="500"/>
                                        <p:tgtEl>
                                          <p:spTgt spid="633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33859">
                                            <p:txEl>
                                              <p:pRg st="1" end="1"/>
                                            </p:txEl>
                                          </p:spTgt>
                                        </p:tgtEl>
                                        <p:attrNameLst>
                                          <p:attrName>style.visibility</p:attrName>
                                        </p:attrNameLst>
                                      </p:cBhvr>
                                      <p:to>
                                        <p:strVal val="visible"/>
                                      </p:to>
                                    </p:set>
                                    <p:animEffect transition="in" filter="box(in)">
                                      <p:cBhvr>
                                        <p:cTn id="12" dur="500"/>
                                        <p:tgtEl>
                                          <p:spTgt spid="633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33859">
                                            <p:txEl>
                                              <p:pRg st="2" end="2"/>
                                            </p:txEl>
                                          </p:spTgt>
                                        </p:tgtEl>
                                        <p:attrNameLst>
                                          <p:attrName>style.visibility</p:attrName>
                                        </p:attrNameLst>
                                      </p:cBhvr>
                                      <p:to>
                                        <p:strVal val="visible"/>
                                      </p:to>
                                    </p:set>
                                    <p:animEffect transition="in" filter="box(in)">
                                      <p:cBhvr>
                                        <p:cTn id="17" dur="500"/>
                                        <p:tgtEl>
                                          <p:spTgt spid="633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33859">
                                            <p:txEl>
                                              <p:pRg st="3" end="3"/>
                                            </p:txEl>
                                          </p:spTgt>
                                        </p:tgtEl>
                                        <p:attrNameLst>
                                          <p:attrName>style.visibility</p:attrName>
                                        </p:attrNameLst>
                                      </p:cBhvr>
                                      <p:to>
                                        <p:strVal val="visible"/>
                                      </p:to>
                                    </p:set>
                                    <p:animEffect transition="in" filter="box(in)">
                                      <p:cBhvr>
                                        <p:cTn id="22" dur="500"/>
                                        <p:tgtEl>
                                          <p:spTgt spid="633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sz="4800" dirty="0">
                <a:solidFill>
                  <a:srgbClr val="000000"/>
                </a:solidFill>
              </a:rPr>
              <a:t>1</a:t>
            </a:r>
            <a:r>
              <a:rPr lang="zh-CN" altLang="en-US" sz="4800" dirty="0">
                <a:solidFill>
                  <a:srgbClr val="000000"/>
                </a:solidFill>
              </a:rPr>
              <a:t>型文法</a:t>
            </a:r>
          </a:p>
        </p:txBody>
      </p:sp>
      <p:sp>
        <p:nvSpPr>
          <p:cNvPr id="908291" name="Rectangle 3"/>
          <p:cNvSpPr>
            <a:spLocks noGrp="1" noChangeArrowheads="1"/>
          </p:cNvSpPr>
          <p:nvPr>
            <p:ph type="body" idx="1"/>
          </p:nvPr>
        </p:nvSpPr>
        <p:spPr/>
        <p:txBody>
          <a:bodyPr/>
          <a:lstStyle/>
          <a:p>
            <a:pPr marL="0" indent="0" eaLnBrk="1" hangingPunct="1">
              <a:buFont typeface="Wingdings" pitchFamily="2" charset="2"/>
              <a:buNone/>
            </a:pPr>
            <a:r>
              <a:rPr lang="en-US" altLang="zh-CN" sz="4000" b="1">
                <a:solidFill>
                  <a:srgbClr val="0000CC"/>
                </a:solidFill>
              </a:rPr>
              <a:t>   </a:t>
            </a:r>
            <a:r>
              <a:rPr lang="zh-CN" altLang="en-US" sz="4000" b="1">
                <a:solidFill>
                  <a:srgbClr val="0000CC"/>
                </a:solidFill>
              </a:rPr>
              <a:t>可以证明：</a:t>
            </a:r>
            <a:endParaRPr lang="en-US" altLang="zh-CN" sz="4000" b="1">
              <a:solidFill>
                <a:srgbClr val="0000CC"/>
              </a:solidFill>
            </a:endParaRPr>
          </a:p>
          <a:p>
            <a:pPr marL="0" indent="0" eaLnBrk="1" hangingPunct="1">
              <a:buFont typeface="Wingdings" pitchFamily="2" charset="2"/>
              <a:buNone/>
            </a:pPr>
            <a:r>
              <a:rPr lang="en-US" altLang="zh-CN" sz="4000" b="1">
                <a:solidFill>
                  <a:srgbClr val="0000CC"/>
                </a:solidFill>
              </a:rPr>
              <a:t>   </a:t>
            </a:r>
            <a:r>
              <a:rPr lang="zh-CN" altLang="en-US" sz="4000" b="1">
                <a:solidFill>
                  <a:srgbClr val="0000CC"/>
                </a:solidFill>
              </a:rPr>
              <a:t>任意的</a:t>
            </a:r>
            <a:r>
              <a:rPr lang="en-US" altLang="zh-CN" sz="4000" b="1">
                <a:solidFill>
                  <a:srgbClr val="000000"/>
                </a:solidFill>
              </a:rPr>
              <a:t>1</a:t>
            </a:r>
            <a:r>
              <a:rPr lang="zh-CN" altLang="en-US" sz="4000" b="1">
                <a:solidFill>
                  <a:srgbClr val="0000CC"/>
                </a:solidFill>
              </a:rPr>
              <a:t>型文法，都可以改造为</a:t>
            </a:r>
            <a:r>
              <a:rPr lang="en-US" altLang="zh-CN" sz="4000" b="1">
                <a:solidFill>
                  <a:srgbClr val="0000CC"/>
                </a:solidFill>
              </a:rPr>
              <a:t>1</a:t>
            </a:r>
            <a:r>
              <a:rPr lang="zh-CN" altLang="en-US" sz="4000" b="1">
                <a:solidFill>
                  <a:srgbClr val="0000CC"/>
                </a:solidFill>
              </a:rPr>
              <a:t>型文法的标准形式。</a:t>
            </a:r>
          </a:p>
          <a:p>
            <a:pPr marL="0" indent="0"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8291">
                                            <p:txEl>
                                              <p:pRg st="0" end="0"/>
                                            </p:txEl>
                                          </p:spTgt>
                                        </p:tgtEl>
                                        <p:attrNameLst>
                                          <p:attrName>style.visibility</p:attrName>
                                        </p:attrNameLst>
                                      </p:cBhvr>
                                      <p:to>
                                        <p:strVal val="visible"/>
                                      </p:to>
                                    </p:set>
                                    <p:animEffect transition="in" filter="box(in)">
                                      <p:cBhvr>
                                        <p:cTn id="7" dur="500"/>
                                        <p:tgtEl>
                                          <p:spTgt spid="908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08291">
                                            <p:txEl>
                                              <p:pRg st="1" end="1"/>
                                            </p:txEl>
                                          </p:spTgt>
                                        </p:tgtEl>
                                        <p:attrNameLst>
                                          <p:attrName>style.visibility</p:attrName>
                                        </p:attrNameLst>
                                      </p:cBhvr>
                                      <p:to>
                                        <p:strVal val="visible"/>
                                      </p:to>
                                    </p:set>
                                    <p:animEffect transition="in" filter="box(in)">
                                      <p:cBhvr>
                                        <p:cTn id="12" dur="500"/>
                                        <p:tgtEl>
                                          <p:spTgt spid="908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1"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sz="4800" dirty="0">
                <a:solidFill>
                  <a:srgbClr val="FF0000"/>
                </a:solidFill>
              </a:rPr>
              <a:t>2</a:t>
            </a:r>
            <a:r>
              <a:rPr lang="zh-CN" altLang="en-US" sz="4800" dirty="0">
                <a:solidFill>
                  <a:srgbClr val="000000"/>
                </a:solidFill>
              </a:rPr>
              <a:t>型文法</a:t>
            </a:r>
          </a:p>
        </p:txBody>
      </p:sp>
      <p:sp>
        <p:nvSpPr>
          <p:cNvPr id="634883" name="Rectangle 3"/>
          <p:cNvSpPr>
            <a:spLocks noGrp="1" noChangeArrowheads="1"/>
          </p:cNvSpPr>
          <p:nvPr>
            <p:ph type="body" idx="1"/>
          </p:nvPr>
        </p:nvSpPr>
        <p:spPr>
          <a:xfrm>
            <a:off x="928662" y="2285992"/>
            <a:ext cx="7500990" cy="3929090"/>
          </a:xfrm>
        </p:spPr>
        <p:txBody>
          <a:bodyPr/>
          <a:lstStyle/>
          <a:p>
            <a:pPr marL="0" indent="0" eaLnBrk="1" hangingPunct="1">
              <a:spcBef>
                <a:spcPts val="0"/>
              </a:spcBef>
              <a:buFont typeface="Wingdings" pitchFamily="2" charset="2"/>
              <a:buNone/>
            </a:pPr>
            <a:r>
              <a:rPr lang="en-US" altLang="zh-CN" sz="4000" b="1" dirty="0">
                <a:solidFill>
                  <a:srgbClr val="0000CC"/>
                </a:solidFill>
              </a:rPr>
              <a:t>  </a:t>
            </a:r>
            <a:r>
              <a:rPr lang="zh-CN" altLang="en-US" sz="4000" b="1" dirty="0">
                <a:solidFill>
                  <a:srgbClr val="0000CC"/>
                </a:solidFill>
              </a:rPr>
              <a:t>如果对于任意</a:t>
            </a:r>
            <a:r>
              <a:rPr lang="zh-CN" altLang="en-US" sz="4000" b="1" dirty="0">
                <a:solidFill>
                  <a:srgbClr val="0000CC"/>
                </a:solidFill>
                <a:sym typeface="Symbol" pitchFamily="18" charset="2"/>
              </a:rPr>
              <a:t></a:t>
            </a:r>
            <a:r>
              <a:rPr lang="zh-CN" altLang="en-US" sz="4000" b="1" dirty="0">
                <a:solidFill>
                  <a:srgbClr val="0000CC"/>
                </a:solidFill>
              </a:rPr>
              <a:t>∈</a:t>
            </a:r>
            <a:r>
              <a:rPr lang="en-US" altLang="zh-CN" sz="4000" b="1" dirty="0">
                <a:solidFill>
                  <a:srgbClr val="0000CC"/>
                </a:solidFill>
              </a:rPr>
              <a:t>P</a:t>
            </a:r>
            <a:r>
              <a:rPr lang="zh-CN" altLang="en-US" sz="4000" b="1" dirty="0">
                <a:solidFill>
                  <a:srgbClr val="0000CC"/>
                </a:solidFill>
              </a:rPr>
              <a:t>，均有</a:t>
            </a:r>
            <a:endParaRPr lang="en-US" altLang="zh-CN" sz="4000" b="1" dirty="0">
              <a:solidFill>
                <a:srgbClr val="0000CC"/>
              </a:solidFill>
            </a:endParaRPr>
          </a:p>
          <a:p>
            <a:pPr marL="0" indent="0" eaLnBrk="1" hangingPunct="1">
              <a:spcBef>
                <a:spcPts val="0"/>
              </a:spcBef>
              <a:buFont typeface="Wingdings" pitchFamily="2" charset="2"/>
              <a:buNone/>
            </a:pPr>
            <a:r>
              <a:rPr lang="en-US" altLang="zh-CN" sz="4000" b="1" dirty="0">
                <a:solidFill>
                  <a:srgbClr val="FF0000"/>
                </a:solidFill>
              </a:rPr>
              <a:t>      |</a:t>
            </a:r>
            <a:r>
              <a:rPr lang="en-US" altLang="zh-CN" sz="4000" b="1" dirty="0">
                <a:solidFill>
                  <a:srgbClr val="FF0000"/>
                </a:solidFill>
                <a:sym typeface="Symbol" pitchFamily="18" charset="2"/>
              </a:rPr>
              <a:t></a:t>
            </a:r>
            <a:r>
              <a:rPr lang="en-US" altLang="zh-CN" sz="4000" b="1" dirty="0">
                <a:solidFill>
                  <a:srgbClr val="FF0000"/>
                </a:solidFill>
              </a:rPr>
              <a:t>|≤|</a:t>
            </a:r>
            <a:r>
              <a:rPr lang="en-US" altLang="zh-CN" sz="4000" b="1" dirty="0">
                <a:solidFill>
                  <a:srgbClr val="FF0000"/>
                </a:solidFill>
                <a:sym typeface="Symbol" pitchFamily="18" charset="2"/>
              </a:rPr>
              <a:t></a:t>
            </a:r>
            <a:r>
              <a:rPr lang="en-US" altLang="zh-CN" sz="4000" b="1" dirty="0">
                <a:solidFill>
                  <a:srgbClr val="FF0000"/>
                </a:solidFill>
              </a:rPr>
              <a:t>|</a:t>
            </a:r>
            <a:r>
              <a:rPr lang="zh-CN" altLang="en-US" sz="4000" b="1" dirty="0">
                <a:solidFill>
                  <a:srgbClr val="0000CC"/>
                </a:solidFill>
              </a:rPr>
              <a:t>且</a:t>
            </a:r>
            <a:r>
              <a:rPr lang="zh-CN" altLang="en-US" sz="4000" b="1" dirty="0">
                <a:solidFill>
                  <a:srgbClr val="FF0000"/>
                </a:solidFill>
                <a:sym typeface="Symbol" pitchFamily="18" charset="2"/>
              </a:rPr>
              <a:t></a:t>
            </a:r>
            <a:r>
              <a:rPr lang="zh-CN" altLang="en-US" sz="4000" b="1" dirty="0">
                <a:solidFill>
                  <a:srgbClr val="FF0000"/>
                </a:solidFill>
              </a:rPr>
              <a:t>∈</a:t>
            </a:r>
            <a:r>
              <a:rPr lang="en-US" altLang="zh-CN" sz="4000" b="1" dirty="0">
                <a:solidFill>
                  <a:srgbClr val="FF0000"/>
                </a:solidFill>
              </a:rPr>
              <a:t>V</a:t>
            </a:r>
            <a:endParaRPr lang="en-US" altLang="zh-CN" sz="4000" b="1" dirty="0">
              <a:solidFill>
                <a:srgbClr val="0000CC"/>
              </a:solidFill>
            </a:endParaRPr>
          </a:p>
          <a:p>
            <a:pPr marL="0" indent="0" eaLnBrk="1" hangingPunct="1">
              <a:spcBef>
                <a:spcPts val="0"/>
              </a:spcBef>
              <a:buFont typeface="Wingdings" pitchFamily="2" charset="2"/>
              <a:buNone/>
            </a:pPr>
            <a:r>
              <a:rPr lang="zh-CN" altLang="en-US" sz="4000" b="1" dirty="0">
                <a:solidFill>
                  <a:srgbClr val="0000CC"/>
                </a:solidFill>
              </a:rPr>
              <a:t>称</a:t>
            </a:r>
            <a:r>
              <a:rPr lang="en-US" altLang="zh-CN" sz="4000" b="1" dirty="0">
                <a:solidFill>
                  <a:srgbClr val="0000CC"/>
                </a:solidFill>
              </a:rPr>
              <a:t>G</a:t>
            </a:r>
            <a:r>
              <a:rPr lang="zh-CN" altLang="en-US" sz="4000" b="1" dirty="0">
                <a:solidFill>
                  <a:srgbClr val="0000CC"/>
                </a:solidFill>
              </a:rPr>
              <a:t>为</a:t>
            </a:r>
            <a:r>
              <a:rPr lang="en-US" altLang="zh-CN" sz="4000" b="1" dirty="0">
                <a:solidFill>
                  <a:srgbClr val="0000CC"/>
                </a:solidFill>
              </a:rPr>
              <a:t>2</a:t>
            </a:r>
            <a:r>
              <a:rPr lang="zh-CN" altLang="en-US" sz="4000" b="1" dirty="0">
                <a:solidFill>
                  <a:srgbClr val="0000CC"/>
                </a:solidFill>
              </a:rPr>
              <a:t>型文法：</a:t>
            </a:r>
            <a:endParaRPr lang="en-US" altLang="zh-CN" sz="4000" b="1" dirty="0">
              <a:solidFill>
                <a:srgbClr val="0000CC"/>
              </a:solidFill>
            </a:endParaRPr>
          </a:p>
          <a:p>
            <a:pPr marL="0" indent="0" eaLnBrk="1" hangingPunct="1">
              <a:spcBef>
                <a:spcPts val="0"/>
              </a:spcBef>
              <a:buFont typeface="Wingdings" pitchFamily="2" charset="2"/>
              <a:buNone/>
            </a:pPr>
            <a:r>
              <a:rPr lang="en-US" altLang="zh-CN" sz="4000" b="1" dirty="0">
                <a:solidFill>
                  <a:srgbClr val="0000CC"/>
                </a:solidFill>
              </a:rPr>
              <a:t>    </a:t>
            </a:r>
            <a:r>
              <a:rPr lang="zh-CN" altLang="en-US" sz="4000" b="1" dirty="0">
                <a:solidFill>
                  <a:srgbClr val="000000"/>
                </a:solidFill>
              </a:rPr>
              <a:t>上下文无关文法</a:t>
            </a:r>
            <a:r>
              <a:rPr lang="en-US" altLang="zh-CN" sz="4000" b="1" dirty="0">
                <a:solidFill>
                  <a:srgbClr val="0000CC"/>
                </a:solidFill>
              </a:rPr>
              <a:t>(</a:t>
            </a:r>
            <a:r>
              <a:rPr lang="en-US" altLang="zh-CN" sz="4000" b="1" dirty="0">
                <a:solidFill>
                  <a:srgbClr val="000000"/>
                </a:solidFill>
              </a:rPr>
              <a:t>CFG</a:t>
            </a:r>
            <a:r>
              <a:rPr lang="en-US" altLang="zh-CN" sz="4000" b="1" dirty="0">
                <a:solidFill>
                  <a:srgbClr val="0000CC"/>
                </a:solidFill>
              </a:rPr>
              <a:t>)</a:t>
            </a:r>
          </a:p>
          <a:p>
            <a:pPr marL="0" indent="0" eaLnBrk="1" hangingPunct="1">
              <a:spcBef>
                <a:spcPts val="0"/>
              </a:spcBef>
              <a:buFont typeface="Wingdings" pitchFamily="2" charset="2"/>
              <a:buNone/>
            </a:pPr>
            <a:r>
              <a:rPr lang="en-US" altLang="zh-CN" sz="4000" b="1" dirty="0">
                <a:solidFill>
                  <a:srgbClr val="0000CC"/>
                </a:solidFill>
              </a:rPr>
              <a:t>  </a:t>
            </a:r>
            <a:r>
              <a:rPr lang="zh-CN" altLang="en-US" sz="4000" b="1" dirty="0">
                <a:solidFill>
                  <a:srgbClr val="0000CC"/>
                </a:solidFill>
              </a:rPr>
              <a:t>对应的</a:t>
            </a:r>
            <a:r>
              <a:rPr lang="en-US" altLang="zh-CN" sz="4000" b="1" dirty="0">
                <a:solidFill>
                  <a:srgbClr val="0000CC"/>
                </a:solidFill>
              </a:rPr>
              <a:t>L(G)</a:t>
            </a:r>
            <a:r>
              <a:rPr lang="zh-CN" altLang="en-US" sz="4000" b="1" dirty="0">
                <a:solidFill>
                  <a:srgbClr val="0000CC"/>
                </a:solidFill>
              </a:rPr>
              <a:t>称为</a:t>
            </a:r>
            <a:r>
              <a:rPr lang="en-US" altLang="zh-CN" sz="4000" b="1" dirty="0">
                <a:solidFill>
                  <a:srgbClr val="0000CC"/>
                </a:solidFill>
              </a:rPr>
              <a:t>2</a:t>
            </a:r>
            <a:r>
              <a:rPr lang="zh-CN" altLang="en-US" sz="4000" b="1" dirty="0">
                <a:solidFill>
                  <a:srgbClr val="0000CC"/>
                </a:solidFill>
              </a:rPr>
              <a:t>型语言或</a:t>
            </a:r>
            <a:endParaRPr lang="en-US" altLang="zh-CN" sz="4000" b="1" dirty="0">
              <a:solidFill>
                <a:srgbClr val="0000CC"/>
              </a:solidFill>
            </a:endParaRPr>
          </a:p>
          <a:p>
            <a:pPr marL="0" indent="0" eaLnBrk="1" hangingPunct="1">
              <a:spcBef>
                <a:spcPts val="0"/>
              </a:spcBef>
              <a:buFont typeface="Wingdings" pitchFamily="2" charset="2"/>
              <a:buNone/>
            </a:pPr>
            <a:r>
              <a:rPr lang="zh-CN" altLang="en-US" sz="4000" b="1" dirty="0">
                <a:solidFill>
                  <a:srgbClr val="0000CC"/>
                </a:solidFill>
              </a:rPr>
              <a:t>上下文无关语言</a:t>
            </a:r>
            <a:r>
              <a:rPr lang="en-US" altLang="zh-CN" sz="4000" b="1" dirty="0">
                <a:solidFill>
                  <a:srgbClr val="0000CC"/>
                </a:solidFill>
              </a:rPr>
              <a:t>(</a:t>
            </a:r>
            <a:r>
              <a:rPr lang="en-US" altLang="zh-CN" sz="4000" b="1" dirty="0">
                <a:solidFill>
                  <a:srgbClr val="000000"/>
                </a:solidFill>
              </a:rPr>
              <a:t>CFL</a:t>
            </a:r>
            <a:r>
              <a:rPr lang="en-US" altLang="zh-CN" sz="4000" b="1" dirty="0">
                <a:solidFill>
                  <a:srgbClr val="0000CC"/>
                </a:solidFill>
              </a:rPr>
              <a:t>)</a:t>
            </a:r>
            <a:r>
              <a:rPr lang="zh-CN" altLang="en-US"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34883">
                                            <p:txEl>
                                              <p:pRg st="0" end="0"/>
                                            </p:txEl>
                                          </p:spTgt>
                                        </p:tgtEl>
                                        <p:attrNameLst>
                                          <p:attrName>style.visibility</p:attrName>
                                        </p:attrNameLst>
                                      </p:cBhvr>
                                      <p:to>
                                        <p:strVal val="visible"/>
                                      </p:to>
                                    </p:set>
                                    <p:animEffect transition="in" filter="box(in)">
                                      <p:cBhvr>
                                        <p:cTn id="7" dur="500"/>
                                        <p:tgtEl>
                                          <p:spTgt spid="634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34883">
                                            <p:txEl>
                                              <p:pRg st="1" end="1"/>
                                            </p:txEl>
                                          </p:spTgt>
                                        </p:tgtEl>
                                        <p:attrNameLst>
                                          <p:attrName>style.visibility</p:attrName>
                                        </p:attrNameLst>
                                      </p:cBhvr>
                                      <p:to>
                                        <p:strVal val="visible"/>
                                      </p:to>
                                    </p:set>
                                    <p:animEffect transition="in" filter="box(in)">
                                      <p:cBhvr>
                                        <p:cTn id="12" dur="500"/>
                                        <p:tgtEl>
                                          <p:spTgt spid="634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34883">
                                            <p:txEl>
                                              <p:pRg st="2" end="2"/>
                                            </p:txEl>
                                          </p:spTgt>
                                        </p:tgtEl>
                                        <p:attrNameLst>
                                          <p:attrName>style.visibility</p:attrName>
                                        </p:attrNameLst>
                                      </p:cBhvr>
                                      <p:to>
                                        <p:strVal val="visible"/>
                                      </p:to>
                                    </p:set>
                                    <p:animEffect transition="in" filter="box(in)">
                                      <p:cBhvr>
                                        <p:cTn id="17" dur="500"/>
                                        <p:tgtEl>
                                          <p:spTgt spid="634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34883">
                                            <p:txEl>
                                              <p:pRg st="3" end="3"/>
                                            </p:txEl>
                                          </p:spTgt>
                                        </p:tgtEl>
                                        <p:attrNameLst>
                                          <p:attrName>style.visibility</p:attrName>
                                        </p:attrNameLst>
                                      </p:cBhvr>
                                      <p:to>
                                        <p:strVal val="visible"/>
                                      </p:to>
                                    </p:set>
                                    <p:animEffect transition="in" filter="box(in)">
                                      <p:cBhvr>
                                        <p:cTn id="22" dur="500"/>
                                        <p:tgtEl>
                                          <p:spTgt spid="6348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34883">
                                            <p:txEl>
                                              <p:pRg st="4" end="4"/>
                                            </p:txEl>
                                          </p:spTgt>
                                        </p:tgtEl>
                                        <p:attrNameLst>
                                          <p:attrName>style.visibility</p:attrName>
                                        </p:attrNameLst>
                                      </p:cBhvr>
                                      <p:to>
                                        <p:strVal val="visible"/>
                                      </p:to>
                                    </p:set>
                                    <p:animEffect transition="in" filter="box(in)">
                                      <p:cBhvr>
                                        <p:cTn id="27" dur="500"/>
                                        <p:tgtEl>
                                          <p:spTgt spid="6348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34883">
                                            <p:txEl>
                                              <p:pRg st="5" end="5"/>
                                            </p:txEl>
                                          </p:spTgt>
                                        </p:tgtEl>
                                        <p:attrNameLst>
                                          <p:attrName>style.visibility</p:attrName>
                                        </p:attrNameLst>
                                      </p:cBhvr>
                                      <p:to>
                                        <p:strVal val="visible"/>
                                      </p:to>
                                    </p:set>
                                    <p:animEffect transition="in" filter="box(in)">
                                      <p:cBhvr>
                                        <p:cTn id="32" dur="500"/>
                                        <p:tgtEl>
                                          <p:spTgt spid="634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zh-CN" altLang="zh-CN"/>
          </a:p>
        </p:txBody>
      </p:sp>
      <p:sp>
        <p:nvSpPr>
          <p:cNvPr id="930819" name="Rectangle 3"/>
          <p:cNvSpPr>
            <a:spLocks noGrp="1" noChangeArrowheads="1"/>
          </p:cNvSpPr>
          <p:nvPr>
            <p:ph type="body" idx="1"/>
          </p:nvPr>
        </p:nvSpPr>
        <p:spPr/>
        <p:txBody>
          <a:bodyPr/>
          <a:lstStyle/>
          <a:p>
            <a:pPr eaLnBrk="1" hangingPunct="1">
              <a:defRPr/>
            </a:pPr>
            <a:r>
              <a:rPr lang="zh-CN" altLang="en-US" sz="3600" b="1" dirty="0">
                <a:solidFill>
                  <a:srgbClr val="0000CC"/>
                </a:solidFill>
              </a:rPr>
              <a:t>如何</a:t>
            </a:r>
            <a:r>
              <a:rPr lang="zh-CN" altLang="en-US" sz="3600" b="1" dirty="0">
                <a:solidFill>
                  <a:srgbClr val="000000"/>
                </a:solidFill>
              </a:rPr>
              <a:t>产生</a:t>
            </a:r>
            <a:r>
              <a:rPr lang="zh-CN" altLang="en-US" sz="3600" b="1" dirty="0">
                <a:solidFill>
                  <a:srgbClr val="0000CC"/>
                </a:solidFill>
              </a:rPr>
              <a:t>这个语言呢？</a:t>
            </a:r>
            <a:endParaRPr lang="en-US" altLang="zh-CN" sz="3600" b="1" dirty="0">
              <a:solidFill>
                <a:srgbClr val="0000CC"/>
              </a:solidFill>
            </a:endParaRPr>
          </a:p>
          <a:p>
            <a:pPr marL="0" indent="0" eaLnBrk="1" hangingPunct="1">
              <a:buFont typeface="Wingdings" pitchFamily="2" charset="2"/>
              <a:buNone/>
              <a:defRPr/>
            </a:pPr>
            <a:r>
              <a:rPr lang="zh-CN" altLang="en-US" sz="3600" b="1" dirty="0">
                <a:solidFill>
                  <a:srgbClr val="0000CC"/>
                </a:solidFill>
              </a:rPr>
              <a:t>     即如何</a:t>
            </a:r>
            <a:r>
              <a:rPr lang="zh-CN" altLang="en-US" sz="3600" b="1" dirty="0">
                <a:solidFill>
                  <a:srgbClr val="000000"/>
                </a:solidFill>
              </a:rPr>
              <a:t>产生</a:t>
            </a:r>
            <a:r>
              <a:rPr lang="zh-CN" altLang="en-US" sz="3600" b="1" dirty="0">
                <a:solidFill>
                  <a:srgbClr val="0000CC"/>
                </a:solidFill>
              </a:rPr>
              <a:t>该语言所有句子呢？</a:t>
            </a:r>
            <a:endParaRPr lang="en-US" altLang="zh-CN" sz="3600" b="1" dirty="0">
              <a:solidFill>
                <a:srgbClr val="0000CC"/>
              </a:solidFill>
            </a:endParaRPr>
          </a:p>
          <a:p>
            <a:pPr eaLnBrk="1" hangingPunct="1">
              <a:defRPr/>
            </a:pPr>
            <a:r>
              <a:rPr lang="zh-CN" altLang="en-US" sz="3600" b="1" dirty="0">
                <a:solidFill>
                  <a:srgbClr val="000000"/>
                </a:solidFill>
              </a:rPr>
              <a:t>递归方法</a:t>
            </a:r>
            <a:r>
              <a:rPr lang="zh-CN" altLang="en-US" sz="3600" b="1" dirty="0">
                <a:solidFill>
                  <a:srgbClr val="0000CC"/>
                </a:solidFill>
              </a:rPr>
              <a:t>提供了语言良好的定义方式</a:t>
            </a:r>
          </a:p>
          <a:p>
            <a:pPr eaLnBrk="1" hangingPunct="1">
              <a:defRPr/>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30819">
                                            <p:txEl>
                                              <p:pRg st="0" end="0"/>
                                            </p:txEl>
                                          </p:spTgt>
                                        </p:tgtEl>
                                        <p:attrNameLst>
                                          <p:attrName>style.visibility</p:attrName>
                                        </p:attrNameLst>
                                      </p:cBhvr>
                                      <p:to>
                                        <p:strVal val="visible"/>
                                      </p:to>
                                    </p:set>
                                    <p:animEffect transition="in" filter="box(in)">
                                      <p:cBhvr>
                                        <p:cTn id="7" dur="500"/>
                                        <p:tgtEl>
                                          <p:spTgt spid="930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30819">
                                            <p:txEl>
                                              <p:pRg st="1" end="1"/>
                                            </p:txEl>
                                          </p:spTgt>
                                        </p:tgtEl>
                                        <p:attrNameLst>
                                          <p:attrName>style.visibility</p:attrName>
                                        </p:attrNameLst>
                                      </p:cBhvr>
                                      <p:to>
                                        <p:strVal val="visible"/>
                                      </p:to>
                                    </p:set>
                                    <p:animEffect transition="in" filter="box(in)">
                                      <p:cBhvr>
                                        <p:cTn id="12" dur="500"/>
                                        <p:tgtEl>
                                          <p:spTgt spid="930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30819">
                                            <p:txEl>
                                              <p:pRg st="2" end="2"/>
                                            </p:txEl>
                                          </p:spTgt>
                                        </p:tgtEl>
                                        <p:attrNameLst>
                                          <p:attrName>style.visibility</p:attrName>
                                        </p:attrNameLst>
                                      </p:cBhvr>
                                      <p:to>
                                        <p:strVal val="visible"/>
                                      </p:to>
                                    </p:set>
                                    <p:animEffect transition="in" filter="box(in)">
                                      <p:cBhvr>
                                        <p:cTn id="17" dur="500"/>
                                        <p:tgtEl>
                                          <p:spTgt spid="930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z="4400" dirty="0">
                <a:solidFill>
                  <a:srgbClr val="FF0000"/>
                </a:solidFill>
              </a:rPr>
              <a:t>3</a:t>
            </a:r>
            <a:r>
              <a:rPr lang="zh-CN" altLang="en-US" sz="4400" dirty="0">
                <a:solidFill>
                  <a:srgbClr val="000000"/>
                </a:solidFill>
              </a:rPr>
              <a:t>型文法</a:t>
            </a:r>
          </a:p>
        </p:txBody>
      </p:sp>
      <p:sp>
        <p:nvSpPr>
          <p:cNvPr id="635907" name="Rectangle 3"/>
          <p:cNvSpPr>
            <a:spLocks noGrp="1" noChangeArrowheads="1"/>
          </p:cNvSpPr>
          <p:nvPr>
            <p:ph type="body" idx="1"/>
          </p:nvPr>
        </p:nvSpPr>
        <p:spPr>
          <a:xfrm>
            <a:off x="914400" y="2285992"/>
            <a:ext cx="8001000" cy="4067196"/>
          </a:xfrm>
        </p:spPr>
        <p:txBody>
          <a:bodyPr/>
          <a:lstStyle/>
          <a:p>
            <a:pPr marL="0" indent="0" eaLnBrk="1" hangingPunct="1">
              <a:spcBef>
                <a:spcPts val="600"/>
              </a:spcBef>
              <a:buFont typeface="Wingdings" pitchFamily="2" charset="2"/>
              <a:buNone/>
            </a:pPr>
            <a:r>
              <a:rPr lang="en-US" altLang="zh-CN" sz="3600" b="1" dirty="0">
                <a:solidFill>
                  <a:srgbClr val="0000CC"/>
                </a:solidFill>
              </a:rPr>
              <a:t> </a:t>
            </a:r>
            <a:r>
              <a:rPr lang="zh-CN" altLang="en-US" sz="4000" b="1" dirty="0">
                <a:solidFill>
                  <a:srgbClr val="0000CC"/>
                </a:solidFill>
              </a:rPr>
              <a:t>如果对于任意</a:t>
            </a:r>
            <a:r>
              <a:rPr lang="zh-CN" altLang="en-US" sz="4000" b="1" dirty="0">
                <a:solidFill>
                  <a:srgbClr val="0000CC"/>
                </a:solidFill>
                <a:sym typeface="Symbol" pitchFamily="18" charset="2"/>
              </a:rPr>
              <a:t></a:t>
            </a:r>
            <a:r>
              <a:rPr lang="zh-CN" altLang="en-US" sz="4000" b="1" dirty="0">
                <a:solidFill>
                  <a:srgbClr val="0000CC"/>
                </a:solidFill>
              </a:rPr>
              <a:t>∈</a:t>
            </a:r>
            <a:r>
              <a:rPr lang="en-US" altLang="zh-CN" sz="4000" b="1" dirty="0">
                <a:solidFill>
                  <a:srgbClr val="0000CC"/>
                </a:solidFill>
              </a:rPr>
              <a:t>P</a:t>
            </a:r>
            <a:r>
              <a:rPr lang="zh-CN" altLang="en-US" sz="4000" b="1" dirty="0">
                <a:solidFill>
                  <a:srgbClr val="0000CC"/>
                </a:solidFill>
              </a:rPr>
              <a:t>，具有形式</a:t>
            </a:r>
          </a:p>
          <a:p>
            <a:pPr marL="0" indent="0" eaLnBrk="1" hangingPunct="1">
              <a:spcBef>
                <a:spcPts val="600"/>
              </a:spcBef>
              <a:buFont typeface="Wingdings" pitchFamily="2" charset="2"/>
              <a:buNone/>
            </a:pPr>
            <a:r>
              <a:rPr lang="zh-CN" altLang="en-US" sz="4000" b="1" dirty="0">
                <a:solidFill>
                  <a:srgbClr val="000000"/>
                </a:solidFill>
              </a:rPr>
              <a:t>    </a:t>
            </a:r>
            <a:r>
              <a:rPr lang="en-US" altLang="zh-CN" sz="4000" b="1" dirty="0" err="1">
                <a:solidFill>
                  <a:srgbClr val="000000"/>
                </a:solidFill>
              </a:rPr>
              <a:t>A</a:t>
            </a:r>
            <a:r>
              <a:rPr lang="en-US" altLang="zh-CN" sz="4000" b="1" dirty="0" err="1">
                <a:solidFill>
                  <a:srgbClr val="000000"/>
                </a:solidFill>
                <a:sym typeface="Symbol" pitchFamily="18" charset="2"/>
              </a:rPr>
              <a:t></a:t>
            </a:r>
            <a:r>
              <a:rPr lang="en-US" altLang="zh-CN" sz="4000" b="1" dirty="0" err="1">
                <a:solidFill>
                  <a:srgbClr val="000000"/>
                </a:solidFill>
              </a:rPr>
              <a:t>w</a:t>
            </a:r>
            <a:r>
              <a:rPr lang="zh-CN" altLang="en-US" sz="4000" b="1" dirty="0">
                <a:solidFill>
                  <a:srgbClr val="000000"/>
                </a:solidFill>
              </a:rPr>
              <a:t>     或    </a:t>
            </a:r>
            <a:r>
              <a:rPr lang="en-US" altLang="zh-CN" sz="4000" b="1" dirty="0" err="1">
                <a:solidFill>
                  <a:srgbClr val="000000"/>
                </a:solidFill>
              </a:rPr>
              <a:t>A</a:t>
            </a:r>
            <a:r>
              <a:rPr lang="en-US" altLang="zh-CN" sz="4000" b="1" dirty="0" err="1">
                <a:solidFill>
                  <a:srgbClr val="000000"/>
                </a:solidFill>
                <a:sym typeface="Symbol" pitchFamily="18" charset="2"/>
              </a:rPr>
              <a:t></a:t>
            </a:r>
            <a:r>
              <a:rPr lang="en-US" altLang="zh-CN" sz="4000" b="1" dirty="0" err="1">
                <a:solidFill>
                  <a:srgbClr val="000000"/>
                </a:solidFill>
              </a:rPr>
              <a:t>wB</a:t>
            </a:r>
            <a:endParaRPr lang="en-US" altLang="zh-CN" sz="4000" b="1" dirty="0">
              <a:solidFill>
                <a:srgbClr val="0000CC"/>
              </a:solidFill>
            </a:endParaRPr>
          </a:p>
          <a:p>
            <a:pPr marL="0" indent="0" eaLnBrk="1" hangingPunct="1">
              <a:spcBef>
                <a:spcPts val="600"/>
              </a:spcBef>
              <a:buFont typeface="Wingdings" pitchFamily="2" charset="2"/>
              <a:buNone/>
            </a:pPr>
            <a:r>
              <a:rPr lang="zh-CN" altLang="en-US" sz="4000" b="1" dirty="0">
                <a:solidFill>
                  <a:srgbClr val="0000CC"/>
                </a:solidFill>
              </a:rPr>
              <a:t>其中，</a:t>
            </a:r>
            <a:r>
              <a:rPr lang="en-US" altLang="zh-CN" sz="4000" b="1" dirty="0">
                <a:solidFill>
                  <a:srgbClr val="0000CC"/>
                </a:solidFill>
              </a:rPr>
              <a:t>A</a:t>
            </a:r>
            <a:r>
              <a:rPr lang="zh-CN" altLang="en-US" sz="4000" b="1" dirty="0">
                <a:solidFill>
                  <a:srgbClr val="0000CC"/>
                </a:solidFill>
              </a:rPr>
              <a:t>，</a:t>
            </a:r>
            <a:r>
              <a:rPr lang="en-US" altLang="zh-CN" sz="4000" b="1" dirty="0">
                <a:solidFill>
                  <a:srgbClr val="0000CC"/>
                </a:solidFill>
              </a:rPr>
              <a:t>B∈V</a:t>
            </a:r>
            <a:r>
              <a:rPr lang="zh-CN" altLang="en-US" sz="4000" b="1" dirty="0">
                <a:solidFill>
                  <a:srgbClr val="0000CC"/>
                </a:solidFill>
              </a:rPr>
              <a:t>，</a:t>
            </a:r>
            <a:r>
              <a:rPr lang="en-US" altLang="zh-CN" sz="4000" b="1" dirty="0">
                <a:solidFill>
                  <a:srgbClr val="0000CC"/>
                </a:solidFill>
              </a:rPr>
              <a:t>w∈∑</a:t>
            </a:r>
            <a:r>
              <a:rPr lang="en-US" altLang="zh-CN" sz="4000" b="1" baseline="30000" dirty="0">
                <a:solidFill>
                  <a:srgbClr val="FF0000"/>
                </a:solidFill>
              </a:rPr>
              <a:t>+</a:t>
            </a:r>
            <a:endParaRPr lang="en-US" altLang="zh-CN" sz="4000" b="1" dirty="0">
              <a:solidFill>
                <a:srgbClr val="FF0000"/>
              </a:solidFill>
            </a:endParaRPr>
          </a:p>
          <a:p>
            <a:pPr marL="0" indent="0" eaLnBrk="1" hangingPunct="1">
              <a:spcBef>
                <a:spcPts val="600"/>
              </a:spcBef>
              <a:buFont typeface="Wingdings" pitchFamily="2" charset="2"/>
              <a:buNone/>
            </a:pPr>
            <a:r>
              <a:rPr lang="en-US" altLang="zh-CN" sz="4000" b="1" dirty="0">
                <a:solidFill>
                  <a:srgbClr val="0000CC"/>
                </a:solidFill>
              </a:rPr>
              <a:t>   </a:t>
            </a:r>
            <a:r>
              <a:rPr lang="zh-CN" altLang="en-US" sz="4000" b="1" dirty="0">
                <a:solidFill>
                  <a:srgbClr val="0000CC"/>
                </a:solidFill>
              </a:rPr>
              <a:t>则称</a:t>
            </a:r>
            <a:r>
              <a:rPr lang="en-US" altLang="zh-CN" sz="4000" b="1" dirty="0">
                <a:solidFill>
                  <a:srgbClr val="0000CC"/>
                </a:solidFill>
              </a:rPr>
              <a:t>G</a:t>
            </a:r>
            <a:r>
              <a:rPr lang="zh-CN" altLang="en-US" sz="4000" b="1" dirty="0">
                <a:solidFill>
                  <a:srgbClr val="0000CC"/>
                </a:solidFill>
              </a:rPr>
              <a:t>为</a:t>
            </a:r>
            <a:r>
              <a:rPr lang="en-US" altLang="zh-CN" sz="4000" b="1" dirty="0">
                <a:solidFill>
                  <a:srgbClr val="0000CC"/>
                </a:solidFill>
              </a:rPr>
              <a:t>3</a:t>
            </a:r>
            <a:r>
              <a:rPr lang="zh-CN" altLang="en-US" sz="4000" b="1" dirty="0">
                <a:solidFill>
                  <a:srgbClr val="0000CC"/>
                </a:solidFill>
              </a:rPr>
              <a:t>型文法，或</a:t>
            </a:r>
            <a:endParaRPr lang="en-US" altLang="zh-CN" sz="4000" b="1" dirty="0">
              <a:solidFill>
                <a:srgbClr val="0000CC"/>
              </a:solidFill>
            </a:endParaRPr>
          </a:p>
          <a:p>
            <a:pPr marL="0" indent="0" eaLnBrk="1" hangingPunct="1">
              <a:spcBef>
                <a:spcPts val="600"/>
              </a:spcBef>
              <a:buFont typeface="Wingdings" pitchFamily="2" charset="2"/>
              <a:buNone/>
            </a:pPr>
            <a:r>
              <a:rPr lang="zh-CN" altLang="en-US" sz="4000" b="1" dirty="0">
                <a:solidFill>
                  <a:srgbClr val="0000CC"/>
                </a:solidFill>
              </a:rPr>
              <a:t>右线性文法 </a:t>
            </a:r>
            <a:r>
              <a:rPr lang="en-US" altLang="zh-CN" sz="4000" b="1" dirty="0">
                <a:solidFill>
                  <a:srgbClr val="000000"/>
                </a:solidFill>
              </a:rPr>
              <a:t>RLG</a:t>
            </a:r>
            <a:endParaRPr lang="en-US" altLang="zh-CN" sz="4000" b="1" dirty="0">
              <a:solidFill>
                <a:srgbClr val="0000CC"/>
              </a:solidFill>
            </a:endParaRPr>
          </a:p>
          <a:p>
            <a:pPr marL="0" indent="0" eaLnBrk="1" hangingPunct="1">
              <a:spcBef>
                <a:spcPts val="600"/>
              </a:spcBef>
              <a:buFont typeface="Wingdings" pitchFamily="2" charset="2"/>
              <a:buNone/>
            </a:pPr>
            <a:r>
              <a:rPr lang="zh-CN" altLang="en-US" sz="4000" b="1" dirty="0">
                <a:solidFill>
                  <a:srgbClr val="0000CC"/>
                </a:solidFill>
              </a:rPr>
              <a:t>也称为</a:t>
            </a:r>
            <a:r>
              <a:rPr lang="zh-CN" altLang="en-US" sz="4000" b="1" dirty="0">
                <a:solidFill>
                  <a:srgbClr val="000000"/>
                </a:solidFill>
              </a:rPr>
              <a:t>正则文法</a:t>
            </a:r>
            <a:r>
              <a:rPr lang="en-US" altLang="zh-CN" sz="4000" b="1" dirty="0">
                <a:solidFill>
                  <a:srgbClr val="FF0000"/>
                </a:solidFill>
              </a:rPr>
              <a:t>RG</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35907">
                                            <p:txEl>
                                              <p:pRg st="0" end="0"/>
                                            </p:txEl>
                                          </p:spTgt>
                                        </p:tgtEl>
                                        <p:attrNameLst>
                                          <p:attrName>style.visibility</p:attrName>
                                        </p:attrNameLst>
                                      </p:cBhvr>
                                      <p:to>
                                        <p:strVal val="visible"/>
                                      </p:to>
                                    </p:set>
                                    <p:animEffect transition="in" filter="box(in)">
                                      <p:cBhvr>
                                        <p:cTn id="7" dur="500"/>
                                        <p:tgtEl>
                                          <p:spTgt spid="635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35907">
                                            <p:txEl>
                                              <p:pRg st="1" end="1"/>
                                            </p:txEl>
                                          </p:spTgt>
                                        </p:tgtEl>
                                        <p:attrNameLst>
                                          <p:attrName>style.visibility</p:attrName>
                                        </p:attrNameLst>
                                      </p:cBhvr>
                                      <p:to>
                                        <p:strVal val="visible"/>
                                      </p:to>
                                    </p:set>
                                    <p:animEffect transition="in" filter="box(in)">
                                      <p:cBhvr>
                                        <p:cTn id="12" dur="500"/>
                                        <p:tgtEl>
                                          <p:spTgt spid="635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35907">
                                            <p:txEl>
                                              <p:pRg st="2" end="2"/>
                                            </p:txEl>
                                          </p:spTgt>
                                        </p:tgtEl>
                                        <p:attrNameLst>
                                          <p:attrName>style.visibility</p:attrName>
                                        </p:attrNameLst>
                                      </p:cBhvr>
                                      <p:to>
                                        <p:strVal val="visible"/>
                                      </p:to>
                                    </p:set>
                                    <p:animEffect transition="in" filter="box(in)">
                                      <p:cBhvr>
                                        <p:cTn id="17" dur="500"/>
                                        <p:tgtEl>
                                          <p:spTgt spid="6359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35907">
                                            <p:txEl>
                                              <p:pRg st="3" end="3"/>
                                            </p:txEl>
                                          </p:spTgt>
                                        </p:tgtEl>
                                        <p:attrNameLst>
                                          <p:attrName>style.visibility</p:attrName>
                                        </p:attrNameLst>
                                      </p:cBhvr>
                                      <p:to>
                                        <p:strVal val="visible"/>
                                      </p:to>
                                    </p:set>
                                    <p:animEffect transition="in" filter="box(in)">
                                      <p:cBhvr>
                                        <p:cTn id="22" dur="500"/>
                                        <p:tgtEl>
                                          <p:spTgt spid="635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35907">
                                            <p:txEl>
                                              <p:pRg st="4" end="4"/>
                                            </p:txEl>
                                          </p:spTgt>
                                        </p:tgtEl>
                                        <p:attrNameLst>
                                          <p:attrName>style.visibility</p:attrName>
                                        </p:attrNameLst>
                                      </p:cBhvr>
                                      <p:to>
                                        <p:strVal val="visible"/>
                                      </p:to>
                                    </p:set>
                                    <p:animEffect transition="in" filter="box(in)">
                                      <p:cBhvr>
                                        <p:cTn id="27" dur="500"/>
                                        <p:tgtEl>
                                          <p:spTgt spid="635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35907">
                                            <p:txEl>
                                              <p:pRg st="5" end="5"/>
                                            </p:txEl>
                                          </p:spTgt>
                                        </p:tgtEl>
                                        <p:attrNameLst>
                                          <p:attrName>style.visibility</p:attrName>
                                        </p:attrNameLst>
                                      </p:cBhvr>
                                      <p:to>
                                        <p:strVal val="visible"/>
                                      </p:to>
                                    </p:set>
                                    <p:animEffect transition="in" filter="box(in)">
                                      <p:cBhvr>
                                        <p:cTn id="32" dur="500"/>
                                        <p:tgtEl>
                                          <p:spTgt spid="635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endParaRPr lang="zh-CN" altLang="zh-CN"/>
          </a:p>
        </p:txBody>
      </p:sp>
      <p:sp>
        <p:nvSpPr>
          <p:cNvPr id="912387" name="Rectangle 3"/>
          <p:cNvSpPr>
            <a:spLocks noGrp="1" noChangeArrowheads="1"/>
          </p:cNvSpPr>
          <p:nvPr>
            <p:ph type="body" idx="1"/>
          </p:nvPr>
        </p:nvSpPr>
        <p:spPr/>
        <p:txBody>
          <a:bodyPr/>
          <a:lstStyle/>
          <a:p>
            <a:pPr marL="0" indent="0" eaLnBrk="1" hangingPunct="1">
              <a:buFont typeface="Wingdings" pitchFamily="2" charset="2"/>
              <a:buNone/>
            </a:pPr>
            <a:r>
              <a:rPr lang="en-US" altLang="zh-CN" sz="3600" b="1">
                <a:solidFill>
                  <a:srgbClr val="0000CC"/>
                </a:solidFill>
              </a:rPr>
              <a:t>  </a:t>
            </a:r>
            <a:r>
              <a:rPr lang="zh-CN" altLang="en-US" sz="4000" b="1">
                <a:solidFill>
                  <a:srgbClr val="0000CC"/>
                </a:solidFill>
              </a:rPr>
              <a:t>对应的</a:t>
            </a:r>
            <a:r>
              <a:rPr lang="en-US" altLang="zh-CN" sz="4000" b="1">
                <a:solidFill>
                  <a:srgbClr val="0000CC"/>
                </a:solidFill>
              </a:rPr>
              <a:t>L(G)</a:t>
            </a:r>
            <a:r>
              <a:rPr lang="zh-CN" altLang="en-US" sz="4000" b="1">
                <a:solidFill>
                  <a:srgbClr val="0000CC"/>
                </a:solidFill>
              </a:rPr>
              <a:t>称为</a:t>
            </a:r>
            <a:r>
              <a:rPr lang="en-US" altLang="zh-CN" sz="4000" b="1">
                <a:solidFill>
                  <a:srgbClr val="0000CC"/>
                </a:solidFill>
              </a:rPr>
              <a:t>3</a:t>
            </a:r>
            <a:r>
              <a:rPr lang="zh-CN" altLang="en-US" sz="4000" b="1">
                <a:solidFill>
                  <a:srgbClr val="0000CC"/>
                </a:solidFill>
              </a:rPr>
              <a:t>型语言 或 </a:t>
            </a:r>
            <a:endParaRPr lang="en-US" altLang="zh-CN" sz="4000" b="1">
              <a:solidFill>
                <a:srgbClr val="0000CC"/>
              </a:solidFill>
            </a:endParaRPr>
          </a:p>
          <a:p>
            <a:pPr marL="0" indent="0" eaLnBrk="1" hangingPunct="1">
              <a:buFont typeface="Wingdings" pitchFamily="2" charset="2"/>
              <a:buNone/>
            </a:pPr>
            <a:r>
              <a:rPr lang="en-US" altLang="zh-CN" sz="4000" b="1">
                <a:solidFill>
                  <a:srgbClr val="0000CC"/>
                </a:solidFill>
              </a:rPr>
              <a:t>  </a:t>
            </a:r>
            <a:r>
              <a:rPr lang="zh-CN" altLang="en-US" sz="4000" b="1">
                <a:solidFill>
                  <a:srgbClr val="0000CC"/>
                </a:solidFill>
              </a:rPr>
              <a:t>右线性语言</a:t>
            </a:r>
            <a:r>
              <a:rPr lang="en-US" altLang="zh-CN" sz="4000" b="1">
                <a:solidFill>
                  <a:srgbClr val="000000"/>
                </a:solidFill>
              </a:rPr>
              <a:t>RLL</a:t>
            </a:r>
            <a:r>
              <a:rPr lang="zh-CN" altLang="en-US" sz="4000" b="1">
                <a:solidFill>
                  <a:srgbClr val="0000CC"/>
                </a:solidFill>
              </a:rPr>
              <a:t>或 正则语言</a:t>
            </a:r>
            <a:r>
              <a:rPr lang="en-US" altLang="zh-CN" sz="4000" b="1">
                <a:solidFill>
                  <a:srgbClr val="000000"/>
                </a:solidFill>
              </a:rPr>
              <a:t>RL</a:t>
            </a:r>
            <a:r>
              <a:rPr lang="zh-CN" altLang="en-US" sz="4000" b="1">
                <a:solidFill>
                  <a:srgbClr val="0000CC"/>
                </a:solidFill>
              </a:rPr>
              <a:t>。</a:t>
            </a:r>
          </a:p>
          <a:p>
            <a:pPr marL="0" indent="0"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12387">
                                            <p:txEl>
                                              <p:pRg st="0" end="0"/>
                                            </p:txEl>
                                          </p:spTgt>
                                        </p:tgtEl>
                                        <p:attrNameLst>
                                          <p:attrName>style.visibility</p:attrName>
                                        </p:attrNameLst>
                                      </p:cBhvr>
                                      <p:to>
                                        <p:strVal val="visible"/>
                                      </p:to>
                                    </p:set>
                                    <p:animEffect transition="in" filter="box(in)">
                                      <p:cBhvr>
                                        <p:cTn id="7" dur="500"/>
                                        <p:tgtEl>
                                          <p:spTgt spid="912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12387">
                                            <p:txEl>
                                              <p:pRg st="1" end="1"/>
                                            </p:txEl>
                                          </p:spTgt>
                                        </p:tgtEl>
                                        <p:attrNameLst>
                                          <p:attrName>style.visibility</p:attrName>
                                        </p:attrNameLst>
                                      </p:cBhvr>
                                      <p:to>
                                        <p:strVal val="visible"/>
                                      </p:to>
                                    </p:set>
                                    <p:animEffect transition="in" filter="box(in)">
                                      <p:cBhvr>
                                        <p:cTn id="12" dur="500"/>
                                        <p:tgtEl>
                                          <p:spTgt spid="912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endParaRPr lang="zh-CN" altLang="zh-CN"/>
          </a:p>
        </p:txBody>
      </p:sp>
      <p:sp>
        <p:nvSpPr>
          <p:cNvPr id="637955" name="Rectangle 3"/>
          <p:cNvSpPr>
            <a:spLocks noGrp="1" noChangeArrowheads="1"/>
          </p:cNvSpPr>
          <p:nvPr>
            <p:ph type="body" idx="1"/>
          </p:nvPr>
        </p:nvSpPr>
        <p:spPr/>
        <p:txBody>
          <a:bodyPr/>
          <a:lstStyle/>
          <a:p>
            <a:pPr marL="0" indent="0" eaLnBrk="1" hangingPunct="1">
              <a:buFont typeface="Wingdings" pitchFamily="2" charset="2"/>
              <a:buNone/>
            </a:pPr>
            <a:r>
              <a:rPr lang="en-US" altLang="zh-CN" sz="4400" b="1">
                <a:solidFill>
                  <a:srgbClr val="0000CC"/>
                </a:solidFill>
              </a:rPr>
              <a:t>    </a:t>
            </a:r>
            <a:r>
              <a:rPr lang="zh-CN" altLang="en-US" sz="4400" b="1">
                <a:solidFill>
                  <a:srgbClr val="0000CC"/>
                </a:solidFill>
              </a:rPr>
              <a:t>四类文法和对应的四类</a:t>
            </a:r>
            <a:r>
              <a:rPr lang="zh-CN" altLang="en-US" sz="4400" b="1">
                <a:solidFill>
                  <a:srgbClr val="000000"/>
                </a:solidFill>
              </a:rPr>
              <a:t>语言</a:t>
            </a:r>
            <a:r>
              <a:rPr lang="zh-CN" altLang="en-US" sz="4400" b="1">
                <a:solidFill>
                  <a:srgbClr val="0000CC"/>
                </a:solidFill>
              </a:rPr>
              <a:t>之间是</a:t>
            </a:r>
            <a:r>
              <a:rPr lang="zh-CN" altLang="en-US" sz="4400" b="1">
                <a:solidFill>
                  <a:srgbClr val="000000"/>
                </a:solidFill>
              </a:rPr>
              <a:t>真包含</a:t>
            </a:r>
            <a:r>
              <a:rPr lang="zh-CN" altLang="en-US" sz="4400" b="1">
                <a:solidFill>
                  <a:srgbClr val="0000CC"/>
                </a:solidFill>
              </a:rPr>
              <a:t>关系。 </a:t>
            </a:r>
          </a:p>
          <a:p>
            <a:pPr marL="0" indent="0" eaLnBrk="1" hangingPunct="1"/>
            <a:endParaRPr lang="en-US" altLang="zh-CN"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Effect transition="in" filter="box(in)">
                                      <p:cBhvr>
                                        <p:cTn id="7" dur="500"/>
                                        <p:tgtEl>
                                          <p:spTgt spid="6379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z="4400" dirty="0">
                <a:solidFill>
                  <a:srgbClr val="000000"/>
                </a:solidFill>
              </a:rPr>
              <a:t>思考</a:t>
            </a:r>
          </a:p>
        </p:txBody>
      </p:sp>
      <p:sp>
        <p:nvSpPr>
          <p:cNvPr id="96259" name="Rectangle 3"/>
          <p:cNvSpPr>
            <a:spLocks noGrp="1" noChangeArrowheads="1"/>
          </p:cNvSpPr>
          <p:nvPr>
            <p:ph type="body" idx="1"/>
          </p:nvPr>
        </p:nvSpPr>
        <p:spPr/>
        <p:txBody>
          <a:bodyPr/>
          <a:lstStyle/>
          <a:p>
            <a:pPr marL="0" indent="0" eaLnBrk="1" hangingPunct="1">
              <a:buFont typeface="Wingdings" pitchFamily="2" charset="2"/>
              <a:buNone/>
            </a:pPr>
            <a:r>
              <a:rPr lang="zh-CN" altLang="en-US" sz="4000" b="1" dirty="0">
                <a:solidFill>
                  <a:srgbClr val="0000CC"/>
                </a:solidFill>
              </a:rPr>
              <a:t>如果文法</a:t>
            </a:r>
            <a:r>
              <a:rPr lang="en-US" altLang="zh-CN" sz="4000" b="1" dirty="0">
                <a:solidFill>
                  <a:srgbClr val="0000CC"/>
                </a:solidFill>
              </a:rPr>
              <a:t>G</a:t>
            </a:r>
            <a:r>
              <a:rPr lang="zh-CN" altLang="en-US" sz="4000" b="1" dirty="0">
                <a:solidFill>
                  <a:srgbClr val="0000CC"/>
                </a:solidFill>
              </a:rPr>
              <a:t>有</a:t>
            </a:r>
            <a:r>
              <a:rPr lang="zh-CN" altLang="en-US" sz="4000" b="1" dirty="0">
                <a:solidFill>
                  <a:srgbClr val="000000"/>
                </a:solidFill>
                <a:sym typeface="Symbol" pitchFamily="18" charset="2"/>
              </a:rPr>
              <a:t></a:t>
            </a:r>
            <a:r>
              <a:rPr lang="en-US" altLang="zh-CN" sz="4000" b="1" dirty="0">
                <a:solidFill>
                  <a:srgbClr val="000000"/>
                </a:solidFill>
              </a:rPr>
              <a:t>ε</a:t>
            </a:r>
            <a:r>
              <a:rPr lang="zh-CN" altLang="en-US" sz="4000" b="1" dirty="0">
                <a:solidFill>
                  <a:srgbClr val="0000CC"/>
                </a:solidFill>
                <a:latin typeface="宋体" pitchFamily="2" charset="-122"/>
              </a:rPr>
              <a:t>产生式，则</a:t>
            </a:r>
            <a:r>
              <a:rPr lang="en-US" altLang="zh-CN" sz="4000" b="1" dirty="0">
                <a:solidFill>
                  <a:srgbClr val="0000CC"/>
                </a:solidFill>
                <a:latin typeface="宋体" pitchFamily="2" charset="-122"/>
              </a:rPr>
              <a:t>G</a:t>
            </a:r>
            <a:r>
              <a:rPr lang="zh-CN" altLang="en-US" sz="4000" b="1" dirty="0">
                <a:solidFill>
                  <a:srgbClr val="0000CC"/>
                </a:solidFill>
                <a:latin typeface="宋体" pitchFamily="2" charset="-122"/>
              </a:rPr>
              <a:t>是</a:t>
            </a:r>
            <a:endParaRPr lang="en-US" altLang="zh-CN" sz="4000" b="1" dirty="0">
              <a:solidFill>
                <a:srgbClr val="0000CC"/>
              </a:solidFill>
              <a:latin typeface="宋体" pitchFamily="2" charset="-122"/>
            </a:endParaRPr>
          </a:p>
          <a:p>
            <a:pPr marL="0" indent="0" eaLnBrk="1" hangingPunct="1">
              <a:buFont typeface="Wingdings" pitchFamily="2" charset="2"/>
              <a:buNone/>
            </a:pPr>
            <a:r>
              <a:rPr lang="zh-CN" altLang="en-US" sz="4000" b="1" dirty="0">
                <a:solidFill>
                  <a:srgbClr val="0000CC"/>
                </a:solidFill>
                <a:latin typeface="宋体" pitchFamily="2" charset="-122"/>
              </a:rPr>
              <a:t> </a:t>
            </a:r>
            <a:r>
              <a:rPr lang="zh-CN" altLang="en-US" sz="4000" b="1" dirty="0">
                <a:solidFill>
                  <a:srgbClr val="000000"/>
                </a:solidFill>
                <a:latin typeface="宋体" pitchFamily="2" charset="-122"/>
              </a:rPr>
              <a:t>   </a:t>
            </a:r>
            <a:r>
              <a:rPr lang="zh-CN" altLang="en-US" sz="4000" b="1" dirty="0">
                <a:solidFill>
                  <a:srgbClr val="FF0000"/>
                </a:solidFill>
                <a:latin typeface="宋体" pitchFamily="2" charset="-122"/>
              </a:rPr>
              <a:t>？</a:t>
            </a:r>
            <a:r>
              <a:rPr lang="zh-CN" altLang="en-US" sz="4000" b="1" dirty="0">
                <a:solidFill>
                  <a:srgbClr val="0000CC"/>
                </a:solidFill>
                <a:latin typeface="宋体" pitchFamily="2" charset="-122"/>
              </a:rPr>
              <a:t>型文法</a:t>
            </a:r>
            <a:r>
              <a:rPr lang="en-US" altLang="zh-CN" sz="4000" b="1" dirty="0">
                <a:solidFill>
                  <a:srgbClr val="0000CC"/>
                </a:solidFill>
                <a:latin typeface="宋体" pitchFamily="2" charset="-122"/>
              </a:rPr>
              <a:t>?</a:t>
            </a:r>
            <a:endParaRPr lang="el-GR" altLang="zh-CN" sz="4000" b="1" dirty="0">
              <a:solidFill>
                <a:srgbClr val="0000CC"/>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ox(in)">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box(in)">
                                      <p:cBhvr>
                                        <p:cTn id="12" dur="500"/>
                                        <p:tgtEl>
                                          <p:spTgt spid="962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z="4400">
                <a:solidFill>
                  <a:srgbClr val="0000CC"/>
                </a:solidFill>
              </a:rPr>
              <a:t>文法分类判断方法：</a:t>
            </a:r>
          </a:p>
        </p:txBody>
      </p:sp>
      <p:sp>
        <p:nvSpPr>
          <p:cNvPr id="640003" name="Rectangle 3"/>
          <p:cNvSpPr>
            <a:spLocks noGrp="1" noChangeArrowheads="1"/>
          </p:cNvSpPr>
          <p:nvPr>
            <p:ph type="body" idx="1"/>
          </p:nvPr>
        </p:nvSpPr>
        <p:spPr/>
        <p:txBody>
          <a:bodyPr/>
          <a:lstStyle/>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文法</a:t>
            </a:r>
            <a:r>
              <a:rPr lang="en-US" altLang="zh-CN" sz="4000" b="1" dirty="0">
                <a:solidFill>
                  <a:srgbClr val="0000CC"/>
                </a:solidFill>
              </a:rPr>
              <a:t>G=(∑</a:t>
            </a:r>
            <a:r>
              <a:rPr lang="zh-CN" altLang="en-US" sz="4000" b="1" dirty="0">
                <a:solidFill>
                  <a:srgbClr val="0000CC"/>
                </a:solidFill>
              </a:rPr>
              <a:t>，</a:t>
            </a:r>
            <a:r>
              <a:rPr lang="en-US" altLang="zh-CN" sz="4000" b="1" dirty="0">
                <a:solidFill>
                  <a:srgbClr val="0000CC"/>
                </a:solidFill>
              </a:rPr>
              <a:t>V</a:t>
            </a:r>
            <a:r>
              <a:rPr lang="zh-CN" altLang="en-US" sz="4000" b="1" dirty="0">
                <a:solidFill>
                  <a:srgbClr val="0000CC"/>
                </a:solidFill>
              </a:rPr>
              <a:t>，</a:t>
            </a:r>
            <a:r>
              <a:rPr lang="en-US" altLang="zh-CN" sz="4000" b="1" dirty="0">
                <a:solidFill>
                  <a:srgbClr val="0000CC"/>
                </a:solidFill>
              </a:rPr>
              <a:t>S</a:t>
            </a:r>
            <a:r>
              <a:rPr lang="zh-CN" altLang="en-US" sz="4000" b="1" dirty="0">
                <a:solidFill>
                  <a:srgbClr val="0000CC"/>
                </a:solidFill>
              </a:rPr>
              <a:t>，</a:t>
            </a:r>
            <a:r>
              <a:rPr lang="en-US" altLang="zh-CN" sz="4000" b="1" dirty="0">
                <a:solidFill>
                  <a:srgbClr val="0000CC"/>
                </a:solidFill>
              </a:rPr>
              <a:t>P)</a:t>
            </a:r>
            <a:r>
              <a:rPr lang="zh-CN" altLang="en-US" sz="4000" b="1" dirty="0">
                <a:solidFill>
                  <a:srgbClr val="0000CC"/>
                </a:solidFill>
              </a:rPr>
              <a:t>，则</a:t>
            </a:r>
          </a:p>
          <a:p>
            <a:pPr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1) G</a:t>
            </a:r>
            <a:r>
              <a:rPr lang="zh-CN" altLang="en-US" sz="4000" b="1" dirty="0">
                <a:solidFill>
                  <a:srgbClr val="0000CC"/>
                </a:solidFill>
              </a:rPr>
              <a:t>是短语结构文法；</a:t>
            </a:r>
          </a:p>
          <a:p>
            <a:pPr eaLnBrk="1" hangingPunct="1">
              <a:buFont typeface="Wingdings" pitchFamily="2" charset="2"/>
              <a:buNone/>
            </a:pPr>
            <a:r>
              <a:rPr lang="zh-CN" altLang="en-US" sz="4000" b="1" dirty="0">
                <a:solidFill>
                  <a:srgbClr val="0000CC"/>
                </a:solidFill>
              </a:rPr>
              <a:t> </a:t>
            </a:r>
            <a:r>
              <a:rPr lang="en-US" altLang="zh-CN" sz="4000" b="1" dirty="0">
                <a:solidFill>
                  <a:srgbClr val="0000CC"/>
                </a:solidFill>
              </a:rPr>
              <a:t>2) </a:t>
            </a:r>
            <a:r>
              <a:rPr lang="zh-CN" altLang="en-US" sz="4000" b="1" dirty="0">
                <a:solidFill>
                  <a:srgbClr val="0000CC"/>
                </a:solidFill>
              </a:rPr>
              <a:t>若文法</a:t>
            </a:r>
            <a:r>
              <a:rPr lang="en-US" altLang="zh-CN" sz="4000" b="1" dirty="0">
                <a:solidFill>
                  <a:srgbClr val="0000CC"/>
                </a:solidFill>
              </a:rPr>
              <a:t>G</a:t>
            </a:r>
            <a:r>
              <a:rPr lang="zh-CN" altLang="en-US" sz="4000" b="1" dirty="0">
                <a:solidFill>
                  <a:srgbClr val="0000CC"/>
                </a:solidFill>
              </a:rPr>
              <a:t>所有产生式的左边</a:t>
            </a:r>
            <a:r>
              <a:rPr lang="zh-CN" altLang="en-US" sz="4000" b="1" dirty="0">
                <a:solidFill>
                  <a:srgbClr val="000000"/>
                </a:solidFill>
              </a:rPr>
              <a:t>长度</a:t>
            </a:r>
            <a:endParaRPr lang="en-US" altLang="zh-CN" sz="4000" b="1" dirty="0">
              <a:solidFill>
                <a:srgbClr val="000000"/>
              </a:solidFill>
            </a:endParaRPr>
          </a:p>
          <a:p>
            <a:pPr eaLnBrk="1" hangingPunct="1">
              <a:buFont typeface="Wingdings" pitchFamily="2" charset="2"/>
              <a:buNone/>
            </a:pPr>
            <a:r>
              <a:rPr lang="zh-CN" altLang="en-US" sz="4000" b="1" dirty="0">
                <a:solidFill>
                  <a:srgbClr val="000000"/>
                </a:solidFill>
              </a:rPr>
              <a:t>小于等于</a:t>
            </a:r>
            <a:r>
              <a:rPr lang="zh-CN" altLang="en-US" sz="4000" b="1" dirty="0">
                <a:solidFill>
                  <a:srgbClr val="0000CC"/>
                </a:solidFill>
              </a:rPr>
              <a:t>右边的长度，那么</a:t>
            </a:r>
            <a:endParaRPr lang="en-US" altLang="zh-CN" sz="4000" b="1" dirty="0">
              <a:solidFill>
                <a:srgbClr val="0000CC"/>
              </a:solidFill>
            </a:endParaRPr>
          </a:p>
          <a:p>
            <a:pPr eaLnBrk="1" hangingPunct="1">
              <a:buFont typeface="Wingdings" pitchFamily="2" charset="2"/>
              <a:buNone/>
            </a:pPr>
            <a:r>
              <a:rPr lang="en-US" altLang="zh-CN" sz="4000" b="1" dirty="0">
                <a:solidFill>
                  <a:srgbClr val="0000CC"/>
                </a:solidFill>
              </a:rPr>
              <a:t>G</a:t>
            </a:r>
            <a:r>
              <a:rPr lang="zh-CN" altLang="en-US" sz="4000" b="1" dirty="0">
                <a:solidFill>
                  <a:srgbClr val="0000CC"/>
                </a:solidFill>
              </a:rPr>
              <a:t>是</a:t>
            </a:r>
            <a:r>
              <a:rPr lang="zh-CN" altLang="en-US" sz="4000" b="1" dirty="0">
                <a:solidFill>
                  <a:srgbClr val="000000"/>
                </a:solidFill>
              </a:rPr>
              <a:t>上下文相关文法</a:t>
            </a:r>
            <a:r>
              <a:rPr lang="zh-CN" altLang="en-US" sz="4000" b="1"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0003">
                                            <p:txEl>
                                              <p:pRg st="0" end="0"/>
                                            </p:txEl>
                                          </p:spTgt>
                                        </p:tgtEl>
                                        <p:attrNameLst>
                                          <p:attrName>style.visibility</p:attrName>
                                        </p:attrNameLst>
                                      </p:cBhvr>
                                      <p:to>
                                        <p:strVal val="visible"/>
                                      </p:to>
                                    </p:set>
                                    <p:animEffect transition="in" filter="box(in)">
                                      <p:cBhvr>
                                        <p:cTn id="7" dur="500"/>
                                        <p:tgtEl>
                                          <p:spTgt spid="640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0003">
                                            <p:txEl>
                                              <p:pRg st="1" end="1"/>
                                            </p:txEl>
                                          </p:spTgt>
                                        </p:tgtEl>
                                        <p:attrNameLst>
                                          <p:attrName>style.visibility</p:attrName>
                                        </p:attrNameLst>
                                      </p:cBhvr>
                                      <p:to>
                                        <p:strVal val="visible"/>
                                      </p:to>
                                    </p:set>
                                    <p:animEffect transition="in" filter="box(in)">
                                      <p:cBhvr>
                                        <p:cTn id="12" dur="500"/>
                                        <p:tgtEl>
                                          <p:spTgt spid="640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40003">
                                            <p:txEl>
                                              <p:pRg st="2" end="2"/>
                                            </p:txEl>
                                          </p:spTgt>
                                        </p:tgtEl>
                                        <p:attrNameLst>
                                          <p:attrName>style.visibility</p:attrName>
                                        </p:attrNameLst>
                                      </p:cBhvr>
                                      <p:to>
                                        <p:strVal val="visible"/>
                                      </p:to>
                                    </p:set>
                                    <p:animEffect transition="in" filter="box(in)">
                                      <p:cBhvr>
                                        <p:cTn id="17" dur="500"/>
                                        <p:tgtEl>
                                          <p:spTgt spid="640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40003">
                                            <p:txEl>
                                              <p:pRg st="3" end="3"/>
                                            </p:txEl>
                                          </p:spTgt>
                                        </p:tgtEl>
                                        <p:attrNameLst>
                                          <p:attrName>style.visibility</p:attrName>
                                        </p:attrNameLst>
                                      </p:cBhvr>
                                      <p:to>
                                        <p:strVal val="visible"/>
                                      </p:to>
                                    </p:set>
                                    <p:animEffect transition="in" filter="box(in)">
                                      <p:cBhvr>
                                        <p:cTn id="22" dur="500"/>
                                        <p:tgtEl>
                                          <p:spTgt spid="640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40003">
                                            <p:txEl>
                                              <p:pRg st="4" end="4"/>
                                            </p:txEl>
                                          </p:spTgt>
                                        </p:tgtEl>
                                        <p:attrNameLst>
                                          <p:attrName>style.visibility</p:attrName>
                                        </p:attrNameLst>
                                      </p:cBhvr>
                                      <p:to>
                                        <p:strVal val="visible"/>
                                      </p:to>
                                    </p:set>
                                    <p:animEffect transition="in" filter="box(in)">
                                      <p:cBhvr>
                                        <p:cTn id="27" dur="500"/>
                                        <p:tgtEl>
                                          <p:spTgt spid="640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endParaRPr lang="zh-CN" altLang="zh-CN"/>
          </a:p>
        </p:txBody>
      </p:sp>
      <p:sp>
        <p:nvSpPr>
          <p:cNvPr id="641027" name="Rectangle 3"/>
          <p:cNvSpPr>
            <a:spLocks noGrp="1" noChangeArrowheads="1"/>
          </p:cNvSpPr>
          <p:nvPr>
            <p:ph type="body" idx="1"/>
          </p:nvPr>
        </p:nvSpPr>
        <p:spPr/>
        <p:txBody>
          <a:bodyPr/>
          <a:lstStyle/>
          <a:p>
            <a:pPr eaLnBrk="1" hangingPunct="1">
              <a:buFont typeface="Wingdings" pitchFamily="2" charset="2"/>
              <a:buNone/>
            </a:pPr>
            <a:r>
              <a:rPr lang="en-US" altLang="zh-CN" sz="4000" b="1" dirty="0">
                <a:solidFill>
                  <a:srgbClr val="0000CC"/>
                </a:solidFill>
              </a:rPr>
              <a:t>3) </a:t>
            </a:r>
            <a:r>
              <a:rPr lang="zh-CN" altLang="en-US" sz="4000" b="1" dirty="0">
                <a:solidFill>
                  <a:srgbClr val="0000CC"/>
                </a:solidFill>
              </a:rPr>
              <a:t>若上下文相关文法</a:t>
            </a:r>
            <a:r>
              <a:rPr lang="en-US" altLang="zh-CN" sz="4000" b="1" dirty="0">
                <a:solidFill>
                  <a:srgbClr val="0000CC"/>
                </a:solidFill>
              </a:rPr>
              <a:t>G</a:t>
            </a:r>
            <a:r>
              <a:rPr lang="zh-CN" altLang="en-US" sz="4000" b="1" dirty="0">
                <a:solidFill>
                  <a:srgbClr val="0000CC"/>
                </a:solidFill>
              </a:rPr>
              <a:t>的</a:t>
            </a:r>
            <a:endParaRPr lang="en-US" altLang="zh-CN" sz="4000" b="1" dirty="0">
              <a:solidFill>
                <a:srgbClr val="0000CC"/>
              </a:solidFill>
            </a:endParaRPr>
          </a:p>
          <a:p>
            <a:pPr eaLnBrk="1" hangingPunct="1">
              <a:buFont typeface="Wingdings" pitchFamily="2" charset="2"/>
              <a:buNone/>
            </a:pPr>
            <a:r>
              <a:rPr lang="zh-CN" altLang="en-US" sz="4000" b="1" dirty="0">
                <a:solidFill>
                  <a:srgbClr val="0000CC"/>
                </a:solidFill>
              </a:rPr>
              <a:t>所有产生式左边都是</a:t>
            </a:r>
            <a:r>
              <a:rPr lang="zh-CN" altLang="en-US" sz="4000" b="1" dirty="0">
                <a:solidFill>
                  <a:srgbClr val="000000"/>
                </a:solidFill>
              </a:rPr>
              <a:t>一个非终结符</a:t>
            </a:r>
            <a:r>
              <a:rPr lang="zh-CN" altLang="en-US" sz="4000" b="1" dirty="0">
                <a:solidFill>
                  <a:srgbClr val="0000CC"/>
                </a:solidFill>
              </a:rPr>
              <a:t>，</a:t>
            </a:r>
            <a:endParaRPr lang="en-US" altLang="zh-CN" sz="4000" b="1" dirty="0">
              <a:solidFill>
                <a:srgbClr val="0000CC"/>
              </a:solidFill>
            </a:endParaRPr>
          </a:p>
          <a:p>
            <a:pPr eaLnBrk="1" hangingPunct="1">
              <a:buFont typeface="Wingdings" pitchFamily="2" charset="2"/>
              <a:buNone/>
            </a:pPr>
            <a:r>
              <a:rPr lang="en-US" altLang="zh-CN" sz="4000" b="1" dirty="0">
                <a:solidFill>
                  <a:srgbClr val="0000CC"/>
                </a:solidFill>
              </a:rPr>
              <a:t> </a:t>
            </a:r>
            <a:r>
              <a:rPr lang="zh-CN" altLang="en-US" sz="4000" b="1" dirty="0">
                <a:solidFill>
                  <a:srgbClr val="0000CC"/>
                </a:solidFill>
              </a:rPr>
              <a:t>那么</a:t>
            </a:r>
            <a:r>
              <a:rPr lang="en-US" altLang="zh-CN" sz="4000" b="1" dirty="0">
                <a:solidFill>
                  <a:srgbClr val="0000CC"/>
                </a:solidFill>
              </a:rPr>
              <a:t>G</a:t>
            </a:r>
            <a:r>
              <a:rPr lang="zh-CN" altLang="en-US" sz="4000" b="1" dirty="0">
                <a:solidFill>
                  <a:srgbClr val="0000CC"/>
                </a:solidFill>
              </a:rPr>
              <a:t>是</a:t>
            </a:r>
            <a:r>
              <a:rPr lang="zh-CN" altLang="en-US" sz="4000" b="1" dirty="0">
                <a:solidFill>
                  <a:srgbClr val="000000"/>
                </a:solidFill>
              </a:rPr>
              <a:t>上下文无关文法</a:t>
            </a:r>
            <a:r>
              <a:rPr lang="zh-CN" altLang="en-US" sz="4000" b="1" dirty="0">
                <a:solidFill>
                  <a:srgbClr val="0000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1027">
                                            <p:txEl>
                                              <p:pRg st="0" end="0"/>
                                            </p:txEl>
                                          </p:spTgt>
                                        </p:tgtEl>
                                        <p:attrNameLst>
                                          <p:attrName>style.visibility</p:attrName>
                                        </p:attrNameLst>
                                      </p:cBhvr>
                                      <p:to>
                                        <p:strVal val="visible"/>
                                      </p:to>
                                    </p:set>
                                    <p:anim calcmode="lin" valueType="num">
                                      <p:cBhvr additive="base">
                                        <p:cTn id="7" dur="500" fill="hold"/>
                                        <p:tgtEl>
                                          <p:spTgt spid="641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1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1027">
                                            <p:txEl>
                                              <p:pRg st="1" end="1"/>
                                            </p:txEl>
                                          </p:spTgt>
                                        </p:tgtEl>
                                        <p:attrNameLst>
                                          <p:attrName>style.visibility</p:attrName>
                                        </p:attrNameLst>
                                      </p:cBhvr>
                                      <p:to>
                                        <p:strVal val="visible"/>
                                      </p:to>
                                    </p:set>
                                    <p:anim calcmode="lin" valueType="num">
                                      <p:cBhvr additive="base">
                                        <p:cTn id="13" dur="500" fill="hold"/>
                                        <p:tgtEl>
                                          <p:spTgt spid="641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1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41027">
                                            <p:txEl>
                                              <p:pRg st="2" end="2"/>
                                            </p:txEl>
                                          </p:spTgt>
                                        </p:tgtEl>
                                        <p:attrNameLst>
                                          <p:attrName>style.visibility</p:attrName>
                                        </p:attrNameLst>
                                      </p:cBhvr>
                                      <p:to>
                                        <p:strVal val="visible"/>
                                      </p:to>
                                    </p:set>
                                    <p:anim calcmode="lin" valueType="num">
                                      <p:cBhvr additive="base">
                                        <p:cTn id="19" dur="500" fill="hold"/>
                                        <p:tgtEl>
                                          <p:spTgt spid="641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10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endParaRPr lang="zh-CN" altLang="zh-CN"/>
          </a:p>
        </p:txBody>
      </p:sp>
      <p:sp>
        <p:nvSpPr>
          <p:cNvPr id="998403" name="Rectangle 3"/>
          <p:cNvSpPr>
            <a:spLocks noGrp="1" noChangeArrowheads="1"/>
          </p:cNvSpPr>
          <p:nvPr>
            <p:ph type="body" idx="1"/>
          </p:nvPr>
        </p:nvSpPr>
        <p:spPr/>
        <p:txBody>
          <a:bodyPr/>
          <a:lstStyle/>
          <a:p>
            <a:pPr eaLnBrk="1" hangingPunct="1">
              <a:buFont typeface="Wingdings" pitchFamily="2" charset="2"/>
              <a:buNone/>
            </a:pPr>
            <a:r>
              <a:rPr lang="en-US" altLang="zh-CN" sz="4000" b="1" dirty="0">
                <a:solidFill>
                  <a:srgbClr val="0000CC"/>
                </a:solidFill>
              </a:rPr>
              <a:t>4) </a:t>
            </a:r>
            <a:r>
              <a:rPr lang="zh-CN" altLang="en-US" sz="4000" b="1" dirty="0">
                <a:solidFill>
                  <a:srgbClr val="0000CC"/>
                </a:solidFill>
              </a:rPr>
              <a:t>若</a:t>
            </a:r>
            <a:r>
              <a:rPr lang="zh-CN" altLang="en-US" sz="4000" b="1" dirty="0">
                <a:solidFill>
                  <a:srgbClr val="000000"/>
                </a:solidFill>
              </a:rPr>
              <a:t>上下文无关文法</a:t>
            </a:r>
            <a:r>
              <a:rPr lang="en-US" altLang="zh-CN" sz="4000" b="1" dirty="0">
                <a:solidFill>
                  <a:srgbClr val="000000"/>
                </a:solidFill>
              </a:rPr>
              <a:t>G</a:t>
            </a:r>
            <a:endParaRPr lang="en-US" altLang="zh-CN" sz="4000" b="1" dirty="0">
              <a:solidFill>
                <a:srgbClr val="0000CC"/>
              </a:solidFill>
            </a:endParaRPr>
          </a:p>
          <a:p>
            <a:pPr eaLnBrk="1" hangingPunct="1">
              <a:buFont typeface="Wingdings" pitchFamily="2" charset="2"/>
              <a:buNone/>
            </a:pPr>
            <a:r>
              <a:rPr lang="zh-CN" altLang="en-US" sz="3600" b="1" dirty="0">
                <a:solidFill>
                  <a:srgbClr val="0000CC"/>
                </a:solidFill>
              </a:rPr>
              <a:t>所有产生式右边最多只有一个非终结符</a:t>
            </a:r>
          </a:p>
          <a:p>
            <a:pPr eaLnBrk="1" hangingPunct="1">
              <a:buFont typeface="Wingdings" pitchFamily="2" charset="2"/>
              <a:buNone/>
            </a:pPr>
            <a:r>
              <a:rPr lang="zh-CN" altLang="en-US" sz="4000" b="1" dirty="0">
                <a:solidFill>
                  <a:srgbClr val="0000CC"/>
                </a:solidFill>
              </a:rPr>
              <a:t> 且该非终结符号只能出现在最右边，</a:t>
            </a:r>
            <a:endParaRPr lang="en-US" altLang="zh-CN" sz="4000" b="1" dirty="0">
              <a:solidFill>
                <a:srgbClr val="0000CC"/>
              </a:solidFill>
            </a:endParaRPr>
          </a:p>
          <a:p>
            <a:pPr eaLnBrk="1" hangingPunct="1">
              <a:buNone/>
            </a:pPr>
            <a:r>
              <a:rPr lang="zh-CN" altLang="en-US" sz="4000" b="1" dirty="0">
                <a:solidFill>
                  <a:srgbClr val="0000CC"/>
                </a:solidFill>
              </a:rPr>
              <a:t>那么</a:t>
            </a:r>
            <a:r>
              <a:rPr lang="en-US" altLang="zh-CN" sz="4000" b="1" dirty="0">
                <a:solidFill>
                  <a:srgbClr val="0000CC"/>
                </a:solidFill>
              </a:rPr>
              <a:t>G</a:t>
            </a:r>
            <a:r>
              <a:rPr lang="zh-CN" altLang="en-US" sz="4000" b="1" dirty="0">
                <a:solidFill>
                  <a:srgbClr val="0000CC"/>
                </a:solidFill>
              </a:rPr>
              <a:t>是</a:t>
            </a:r>
            <a:r>
              <a:rPr lang="zh-CN" altLang="en-US" sz="4000" b="1" dirty="0">
                <a:solidFill>
                  <a:srgbClr val="000000"/>
                </a:solidFill>
              </a:rPr>
              <a:t>右线性文法 </a:t>
            </a:r>
            <a:r>
              <a:rPr lang="zh-CN" altLang="en-US" sz="4000" b="1" dirty="0">
                <a:solidFill>
                  <a:srgbClr val="0000CC"/>
                </a:solidFill>
              </a:rPr>
              <a:t>。</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8403">
                                            <p:txEl>
                                              <p:pRg st="0" end="0"/>
                                            </p:txEl>
                                          </p:spTgt>
                                        </p:tgtEl>
                                        <p:attrNameLst>
                                          <p:attrName>style.visibility</p:attrName>
                                        </p:attrNameLst>
                                      </p:cBhvr>
                                      <p:to>
                                        <p:strVal val="visible"/>
                                      </p:to>
                                    </p:set>
                                    <p:animEffect transition="in" filter="box(in)">
                                      <p:cBhvr>
                                        <p:cTn id="7" dur="500"/>
                                        <p:tgtEl>
                                          <p:spTgt spid="998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98403">
                                            <p:txEl>
                                              <p:pRg st="1" end="1"/>
                                            </p:txEl>
                                          </p:spTgt>
                                        </p:tgtEl>
                                        <p:attrNameLst>
                                          <p:attrName>style.visibility</p:attrName>
                                        </p:attrNameLst>
                                      </p:cBhvr>
                                      <p:to>
                                        <p:strVal val="visible"/>
                                      </p:to>
                                    </p:set>
                                    <p:animEffect transition="in" filter="box(in)">
                                      <p:cBhvr>
                                        <p:cTn id="12" dur="500"/>
                                        <p:tgtEl>
                                          <p:spTgt spid="998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8403">
                                            <p:txEl>
                                              <p:pRg st="2" end="2"/>
                                            </p:txEl>
                                          </p:spTgt>
                                        </p:tgtEl>
                                        <p:attrNameLst>
                                          <p:attrName>style.visibility</p:attrName>
                                        </p:attrNameLst>
                                      </p:cBhvr>
                                      <p:to>
                                        <p:strVal val="visible"/>
                                      </p:to>
                                    </p:set>
                                    <p:animEffect transition="in" filter="box(in)">
                                      <p:cBhvr>
                                        <p:cTn id="17" dur="500"/>
                                        <p:tgtEl>
                                          <p:spTgt spid="998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8403">
                                            <p:txEl>
                                              <p:pRg st="3" end="3"/>
                                            </p:txEl>
                                          </p:spTgt>
                                        </p:tgtEl>
                                        <p:attrNameLst>
                                          <p:attrName>style.visibility</p:attrName>
                                        </p:attrNameLst>
                                      </p:cBhvr>
                                      <p:to>
                                        <p:strVal val="visible"/>
                                      </p:to>
                                    </p:set>
                                    <p:animEffect transition="in" filter="box(in)">
                                      <p:cBhvr>
                                        <p:cTn id="22" dur="500"/>
                                        <p:tgtEl>
                                          <p:spTgt spid="998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endParaRPr lang="zh-CN" altLang="zh-CN"/>
          </a:p>
        </p:txBody>
      </p:sp>
      <p:sp>
        <p:nvSpPr>
          <p:cNvPr id="642051" name="Rectangle 3"/>
          <p:cNvSpPr>
            <a:spLocks noGrp="1" noChangeArrowheads="1"/>
          </p:cNvSpPr>
          <p:nvPr>
            <p:ph type="body" idx="1"/>
          </p:nvPr>
        </p:nvSpPr>
        <p:spPr/>
        <p:txBody>
          <a:bodyPr/>
          <a:lstStyle/>
          <a:p>
            <a:pPr eaLnBrk="1" hangingPunct="1">
              <a:buFont typeface="Wingdings" pitchFamily="2" charset="2"/>
              <a:buNone/>
            </a:pPr>
            <a:r>
              <a:rPr lang="zh-CN" altLang="en-US" sz="4000" b="1">
                <a:solidFill>
                  <a:srgbClr val="0000CC"/>
                </a:solidFill>
              </a:rPr>
              <a:t>文法</a:t>
            </a:r>
            <a:r>
              <a:rPr lang="en-US" altLang="zh-CN" sz="4000" b="1">
                <a:solidFill>
                  <a:srgbClr val="0000CC"/>
                </a:solidFill>
              </a:rPr>
              <a:t>G:</a:t>
            </a:r>
          </a:p>
          <a:p>
            <a:pPr eaLnBrk="1" hangingPunct="1">
              <a:buFont typeface="Wingdings" pitchFamily="2" charset="2"/>
              <a:buNone/>
            </a:pPr>
            <a:r>
              <a:rPr lang="en-US" altLang="zh-CN" sz="4000" b="1">
                <a:solidFill>
                  <a:srgbClr val="0000CC"/>
                </a:solidFill>
              </a:rPr>
              <a:t>    </a:t>
            </a:r>
            <a:r>
              <a:rPr lang="en-US" altLang="zh-CN" sz="4000" b="1">
                <a:solidFill>
                  <a:srgbClr val="000000"/>
                </a:solidFill>
              </a:rPr>
              <a:t>S→01|101S</a:t>
            </a:r>
          </a:p>
          <a:p>
            <a:pPr eaLnBrk="1" hangingPunct="1">
              <a:buFont typeface="Wingdings" pitchFamily="2" charset="2"/>
              <a:buNone/>
            </a:pPr>
            <a:r>
              <a:rPr lang="zh-CN" altLang="en-US" sz="4000" b="1">
                <a:solidFill>
                  <a:srgbClr val="0000CC"/>
                </a:solidFill>
              </a:rPr>
              <a:t>是</a:t>
            </a:r>
            <a:r>
              <a:rPr lang="en-US" altLang="zh-CN" sz="4000" b="1">
                <a:solidFill>
                  <a:srgbClr val="0000CC"/>
                </a:solidFill>
              </a:rPr>
              <a:t>RG</a:t>
            </a:r>
            <a:r>
              <a:rPr lang="zh-CN" altLang="en-US" sz="4000" b="1">
                <a:solidFill>
                  <a:srgbClr val="0000CC"/>
                </a:solidFill>
              </a:rPr>
              <a:t>，</a:t>
            </a:r>
            <a:r>
              <a:rPr lang="en-US" altLang="zh-CN" sz="4000" b="1">
                <a:solidFill>
                  <a:srgbClr val="0000CC"/>
                </a:solidFill>
              </a:rPr>
              <a:t>CFG</a:t>
            </a:r>
            <a:r>
              <a:rPr lang="zh-CN" altLang="en-US" sz="4000" b="1">
                <a:solidFill>
                  <a:srgbClr val="0000CC"/>
                </a:solidFill>
              </a:rPr>
              <a:t>，</a:t>
            </a:r>
            <a:r>
              <a:rPr lang="en-US" altLang="zh-CN" sz="4000" b="1">
                <a:solidFill>
                  <a:srgbClr val="0000CC"/>
                </a:solidFill>
              </a:rPr>
              <a:t>CSG</a:t>
            </a:r>
            <a:r>
              <a:rPr lang="zh-CN" altLang="en-US" sz="4000" b="1">
                <a:solidFill>
                  <a:srgbClr val="0000CC"/>
                </a:solidFill>
              </a:rPr>
              <a:t>和</a:t>
            </a:r>
            <a:r>
              <a:rPr lang="en-US" altLang="zh-CN" sz="4000" b="1">
                <a:solidFill>
                  <a:srgbClr val="0000CC"/>
                </a:solidFill>
              </a:rPr>
              <a:t>PSG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animEffect transition="in" filter="box(in)">
                                      <p:cBhvr>
                                        <p:cTn id="7" dur="500"/>
                                        <p:tgtEl>
                                          <p:spTgt spid="64205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42051">
                                            <p:txEl>
                                              <p:pRg st="1" end="1"/>
                                            </p:txEl>
                                          </p:spTgt>
                                        </p:tgtEl>
                                        <p:attrNameLst>
                                          <p:attrName>style.visibility</p:attrName>
                                        </p:attrNameLst>
                                      </p:cBhvr>
                                      <p:to>
                                        <p:strVal val="visible"/>
                                      </p:to>
                                    </p:set>
                                    <p:animEffect transition="in" filter="box(in)">
                                      <p:cBhvr>
                                        <p:cTn id="10" dur="500"/>
                                        <p:tgtEl>
                                          <p:spTgt spid="6420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642051">
                                            <p:txEl>
                                              <p:pRg st="2" end="2"/>
                                            </p:txEl>
                                          </p:spTgt>
                                        </p:tgtEl>
                                        <p:attrNameLst>
                                          <p:attrName>style.visibility</p:attrName>
                                        </p:attrNameLst>
                                      </p:cBhvr>
                                      <p:to>
                                        <p:strVal val="visible"/>
                                      </p:to>
                                    </p:set>
                                    <p:animEffect transition="in" filter="box(in)">
                                      <p:cBhvr>
                                        <p:cTn id="15" dur="500"/>
                                        <p:tgtEl>
                                          <p:spTgt spid="642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endParaRPr lang="zh-CN" altLang="zh-CN"/>
          </a:p>
        </p:txBody>
      </p:sp>
      <p:sp>
        <p:nvSpPr>
          <p:cNvPr id="646147" name="Rectangle 3"/>
          <p:cNvSpPr>
            <a:spLocks noGrp="1" noChangeArrowheads="1"/>
          </p:cNvSpPr>
          <p:nvPr>
            <p:ph type="body" idx="1"/>
          </p:nvPr>
        </p:nvSpPr>
        <p:spPr/>
        <p:txBody>
          <a:bodyPr/>
          <a:lstStyle/>
          <a:p>
            <a:pPr eaLnBrk="1" hangingPunct="1">
              <a:buFont typeface="Wingdings" pitchFamily="2" charset="2"/>
              <a:buNone/>
            </a:pPr>
            <a:r>
              <a:rPr lang="zh-CN" altLang="en-US" sz="3600" b="1">
                <a:solidFill>
                  <a:srgbClr val="0000CC"/>
                </a:solidFill>
              </a:rPr>
              <a:t>文法</a:t>
            </a:r>
            <a:r>
              <a:rPr lang="en-US" altLang="zh-CN" sz="3600" b="1">
                <a:solidFill>
                  <a:srgbClr val="0000CC"/>
                </a:solidFill>
              </a:rPr>
              <a:t>G</a:t>
            </a:r>
            <a:r>
              <a:rPr lang="zh-CN" altLang="en-US" sz="3600" b="1">
                <a:solidFill>
                  <a:srgbClr val="0000CC"/>
                </a:solidFill>
              </a:rPr>
              <a:t>：</a:t>
            </a:r>
          </a:p>
          <a:p>
            <a:pPr eaLnBrk="1" hangingPunct="1">
              <a:buFont typeface="Wingdings" pitchFamily="2" charset="2"/>
              <a:buNone/>
            </a:pPr>
            <a:r>
              <a:rPr lang="zh-CN" altLang="en-US" sz="3600" b="1">
                <a:solidFill>
                  <a:srgbClr val="0000CC"/>
                </a:solidFill>
              </a:rPr>
              <a:t>    </a:t>
            </a:r>
            <a:r>
              <a:rPr lang="en-US" altLang="zh-CN" sz="3600" b="1">
                <a:solidFill>
                  <a:srgbClr val="000000"/>
                </a:solidFill>
              </a:rPr>
              <a:t>S→AaS|AS</a:t>
            </a:r>
          </a:p>
          <a:p>
            <a:pPr eaLnBrk="1" hangingPunct="1">
              <a:buFont typeface="Wingdings" pitchFamily="2" charset="2"/>
              <a:buNone/>
            </a:pPr>
            <a:r>
              <a:rPr lang="en-US" altLang="zh-CN" sz="3600" b="1">
                <a:solidFill>
                  <a:srgbClr val="000000"/>
                </a:solidFill>
              </a:rPr>
              <a:t>    A→a|b|c|d</a:t>
            </a:r>
          </a:p>
          <a:p>
            <a:pPr eaLnBrk="1" hangingPunct="1">
              <a:buFont typeface="Wingdings" pitchFamily="2" charset="2"/>
              <a:buNone/>
            </a:pPr>
            <a:r>
              <a:rPr lang="zh-CN" altLang="en-US" sz="3600" b="1">
                <a:solidFill>
                  <a:srgbClr val="0000CC"/>
                </a:solidFill>
              </a:rPr>
              <a:t>是</a:t>
            </a:r>
            <a:r>
              <a:rPr lang="en-US" altLang="zh-CN" sz="3600" b="1">
                <a:solidFill>
                  <a:srgbClr val="0000CC"/>
                </a:solidFill>
              </a:rPr>
              <a:t>CFG</a:t>
            </a:r>
            <a:r>
              <a:rPr lang="zh-CN" altLang="en-US" sz="3600" b="1">
                <a:solidFill>
                  <a:srgbClr val="0000CC"/>
                </a:solidFill>
              </a:rPr>
              <a:t>，</a:t>
            </a:r>
            <a:r>
              <a:rPr lang="en-US" altLang="zh-CN" sz="3600" b="1">
                <a:solidFill>
                  <a:srgbClr val="0000CC"/>
                </a:solidFill>
              </a:rPr>
              <a:t>CSG</a:t>
            </a:r>
            <a:r>
              <a:rPr lang="zh-CN" altLang="en-US" sz="3600" b="1">
                <a:solidFill>
                  <a:srgbClr val="0000CC"/>
                </a:solidFill>
              </a:rPr>
              <a:t>和</a:t>
            </a:r>
            <a:r>
              <a:rPr lang="en-US" altLang="zh-CN" sz="3600" b="1">
                <a:solidFill>
                  <a:srgbClr val="0000CC"/>
                </a:solidFill>
              </a:rPr>
              <a:t>PSG</a:t>
            </a:r>
            <a:r>
              <a:rPr lang="zh-CN" altLang="en-US" sz="3600" b="1">
                <a:solidFill>
                  <a:srgbClr val="0000CC"/>
                </a:solidFill>
              </a:rPr>
              <a:t>，但不是</a:t>
            </a:r>
            <a:r>
              <a:rPr lang="en-US" altLang="zh-CN" sz="3600" b="1">
                <a:solidFill>
                  <a:srgbClr val="0000CC"/>
                </a:solidFill>
              </a:rPr>
              <a:t>RG</a:t>
            </a:r>
            <a:r>
              <a:rPr lang="zh-CN" altLang="en-US" sz="3600" b="1">
                <a:solidFill>
                  <a:srgbClr val="0000CC"/>
                </a:solidFill>
              </a:rPr>
              <a:t>。</a:t>
            </a:r>
            <a:endParaRPr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46147">
                                            <p:txEl>
                                              <p:pRg st="0" end="0"/>
                                            </p:txEl>
                                          </p:spTgt>
                                        </p:tgtEl>
                                        <p:attrNameLst>
                                          <p:attrName>style.visibility</p:attrName>
                                        </p:attrNameLst>
                                      </p:cBhvr>
                                      <p:to>
                                        <p:strVal val="visible"/>
                                      </p:to>
                                    </p:set>
                                    <p:animEffect transition="in" filter="box(in)">
                                      <p:cBhvr>
                                        <p:cTn id="7" dur="500"/>
                                        <p:tgtEl>
                                          <p:spTgt spid="64614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46147">
                                            <p:txEl>
                                              <p:pRg st="1" end="1"/>
                                            </p:txEl>
                                          </p:spTgt>
                                        </p:tgtEl>
                                        <p:attrNameLst>
                                          <p:attrName>style.visibility</p:attrName>
                                        </p:attrNameLst>
                                      </p:cBhvr>
                                      <p:to>
                                        <p:strVal val="visible"/>
                                      </p:to>
                                    </p:set>
                                    <p:animEffect transition="in" filter="box(in)">
                                      <p:cBhvr>
                                        <p:cTn id="10" dur="500"/>
                                        <p:tgtEl>
                                          <p:spTgt spid="64614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46147">
                                            <p:txEl>
                                              <p:pRg st="2" end="2"/>
                                            </p:txEl>
                                          </p:spTgt>
                                        </p:tgtEl>
                                        <p:attrNameLst>
                                          <p:attrName>style.visibility</p:attrName>
                                        </p:attrNameLst>
                                      </p:cBhvr>
                                      <p:to>
                                        <p:strVal val="visible"/>
                                      </p:to>
                                    </p:set>
                                    <p:animEffect transition="in" filter="box(in)">
                                      <p:cBhvr>
                                        <p:cTn id="13" dur="500"/>
                                        <p:tgtEl>
                                          <p:spTgt spid="6461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646147">
                                            <p:txEl>
                                              <p:pRg st="3" end="3"/>
                                            </p:txEl>
                                          </p:spTgt>
                                        </p:tgtEl>
                                        <p:attrNameLst>
                                          <p:attrName>style.visibility</p:attrName>
                                        </p:attrNameLst>
                                      </p:cBhvr>
                                      <p:to>
                                        <p:strVal val="visible"/>
                                      </p:to>
                                    </p:set>
                                    <p:animEffect transition="in" filter="box(in)">
                                      <p:cBhvr>
                                        <p:cTn id="18" dur="500"/>
                                        <p:tgtEl>
                                          <p:spTgt spid="64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endParaRPr lang="zh-CN" altLang="zh-CN"/>
          </a:p>
        </p:txBody>
      </p:sp>
      <p:sp>
        <p:nvSpPr>
          <p:cNvPr id="643075" name="Rectangle 3"/>
          <p:cNvSpPr>
            <a:spLocks noGrp="1" noChangeArrowheads="1"/>
          </p:cNvSpPr>
          <p:nvPr>
            <p:ph type="body" idx="1"/>
          </p:nvPr>
        </p:nvSpPr>
        <p:spPr/>
        <p:txBody>
          <a:bodyPr/>
          <a:lstStyle/>
          <a:p>
            <a:pPr eaLnBrk="1" hangingPunct="1">
              <a:lnSpc>
                <a:spcPct val="80000"/>
              </a:lnSpc>
              <a:buFont typeface="Wingdings" pitchFamily="2" charset="2"/>
              <a:buNone/>
            </a:pPr>
            <a:r>
              <a:rPr lang="zh-CN" altLang="en-US" sz="3600" b="1" dirty="0">
                <a:solidFill>
                  <a:srgbClr val="0000CC"/>
                </a:solidFill>
              </a:rPr>
              <a:t>文法</a:t>
            </a:r>
            <a:r>
              <a:rPr lang="en-US" altLang="zh-CN" sz="3600" b="1" dirty="0">
                <a:solidFill>
                  <a:srgbClr val="0000CC"/>
                </a:solidFill>
              </a:rPr>
              <a:t>G</a:t>
            </a:r>
          </a:p>
          <a:p>
            <a:pPr eaLnBrk="1" hangingPunct="1">
              <a:lnSpc>
                <a:spcPct val="80000"/>
              </a:lnSpc>
              <a:buFont typeface="Wingdings" pitchFamily="2" charset="2"/>
              <a:buNone/>
            </a:pPr>
            <a:r>
              <a:rPr lang="en-US" altLang="zh-CN" sz="3600" b="1" dirty="0">
                <a:solidFill>
                  <a:srgbClr val="0000CC"/>
                </a:solidFill>
              </a:rPr>
              <a:t>    </a:t>
            </a:r>
            <a:r>
              <a:rPr lang="en-US" altLang="zh-CN" sz="3600" b="1" dirty="0" err="1">
                <a:solidFill>
                  <a:srgbClr val="000000"/>
                </a:solidFill>
              </a:rPr>
              <a:t>S→aB</a:t>
            </a:r>
            <a:endParaRPr lang="en-US" altLang="zh-CN" sz="3600" b="1" dirty="0">
              <a:solidFill>
                <a:srgbClr val="000000"/>
              </a:solidFill>
            </a:endParaRPr>
          </a:p>
          <a:p>
            <a:pPr eaLnBrk="1" hangingPunct="1">
              <a:lnSpc>
                <a:spcPct val="80000"/>
              </a:lnSpc>
              <a:buFont typeface="Wingdings" pitchFamily="2" charset="2"/>
              <a:buNone/>
            </a:pPr>
            <a:r>
              <a:rPr lang="en-US" altLang="zh-CN" sz="3600" b="1" dirty="0">
                <a:solidFill>
                  <a:srgbClr val="000000"/>
                </a:solidFill>
              </a:rPr>
              <a:t>    </a:t>
            </a:r>
            <a:r>
              <a:rPr lang="en-US" altLang="zh-CN" sz="3600" b="1" dirty="0" err="1">
                <a:solidFill>
                  <a:srgbClr val="000000"/>
                </a:solidFill>
              </a:rPr>
              <a:t>aB→ab</a:t>
            </a:r>
            <a:endParaRPr lang="en-US" altLang="zh-CN" sz="3600" b="1" dirty="0">
              <a:solidFill>
                <a:srgbClr val="000000"/>
              </a:solidFill>
            </a:endParaRPr>
          </a:p>
          <a:p>
            <a:pPr eaLnBrk="1" hangingPunct="1">
              <a:lnSpc>
                <a:spcPct val="80000"/>
              </a:lnSpc>
              <a:buFont typeface="Wingdings" pitchFamily="2" charset="2"/>
              <a:buNone/>
            </a:pPr>
            <a:r>
              <a:rPr lang="zh-CN" altLang="en-US" sz="3600" b="1" dirty="0">
                <a:solidFill>
                  <a:srgbClr val="0000CC"/>
                </a:solidFill>
              </a:rPr>
              <a:t>是</a:t>
            </a:r>
            <a:r>
              <a:rPr lang="en-US" altLang="zh-CN" sz="3600" b="1" dirty="0">
                <a:solidFill>
                  <a:srgbClr val="0000CC"/>
                </a:solidFill>
              </a:rPr>
              <a:t>CSG</a:t>
            </a:r>
            <a:r>
              <a:rPr lang="zh-CN" altLang="en-US" sz="3600" b="1" dirty="0">
                <a:solidFill>
                  <a:srgbClr val="0000CC"/>
                </a:solidFill>
              </a:rPr>
              <a:t>和</a:t>
            </a:r>
            <a:r>
              <a:rPr lang="en-US" altLang="zh-CN" sz="3600" b="1" dirty="0">
                <a:solidFill>
                  <a:srgbClr val="0000CC"/>
                </a:solidFill>
              </a:rPr>
              <a:t>PSG</a:t>
            </a:r>
            <a:r>
              <a:rPr lang="zh-CN" altLang="en-US" sz="3600" b="1" dirty="0">
                <a:solidFill>
                  <a:srgbClr val="0000CC"/>
                </a:solidFill>
              </a:rPr>
              <a:t>，但不是</a:t>
            </a:r>
            <a:r>
              <a:rPr lang="en-US" altLang="zh-CN" sz="3600" b="1" dirty="0">
                <a:solidFill>
                  <a:srgbClr val="0000CC"/>
                </a:solidFill>
              </a:rPr>
              <a:t>CFG</a:t>
            </a:r>
            <a:r>
              <a:rPr lang="zh-CN" altLang="en-US" sz="3600" b="1" dirty="0">
                <a:solidFill>
                  <a:srgbClr val="0000CC"/>
                </a:solidFill>
              </a:rPr>
              <a:t>和</a:t>
            </a:r>
            <a:r>
              <a:rPr lang="en-US" altLang="zh-CN" sz="3600" b="1" dirty="0">
                <a:solidFill>
                  <a:srgbClr val="0000CC"/>
                </a:solidFill>
              </a:rPr>
              <a:t>RG</a:t>
            </a:r>
            <a:r>
              <a:rPr lang="zh-CN" altLang="en-US" sz="4000" dirty="0">
                <a:solidFill>
                  <a:srgbClr val="0000CC"/>
                </a:solidFill>
              </a:rPr>
              <a:t>。</a:t>
            </a:r>
          </a:p>
          <a:p>
            <a:pPr eaLnBrk="1" hangingPunct="1">
              <a:lnSpc>
                <a:spcPct val="80000"/>
              </a:lnSpc>
            </a:pPr>
            <a:endParaRPr lang="en-US" altLang="zh-CN" sz="40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43075">
                                            <p:txEl>
                                              <p:pRg st="0" end="0"/>
                                            </p:txEl>
                                          </p:spTgt>
                                        </p:tgtEl>
                                        <p:attrNameLst>
                                          <p:attrName>style.visibility</p:attrName>
                                        </p:attrNameLst>
                                      </p:cBhvr>
                                      <p:to>
                                        <p:strVal val="visible"/>
                                      </p:to>
                                    </p:set>
                                    <p:animEffect transition="in" filter="box(in)">
                                      <p:cBhvr>
                                        <p:cTn id="7" dur="500"/>
                                        <p:tgtEl>
                                          <p:spTgt spid="64307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43075">
                                            <p:txEl>
                                              <p:pRg st="1" end="1"/>
                                            </p:txEl>
                                          </p:spTgt>
                                        </p:tgtEl>
                                        <p:attrNameLst>
                                          <p:attrName>style.visibility</p:attrName>
                                        </p:attrNameLst>
                                      </p:cBhvr>
                                      <p:to>
                                        <p:strVal val="visible"/>
                                      </p:to>
                                    </p:set>
                                    <p:animEffect transition="in" filter="box(in)">
                                      <p:cBhvr>
                                        <p:cTn id="10" dur="500"/>
                                        <p:tgtEl>
                                          <p:spTgt spid="64307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43075">
                                            <p:txEl>
                                              <p:pRg st="2" end="2"/>
                                            </p:txEl>
                                          </p:spTgt>
                                        </p:tgtEl>
                                        <p:attrNameLst>
                                          <p:attrName>style.visibility</p:attrName>
                                        </p:attrNameLst>
                                      </p:cBhvr>
                                      <p:to>
                                        <p:strVal val="visible"/>
                                      </p:to>
                                    </p:set>
                                    <p:animEffect transition="in" filter="box(in)">
                                      <p:cBhvr>
                                        <p:cTn id="13" dur="500"/>
                                        <p:tgtEl>
                                          <p:spTgt spid="64307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643075">
                                            <p:txEl>
                                              <p:pRg st="3" end="3"/>
                                            </p:txEl>
                                          </p:spTgt>
                                        </p:tgtEl>
                                        <p:attrNameLst>
                                          <p:attrName>style.visibility</p:attrName>
                                        </p:attrNameLst>
                                      </p:cBhvr>
                                      <p:to>
                                        <p:strVal val="visible"/>
                                      </p:to>
                                    </p:set>
                                    <p:animEffect transition="in" filter="box(in)">
                                      <p:cBhvr>
                                        <p:cTn id="18" dur="500"/>
                                        <p:tgtEl>
                                          <p:spTgt spid="64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90000"/>
          </a:lnSpc>
          <a:spcBef>
            <a:spcPct val="20000"/>
          </a:spcBef>
          <a:spcAft>
            <a:spcPct val="0"/>
          </a:spcAft>
          <a:buClr>
            <a:schemeClr val="tx1"/>
          </a:buClr>
          <a:buSzPct val="75000"/>
          <a:buFont typeface="Wingdings" pitchFamily="2" charset="2"/>
          <a:buChar char="l"/>
          <a:tabLst/>
          <a:defRPr kumimoji="1" lang="zh-CN" altLang="en-US" sz="3600" b="0" i="0" u="none" strike="noStrike" cap="none" normalizeH="0" baseline="0" smtClean="0">
            <a:ln>
              <a:noFill/>
            </a:ln>
            <a:solidFill>
              <a:srgbClr val="6600CC"/>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90000"/>
          </a:lnSpc>
          <a:spcBef>
            <a:spcPct val="20000"/>
          </a:spcBef>
          <a:spcAft>
            <a:spcPct val="0"/>
          </a:spcAft>
          <a:buClr>
            <a:schemeClr val="tx1"/>
          </a:buClr>
          <a:buSzPct val="75000"/>
          <a:buFont typeface="Wingdings" pitchFamily="2" charset="2"/>
          <a:buChar char="l"/>
          <a:tabLst/>
          <a:defRPr kumimoji="1" lang="zh-CN" altLang="en-US" sz="3600" b="0" i="0" u="none" strike="noStrike" cap="none" normalizeH="0" baseline="0" smtClean="0">
            <a:ln>
              <a:noFill/>
            </a:ln>
            <a:solidFill>
              <a:srgbClr val="6600CC"/>
            </a:solidFill>
            <a:effectLst/>
            <a:latin typeface="宋体" pitchFamily="2" charset="-122"/>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apsules">
  <a:themeElements>
    <a:clrScheme name="">
      <a:dk1>
        <a:srgbClr val="0000FF"/>
      </a:dk1>
      <a:lt1>
        <a:srgbClr val="FFFFFF"/>
      </a:lt1>
      <a:dk2>
        <a:srgbClr val="0000FF"/>
      </a:dk2>
      <a:lt2>
        <a:srgbClr val="0000FF"/>
      </a:lt2>
      <a:accent1>
        <a:srgbClr val="99CC99"/>
      </a:accent1>
      <a:accent2>
        <a:srgbClr val="000000"/>
      </a:accent2>
      <a:accent3>
        <a:srgbClr val="FFFFFF"/>
      </a:accent3>
      <a:accent4>
        <a:srgbClr val="0000DA"/>
      </a:accent4>
      <a:accent5>
        <a:srgbClr val="CAE2CA"/>
      </a:accent5>
      <a:accent6>
        <a:srgbClr val="000000"/>
      </a:accent6>
      <a:hlink>
        <a:srgbClr val="666699"/>
      </a:hlink>
      <a:folHlink>
        <a:srgbClr val="CC99FF"/>
      </a:folHlink>
    </a:clrScheme>
    <a:fontScheme name="Capsule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1" lang="en-US" sz="3600" b="1"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1" lang="en-US" sz="3600" b="1"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11278</TotalTime>
  <Words>9999</Words>
  <Application>Microsoft Office PowerPoint</Application>
  <PresentationFormat>全屏显示(4:3)</PresentationFormat>
  <Paragraphs>1398</Paragraphs>
  <Slides>305</Slides>
  <Notes>41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305</vt:i4>
      </vt:variant>
    </vt:vector>
  </HeadingPairs>
  <TitlesOfParts>
    <vt:vector size="316" baseType="lpstr">
      <vt:lpstr>PMingLiU</vt:lpstr>
      <vt:lpstr>仿宋_GB2312</vt:lpstr>
      <vt:lpstr>黑体</vt:lpstr>
      <vt:lpstr>宋体</vt:lpstr>
      <vt:lpstr>Arial</vt:lpstr>
      <vt:lpstr>Symbol</vt:lpstr>
      <vt:lpstr>Tahoma</vt:lpstr>
      <vt:lpstr>Times New Roman</vt:lpstr>
      <vt:lpstr>Wingdings</vt:lpstr>
      <vt:lpstr>Capsules</vt:lpstr>
      <vt:lpstr>1_Capsules</vt:lpstr>
      <vt:lpstr>第二章 形式语言简介</vt:lpstr>
      <vt:lpstr>PowerPoint 演示文稿</vt:lpstr>
      <vt:lpstr>PowerPoint 演示文稿</vt:lpstr>
      <vt:lpstr>PowerPoint 演示文稿</vt:lpstr>
      <vt:lpstr>统一的理论</vt:lpstr>
      <vt:lpstr>PowerPoint 演示文稿</vt:lpstr>
      <vt:lpstr>语言的形式定义</vt:lpstr>
      <vt:lpstr>2.1   例子语言</vt:lpstr>
      <vt:lpstr>PowerPoint 演示文稿</vt:lpstr>
      <vt:lpstr>PowerPoint 演示文稿</vt:lpstr>
      <vt:lpstr>PowerPoint 演示文稿</vt:lpstr>
      <vt:lpstr>PowerPoint 演示文稿</vt:lpstr>
      <vt:lpstr>例如</vt:lpstr>
      <vt:lpstr>PowerPoint 演示文稿</vt:lpstr>
      <vt:lpstr>BNF的描述方式</vt:lpstr>
      <vt:lpstr>PowerPoint 演示文稿</vt:lpstr>
      <vt:lpstr>PowerPoint 演示文稿</vt:lpstr>
      <vt:lpstr>PowerPoint 演示文稿</vt:lpstr>
      <vt:lpstr>根据产生式</vt:lpstr>
      <vt:lpstr>产生句子的过程</vt:lpstr>
      <vt:lpstr>例:句子(( ))(( )( ))的推导过程</vt:lpstr>
      <vt:lpstr>PowerPoint 演示文稿</vt:lpstr>
      <vt:lpstr>PowerPoint 演示文稿</vt:lpstr>
      <vt:lpstr>PowerPoint 演示文稿</vt:lpstr>
      <vt:lpstr>PowerPoint 演示文稿</vt:lpstr>
      <vt:lpstr>问题：</vt:lpstr>
      <vt:lpstr>结论：</vt:lpstr>
      <vt:lpstr>思考</vt:lpstr>
      <vt:lpstr>例2-2</vt:lpstr>
      <vt:lpstr>自然语言的描述方式</vt:lpstr>
      <vt:lpstr>形式语言的描述方式</vt:lpstr>
      <vt:lpstr>思考：</vt:lpstr>
      <vt:lpstr>PowerPoint 演示文稿</vt:lpstr>
      <vt:lpstr>PowerPoint 演示文稿</vt:lpstr>
      <vt:lpstr>注意：</vt:lpstr>
      <vt:lpstr>PowerPoint 演示文稿</vt:lpstr>
      <vt:lpstr>PowerPoint 演示文稿</vt:lpstr>
      <vt:lpstr>PowerPoint 演示文稿</vt:lpstr>
      <vt:lpstr>注意</vt:lpstr>
      <vt:lpstr>例2-3</vt:lpstr>
      <vt:lpstr>从标识符的形成角度考虑</vt:lpstr>
      <vt:lpstr>思考：</vt:lpstr>
      <vt:lpstr>注意</vt:lpstr>
      <vt:lpstr>将I的定义加入到表达式中：</vt:lpstr>
      <vt:lpstr>思考:</vt:lpstr>
      <vt:lpstr>例2-4</vt:lpstr>
      <vt:lpstr>产生式为：</vt:lpstr>
      <vt:lpstr>PowerPoint 演示文稿</vt:lpstr>
      <vt:lpstr>思考</vt:lpstr>
      <vt:lpstr> 2.2  文法和语言的关系</vt:lpstr>
      <vt:lpstr>PowerPoint 演示文稿</vt:lpstr>
      <vt:lpstr>定义2-1  短语结构文法PSG(文法G)</vt:lpstr>
      <vt:lpstr>短语结构文法(文法)的定义</vt:lpstr>
      <vt:lpstr>α→β</vt:lpstr>
      <vt:lpstr>PowerPoint 演示文稿</vt:lpstr>
      <vt:lpstr>定义2-2   推导（派生）</vt:lpstr>
      <vt:lpstr>推导的实质:替换</vt:lpstr>
      <vt:lpstr>PowerPoint 演示文稿</vt:lpstr>
      <vt:lpstr>PowerPoint 演示文稿</vt:lpstr>
      <vt:lpstr>多步推导（至少一步）</vt:lpstr>
      <vt:lpstr>任意步推导(包括0步)</vt:lpstr>
      <vt:lpstr>思考：</vt:lpstr>
      <vt:lpstr>句型和句子</vt:lpstr>
      <vt:lpstr>定义2-3  语言的定义</vt:lpstr>
      <vt:lpstr>例</vt:lpstr>
      <vt:lpstr>注意:</vt:lpstr>
      <vt:lpstr>PowerPoint 演示文稿</vt:lpstr>
      <vt:lpstr>PowerPoint 演示文稿</vt:lpstr>
      <vt:lpstr>PowerPoint 演示文稿</vt:lpstr>
      <vt:lpstr>文法和语言的3类问题</vt:lpstr>
      <vt:lpstr>第一类问题</vt:lpstr>
      <vt:lpstr>第二类问题</vt:lpstr>
      <vt:lpstr>思考：</vt:lpstr>
      <vt:lpstr>第三类问题</vt:lpstr>
      <vt:lpstr>PowerPoint 演示文稿</vt:lpstr>
      <vt:lpstr>第三类问题还包括</vt:lpstr>
      <vt:lpstr>注意：</vt:lpstr>
      <vt:lpstr>例2-5</vt:lpstr>
      <vt:lpstr>文法等价</vt:lpstr>
      <vt:lpstr>注意区别：</vt:lpstr>
      <vt:lpstr>文法等价的证明</vt:lpstr>
      <vt:lpstr>讨论：证明两个文法等价</vt:lpstr>
      <vt:lpstr>讨论：证明两个文法等价</vt:lpstr>
      <vt:lpstr>2.3Chomsky对文法、语言的分类</vt:lpstr>
      <vt:lpstr>0型文法</vt:lpstr>
      <vt:lpstr>1型文法</vt:lpstr>
      <vt:lpstr>1型文法产生式的标准形式</vt:lpstr>
      <vt:lpstr>1型文法</vt:lpstr>
      <vt:lpstr>2型文法</vt:lpstr>
      <vt:lpstr>3型文法</vt:lpstr>
      <vt:lpstr>PowerPoint 演示文稿</vt:lpstr>
      <vt:lpstr>PowerPoint 演示文稿</vt:lpstr>
      <vt:lpstr>思考</vt:lpstr>
      <vt:lpstr>文法分类判断方法：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vt:lpstr>
      <vt:lpstr>PowerPoint 演示文稿</vt:lpstr>
      <vt:lpstr>文法扩充分类：</vt:lpstr>
      <vt:lpstr>PowerPoint 演示文稿</vt:lpstr>
      <vt:lpstr>思考</vt:lpstr>
      <vt:lpstr>PowerPoint 演示文稿</vt:lpstr>
      <vt:lpstr>定理2-1 </vt:lpstr>
      <vt:lpstr>证明：</vt:lpstr>
      <vt:lpstr>G与G等价</vt:lpstr>
      <vt:lpstr>特殊情况</vt:lpstr>
      <vt:lpstr>思考</vt:lpstr>
      <vt:lpstr>下列命题成立</vt:lpstr>
      <vt:lpstr>证明：</vt:lpstr>
      <vt:lpstr>结论</vt:lpstr>
      <vt:lpstr>下列命题成立</vt:lpstr>
      <vt:lpstr>证明：</vt:lpstr>
      <vt:lpstr>PowerPoint 演示文稿</vt:lpstr>
      <vt:lpstr>PowerPoint 演示文稿</vt:lpstr>
      <vt:lpstr>PowerPoint 演示文稿</vt:lpstr>
      <vt:lpstr>或</vt:lpstr>
      <vt:lpstr>　　　2.4文法产生语言</vt:lpstr>
      <vt:lpstr>分析</vt:lpstr>
      <vt:lpstr>PowerPoint 演示文稿</vt:lpstr>
      <vt:lpstr>定义2-7 递归文法</vt:lpstr>
      <vt:lpstr>PowerPoint 演示文稿</vt:lpstr>
      <vt:lpstr>思考</vt:lpstr>
      <vt:lpstr>PowerPoint 演示文稿</vt:lpstr>
      <vt:lpstr>PowerPoint 演示文稿</vt:lpstr>
      <vt:lpstr>PowerPoint 演示文稿</vt:lpstr>
      <vt:lpstr>注意</vt:lpstr>
      <vt:lpstr>定义2-8  空串产生式的定义</vt:lpstr>
      <vt:lpstr>PowerPoint 演示文稿</vt:lpstr>
      <vt:lpstr>例</vt:lpstr>
      <vt:lpstr>分析</vt:lpstr>
      <vt:lpstr>PowerPoint 演示文稿</vt:lpstr>
      <vt:lpstr>例</vt:lpstr>
      <vt:lpstr>例</vt:lpstr>
      <vt:lpstr>例</vt:lpstr>
      <vt:lpstr>分析</vt:lpstr>
      <vt:lpstr>PowerPoint 演示文稿</vt:lpstr>
      <vt:lpstr>思考</vt:lpstr>
      <vt:lpstr>思考</vt:lpstr>
      <vt:lpstr>思考：构造文法，产生语言</vt:lpstr>
      <vt:lpstr>对任意的a,b∈∑+</vt:lpstr>
      <vt:lpstr>对任意的a,b∈∑+</vt:lpstr>
      <vt:lpstr>对任意的a,b∈∑+</vt:lpstr>
      <vt:lpstr>注意：</vt:lpstr>
      <vt:lpstr>注意：</vt:lpstr>
      <vt:lpstr>思考：字母表为{0，1}</vt:lpstr>
      <vt:lpstr>PowerPoint 演示文稿</vt:lpstr>
      <vt:lpstr>   构造文法</vt:lpstr>
      <vt:lpstr>PowerPoint 演示文稿</vt:lpstr>
      <vt:lpstr>例</vt:lpstr>
      <vt:lpstr>或</vt:lpstr>
      <vt:lpstr>例2-13产生语言L(G)={anbncn|n&gt;0}文法</vt:lpstr>
      <vt:lpstr>思考：</vt:lpstr>
      <vt:lpstr>上例还可以简化为：</vt:lpstr>
      <vt:lpstr>PowerPoint 演示文稿</vt:lpstr>
      <vt:lpstr>思考：补充文法G</vt:lpstr>
      <vt:lpstr>练习：构造文法G，使得</vt:lpstr>
      <vt:lpstr>2.5无用非终结符(自学)</vt:lpstr>
      <vt:lpstr>PowerPoint 演示文稿</vt:lpstr>
      <vt:lpstr>无用的产生式</vt:lpstr>
      <vt:lpstr>思考</vt:lpstr>
      <vt:lpstr>思考</vt:lpstr>
      <vt:lpstr>2.6  推导树（自学）</vt:lpstr>
      <vt:lpstr>例２-16 </vt:lpstr>
      <vt:lpstr>推导过程</vt:lpstr>
      <vt:lpstr>推导树表示推导</vt:lpstr>
      <vt:lpstr>2.7  空串定理（自学）</vt:lpstr>
      <vt:lpstr>PowerPoint 演示文稿</vt:lpstr>
      <vt:lpstr>证明:（2）</vt:lpstr>
      <vt:lpstr>PowerPoint 演示文稿</vt:lpstr>
      <vt:lpstr>PowerPoint 演示文稿</vt:lpstr>
      <vt:lpstr>例</vt:lpstr>
      <vt:lpstr>证明:（3）</vt:lpstr>
      <vt:lpstr>2.8  消除左递归（自学）</vt:lpstr>
      <vt:lpstr>PowerPoint 演示文稿</vt:lpstr>
      <vt:lpstr>2.8.1 消除直接左递归</vt:lpstr>
      <vt:lpstr>PowerPoint 演示文稿</vt:lpstr>
      <vt:lpstr>PowerPoint 演示文稿</vt:lpstr>
      <vt:lpstr>或 （编译采用的方式）</vt:lpstr>
      <vt:lpstr>PowerPoint 演示文稿</vt:lpstr>
      <vt:lpstr>PowerPoint 演示文稿</vt:lpstr>
      <vt:lpstr>PowerPoint 演示文稿</vt:lpstr>
      <vt:lpstr>2.8.2 消除间接左递归（自学）</vt:lpstr>
      <vt:lpstr>PowerPoint 演示文稿</vt:lpstr>
      <vt:lpstr>PowerPoint 演示文稿</vt:lpstr>
      <vt:lpstr>算法思想: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2.10  语言之间的运算及运算封闭性 </vt:lpstr>
      <vt:lpstr>语言对运算的封闭性</vt:lpstr>
      <vt:lpstr>有效封闭性</vt:lpstr>
      <vt:lpstr>问题本质:文法的构造</vt:lpstr>
      <vt:lpstr>PowerPoint 演示文稿</vt:lpstr>
      <vt:lpstr>2.10.1 语言之间的基本运算</vt:lpstr>
      <vt:lpstr>思考</vt:lpstr>
      <vt:lpstr>连接</vt:lpstr>
      <vt:lpstr>迭代</vt:lpstr>
      <vt:lpstr>注意</vt:lpstr>
      <vt:lpstr>定理2-7</vt:lpstr>
      <vt:lpstr>证明 </vt:lpstr>
      <vt:lpstr>假设：</vt:lpstr>
      <vt:lpstr>假设：</vt:lpstr>
      <vt:lpstr>设置：</vt:lpstr>
      <vt:lpstr>联合运算</vt:lpstr>
      <vt:lpstr>联合运算</vt:lpstr>
      <vt:lpstr>联合运算</vt:lpstr>
      <vt:lpstr>联合运算</vt:lpstr>
      <vt:lpstr>联合运算</vt:lpstr>
      <vt:lpstr>连接运算</vt:lpstr>
      <vt:lpstr>连接运算</vt:lpstr>
      <vt:lpstr>连接运算</vt:lpstr>
      <vt:lpstr>连接运算</vt:lpstr>
      <vt:lpstr>连接运算</vt:lpstr>
      <vt:lpstr>连接运算</vt:lpstr>
      <vt:lpstr>连接运算的问题</vt:lpstr>
      <vt:lpstr>连接运算的问题</vt:lpstr>
      <vt:lpstr>思考</vt:lpstr>
      <vt:lpstr>连接运算的问题</vt:lpstr>
      <vt:lpstr>思考</vt:lpstr>
      <vt:lpstr>连接运算</vt:lpstr>
      <vt:lpstr>连接运算</vt:lpstr>
      <vt:lpstr>连接运算</vt:lpstr>
      <vt:lpstr>连接运算</vt:lpstr>
      <vt:lpstr>连接运算</vt:lpstr>
      <vt:lpstr>思考：</vt:lpstr>
      <vt:lpstr>迭代运算（一元运算）</vt:lpstr>
      <vt:lpstr>迭代运算</vt:lpstr>
      <vt:lpstr>迭代运算</vt:lpstr>
      <vt:lpstr>迭代运算</vt:lpstr>
      <vt:lpstr>迭代运算</vt:lpstr>
      <vt:lpstr>迭代运算</vt:lpstr>
      <vt:lpstr>构造P′和P″</vt:lpstr>
      <vt:lpstr>构造</vt:lpstr>
      <vt:lpstr>迭代运算</vt:lpstr>
      <vt:lpstr>迭代运算</vt:lpstr>
      <vt:lpstr>迭代运算</vt:lpstr>
      <vt:lpstr>迭代运算</vt:lpstr>
      <vt:lpstr>迭代运算</vt:lpstr>
      <vt:lpstr>迭代运算</vt:lpstr>
      <vt:lpstr>PowerPoint 演示文稿</vt:lpstr>
      <vt:lpstr>迭代运算</vt:lpstr>
      <vt:lpstr>迭代运算</vt:lpstr>
      <vt:lpstr>结论</vt:lpstr>
      <vt:lpstr>2.10.3  语言之间的其他运算</vt:lpstr>
      <vt:lpstr>定理2-9</vt:lpstr>
      <vt:lpstr>证明：举一个反例即可</vt:lpstr>
      <vt:lpstr>PowerPoint 演示文稿</vt:lpstr>
      <vt:lpstr>PowerPoint 演示文稿</vt:lpstr>
      <vt:lpstr>定义2-15  (上下文无关)置换</vt:lpstr>
      <vt:lpstr>PowerPoint 演示文稿</vt:lpstr>
      <vt:lpstr>g(L)</vt:lpstr>
      <vt:lpstr>例</vt:lpstr>
      <vt:lpstr>PowerPoint 演示文稿</vt:lpstr>
      <vt:lpstr>定理2-10</vt:lpstr>
      <vt:lpstr>证明：</vt:lpstr>
      <vt:lpstr>PowerPoint 演示文稿</vt:lpstr>
      <vt:lpstr>PowerPoint 演示文稿</vt:lpstr>
      <vt:lpstr>PowerPoint 演示文稿</vt:lpstr>
      <vt:lpstr>定理2-11</vt:lpstr>
      <vt:lpstr>2.11  正则表达式和正则集</vt:lpstr>
      <vt:lpstr>PowerPoint 演示文稿</vt:lpstr>
      <vt:lpstr>优势</vt:lpstr>
      <vt:lpstr>PowerPoint 演示文稿</vt:lpstr>
      <vt:lpstr>定义2-16  正则集的定义</vt:lpstr>
      <vt:lpstr>PowerPoint 演示文稿</vt:lpstr>
      <vt:lpstr>思考</vt:lpstr>
      <vt:lpstr>PowerPoint 演示文稿</vt:lpstr>
      <vt:lpstr>例</vt:lpstr>
      <vt:lpstr>定义2-17 正则表达式</vt:lpstr>
      <vt:lpstr>PowerPoint 演示文稿</vt:lpstr>
      <vt:lpstr>PowerPoint 演示文稿</vt:lpstr>
      <vt:lpstr>PowerPoint 演示文稿</vt:lpstr>
      <vt:lpstr>注意：(  )</vt:lpstr>
      <vt:lpstr>简化的描述</vt:lpstr>
      <vt:lpstr>例</vt:lpstr>
      <vt:lpstr>PowerPoint 演示文稿</vt:lpstr>
      <vt:lpstr>PowerPoint 演示文稿</vt:lpstr>
      <vt:lpstr>基本代数性质</vt:lpstr>
      <vt:lpstr>PowerPoint 演示文稿</vt:lpstr>
      <vt:lpstr>PowerPoint 演示文稿</vt:lpstr>
      <vt:lpstr>其他的代数性质</vt:lpstr>
      <vt:lpstr>典型的正则表达式</vt:lpstr>
      <vt:lpstr>PowerPoint 演示文稿</vt:lpstr>
      <vt:lpstr>设   R=a+b+c</vt:lpstr>
      <vt:lpstr>思考：</vt:lpstr>
      <vt:lpstr>思考：</vt:lpstr>
      <vt:lpstr>例2-21</vt:lpstr>
      <vt:lpstr>PowerPoint 演示文稿</vt:lpstr>
      <vt:lpstr>L＝{0n1| n&gt;0},构造文法G</vt:lpstr>
      <vt:lpstr> ＝{0，1}，构造文法产生语言</vt:lpstr>
      <vt:lpstr> ＝{a,b,c}  构造文法产生语言</vt:lpstr>
      <vt:lpstr>作业</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形式语言与自动机</dc:title>
  <dc:creator>chenwenyu</dc:creator>
  <cp:lastModifiedBy>Microsoft</cp:lastModifiedBy>
  <cp:revision>1382</cp:revision>
  <dcterms:created xsi:type="dcterms:W3CDTF">2001-08-28T02:33:53Z</dcterms:created>
  <dcterms:modified xsi:type="dcterms:W3CDTF">2021-09-07T07:32:16Z</dcterms:modified>
</cp:coreProperties>
</file>