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29"/>
  </p:notesMasterIdLst>
  <p:handoutMasterIdLst>
    <p:handoutMasterId r:id="rId130"/>
  </p:handoutMasterIdLst>
  <p:sldIdLst>
    <p:sldId id="257" r:id="rId2"/>
    <p:sldId id="261" r:id="rId3"/>
    <p:sldId id="262" r:id="rId4"/>
    <p:sldId id="401" r:id="rId5"/>
    <p:sldId id="263" r:id="rId6"/>
    <p:sldId id="264" r:id="rId7"/>
    <p:sldId id="484" r:id="rId8"/>
    <p:sldId id="266" r:id="rId9"/>
    <p:sldId id="268" r:id="rId10"/>
    <p:sldId id="269" r:id="rId11"/>
    <p:sldId id="485" r:id="rId12"/>
    <p:sldId id="406" r:id="rId13"/>
    <p:sldId id="270" r:id="rId14"/>
    <p:sldId id="407" r:id="rId15"/>
    <p:sldId id="271" r:id="rId16"/>
    <p:sldId id="486" r:id="rId17"/>
    <p:sldId id="409" r:id="rId18"/>
    <p:sldId id="487" r:id="rId19"/>
    <p:sldId id="273" r:id="rId20"/>
    <p:sldId id="410" r:id="rId21"/>
    <p:sldId id="274" r:id="rId22"/>
    <p:sldId id="275" r:id="rId23"/>
    <p:sldId id="276" r:id="rId24"/>
    <p:sldId id="280" r:id="rId25"/>
    <p:sldId id="281" r:id="rId26"/>
    <p:sldId id="411" r:id="rId27"/>
    <p:sldId id="488" r:id="rId28"/>
    <p:sldId id="282" r:id="rId29"/>
    <p:sldId id="283" r:id="rId30"/>
    <p:sldId id="284" r:id="rId31"/>
    <p:sldId id="285" r:id="rId32"/>
    <p:sldId id="287" r:id="rId33"/>
    <p:sldId id="288" r:id="rId34"/>
    <p:sldId id="289" r:id="rId35"/>
    <p:sldId id="413" r:id="rId36"/>
    <p:sldId id="414" r:id="rId37"/>
    <p:sldId id="290" r:id="rId38"/>
    <p:sldId id="291" r:id="rId39"/>
    <p:sldId id="430" r:id="rId40"/>
    <p:sldId id="292" r:id="rId41"/>
    <p:sldId id="504" r:id="rId42"/>
    <p:sldId id="293" r:id="rId43"/>
    <p:sldId id="294" r:id="rId44"/>
    <p:sldId id="295" r:id="rId45"/>
    <p:sldId id="296" r:id="rId46"/>
    <p:sldId id="490" r:id="rId47"/>
    <p:sldId id="415" r:id="rId48"/>
    <p:sldId id="298" r:id="rId49"/>
    <p:sldId id="491" r:id="rId50"/>
    <p:sldId id="299" r:id="rId51"/>
    <p:sldId id="417" r:id="rId52"/>
    <p:sldId id="300" r:id="rId53"/>
    <p:sldId id="302" r:id="rId54"/>
    <p:sldId id="303" r:id="rId55"/>
    <p:sldId id="503" r:id="rId56"/>
    <p:sldId id="304" r:id="rId57"/>
    <p:sldId id="419" r:id="rId58"/>
    <p:sldId id="305" r:id="rId59"/>
    <p:sldId id="420" r:id="rId60"/>
    <p:sldId id="307" r:id="rId61"/>
    <p:sldId id="323" r:id="rId62"/>
    <p:sldId id="324" r:id="rId63"/>
    <p:sldId id="325" r:id="rId64"/>
    <p:sldId id="509" r:id="rId65"/>
    <p:sldId id="427" r:id="rId66"/>
    <p:sldId id="326" r:id="rId67"/>
    <p:sldId id="493" r:id="rId68"/>
    <p:sldId id="327" r:id="rId69"/>
    <p:sldId id="428" r:id="rId70"/>
    <p:sldId id="436" r:id="rId71"/>
    <p:sldId id="328" r:id="rId72"/>
    <p:sldId id="429" r:id="rId73"/>
    <p:sldId id="329" r:id="rId74"/>
    <p:sldId id="330" r:id="rId75"/>
    <p:sldId id="1020" r:id="rId76"/>
    <p:sldId id="331" r:id="rId77"/>
    <p:sldId id="1021" r:id="rId78"/>
    <p:sldId id="334" r:id="rId79"/>
    <p:sldId id="437" r:id="rId80"/>
    <p:sldId id="335" r:id="rId81"/>
    <p:sldId id="438" r:id="rId82"/>
    <p:sldId id="336" r:id="rId83"/>
    <p:sldId id="337" r:id="rId84"/>
    <p:sldId id="338" r:id="rId85"/>
    <p:sldId id="440" r:id="rId86"/>
    <p:sldId id="350" r:id="rId87"/>
    <p:sldId id="351" r:id="rId88"/>
    <p:sldId id="352" r:id="rId89"/>
    <p:sldId id="354" r:id="rId90"/>
    <p:sldId id="447" r:id="rId91"/>
    <p:sldId id="355" r:id="rId92"/>
    <p:sldId id="356" r:id="rId93"/>
    <p:sldId id="358" r:id="rId94"/>
    <p:sldId id="359" r:id="rId95"/>
    <p:sldId id="460" r:id="rId96"/>
    <p:sldId id="360" r:id="rId97"/>
    <p:sldId id="361" r:id="rId98"/>
    <p:sldId id="366" r:id="rId99"/>
    <p:sldId id="367" r:id="rId100"/>
    <p:sldId id="370" r:id="rId101"/>
    <p:sldId id="470" r:id="rId102"/>
    <p:sldId id="373" r:id="rId103"/>
    <p:sldId id="472" r:id="rId104"/>
    <p:sldId id="375" r:id="rId105"/>
    <p:sldId id="378" r:id="rId106"/>
    <p:sldId id="475" r:id="rId107"/>
    <p:sldId id="510" r:id="rId108"/>
    <p:sldId id="511" r:id="rId109"/>
    <p:sldId id="379" r:id="rId110"/>
    <p:sldId id="383" r:id="rId111"/>
    <p:sldId id="381" r:id="rId112"/>
    <p:sldId id="384" r:id="rId113"/>
    <p:sldId id="391" r:id="rId114"/>
    <p:sldId id="479" r:id="rId115"/>
    <p:sldId id="392" r:id="rId116"/>
    <p:sldId id="393" r:id="rId117"/>
    <p:sldId id="394" r:id="rId118"/>
    <p:sldId id="395" r:id="rId119"/>
    <p:sldId id="480" r:id="rId120"/>
    <p:sldId id="481" r:id="rId121"/>
    <p:sldId id="507" r:id="rId122"/>
    <p:sldId id="396" r:id="rId123"/>
    <p:sldId id="397" r:id="rId124"/>
    <p:sldId id="482" r:id="rId125"/>
    <p:sldId id="398" r:id="rId126"/>
    <p:sldId id="508" r:id="rId127"/>
    <p:sldId id="500" r:id="rId128"/>
  </p:sldIdLst>
  <p:sldSz cx="9144000" cy="6858000" type="screen4x3"/>
  <p:notesSz cx="6858000" cy="9144000"/>
  <p:defaultTextStyle>
    <a:defPPr>
      <a:defRPr lang="en-US"/>
    </a:defPPr>
    <a:lvl1pPr algn="just" rtl="0" fontAlgn="base">
      <a:spcBef>
        <a:spcPct val="20000"/>
      </a:spcBef>
      <a:spcAft>
        <a:spcPct val="0"/>
      </a:spcAft>
      <a:buClr>
        <a:schemeClr val="tx1"/>
      </a:buClr>
      <a:buSzPct val="75000"/>
      <a:buFont typeface="Wingdings" pitchFamily="2" charset="2"/>
      <a:buChar char="l"/>
      <a:defRPr kumimoji="1" sz="3600" b="1" kern="1200">
        <a:solidFill>
          <a:srgbClr val="000000"/>
        </a:solidFill>
        <a:latin typeface="Times New Roman" pitchFamily="18" charset="0"/>
        <a:ea typeface="宋体" charset="-122"/>
        <a:cs typeface="+mn-cs"/>
      </a:defRPr>
    </a:lvl1pPr>
    <a:lvl2pPr marL="457200" algn="just" rtl="0" fontAlgn="base">
      <a:spcBef>
        <a:spcPct val="20000"/>
      </a:spcBef>
      <a:spcAft>
        <a:spcPct val="0"/>
      </a:spcAft>
      <a:buClr>
        <a:schemeClr val="tx1"/>
      </a:buClr>
      <a:buSzPct val="75000"/>
      <a:buFont typeface="Wingdings" pitchFamily="2" charset="2"/>
      <a:buChar char="l"/>
      <a:defRPr kumimoji="1" sz="3600" b="1" kern="1200">
        <a:solidFill>
          <a:srgbClr val="000000"/>
        </a:solidFill>
        <a:latin typeface="Times New Roman" pitchFamily="18" charset="0"/>
        <a:ea typeface="宋体" charset="-122"/>
        <a:cs typeface="+mn-cs"/>
      </a:defRPr>
    </a:lvl2pPr>
    <a:lvl3pPr marL="914400" algn="just" rtl="0" fontAlgn="base">
      <a:spcBef>
        <a:spcPct val="20000"/>
      </a:spcBef>
      <a:spcAft>
        <a:spcPct val="0"/>
      </a:spcAft>
      <a:buClr>
        <a:schemeClr val="tx1"/>
      </a:buClr>
      <a:buSzPct val="75000"/>
      <a:buFont typeface="Wingdings" pitchFamily="2" charset="2"/>
      <a:buChar char="l"/>
      <a:defRPr kumimoji="1" sz="3600" b="1" kern="1200">
        <a:solidFill>
          <a:srgbClr val="000000"/>
        </a:solidFill>
        <a:latin typeface="Times New Roman" pitchFamily="18" charset="0"/>
        <a:ea typeface="宋体" charset="-122"/>
        <a:cs typeface="+mn-cs"/>
      </a:defRPr>
    </a:lvl3pPr>
    <a:lvl4pPr marL="1371600" algn="just" rtl="0" fontAlgn="base">
      <a:spcBef>
        <a:spcPct val="20000"/>
      </a:spcBef>
      <a:spcAft>
        <a:spcPct val="0"/>
      </a:spcAft>
      <a:buClr>
        <a:schemeClr val="tx1"/>
      </a:buClr>
      <a:buSzPct val="75000"/>
      <a:buFont typeface="Wingdings" pitchFamily="2" charset="2"/>
      <a:buChar char="l"/>
      <a:defRPr kumimoji="1" sz="3600" b="1" kern="1200">
        <a:solidFill>
          <a:srgbClr val="000000"/>
        </a:solidFill>
        <a:latin typeface="Times New Roman" pitchFamily="18" charset="0"/>
        <a:ea typeface="宋体" charset="-122"/>
        <a:cs typeface="+mn-cs"/>
      </a:defRPr>
    </a:lvl4pPr>
    <a:lvl5pPr marL="1828800" algn="just" rtl="0" fontAlgn="base">
      <a:spcBef>
        <a:spcPct val="20000"/>
      </a:spcBef>
      <a:spcAft>
        <a:spcPct val="0"/>
      </a:spcAft>
      <a:buClr>
        <a:schemeClr val="tx1"/>
      </a:buClr>
      <a:buSzPct val="75000"/>
      <a:buFont typeface="Wingdings" pitchFamily="2" charset="2"/>
      <a:buChar char="l"/>
      <a:defRPr kumimoji="1" sz="3600" b="1" kern="1200">
        <a:solidFill>
          <a:srgbClr val="000000"/>
        </a:solidFill>
        <a:latin typeface="Times New Roman" pitchFamily="18" charset="0"/>
        <a:ea typeface="宋体" charset="-122"/>
        <a:cs typeface="+mn-cs"/>
      </a:defRPr>
    </a:lvl5pPr>
    <a:lvl6pPr marL="2286000" algn="l" defTabSz="914400" rtl="0" eaLnBrk="1" latinLnBrk="0" hangingPunct="1">
      <a:defRPr kumimoji="1" sz="3600" b="1" kern="1200">
        <a:solidFill>
          <a:srgbClr val="000000"/>
        </a:solidFill>
        <a:latin typeface="Times New Roman" pitchFamily="18" charset="0"/>
        <a:ea typeface="宋体" charset="-122"/>
        <a:cs typeface="+mn-cs"/>
      </a:defRPr>
    </a:lvl6pPr>
    <a:lvl7pPr marL="2743200" algn="l" defTabSz="914400" rtl="0" eaLnBrk="1" latinLnBrk="0" hangingPunct="1">
      <a:defRPr kumimoji="1" sz="3600" b="1" kern="1200">
        <a:solidFill>
          <a:srgbClr val="000000"/>
        </a:solidFill>
        <a:latin typeface="Times New Roman" pitchFamily="18" charset="0"/>
        <a:ea typeface="宋体" charset="-122"/>
        <a:cs typeface="+mn-cs"/>
      </a:defRPr>
    </a:lvl7pPr>
    <a:lvl8pPr marL="3200400" algn="l" defTabSz="914400" rtl="0" eaLnBrk="1" latinLnBrk="0" hangingPunct="1">
      <a:defRPr kumimoji="1" sz="3600" b="1" kern="1200">
        <a:solidFill>
          <a:srgbClr val="000000"/>
        </a:solidFill>
        <a:latin typeface="Times New Roman" pitchFamily="18" charset="0"/>
        <a:ea typeface="宋体" charset="-122"/>
        <a:cs typeface="+mn-cs"/>
      </a:defRPr>
    </a:lvl8pPr>
    <a:lvl9pPr marL="3657600" algn="l" defTabSz="914400" rtl="0" eaLnBrk="1" latinLnBrk="0" hangingPunct="1">
      <a:defRPr kumimoji="1" sz="3600" b="1" kern="1200">
        <a:solidFill>
          <a:srgbClr val="000000"/>
        </a:solidFill>
        <a:latin typeface="Times New Roman" pitchFamily="18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50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0000"/>
    <a:srgbClr val="CC0000"/>
    <a:srgbClr val="800080"/>
    <a:srgbClr val="0033CC"/>
    <a:srgbClr val="66FF33"/>
    <a:srgbClr val="CC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2150" autoAdjust="0"/>
  </p:normalViewPr>
  <p:slideViewPr>
    <p:cSldViewPr>
      <p:cViewPr varScale="1">
        <p:scale>
          <a:sx n="83" d="100"/>
          <a:sy n="83" d="100"/>
        </p:scale>
        <p:origin x="1136" y="60"/>
      </p:cViewPr>
      <p:guideLst>
        <p:guide orient="horz" pos="2160"/>
        <p:guide pos="350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43" d="100"/>
          <a:sy n="43" d="100"/>
        </p:scale>
        <p:origin x="-858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tableStyles" Target="tableStyle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notesMaster" Target="notesMasters/notesMaster1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handoutMaster" Target="handoutMasters/handoutMaster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viewProps" Target="viewProps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ClrTx/>
              <a:buSzTx/>
              <a:buFontTx/>
              <a:buNone/>
              <a:defRPr kumimoji="0"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kumimoji="0"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ClrTx/>
              <a:buSzTx/>
              <a:buFontTx/>
              <a:buNone/>
              <a:defRPr kumimoji="0"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kumimoji="0"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fld id="{4379B573-C846-4E37-B042-3D4357DEBB4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762977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ClrTx/>
              <a:buSzTx/>
              <a:buFontTx/>
              <a:buNone/>
              <a:defRPr kumimoji="0"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498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kumimoji="0"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1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98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5498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ClrTx/>
              <a:buSzTx/>
              <a:buFontTx/>
              <a:buNone/>
              <a:defRPr kumimoji="0"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498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kumimoji="0"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fld id="{14224486-A7E8-4E9A-B409-AF47333C2DE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733345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aidu.com/s?wd=Automaton&amp;tn=06008006_2_pg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2579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CN">
                <a:ea typeface="宋体" charset="-122"/>
              </a:rPr>
              <a:t>[</a:t>
            </a:r>
            <a:r>
              <a:rPr lang="zh-CN" altLang="en-US">
                <a:ea typeface="宋体" charset="-122"/>
              </a:rPr>
              <a:t>英</a:t>
            </a:r>
            <a:r>
              <a:rPr lang="en-US" altLang="zh-CN">
                <a:ea typeface="宋体" charset="-122"/>
              </a:rPr>
              <a:t>]</a:t>
            </a:r>
            <a:r>
              <a:rPr lang="en-US" altLang="zh-CN" b="1">
                <a:ea typeface="宋体" charset="-122"/>
              </a:rPr>
              <a:t>[ɔ:ˈtɔmətən]</a:t>
            </a:r>
            <a:r>
              <a:rPr lang="en-US" altLang="zh-CN">
                <a:ea typeface="宋体" charset="-122"/>
                <a:hlinkClick r:id="rId3"/>
              </a:rPr>
              <a:t> </a:t>
            </a:r>
            <a:r>
              <a:rPr lang="en-US" altLang="zh-CN">
                <a:ea typeface="宋体" charset="-122"/>
              </a:rPr>
              <a:t>[</a:t>
            </a:r>
            <a:r>
              <a:rPr lang="zh-CN" altLang="en-US">
                <a:ea typeface="宋体" charset="-122"/>
              </a:rPr>
              <a:t>美</a:t>
            </a:r>
            <a:r>
              <a:rPr lang="en-US" altLang="zh-CN">
                <a:ea typeface="宋体" charset="-122"/>
              </a:rPr>
              <a:t>]</a:t>
            </a:r>
            <a:r>
              <a:rPr lang="en-US" altLang="zh-CN" b="1">
                <a:ea typeface="宋体" charset="-122"/>
              </a:rPr>
              <a:t>[ɔˈtɑmətən, -ˌtɑn]</a:t>
            </a:r>
            <a:endParaRPr lang="zh-CN" altLang="en-US">
              <a:ea typeface="宋体" charset="-122"/>
            </a:endParaRPr>
          </a:p>
        </p:txBody>
      </p:sp>
      <p:sp>
        <p:nvSpPr>
          <p:cNvPr id="15258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3E20785-1463-4C01-A618-411CE420EB40}" type="slidenum">
              <a:rPr lang="zh-CN" altLang="en-US" smtClean="0">
                <a:ea typeface="宋体" charset="-122"/>
              </a:rPr>
              <a:pPr/>
              <a:t>4</a:t>
            </a:fld>
            <a:endParaRPr lang="en-US" altLang="zh-CN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416132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dirty="0">
                <a:ea typeface="宋体" charset="-122"/>
              </a:rPr>
              <a:t>希腊字母</a:t>
            </a:r>
            <a:br>
              <a:rPr lang="zh-CN" altLang="en-US" dirty="0">
                <a:ea typeface="宋体" charset="-122"/>
              </a:rPr>
            </a:br>
            <a:r>
              <a:rPr lang="en-US" altLang="zh-CN" sz="1200" b="1" dirty="0">
                <a:ea typeface="宋体" charset="-122"/>
              </a:rPr>
              <a:t>Α </a:t>
            </a:r>
            <a:r>
              <a:rPr lang="en-US" altLang="zh-CN" sz="1200" b="1" dirty="0" err="1">
                <a:ea typeface="宋体" charset="-122"/>
              </a:rPr>
              <a:t>α</a:t>
            </a:r>
            <a:r>
              <a:rPr lang="en-US" altLang="zh-CN" sz="1200" b="1" dirty="0">
                <a:ea typeface="宋体" charset="-122"/>
              </a:rPr>
              <a:t> alpha     </a:t>
            </a:r>
          </a:p>
          <a:p>
            <a:pPr eaLnBrk="1" hangingPunct="1"/>
            <a:r>
              <a:rPr lang="en-US" altLang="zh-CN" sz="1200" b="1" dirty="0">
                <a:ea typeface="宋体" charset="-122"/>
              </a:rPr>
              <a:t>   Β </a:t>
            </a:r>
            <a:r>
              <a:rPr lang="en-US" altLang="zh-CN" sz="1200" b="1" dirty="0" err="1">
                <a:ea typeface="宋体" charset="-122"/>
              </a:rPr>
              <a:t>β</a:t>
            </a:r>
            <a:r>
              <a:rPr lang="en-US" altLang="zh-CN" sz="1200" b="1" dirty="0">
                <a:ea typeface="宋体" charset="-122"/>
              </a:rPr>
              <a:t> beta</a:t>
            </a:r>
          </a:p>
          <a:p>
            <a:pPr eaLnBrk="1" hangingPunct="1"/>
            <a:r>
              <a:rPr lang="en-US" altLang="zh-CN" sz="1200" b="1" dirty="0">
                <a:ea typeface="宋体" charset="-122"/>
              </a:rPr>
              <a:t>   </a:t>
            </a:r>
            <a:r>
              <a:rPr lang="en-US" altLang="zh-CN" sz="1200" b="1" dirty="0">
                <a:solidFill>
                  <a:srgbClr val="000000"/>
                </a:solidFill>
                <a:ea typeface="宋体" charset="-122"/>
              </a:rPr>
              <a:t>Γ</a:t>
            </a:r>
            <a:r>
              <a:rPr lang="en-US" altLang="zh-CN" sz="1200" b="1" dirty="0">
                <a:ea typeface="宋体" charset="-122"/>
              </a:rPr>
              <a:t> </a:t>
            </a:r>
            <a:r>
              <a:rPr lang="en-US" altLang="zh-CN" sz="1200" b="1" dirty="0" err="1">
                <a:ea typeface="宋体" charset="-122"/>
              </a:rPr>
              <a:t>γ</a:t>
            </a:r>
            <a:r>
              <a:rPr lang="en-US" altLang="zh-CN" sz="1200" b="1" dirty="0">
                <a:ea typeface="宋体" charset="-122"/>
              </a:rPr>
              <a:t> gamma </a:t>
            </a:r>
            <a:endParaRPr lang="zh-CN" altLang="en-US" sz="1200" b="1" dirty="0">
              <a:ea typeface="宋体" charset="-122"/>
            </a:endParaRPr>
          </a:p>
          <a:p>
            <a:pPr eaLnBrk="1" hangingPunct="1"/>
            <a:r>
              <a:rPr lang="en-US" altLang="zh-CN" sz="1200" b="1" dirty="0">
                <a:ea typeface="宋体" charset="-122"/>
              </a:rPr>
              <a:t>   Δ </a:t>
            </a:r>
            <a:r>
              <a:rPr lang="en-US" altLang="zh-CN" sz="1200" b="1" dirty="0" err="1">
                <a:ea typeface="宋体" charset="-122"/>
              </a:rPr>
              <a:t>δ</a:t>
            </a:r>
            <a:r>
              <a:rPr lang="en-US" altLang="zh-CN" sz="1200" b="1" dirty="0">
                <a:ea typeface="宋体" charset="-122"/>
              </a:rPr>
              <a:t> delta </a:t>
            </a:r>
            <a:endParaRPr lang="zh-CN" altLang="en-US" sz="1200" b="1" dirty="0">
              <a:ea typeface="宋体" charset="-122"/>
            </a:endParaRPr>
          </a:p>
          <a:p>
            <a:pPr eaLnBrk="1" hangingPunct="1"/>
            <a:r>
              <a:rPr lang="en-US" altLang="zh-CN" sz="1200" b="1" dirty="0">
                <a:ea typeface="宋体" charset="-122"/>
              </a:rPr>
              <a:t>   Ε </a:t>
            </a:r>
            <a:r>
              <a:rPr lang="en-US" altLang="zh-CN" sz="1200" b="1" dirty="0" err="1">
                <a:ea typeface="宋体" charset="-122"/>
              </a:rPr>
              <a:t>ε</a:t>
            </a:r>
            <a:r>
              <a:rPr lang="en-US" altLang="zh-CN" sz="1200" b="1" dirty="0">
                <a:ea typeface="宋体" charset="-122"/>
              </a:rPr>
              <a:t> epsilon</a:t>
            </a:r>
          </a:p>
          <a:p>
            <a:pPr eaLnBrk="1" hangingPunct="1"/>
            <a:r>
              <a:rPr lang="en-US" altLang="zh-CN" sz="1200" b="1" dirty="0">
                <a:ea typeface="宋体" charset="-122"/>
              </a:rPr>
              <a:t>   ∑ </a:t>
            </a:r>
            <a:r>
              <a:rPr lang="en-US" altLang="zh-CN" sz="1200" b="1" dirty="0">
                <a:solidFill>
                  <a:srgbClr val="000000"/>
                </a:solidFill>
                <a:ea typeface="宋体" charset="-122"/>
              </a:rPr>
              <a:t>σ</a:t>
            </a:r>
            <a:r>
              <a:rPr lang="en-US" altLang="zh-CN" sz="1200" b="1" dirty="0">
                <a:ea typeface="宋体" charset="-122"/>
              </a:rPr>
              <a:t> sigma</a:t>
            </a:r>
          </a:p>
          <a:p>
            <a:pPr eaLnBrk="1" hangingPunct="1"/>
            <a:r>
              <a:rPr lang="en-US" altLang="zh-CN" sz="1200" b="1" dirty="0">
                <a:ea typeface="宋体" charset="-122"/>
              </a:rPr>
              <a:t>   Ω </a:t>
            </a:r>
            <a:r>
              <a:rPr lang="en-US" altLang="zh-CN" sz="1200" b="1" dirty="0" err="1">
                <a:ea typeface="宋体" charset="-122"/>
              </a:rPr>
              <a:t>ω</a:t>
            </a:r>
            <a:r>
              <a:rPr lang="en-US" altLang="zh-CN" sz="1200" b="1" dirty="0">
                <a:ea typeface="宋体" charset="-122"/>
              </a:rPr>
              <a:t> omega</a:t>
            </a:r>
            <a:endParaRPr lang="zh-CN" altLang="en-US" sz="1200" b="1" dirty="0">
              <a:ea typeface="宋体" charset="-122"/>
            </a:endParaRPr>
          </a:p>
          <a:p>
            <a:pPr eaLnBrk="1" hangingPunct="1"/>
            <a:endParaRPr lang="zh-CN" altLang="en-US" dirty="0">
              <a:ea typeface="宋体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4224486-A7E8-4E9A-B409-AF47333C2DEC}" type="slidenum">
              <a:rPr lang="zh-CN" altLang="en-US" smtClean="0"/>
              <a:pPr>
                <a:defRPr/>
              </a:pPr>
              <a:t>61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79621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33AE875-9B49-4C80-B902-ABB9D0B27A0D}" type="slidenum">
              <a:rPr lang="zh-CN" altLang="en-US" smtClean="0">
                <a:ea typeface="宋体" charset="-122"/>
              </a:rPr>
              <a:pPr/>
              <a:t>73</a:t>
            </a:fld>
            <a:endParaRPr lang="en-US" altLang="zh-CN">
              <a:ea typeface="宋体" charset="-122"/>
            </a:endParaRPr>
          </a:p>
        </p:txBody>
      </p:sp>
      <p:sp>
        <p:nvSpPr>
          <p:cNvPr id="160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altLang="zh-CN" b="1">
                <a:ea typeface="宋体" charset="-122"/>
              </a:rPr>
              <a:t>0(0+1)*1</a:t>
            </a:r>
          </a:p>
        </p:txBody>
      </p:sp>
    </p:spTree>
    <p:extLst>
      <p:ext uri="{BB962C8B-B14F-4D97-AF65-F5344CB8AC3E}">
        <p14:creationId xmlns:p14="http://schemas.microsoft.com/office/powerpoint/2010/main" val="16547277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2819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>
                <a:ea typeface="宋体" charset="-122"/>
              </a:rPr>
              <a:t>   至少 </a:t>
            </a:r>
            <a:r>
              <a:rPr lang="en-US" altLang="zh-CN">
                <a:ea typeface="宋体" charset="-122"/>
              </a:rPr>
              <a:t>2</a:t>
            </a:r>
            <a:r>
              <a:rPr lang="zh-CN" altLang="en-US">
                <a:ea typeface="宋体" charset="-122"/>
              </a:rPr>
              <a:t>个</a:t>
            </a:r>
            <a:r>
              <a:rPr lang="en-US" altLang="zh-CN">
                <a:ea typeface="宋体" charset="-122"/>
              </a:rPr>
              <a:t>a</a:t>
            </a:r>
            <a:r>
              <a:rPr lang="zh-CN" altLang="en-US">
                <a:ea typeface="宋体" charset="-122"/>
              </a:rPr>
              <a:t>和</a:t>
            </a:r>
            <a:r>
              <a:rPr lang="en-US" altLang="zh-CN">
                <a:ea typeface="宋体" charset="-122"/>
              </a:rPr>
              <a:t>1</a:t>
            </a:r>
            <a:r>
              <a:rPr lang="zh-CN" altLang="en-US">
                <a:ea typeface="宋体" charset="-122"/>
              </a:rPr>
              <a:t>个</a:t>
            </a:r>
            <a:r>
              <a:rPr lang="en-US" altLang="zh-CN">
                <a:ea typeface="宋体" charset="-122"/>
              </a:rPr>
              <a:t>b  ? </a:t>
            </a:r>
            <a:endParaRPr lang="zh-CN" altLang="en-US">
              <a:ea typeface="宋体" charset="-122"/>
            </a:endParaRPr>
          </a:p>
        </p:txBody>
      </p:sp>
      <p:sp>
        <p:nvSpPr>
          <p:cNvPr id="16282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CBDBE5A-6B36-4758-BD0F-69635DE09A47}" type="slidenum">
              <a:rPr lang="zh-CN" altLang="en-US" smtClean="0">
                <a:ea typeface="宋体" charset="-122"/>
              </a:rPr>
              <a:pPr/>
              <a:t>113</a:t>
            </a:fld>
            <a:endParaRPr lang="en-US" altLang="zh-CN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588633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43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dirty="0">
                <a:ea typeface="宋体" charset="-122"/>
              </a:rPr>
              <a:t>可以使用</a:t>
            </a:r>
            <a:r>
              <a:rPr lang="en-US" altLang="zh-CN" dirty="0">
                <a:ea typeface="宋体" charset="-122"/>
              </a:rPr>
              <a:t>Z</a:t>
            </a:r>
            <a:r>
              <a:rPr lang="zh-CN" altLang="en-US" dirty="0">
                <a:ea typeface="宋体" charset="-122"/>
              </a:rPr>
              <a:t>代表 </a:t>
            </a:r>
            <a:r>
              <a:rPr lang="en-US" altLang="zh-CN" dirty="0">
                <a:ea typeface="宋体" charset="-122"/>
              </a:rPr>
              <a:t>Z</a:t>
            </a:r>
            <a:r>
              <a:rPr lang="en-US" altLang="zh-CN" baseline="-25000" dirty="0">
                <a:ea typeface="宋体" charset="-122"/>
              </a:rPr>
              <a:t>0</a:t>
            </a:r>
            <a:r>
              <a:rPr lang="en-US" altLang="zh-CN" dirty="0">
                <a:ea typeface="宋体" charset="-122"/>
              </a:rPr>
              <a:t>\A\B</a:t>
            </a:r>
            <a:endParaRPr lang="zh-CN" altLang="en-US" dirty="0">
              <a:ea typeface="宋体" charset="-122"/>
            </a:endParaRPr>
          </a:p>
        </p:txBody>
      </p:sp>
      <p:sp>
        <p:nvSpPr>
          <p:cNvPr id="16384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0EC8711-8DA6-423F-919B-BDABD797E3C1}" type="slidenum">
              <a:rPr lang="zh-CN" altLang="en-US" smtClean="0">
                <a:ea typeface="宋体" charset="-122"/>
              </a:rPr>
              <a:pPr/>
              <a:t>114</a:t>
            </a:fld>
            <a:endParaRPr lang="en-US" altLang="zh-CN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268976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4867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dirty="0">
                <a:ea typeface="宋体" charset="-122"/>
              </a:rPr>
              <a:t>教材内容  有问题！   顺序 </a:t>
            </a:r>
            <a:r>
              <a:rPr lang="en-US" altLang="zh-CN" dirty="0" err="1">
                <a:ea typeface="宋体" charset="-122"/>
              </a:rPr>
              <a:t>abab</a:t>
            </a:r>
            <a:endParaRPr lang="zh-CN" altLang="en-US" dirty="0">
              <a:ea typeface="宋体" charset="-122"/>
            </a:endParaRPr>
          </a:p>
        </p:txBody>
      </p:sp>
      <p:sp>
        <p:nvSpPr>
          <p:cNvPr id="16486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2041BCE-2BF1-4255-949F-656C2EB963A2}" type="slidenum">
              <a:rPr lang="zh-CN" altLang="en-US" smtClean="0">
                <a:ea typeface="宋体" charset="-122"/>
              </a:rPr>
              <a:pPr/>
              <a:t>121</a:t>
            </a:fld>
            <a:endParaRPr lang="en-US" altLang="zh-CN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095056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5891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dirty="0">
                <a:ea typeface="宋体" charset="-122"/>
              </a:rPr>
              <a:t>教材为单态  没有考虑顺序问题  需要修改</a:t>
            </a:r>
          </a:p>
        </p:txBody>
      </p:sp>
      <p:sp>
        <p:nvSpPr>
          <p:cNvPr id="16589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9917B0-1272-4B62-BAF2-0757EC2A3C35}" type="slidenum">
              <a:rPr lang="zh-CN" altLang="en-US" smtClean="0">
                <a:ea typeface="宋体" charset="-122"/>
              </a:rPr>
              <a:pPr/>
              <a:t>122</a:t>
            </a:fld>
            <a:endParaRPr lang="en-US" altLang="zh-CN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764183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6915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>
                <a:ea typeface="宋体" charset="-122"/>
              </a:rPr>
              <a:t>教材内容  有问题！   顺序</a:t>
            </a:r>
          </a:p>
          <a:p>
            <a:endParaRPr lang="zh-CN" altLang="en-US">
              <a:ea typeface="宋体" charset="-122"/>
            </a:endParaRPr>
          </a:p>
        </p:txBody>
      </p:sp>
      <p:sp>
        <p:nvSpPr>
          <p:cNvPr id="16691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CEB19A2-432D-42B0-9136-339AF69A434D}" type="slidenum">
              <a:rPr lang="zh-CN" altLang="en-US" smtClean="0">
                <a:ea typeface="宋体" charset="-122"/>
              </a:rPr>
              <a:pPr/>
              <a:t>126</a:t>
            </a:fld>
            <a:endParaRPr lang="en-US" altLang="zh-CN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292062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7939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>
                <a:ea typeface="宋体" charset="-122"/>
              </a:rPr>
              <a:t>教材为单态  没有考虑顺序问题  需要修改</a:t>
            </a:r>
          </a:p>
        </p:txBody>
      </p:sp>
      <p:sp>
        <p:nvSpPr>
          <p:cNvPr id="16794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C431D8E-55E7-4C07-B920-808BB81A3072}" type="slidenum">
              <a:rPr lang="zh-CN" altLang="en-US" smtClean="0">
                <a:ea typeface="宋体" charset="-122"/>
              </a:rPr>
              <a:pPr/>
              <a:t>127</a:t>
            </a:fld>
            <a:endParaRPr lang="en-US" altLang="zh-CN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918948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03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zh-CN" altLang="en-US" b="1">
                <a:ea typeface="宋体" charset="-122"/>
              </a:rPr>
              <a:t>暂时不考虑状态</a:t>
            </a:r>
            <a:r>
              <a:rPr lang="en-US" altLang="zh-CN" b="1">
                <a:ea typeface="宋体" charset="-122"/>
              </a:rPr>
              <a:t>     </a:t>
            </a:r>
            <a:r>
              <a:rPr lang="en-GB" altLang="zh-CN" b="1">
                <a:ea typeface="宋体" charset="-122"/>
              </a:rPr>
              <a:t>(</a:t>
            </a:r>
            <a:r>
              <a:rPr lang="zh-CN" altLang="en-GB" b="1">
                <a:ea typeface="宋体" charset="-122"/>
              </a:rPr>
              <a:t>或</a:t>
            </a:r>
            <a:r>
              <a:rPr lang="en-GB" altLang="zh-CN" b="1">
                <a:ea typeface="宋体" charset="-122"/>
              </a:rPr>
              <a:t>PDA</a:t>
            </a:r>
            <a:r>
              <a:rPr lang="zh-CN" altLang="en-GB" b="1">
                <a:ea typeface="宋体" charset="-122"/>
              </a:rPr>
              <a:t>仅有一个状态</a:t>
            </a:r>
            <a:r>
              <a:rPr lang="en-GB" altLang="zh-CN" b="1">
                <a:ea typeface="宋体" charset="-122"/>
              </a:rPr>
              <a:t>)</a:t>
            </a:r>
            <a:endParaRPr lang="en-US" altLang="zh-CN" b="1">
              <a:ea typeface="宋体" charset="-122"/>
            </a:endParaRPr>
          </a:p>
          <a:p>
            <a:endParaRPr lang="zh-CN" altLang="en-US">
              <a:ea typeface="宋体" charset="-122"/>
            </a:endParaRPr>
          </a:p>
        </p:txBody>
      </p:sp>
      <p:sp>
        <p:nvSpPr>
          <p:cNvPr id="15360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C71E3F1-4CB9-4F30-A357-5C3F88997760}" type="slidenum">
              <a:rPr lang="zh-CN" altLang="en-US" smtClean="0">
                <a:ea typeface="宋体" charset="-122"/>
              </a:rPr>
              <a:pPr/>
              <a:t>10</a:t>
            </a:fld>
            <a:endParaRPr lang="en-US" altLang="zh-CN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166646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CF9F7A0-20F4-4512-A6A5-4A72A0518786}" type="slidenum">
              <a:rPr lang="zh-CN" altLang="en-US" smtClean="0">
                <a:ea typeface="宋体" charset="-122"/>
              </a:rPr>
              <a:pPr/>
              <a:t>23</a:t>
            </a:fld>
            <a:endParaRPr lang="en-US" altLang="zh-CN">
              <a:ea typeface="宋体" charset="-122"/>
            </a:endParaRPr>
          </a:p>
        </p:txBody>
      </p:sp>
      <p:sp>
        <p:nvSpPr>
          <p:cNvPr id="154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>
                <a:ea typeface="宋体" charset="-122"/>
              </a:rPr>
              <a:t>需要增加状态描述</a:t>
            </a:r>
          </a:p>
        </p:txBody>
      </p:sp>
    </p:spTree>
    <p:extLst>
      <p:ext uri="{BB962C8B-B14F-4D97-AF65-F5344CB8AC3E}">
        <p14:creationId xmlns:p14="http://schemas.microsoft.com/office/powerpoint/2010/main" val="34668879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5651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>
                <a:ea typeface="宋体" charset="-122"/>
              </a:rPr>
              <a:t>可能中途停机  </a:t>
            </a:r>
            <a:r>
              <a:rPr lang="en-US" altLang="zh-CN">
                <a:ea typeface="宋体" charset="-122"/>
              </a:rPr>
              <a:t>&lt;</a:t>
            </a:r>
            <a:r>
              <a:rPr lang="zh-CN" altLang="en-US">
                <a:ea typeface="宋体" charset="-122"/>
              </a:rPr>
              <a:t> </a:t>
            </a:r>
            <a:r>
              <a:rPr lang="en-US" altLang="zh-CN">
                <a:ea typeface="宋体" charset="-122"/>
              </a:rPr>
              <a:t>q1 a</a:t>
            </a:r>
            <a:endParaRPr lang="zh-CN" altLang="en-US">
              <a:ea typeface="宋体" charset="-122"/>
            </a:endParaRPr>
          </a:p>
        </p:txBody>
      </p:sp>
      <p:sp>
        <p:nvSpPr>
          <p:cNvPr id="15565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B47D9CB-A6E8-4094-A303-971100D4DB95}" type="slidenum">
              <a:rPr lang="zh-CN" altLang="en-US" smtClean="0">
                <a:ea typeface="宋体" charset="-122"/>
              </a:rPr>
              <a:pPr/>
              <a:t>33</a:t>
            </a:fld>
            <a:endParaRPr lang="en-US" altLang="zh-CN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614505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6675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CN" dirty="0">
                <a:ea typeface="宋体" charset="-122"/>
                <a:sym typeface="Wingdings" pitchFamily="2" charset="2"/>
              </a:rPr>
              <a:t>   2</a:t>
            </a:r>
            <a:r>
              <a:rPr lang="zh-CN" altLang="en-US" dirty="0">
                <a:ea typeface="宋体" charset="-122"/>
                <a:sym typeface="Wingdings" pitchFamily="2" charset="2"/>
              </a:rPr>
              <a:t>种情况还可以组合在一起</a:t>
            </a:r>
            <a:endParaRPr lang="zh-CN" altLang="en-US" dirty="0">
              <a:ea typeface="宋体" charset="-122"/>
            </a:endParaRPr>
          </a:p>
        </p:txBody>
      </p:sp>
      <p:sp>
        <p:nvSpPr>
          <p:cNvPr id="15667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F2D2BF-10D4-46DA-8CB2-3188CFFDDB54}" type="slidenum">
              <a:rPr lang="zh-CN" altLang="en-US" smtClean="0">
                <a:ea typeface="宋体" charset="-122"/>
              </a:rPr>
              <a:pPr/>
              <a:t>41</a:t>
            </a:fld>
            <a:endParaRPr lang="en-US" altLang="zh-CN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704423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7699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>
                <a:ea typeface="宋体" charset="-122"/>
              </a:rPr>
              <a:t>规则</a:t>
            </a:r>
            <a:r>
              <a:rPr lang="en-US" altLang="zh-CN">
                <a:ea typeface="宋体" charset="-122"/>
              </a:rPr>
              <a:t>1</a:t>
            </a:r>
            <a:r>
              <a:rPr lang="zh-CN" altLang="en-US">
                <a:ea typeface="宋体" charset="-122"/>
              </a:rPr>
              <a:t>和</a:t>
            </a:r>
            <a:r>
              <a:rPr lang="en-US" altLang="zh-CN">
                <a:ea typeface="宋体" charset="-122"/>
              </a:rPr>
              <a:t>3</a:t>
            </a:r>
            <a:r>
              <a:rPr lang="zh-CN" altLang="en-US">
                <a:ea typeface="宋体" charset="-122"/>
              </a:rPr>
              <a:t>：不确定</a:t>
            </a:r>
          </a:p>
        </p:txBody>
      </p:sp>
      <p:sp>
        <p:nvSpPr>
          <p:cNvPr id="15770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E950ADF-DDF0-47AD-83D3-D6DDCDAB592D}" type="slidenum">
              <a:rPr lang="zh-CN" altLang="en-US" smtClean="0">
                <a:ea typeface="宋体" charset="-122"/>
              </a:rPr>
              <a:pPr/>
              <a:t>42</a:t>
            </a:fld>
            <a:endParaRPr lang="en-US" altLang="zh-CN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745634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8723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>
                <a:ea typeface="宋体" charset="-122"/>
              </a:rPr>
              <a:t>规则</a:t>
            </a:r>
            <a:r>
              <a:rPr lang="en-US" altLang="zh-CN">
                <a:ea typeface="宋体" charset="-122"/>
              </a:rPr>
              <a:t>3</a:t>
            </a:r>
            <a:r>
              <a:rPr lang="zh-CN" altLang="en-US">
                <a:ea typeface="宋体" charset="-122"/>
              </a:rPr>
              <a:t>和</a:t>
            </a:r>
            <a:r>
              <a:rPr lang="en-US" altLang="zh-CN">
                <a:ea typeface="宋体" charset="-122"/>
              </a:rPr>
              <a:t>5</a:t>
            </a:r>
            <a:r>
              <a:rPr lang="zh-CN" altLang="en-US">
                <a:ea typeface="宋体" charset="-122"/>
              </a:rPr>
              <a:t>：不确定</a:t>
            </a:r>
          </a:p>
          <a:p>
            <a:endParaRPr lang="zh-CN" altLang="en-US">
              <a:ea typeface="宋体" charset="-122"/>
            </a:endParaRPr>
          </a:p>
        </p:txBody>
      </p:sp>
      <p:sp>
        <p:nvSpPr>
          <p:cNvPr id="15872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D1EB6E4-9B7D-42C7-8B6B-672EB052AE9D}" type="slidenum">
              <a:rPr lang="zh-CN" altLang="en-US" smtClean="0">
                <a:ea typeface="宋体" charset="-122"/>
              </a:rPr>
              <a:pPr/>
              <a:t>43</a:t>
            </a:fld>
            <a:endParaRPr lang="en-US" altLang="zh-CN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919664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983CEA0-1BAB-400D-A5F0-2C661F19918D}" type="slidenum">
              <a:rPr lang="zh-CN" altLang="en-US" smtClean="0">
                <a:ea typeface="宋体" charset="-122"/>
              </a:rPr>
              <a:pPr/>
              <a:t>44</a:t>
            </a:fld>
            <a:endParaRPr lang="en-US" altLang="zh-CN">
              <a:ea typeface="宋体" charset="-122"/>
            </a:endParaRPr>
          </a:p>
        </p:txBody>
      </p:sp>
      <p:sp>
        <p:nvSpPr>
          <p:cNvPr id="159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dirty="0">
                <a:ea typeface="宋体" charset="-122"/>
              </a:rPr>
              <a:t>希腊字母</a:t>
            </a:r>
            <a:br>
              <a:rPr lang="zh-CN" altLang="en-US" dirty="0">
                <a:ea typeface="宋体" charset="-122"/>
              </a:rPr>
            </a:br>
            <a:r>
              <a:rPr lang="en-US" altLang="zh-CN" sz="1600" b="1" dirty="0">
                <a:ea typeface="宋体" charset="-122"/>
              </a:rPr>
              <a:t>Α </a:t>
            </a:r>
            <a:r>
              <a:rPr lang="en-US" altLang="zh-CN" sz="1600" b="1" dirty="0" err="1">
                <a:ea typeface="宋体" charset="-122"/>
              </a:rPr>
              <a:t>α</a:t>
            </a:r>
            <a:r>
              <a:rPr lang="en-US" altLang="zh-CN" sz="1600" b="1" dirty="0">
                <a:ea typeface="宋体" charset="-122"/>
              </a:rPr>
              <a:t> alpha     </a:t>
            </a:r>
          </a:p>
          <a:p>
            <a:pPr eaLnBrk="1" hangingPunct="1"/>
            <a:r>
              <a:rPr lang="en-US" altLang="zh-CN" sz="1600" b="1" dirty="0">
                <a:ea typeface="宋体" charset="-122"/>
              </a:rPr>
              <a:t>   Β </a:t>
            </a:r>
            <a:r>
              <a:rPr lang="en-US" altLang="zh-CN" sz="1600" b="1" dirty="0" err="1">
                <a:ea typeface="宋体" charset="-122"/>
              </a:rPr>
              <a:t>β</a:t>
            </a:r>
            <a:r>
              <a:rPr lang="en-US" altLang="zh-CN" sz="1600" b="1" dirty="0">
                <a:ea typeface="宋体" charset="-122"/>
              </a:rPr>
              <a:t> beta</a:t>
            </a:r>
          </a:p>
          <a:p>
            <a:pPr eaLnBrk="1" hangingPunct="1"/>
            <a:r>
              <a:rPr lang="en-US" altLang="zh-CN" sz="1600" b="1" dirty="0">
                <a:ea typeface="宋体" charset="-122"/>
              </a:rPr>
              <a:t>   </a:t>
            </a:r>
            <a:r>
              <a:rPr lang="en-US" altLang="zh-CN" sz="1600" b="1" dirty="0">
                <a:solidFill>
                  <a:srgbClr val="000000"/>
                </a:solidFill>
                <a:ea typeface="宋体" charset="-122"/>
              </a:rPr>
              <a:t>Γ</a:t>
            </a:r>
            <a:r>
              <a:rPr lang="en-US" altLang="zh-CN" sz="1600" b="1" dirty="0">
                <a:ea typeface="宋体" charset="-122"/>
              </a:rPr>
              <a:t> </a:t>
            </a:r>
            <a:r>
              <a:rPr lang="en-US" altLang="zh-CN" sz="1600" b="1" dirty="0" err="1">
                <a:ea typeface="宋体" charset="-122"/>
              </a:rPr>
              <a:t>γ</a:t>
            </a:r>
            <a:r>
              <a:rPr lang="en-US" altLang="zh-CN" sz="1600" b="1" dirty="0">
                <a:ea typeface="宋体" charset="-122"/>
              </a:rPr>
              <a:t> gamma </a:t>
            </a:r>
            <a:endParaRPr lang="zh-CN" altLang="en-US" sz="1600" b="1" dirty="0">
              <a:ea typeface="宋体" charset="-122"/>
            </a:endParaRPr>
          </a:p>
          <a:p>
            <a:pPr eaLnBrk="1" hangingPunct="1"/>
            <a:r>
              <a:rPr lang="en-US" altLang="zh-CN" sz="1600" b="1" dirty="0">
                <a:ea typeface="宋体" charset="-122"/>
              </a:rPr>
              <a:t>   Δ </a:t>
            </a:r>
            <a:r>
              <a:rPr lang="en-US" altLang="zh-CN" sz="1600" b="1" dirty="0" err="1">
                <a:ea typeface="宋体" charset="-122"/>
              </a:rPr>
              <a:t>δ</a:t>
            </a:r>
            <a:r>
              <a:rPr lang="en-US" altLang="zh-CN" sz="1600" b="1" dirty="0">
                <a:ea typeface="宋体" charset="-122"/>
              </a:rPr>
              <a:t> delta </a:t>
            </a:r>
            <a:endParaRPr lang="zh-CN" altLang="en-US" sz="1600" b="1" dirty="0">
              <a:ea typeface="宋体" charset="-122"/>
            </a:endParaRPr>
          </a:p>
          <a:p>
            <a:pPr eaLnBrk="1" hangingPunct="1"/>
            <a:r>
              <a:rPr lang="en-US" altLang="zh-CN" sz="1600" b="1" dirty="0">
                <a:ea typeface="宋体" charset="-122"/>
              </a:rPr>
              <a:t>   Ε </a:t>
            </a:r>
            <a:r>
              <a:rPr lang="en-US" altLang="zh-CN" sz="1600" b="1" dirty="0" err="1">
                <a:ea typeface="宋体" charset="-122"/>
              </a:rPr>
              <a:t>ε</a:t>
            </a:r>
            <a:r>
              <a:rPr lang="en-US" altLang="zh-CN" sz="1600" b="1" dirty="0">
                <a:ea typeface="宋体" charset="-122"/>
              </a:rPr>
              <a:t> epsilon</a:t>
            </a:r>
          </a:p>
          <a:p>
            <a:pPr eaLnBrk="1" hangingPunct="1"/>
            <a:r>
              <a:rPr lang="en-US" altLang="zh-CN" sz="1600" b="1" dirty="0">
                <a:ea typeface="宋体" charset="-122"/>
              </a:rPr>
              <a:t>   ∑ </a:t>
            </a:r>
            <a:r>
              <a:rPr lang="en-US" altLang="zh-CN" sz="1600" b="1" dirty="0">
                <a:solidFill>
                  <a:srgbClr val="000000"/>
                </a:solidFill>
                <a:ea typeface="宋体" charset="-122"/>
              </a:rPr>
              <a:t>σ</a:t>
            </a:r>
            <a:r>
              <a:rPr lang="en-US" altLang="zh-CN" sz="1600" b="1" dirty="0">
                <a:ea typeface="宋体" charset="-122"/>
              </a:rPr>
              <a:t> sigma</a:t>
            </a:r>
          </a:p>
          <a:p>
            <a:pPr eaLnBrk="1" hangingPunct="1"/>
            <a:r>
              <a:rPr lang="en-US" altLang="zh-CN" sz="1600" b="1" dirty="0">
                <a:ea typeface="宋体" charset="-122"/>
              </a:rPr>
              <a:t>   Ω </a:t>
            </a:r>
            <a:r>
              <a:rPr lang="en-US" altLang="zh-CN" sz="1600" b="1" dirty="0" err="1">
                <a:ea typeface="宋体" charset="-122"/>
              </a:rPr>
              <a:t>ω</a:t>
            </a:r>
            <a:r>
              <a:rPr lang="en-US" altLang="zh-CN" sz="1600" b="1" dirty="0">
                <a:ea typeface="宋体" charset="-122"/>
              </a:rPr>
              <a:t> omega</a:t>
            </a:r>
            <a:endParaRPr lang="zh-CN" altLang="en-US" sz="1600" b="1" dirty="0">
              <a:ea typeface="宋体" charset="-122"/>
            </a:endParaRPr>
          </a:p>
          <a:p>
            <a:pPr eaLnBrk="1" hangingPunct="1"/>
            <a:endParaRPr lang="zh-CN" altLang="en-US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953073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dirty="0">
                <a:ea typeface="宋体" charset="-122"/>
              </a:rPr>
              <a:t>希腊字母</a:t>
            </a:r>
            <a:br>
              <a:rPr lang="zh-CN" altLang="en-US" dirty="0">
                <a:ea typeface="宋体" charset="-122"/>
              </a:rPr>
            </a:br>
            <a:r>
              <a:rPr lang="en-US" altLang="zh-CN" sz="1200" b="1" dirty="0">
                <a:ea typeface="宋体" charset="-122"/>
              </a:rPr>
              <a:t>Α </a:t>
            </a:r>
            <a:r>
              <a:rPr lang="en-US" altLang="zh-CN" sz="1200" b="1" dirty="0" err="1">
                <a:ea typeface="宋体" charset="-122"/>
              </a:rPr>
              <a:t>α</a:t>
            </a:r>
            <a:r>
              <a:rPr lang="en-US" altLang="zh-CN" sz="1200" b="1" dirty="0">
                <a:ea typeface="宋体" charset="-122"/>
              </a:rPr>
              <a:t> alpha     </a:t>
            </a:r>
          </a:p>
          <a:p>
            <a:pPr eaLnBrk="1" hangingPunct="1"/>
            <a:r>
              <a:rPr lang="en-US" altLang="zh-CN" sz="1200" b="1" dirty="0">
                <a:ea typeface="宋体" charset="-122"/>
              </a:rPr>
              <a:t>   Β </a:t>
            </a:r>
            <a:r>
              <a:rPr lang="en-US" altLang="zh-CN" sz="1200" b="1" dirty="0" err="1">
                <a:ea typeface="宋体" charset="-122"/>
              </a:rPr>
              <a:t>β</a:t>
            </a:r>
            <a:r>
              <a:rPr lang="en-US" altLang="zh-CN" sz="1200" b="1" dirty="0">
                <a:ea typeface="宋体" charset="-122"/>
              </a:rPr>
              <a:t> beta</a:t>
            </a:r>
          </a:p>
          <a:p>
            <a:pPr eaLnBrk="1" hangingPunct="1"/>
            <a:r>
              <a:rPr lang="en-US" altLang="zh-CN" sz="1200" b="1" dirty="0">
                <a:ea typeface="宋体" charset="-122"/>
              </a:rPr>
              <a:t>   </a:t>
            </a:r>
            <a:r>
              <a:rPr lang="en-US" altLang="zh-CN" sz="1200" b="1" dirty="0">
                <a:solidFill>
                  <a:srgbClr val="000000"/>
                </a:solidFill>
                <a:ea typeface="宋体" charset="-122"/>
              </a:rPr>
              <a:t>Γ</a:t>
            </a:r>
            <a:r>
              <a:rPr lang="en-US" altLang="zh-CN" sz="1200" b="1" dirty="0">
                <a:ea typeface="宋体" charset="-122"/>
              </a:rPr>
              <a:t> </a:t>
            </a:r>
            <a:r>
              <a:rPr lang="en-US" altLang="zh-CN" sz="1200" b="1" dirty="0" err="1">
                <a:ea typeface="宋体" charset="-122"/>
              </a:rPr>
              <a:t>γ</a:t>
            </a:r>
            <a:r>
              <a:rPr lang="en-US" altLang="zh-CN" sz="1200" b="1" dirty="0">
                <a:ea typeface="宋体" charset="-122"/>
              </a:rPr>
              <a:t> gamma </a:t>
            </a:r>
            <a:endParaRPr lang="zh-CN" altLang="en-US" sz="1200" b="1" dirty="0">
              <a:ea typeface="宋体" charset="-122"/>
            </a:endParaRPr>
          </a:p>
          <a:p>
            <a:pPr eaLnBrk="1" hangingPunct="1"/>
            <a:r>
              <a:rPr lang="en-US" altLang="zh-CN" sz="1200" b="1" dirty="0">
                <a:ea typeface="宋体" charset="-122"/>
              </a:rPr>
              <a:t>   Δ </a:t>
            </a:r>
            <a:r>
              <a:rPr lang="en-US" altLang="zh-CN" sz="1200" b="1" dirty="0" err="1">
                <a:ea typeface="宋体" charset="-122"/>
              </a:rPr>
              <a:t>δ</a:t>
            </a:r>
            <a:r>
              <a:rPr lang="en-US" altLang="zh-CN" sz="1200" b="1" dirty="0">
                <a:ea typeface="宋体" charset="-122"/>
              </a:rPr>
              <a:t> delta </a:t>
            </a:r>
            <a:endParaRPr lang="zh-CN" altLang="en-US" sz="1200" b="1" dirty="0">
              <a:ea typeface="宋体" charset="-122"/>
            </a:endParaRPr>
          </a:p>
          <a:p>
            <a:pPr eaLnBrk="1" hangingPunct="1"/>
            <a:r>
              <a:rPr lang="en-US" altLang="zh-CN" sz="1200" b="1" dirty="0">
                <a:ea typeface="宋体" charset="-122"/>
              </a:rPr>
              <a:t>   Ε </a:t>
            </a:r>
            <a:r>
              <a:rPr lang="en-US" altLang="zh-CN" sz="1200" b="1" dirty="0" err="1">
                <a:ea typeface="宋体" charset="-122"/>
              </a:rPr>
              <a:t>ε</a:t>
            </a:r>
            <a:r>
              <a:rPr lang="en-US" altLang="zh-CN" sz="1200" b="1" dirty="0">
                <a:ea typeface="宋体" charset="-122"/>
              </a:rPr>
              <a:t> epsilon</a:t>
            </a:r>
          </a:p>
          <a:p>
            <a:pPr eaLnBrk="1" hangingPunct="1"/>
            <a:r>
              <a:rPr lang="en-US" altLang="zh-CN" sz="1200" b="1" dirty="0">
                <a:ea typeface="宋体" charset="-122"/>
              </a:rPr>
              <a:t>   ∑ </a:t>
            </a:r>
            <a:r>
              <a:rPr lang="en-US" altLang="zh-CN" sz="1200" b="1" dirty="0">
                <a:solidFill>
                  <a:srgbClr val="000000"/>
                </a:solidFill>
                <a:ea typeface="宋体" charset="-122"/>
              </a:rPr>
              <a:t>σ</a:t>
            </a:r>
            <a:r>
              <a:rPr lang="en-US" altLang="zh-CN" sz="1200" b="1" dirty="0">
                <a:ea typeface="宋体" charset="-122"/>
              </a:rPr>
              <a:t> sigma</a:t>
            </a:r>
          </a:p>
          <a:p>
            <a:pPr eaLnBrk="1" hangingPunct="1"/>
            <a:r>
              <a:rPr lang="en-US" altLang="zh-CN" sz="1200" b="1" dirty="0">
                <a:ea typeface="宋体" charset="-122"/>
              </a:rPr>
              <a:t>   Ω </a:t>
            </a:r>
            <a:r>
              <a:rPr lang="en-US" altLang="zh-CN" sz="1200" b="1" dirty="0" err="1">
                <a:ea typeface="宋体" charset="-122"/>
              </a:rPr>
              <a:t>ω</a:t>
            </a:r>
            <a:r>
              <a:rPr lang="en-US" altLang="zh-CN" sz="1200" b="1" dirty="0">
                <a:ea typeface="宋体" charset="-122"/>
              </a:rPr>
              <a:t> omega</a:t>
            </a:r>
            <a:endParaRPr lang="zh-CN" altLang="en-US" sz="1200" b="1" dirty="0">
              <a:ea typeface="宋体" charset="-122"/>
            </a:endParaRPr>
          </a:p>
          <a:p>
            <a:pPr eaLnBrk="1" hangingPunct="1"/>
            <a:endParaRPr lang="zh-CN" altLang="en-US" dirty="0">
              <a:ea typeface="宋体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4224486-A7E8-4E9A-B409-AF47333C2DEC}" type="slidenum">
              <a:rPr lang="zh-CN" altLang="en-US" smtClean="0"/>
              <a:pPr>
                <a:defRPr/>
              </a:pPr>
              <a:t>48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40145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26"/>
          <p:cNvSpPr>
            <a:spLocks noChangeArrowheads="1"/>
          </p:cNvSpPr>
          <p:nvPr/>
        </p:nvSpPr>
        <p:spPr bwMode="auto">
          <a:xfrm>
            <a:off x="0" y="0"/>
            <a:ext cx="4572000" cy="68580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b="0">
              <a:solidFill>
                <a:schemeClr val="tx1"/>
              </a:solidFill>
            </a:endParaRPr>
          </a:p>
        </p:txBody>
      </p:sp>
      <p:sp>
        <p:nvSpPr>
          <p:cNvPr id="5" name="AutoShape 1027"/>
          <p:cNvSpPr>
            <a:spLocks noChangeArrowheads="1"/>
          </p:cNvSpPr>
          <p:nvPr/>
        </p:nvSpPr>
        <p:spPr bwMode="auto">
          <a:xfrm>
            <a:off x="685800" y="990600"/>
            <a:ext cx="5181600" cy="1905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b="0">
              <a:solidFill>
                <a:schemeClr val="tx1"/>
              </a:solidFill>
            </a:endParaRPr>
          </a:p>
        </p:txBody>
      </p:sp>
      <p:grpSp>
        <p:nvGrpSpPr>
          <p:cNvPr id="6" name="Group 1029"/>
          <p:cNvGrpSpPr>
            <a:grpSpLocks/>
          </p:cNvGrpSpPr>
          <p:nvPr/>
        </p:nvGrpSpPr>
        <p:grpSpPr bwMode="auto">
          <a:xfrm>
            <a:off x="3632200" y="4889500"/>
            <a:ext cx="4876800" cy="319088"/>
            <a:chOff x="2288" y="3080"/>
            <a:chExt cx="3072" cy="201"/>
          </a:xfrm>
        </p:grpSpPr>
        <p:sp>
          <p:nvSpPr>
            <p:cNvPr id="7" name="AutoShape 1030"/>
            <p:cNvSpPr>
              <a:spLocks noChangeArrowheads="1"/>
            </p:cNvSpPr>
            <p:nvPr/>
          </p:nvSpPr>
          <p:spPr bwMode="auto">
            <a:xfrm flipH="1">
              <a:off x="2288" y="3080"/>
              <a:ext cx="2914" cy="200"/>
            </a:xfrm>
            <a:prstGeom prst="roundRect">
              <a:avLst>
                <a:gd name="adj" fmla="val 0"/>
              </a:avLst>
            </a:pr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AutoShape 1031"/>
            <p:cNvSpPr>
              <a:spLocks noChangeArrowheads="1"/>
            </p:cNvSpPr>
            <p:nvPr/>
          </p:nvSpPr>
          <p:spPr bwMode="auto">
            <a:xfrm>
              <a:off x="5196" y="3080"/>
              <a:ext cx="164" cy="201"/>
            </a:xfrm>
            <a:prstGeom prst="flowChartDelay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4580" name="Rectangle 1028"/>
          <p:cNvSpPr>
            <a:spLocks noGrp="1" noChangeArrowheads="1"/>
          </p:cNvSpPr>
          <p:nvPr>
            <p:ph type="subTitle" idx="1"/>
          </p:nvPr>
        </p:nvSpPr>
        <p:spPr>
          <a:xfrm>
            <a:off x="4673600" y="2927350"/>
            <a:ext cx="3657600" cy="1822450"/>
          </a:xfrm>
        </p:spPr>
        <p:txBody>
          <a:bodyPr anchor="b"/>
          <a:lstStyle>
            <a:lvl1pPr marL="0" indent="0">
              <a:buFont typeface="Wingdings" pitchFamily="2" charset="2"/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24587" name="Rectangle 1035"/>
          <p:cNvSpPr>
            <a:spLocks noGrp="1" noChangeArrowheads="1"/>
          </p:cNvSpPr>
          <p:nvPr>
            <p:ph type="ctrTitle" sz="quarter"/>
          </p:nvPr>
        </p:nvSpPr>
        <p:spPr>
          <a:xfrm>
            <a:off x="936625" y="1425575"/>
            <a:ext cx="7772400" cy="1143000"/>
          </a:xfr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9" name="Rectangle 1032"/>
          <p:cNvSpPr>
            <a:spLocks noGrp="1" noChangeArrowheads="1"/>
          </p:cNvSpPr>
          <p:nvPr>
            <p:ph type="dt" sz="quarter" idx="10"/>
          </p:nvPr>
        </p:nvSpPr>
        <p:spPr>
          <a:xfrm>
            <a:off x="2667000" y="6553200"/>
            <a:ext cx="19050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Rectangle 1033"/>
          <p:cNvSpPr>
            <a:spLocks noGrp="1" noChangeArrowheads="1"/>
          </p:cNvSpPr>
          <p:nvPr>
            <p:ph type="ftr" sz="quarter" idx="11"/>
          </p:nvPr>
        </p:nvSpPr>
        <p:spPr>
          <a:xfrm>
            <a:off x="5195888" y="6553200"/>
            <a:ext cx="3279775" cy="304800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Rectangle 103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525" y="6359525"/>
            <a:ext cx="587375" cy="488950"/>
          </a:xfrm>
        </p:spPr>
        <p:txBody>
          <a:bodyPr anchorCtr="0"/>
          <a:lstStyle>
            <a:lvl1pPr>
              <a:defRPr/>
            </a:lvl1pPr>
          </a:lstStyle>
          <a:p>
            <a:pPr>
              <a:defRPr/>
            </a:pPr>
            <a:fld id="{C293FF5F-5EF7-4553-9B43-2CEAC27A905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F3C0A8-8BF7-4AE4-8A81-518E17E5695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15150" y="762000"/>
            <a:ext cx="2000250" cy="5334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762000"/>
            <a:ext cx="5848350" cy="53340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FF6897-86A4-49AC-A80F-B4BC52F35CA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258A5C-4342-4CD7-91A3-3D4672ABA98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4EDD76-CF31-4761-8D65-8AF81E42551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2362200"/>
            <a:ext cx="3924300" cy="3733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91100" y="2362200"/>
            <a:ext cx="3924300" cy="3733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7952FE-E6E6-419B-9B30-3488C102441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E7C976-3E28-4A7E-8CD0-65947F49E0B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3D30A9-3514-4F02-8B53-50F02237628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D6AA71-B99A-4834-802C-DF291E36BFA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B3E1F5-3716-46BF-B31D-629AB15CA25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BAB18C-FA58-402D-A770-A97E0E2ADD1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026"/>
          <p:cNvGrpSpPr>
            <a:grpSpLocks/>
          </p:cNvGrpSpPr>
          <p:nvPr/>
        </p:nvGrpSpPr>
        <p:grpSpPr bwMode="auto">
          <a:xfrm>
            <a:off x="0" y="0"/>
            <a:ext cx="3200400" cy="6858000"/>
            <a:chOff x="0" y="0"/>
            <a:chExt cx="2016" cy="4320"/>
          </a:xfrm>
        </p:grpSpPr>
        <p:sp>
          <p:nvSpPr>
            <p:cNvPr id="1036" name="Rectangle 1027"/>
            <p:cNvSpPr>
              <a:spLocks noChangeArrowheads="1"/>
            </p:cNvSpPr>
            <p:nvPr/>
          </p:nvSpPr>
          <p:spPr bwMode="auto">
            <a:xfrm>
              <a:off x="0" y="0"/>
              <a:ext cx="480" cy="4320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7" name="Rectangle 1028"/>
            <p:cNvSpPr>
              <a:spLocks noChangeArrowheads="1"/>
            </p:cNvSpPr>
            <p:nvPr/>
          </p:nvSpPr>
          <p:spPr bwMode="auto">
            <a:xfrm>
              <a:off x="432" y="0"/>
              <a:ext cx="1584" cy="67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27" name="AutoShape 1029"/>
          <p:cNvSpPr>
            <a:spLocks noChangeArrowheads="1"/>
          </p:cNvSpPr>
          <p:nvPr/>
        </p:nvSpPr>
        <p:spPr bwMode="auto">
          <a:xfrm>
            <a:off x="762000" y="762000"/>
            <a:ext cx="5105400" cy="6096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b="0">
              <a:solidFill>
                <a:schemeClr val="tx1"/>
              </a:solidFill>
            </a:endParaRPr>
          </a:p>
        </p:txBody>
      </p:sp>
      <p:sp>
        <p:nvSpPr>
          <p:cNvPr id="1028" name="Rectangle 1030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762000"/>
            <a:ext cx="8001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9" name="Rectangle 1031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2362200"/>
            <a:ext cx="80010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3560" name="Rectangle 103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010400" y="65532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kumimoji="0" sz="14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3561" name="Rectangle 103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36875" y="6529388"/>
            <a:ext cx="2895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ctr">
              <a:spcBef>
                <a:spcPct val="0"/>
              </a:spcBef>
              <a:buClrTx/>
              <a:buSzTx/>
              <a:buFontTx/>
              <a:buNone/>
              <a:defRPr kumimoji="0" sz="14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3562" name="Rectangle 103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138" y="63436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  <a:spAutoFit/>
          </a:bodyPr>
          <a:lstStyle>
            <a:lvl1pPr algn="l">
              <a:spcBef>
                <a:spcPct val="0"/>
              </a:spcBef>
              <a:buClrTx/>
              <a:buSzTx/>
              <a:buFontTx/>
              <a:buNone/>
              <a:defRPr kumimoji="0" sz="2600">
                <a:solidFill>
                  <a:schemeClr val="bg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fld id="{1D8D42D0-03C5-476D-AD51-1D97052A213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grpSp>
        <p:nvGrpSpPr>
          <p:cNvPr id="1033" name="Group 1035"/>
          <p:cNvGrpSpPr>
            <a:grpSpLocks/>
          </p:cNvGrpSpPr>
          <p:nvPr/>
        </p:nvGrpSpPr>
        <p:grpSpPr bwMode="auto">
          <a:xfrm>
            <a:off x="228600" y="1981200"/>
            <a:ext cx="7391400" cy="319088"/>
            <a:chOff x="144" y="1248"/>
            <a:chExt cx="4656" cy="201"/>
          </a:xfrm>
        </p:grpSpPr>
        <p:sp>
          <p:nvSpPr>
            <p:cNvPr id="1034" name="AutoShape 1036"/>
            <p:cNvSpPr>
              <a:spLocks noChangeArrowheads="1"/>
            </p:cNvSpPr>
            <p:nvPr/>
          </p:nvSpPr>
          <p:spPr bwMode="auto">
            <a:xfrm>
              <a:off x="384" y="1248"/>
              <a:ext cx="4416" cy="200"/>
            </a:xfrm>
            <a:prstGeom prst="roundRect">
              <a:avLst>
                <a:gd name="adj" fmla="val 0"/>
              </a:avLst>
            </a:pr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5" name="AutoShape 1037"/>
            <p:cNvSpPr>
              <a:spLocks noChangeArrowheads="1"/>
            </p:cNvSpPr>
            <p:nvPr/>
          </p:nvSpPr>
          <p:spPr bwMode="auto">
            <a:xfrm flipH="1">
              <a:off x="144" y="1248"/>
              <a:ext cx="248" cy="201"/>
            </a:xfrm>
            <a:prstGeom prst="flowChartDelay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4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 kumimoji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0" dirty="0"/>
              <a:t>       </a:t>
            </a:r>
            <a:r>
              <a:rPr lang="zh-CN" altLang="en-US" sz="4800" dirty="0"/>
              <a:t>第四章 下推自动机</a:t>
            </a:r>
            <a:endParaRPr lang="en-US" altLang="zh-CN" sz="4800" dirty="0"/>
          </a:p>
        </p:txBody>
      </p:sp>
      <p:sp>
        <p:nvSpPr>
          <p:cNvPr id="295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spcBef>
                <a:spcPct val="35000"/>
              </a:spcBef>
              <a:buSzTx/>
              <a:buFont typeface="Wingdings" pitchFamily="2" charset="2"/>
              <a:buNone/>
            </a:pPr>
            <a:r>
              <a:rPr lang="en-US" altLang="zh-CN" sz="4400" b="1" dirty="0">
                <a:solidFill>
                  <a:srgbClr val="000000"/>
                </a:solidFill>
              </a:rPr>
              <a:t>1 </a:t>
            </a:r>
            <a:r>
              <a:rPr lang="zh-CN" altLang="en-US" sz="4400" b="1" dirty="0">
                <a:solidFill>
                  <a:srgbClr val="000000"/>
                </a:solidFill>
              </a:rPr>
              <a:t>下推自动机</a:t>
            </a:r>
            <a:r>
              <a:rPr lang="en-US" altLang="zh-CN" sz="4400" b="1" dirty="0">
                <a:solidFill>
                  <a:srgbClr val="000000"/>
                </a:solidFill>
              </a:rPr>
              <a:t>PDA</a:t>
            </a:r>
          </a:p>
          <a:p>
            <a:pPr algn="just" eaLnBrk="1" hangingPunct="1">
              <a:spcBef>
                <a:spcPct val="35000"/>
              </a:spcBef>
              <a:buSzTx/>
              <a:buFont typeface="Wingdings" pitchFamily="2" charset="2"/>
              <a:buNone/>
            </a:pPr>
            <a:r>
              <a:rPr lang="en-US" altLang="zh-CN" sz="4400" b="1" dirty="0">
                <a:solidFill>
                  <a:srgbClr val="000000"/>
                </a:solidFill>
              </a:rPr>
              <a:t>FA</a:t>
            </a:r>
            <a:r>
              <a:rPr lang="zh-CN" altLang="en-US" sz="4400" b="1" dirty="0"/>
              <a:t>识别正则语言</a:t>
            </a:r>
            <a:r>
              <a:rPr lang="en-US" altLang="zh-CN" sz="4400" b="1" dirty="0"/>
              <a:t>(</a:t>
            </a:r>
            <a:r>
              <a:rPr lang="zh-CN" altLang="en-US" sz="4400" b="1" dirty="0">
                <a:solidFill>
                  <a:srgbClr val="000000"/>
                </a:solidFill>
              </a:rPr>
              <a:t>右线性语言</a:t>
            </a:r>
            <a:r>
              <a:rPr lang="en-GB" altLang="zh-CN" sz="4400" b="1" dirty="0"/>
              <a:t>)</a:t>
            </a:r>
          </a:p>
          <a:p>
            <a:pPr algn="just" eaLnBrk="1" hangingPunct="1">
              <a:spcBef>
                <a:spcPct val="35000"/>
              </a:spcBef>
              <a:buSzTx/>
              <a:buFont typeface="Wingdings" pitchFamily="2" charset="2"/>
              <a:buNone/>
            </a:pPr>
            <a:r>
              <a:rPr lang="en-US" altLang="zh-CN" sz="4400" b="1" dirty="0">
                <a:solidFill>
                  <a:srgbClr val="000000"/>
                </a:solidFill>
              </a:rPr>
              <a:t>PDA</a:t>
            </a:r>
            <a:r>
              <a:rPr lang="zh-CN" altLang="en-US" sz="4400" b="1" dirty="0"/>
              <a:t>识别</a:t>
            </a:r>
            <a:r>
              <a:rPr lang="zh-CN" altLang="en-US" sz="4400" b="1" dirty="0">
                <a:solidFill>
                  <a:srgbClr val="000000"/>
                </a:solidFill>
              </a:rPr>
              <a:t>上下文无关语言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95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95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95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5939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800" dirty="0"/>
              <a:t>1.1 </a:t>
            </a:r>
            <a:r>
              <a:rPr lang="zh-CN" altLang="en-US" sz="4800" dirty="0"/>
              <a:t>确定的下推自动机</a:t>
            </a:r>
            <a:r>
              <a:rPr lang="zh-CN" altLang="en-US" b="0" dirty="0"/>
              <a:t> </a:t>
            </a:r>
          </a:p>
        </p:txBody>
      </p:sp>
      <p:sp>
        <p:nvSpPr>
          <p:cNvPr id="308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None/>
            </a:pPr>
            <a:r>
              <a:rPr lang="zh-CN" altLang="en-US" sz="4000" b="1" dirty="0"/>
              <a:t>例</a:t>
            </a:r>
            <a:r>
              <a:rPr lang="en-US" altLang="zh-CN" sz="4000" b="1" dirty="0"/>
              <a:t>1  </a:t>
            </a:r>
            <a:r>
              <a:rPr lang="zh-CN" altLang="en-US" sz="4000" b="1" dirty="0"/>
              <a:t>利用栈识别语言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4000" b="1" dirty="0"/>
              <a:t>  L={</a:t>
            </a:r>
            <a:r>
              <a:rPr lang="en-US" altLang="zh-CN" sz="4000" b="1" dirty="0" err="1"/>
              <a:t>w|w</a:t>
            </a:r>
            <a:r>
              <a:rPr lang="en-US" altLang="zh-CN" sz="4000" b="1" dirty="0"/>
              <a:t>∈</a:t>
            </a:r>
            <a:r>
              <a:rPr lang="en-US" altLang="zh-CN" sz="4000" b="1" dirty="0">
                <a:solidFill>
                  <a:srgbClr val="000000"/>
                </a:solidFill>
              </a:rPr>
              <a:t>(</a:t>
            </a:r>
            <a:r>
              <a:rPr lang="en-US" altLang="zh-CN" sz="4000" b="1" dirty="0" err="1">
                <a:solidFill>
                  <a:srgbClr val="000000"/>
                </a:solidFill>
              </a:rPr>
              <a:t>a,b</a:t>
            </a:r>
            <a:r>
              <a:rPr lang="en-US" altLang="zh-CN" sz="4000" b="1" dirty="0">
                <a:solidFill>
                  <a:srgbClr val="000000"/>
                </a:solidFill>
              </a:rPr>
              <a:t>)</a:t>
            </a:r>
            <a:r>
              <a:rPr lang="en-US" altLang="zh-CN" sz="4000" b="1" baseline="30000" dirty="0">
                <a:solidFill>
                  <a:srgbClr val="000000"/>
                </a:solidFill>
              </a:rPr>
              <a:t>*</a:t>
            </a:r>
            <a:r>
              <a:rPr lang="zh-CN" altLang="en-US" sz="4000" b="1" dirty="0"/>
              <a:t>，且</a:t>
            </a:r>
            <a:r>
              <a:rPr lang="en-US" altLang="zh-CN" sz="4000" b="1" dirty="0">
                <a:solidFill>
                  <a:srgbClr val="000000"/>
                </a:solidFill>
              </a:rPr>
              <a:t>a</a:t>
            </a:r>
            <a:r>
              <a:rPr lang="zh-CN" altLang="en-US" sz="4000" b="1" dirty="0">
                <a:solidFill>
                  <a:srgbClr val="000000"/>
                </a:solidFill>
              </a:rPr>
              <a:t>、</a:t>
            </a:r>
            <a:r>
              <a:rPr lang="en-US" altLang="zh-CN" sz="4000" b="1" dirty="0">
                <a:solidFill>
                  <a:srgbClr val="000000"/>
                </a:solidFill>
              </a:rPr>
              <a:t>b</a:t>
            </a:r>
            <a:r>
              <a:rPr lang="zh-CN" altLang="en-US" sz="4000" b="1" dirty="0">
                <a:solidFill>
                  <a:srgbClr val="000000"/>
                </a:solidFill>
              </a:rPr>
              <a:t>个数相等</a:t>
            </a:r>
            <a:r>
              <a:rPr lang="en-US" altLang="zh-CN" sz="4000" b="1" dirty="0"/>
              <a:t>}</a:t>
            </a:r>
            <a:r>
              <a:rPr lang="zh-CN" altLang="en-US" sz="4000" b="1" dirty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08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08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227" grpId="0" build="p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dirty="0">
                <a:solidFill>
                  <a:srgbClr val="000000"/>
                </a:solidFill>
                <a:ea typeface="黑体" pitchFamily="2" charset="-122"/>
                <a:cs typeface="Times New Roman" pitchFamily="18" charset="0"/>
              </a:rPr>
              <a:t>例</a:t>
            </a:r>
            <a:r>
              <a:rPr lang="en-US" altLang="zh-CN" sz="4400" dirty="0">
                <a:solidFill>
                  <a:srgbClr val="000000"/>
                </a:solidFill>
                <a:ea typeface="黑体" pitchFamily="2" charset="-122"/>
                <a:cs typeface="Times New Roman" pitchFamily="18" charset="0"/>
              </a:rPr>
              <a:t>12</a:t>
            </a:r>
            <a:r>
              <a:rPr lang="zh-CN" altLang="en-US" sz="4400" dirty="0">
                <a:solidFill>
                  <a:srgbClr val="000000"/>
                </a:solidFill>
                <a:ea typeface="黑体" pitchFamily="2" charset="-122"/>
                <a:cs typeface="Times New Roman" pitchFamily="18" charset="0"/>
              </a:rPr>
              <a:t>构造</a:t>
            </a:r>
            <a:r>
              <a:rPr lang="en-US" altLang="zh-CN" sz="4400" dirty="0">
                <a:solidFill>
                  <a:srgbClr val="000000"/>
                </a:solidFill>
                <a:ea typeface="黑体" pitchFamily="2" charset="-122"/>
                <a:cs typeface="Times New Roman" pitchFamily="18" charset="0"/>
              </a:rPr>
              <a:t>PDA </a:t>
            </a:r>
            <a:endParaRPr lang="zh-CN" altLang="en-US" sz="4400" dirty="0">
              <a:solidFill>
                <a:srgbClr val="000000"/>
              </a:solidFill>
              <a:ea typeface="黑体" pitchFamily="2" charset="-122"/>
              <a:cs typeface="Times New Roman" pitchFamily="18" charset="0"/>
            </a:endParaRPr>
          </a:p>
        </p:txBody>
      </p:sp>
      <p:sp>
        <p:nvSpPr>
          <p:cNvPr id="411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4400" b="1" dirty="0">
                <a:cs typeface="Times New Roman" pitchFamily="18" charset="0"/>
              </a:rPr>
              <a:t>接收语言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4400" b="1" dirty="0"/>
              <a:t>   L={w2w</a:t>
            </a:r>
            <a:r>
              <a:rPr lang="en-US" altLang="zh-CN" sz="4400" b="1" baseline="30000" dirty="0"/>
              <a:t>T</a:t>
            </a:r>
            <a:r>
              <a:rPr lang="en-US" altLang="zh-CN" sz="4400" b="1" dirty="0"/>
              <a:t> | w∈{0,1}</a:t>
            </a:r>
            <a:r>
              <a:rPr lang="en-US" altLang="zh-CN" sz="4400" b="1" dirty="0">
                <a:solidFill>
                  <a:srgbClr val="FF0000"/>
                </a:solidFill>
              </a:rPr>
              <a:t>*</a:t>
            </a:r>
            <a:r>
              <a:rPr lang="en-US" altLang="zh-CN" sz="4400" b="1" dirty="0"/>
              <a:t>}</a:t>
            </a:r>
            <a:endParaRPr lang="zh-CN" altLang="en-US" sz="4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11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11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1651" grpId="0" build="p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dirty="0">
                <a:solidFill>
                  <a:srgbClr val="000000"/>
                </a:solidFill>
              </a:rPr>
              <a:t>解法</a:t>
            </a:r>
            <a:r>
              <a:rPr lang="en-US" altLang="zh-CN" sz="4400" dirty="0">
                <a:solidFill>
                  <a:srgbClr val="000000"/>
                </a:solidFill>
              </a:rPr>
              <a:t>1</a:t>
            </a:r>
            <a:r>
              <a:rPr lang="zh-CN" altLang="en-US" sz="4400" dirty="0">
                <a:solidFill>
                  <a:srgbClr val="000000"/>
                </a:solidFill>
              </a:rPr>
              <a:t>：</a:t>
            </a:r>
          </a:p>
        </p:txBody>
      </p:sp>
      <p:sp>
        <p:nvSpPr>
          <p:cNvPr id="516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3600" b="1"/>
              <a:t>read--match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16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6099" grpId="0" build="p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dirty="0">
                <a:solidFill>
                  <a:srgbClr val="000000"/>
                </a:solidFill>
              </a:rPr>
              <a:t>解法</a:t>
            </a:r>
            <a:r>
              <a:rPr lang="en-US" altLang="zh-CN" sz="4400" dirty="0">
                <a:solidFill>
                  <a:srgbClr val="000000"/>
                </a:solidFill>
              </a:rPr>
              <a:t>2</a:t>
            </a:r>
            <a:r>
              <a:rPr lang="zh-CN" altLang="en-US" sz="4400" dirty="0">
                <a:solidFill>
                  <a:srgbClr val="000000"/>
                </a:solidFill>
              </a:rPr>
              <a:t>：</a:t>
            </a:r>
            <a:r>
              <a:rPr lang="en-US" altLang="zh-CN" sz="4400" dirty="0">
                <a:solidFill>
                  <a:srgbClr val="000000"/>
                </a:solidFill>
              </a:rPr>
              <a:t>GNF</a:t>
            </a:r>
            <a:r>
              <a:rPr lang="en-GB" altLang="zh-CN" sz="4400" dirty="0">
                <a:solidFill>
                  <a:srgbClr val="000000"/>
                </a:solidFill>
              </a:rPr>
              <a:t> =&gt;PDA</a:t>
            </a:r>
            <a:endParaRPr lang="en-US" altLang="zh-CN" sz="4400" dirty="0">
              <a:solidFill>
                <a:srgbClr val="000000"/>
              </a:solidFill>
            </a:endParaRPr>
          </a:p>
        </p:txBody>
      </p:sp>
      <p:sp>
        <p:nvSpPr>
          <p:cNvPr id="414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4400" b="1"/>
              <a:t>产生</a:t>
            </a:r>
            <a:r>
              <a:rPr lang="en-US" altLang="zh-CN" sz="4400" b="1"/>
              <a:t>L</a:t>
            </a:r>
            <a:r>
              <a:rPr lang="zh-CN" altLang="en-US" sz="4400" b="1"/>
              <a:t>的上下文无关文法：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4400" b="1"/>
              <a:t>      S→2 | 0S0 | 1S1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14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14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4723" grpId="0" build="p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dirty="0">
                <a:solidFill>
                  <a:srgbClr val="000000"/>
                </a:solidFill>
              </a:rPr>
              <a:t>将文法转化成</a:t>
            </a:r>
            <a:r>
              <a:rPr lang="en-US" altLang="zh-CN" sz="4400" dirty="0">
                <a:solidFill>
                  <a:srgbClr val="000000"/>
                </a:solidFill>
              </a:rPr>
              <a:t>GNF</a:t>
            </a:r>
            <a:endParaRPr lang="zh-CN" altLang="en-US" sz="4400" dirty="0">
              <a:solidFill>
                <a:srgbClr val="000000"/>
              </a:solidFill>
            </a:endParaRPr>
          </a:p>
        </p:txBody>
      </p:sp>
      <p:sp>
        <p:nvSpPr>
          <p:cNvPr id="518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/>
              <a:t> </a:t>
            </a:r>
            <a:r>
              <a:rPr lang="en-US" altLang="zh-CN" sz="4000" b="1"/>
              <a:t>S→2 | 0SA | 1SB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4000" b="1"/>
              <a:t> A→0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4000" b="1"/>
              <a:t> B→1</a:t>
            </a:r>
            <a:endParaRPr lang="zh-CN" altLang="en-US" sz="40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18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18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18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8147" grpId="0" build="p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dirty="0">
                <a:solidFill>
                  <a:srgbClr val="000000"/>
                </a:solidFill>
              </a:rPr>
              <a:t>构造单态</a:t>
            </a:r>
            <a:r>
              <a:rPr lang="en-US" altLang="zh-CN" sz="4400" dirty="0">
                <a:solidFill>
                  <a:srgbClr val="000000"/>
                </a:solidFill>
              </a:rPr>
              <a:t>PDA</a:t>
            </a:r>
            <a:endParaRPr lang="zh-CN" altLang="en-US" sz="4400" dirty="0">
              <a:solidFill>
                <a:srgbClr val="000000"/>
              </a:solidFill>
            </a:endParaRPr>
          </a:p>
        </p:txBody>
      </p:sp>
      <p:sp>
        <p:nvSpPr>
          <p:cNvPr id="416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/>
              <a:t>&lt;0</a:t>
            </a:r>
            <a:r>
              <a:rPr lang="zh-CN" altLang="en-US" sz="3600" b="1"/>
              <a:t>，</a:t>
            </a:r>
            <a:r>
              <a:rPr lang="en-US" altLang="zh-CN" sz="3600" b="1"/>
              <a:t>S</a:t>
            </a:r>
            <a:r>
              <a:rPr lang="zh-CN" altLang="en-US" sz="3600" b="1"/>
              <a:t>，</a:t>
            </a:r>
            <a:r>
              <a:rPr lang="en-US" altLang="zh-CN" sz="3600" b="1"/>
              <a:t>SA&gt;       //S→0SA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/>
              <a:t>&lt;1</a:t>
            </a:r>
            <a:r>
              <a:rPr lang="zh-CN" altLang="en-US" sz="3600" b="1"/>
              <a:t>，</a:t>
            </a:r>
            <a:r>
              <a:rPr lang="en-US" altLang="zh-CN" sz="3600" b="1"/>
              <a:t>S</a:t>
            </a:r>
            <a:r>
              <a:rPr lang="zh-CN" altLang="en-US" sz="3600" b="1"/>
              <a:t>，</a:t>
            </a:r>
            <a:r>
              <a:rPr lang="en-US" altLang="zh-CN" sz="3600" b="1"/>
              <a:t>SB&gt;       //S→1SB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/>
              <a:t>&lt;2</a:t>
            </a:r>
            <a:r>
              <a:rPr lang="zh-CN" altLang="en-US" sz="3600" b="1"/>
              <a:t>，</a:t>
            </a:r>
            <a:r>
              <a:rPr lang="en-US" altLang="zh-CN" sz="3600" b="1"/>
              <a:t>S</a:t>
            </a:r>
            <a:r>
              <a:rPr lang="zh-CN" altLang="en-US" sz="3600" b="1"/>
              <a:t>，</a:t>
            </a:r>
            <a:r>
              <a:rPr lang="en-US" altLang="zh-CN" sz="3600" b="1"/>
              <a:t>ε&gt;          //S→2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/>
              <a:t>&lt;0</a:t>
            </a:r>
            <a:r>
              <a:rPr lang="zh-CN" altLang="en-US" sz="3600" b="1"/>
              <a:t>，</a:t>
            </a:r>
            <a:r>
              <a:rPr lang="en-US" altLang="zh-CN" sz="3600" b="1"/>
              <a:t>A</a:t>
            </a:r>
            <a:r>
              <a:rPr lang="zh-CN" altLang="en-US" sz="3600" b="1"/>
              <a:t>，</a:t>
            </a:r>
            <a:r>
              <a:rPr lang="en-US" altLang="zh-CN" sz="3600" b="1"/>
              <a:t>ε&gt;         //A→0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/>
              <a:t>&lt;1</a:t>
            </a:r>
            <a:r>
              <a:rPr lang="zh-CN" altLang="en-US" sz="3600" b="1"/>
              <a:t>，</a:t>
            </a:r>
            <a:r>
              <a:rPr lang="en-US" altLang="zh-CN" sz="3600" b="1"/>
              <a:t>B</a:t>
            </a:r>
            <a:r>
              <a:rPr lang="zh-CN" altLang="en-US" sz="3600" b="1"/>
              <a:t>，</a:t>
            </a:r>
            <a:r>
              <a:rPr lang="en-US" altLang="zh-CN" sz="3600" b="1"/>
              <a:t>ε&gt;         //B→1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16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16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16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16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416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6771" grpId="0" build="p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dirty="0">
                <a:solidFill>
                  <a:srgbClr val="000000"/>
                </a:solidFill>
              </a:rPr>
              <a:t>定理</a:t>
            </a:r>
            <a:r>
              <a:rPr lang="en-US" altLang="zh-CN" sz="4400" dirty="0">
                <a:solidFill>
                  <a:srgbClr val="000000"/>
                </a:solidFill>
              </a:rPr>
              <a:t>11</a:t>
            </a:r>
            <a:endParaRPr lang="zh-CN" altLang="en-US" sz="4400" dirty="0">
              <a:solidFill>
                <a:srgbClr val="000000"/>
              </a:solidFill>
            </a:endParaRPr>
          </a:p>
        </p:txBody>
      </p:sp>
      <p:sp>
        <p:nvSpPr>
          <p:cNvPr id="419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zh-CN" altLang="en-US" sz="3600" b="1" dirty="0"/>
              <a:t>对于单态的</a:t>
            </a:r>
            <a:r>
              <a:rPr lang="en-US" altLang="zh-CN" sz="3600" b="1" dirty="0"/>
              <a:t>PDA</a:t>
            </a:r>
            <a:endParaRPr lang="zh-CN" altLang="en-US" sz="3600" b="1" dirty="0"/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3600" b="1" dirty="0"/>
              <a:t>  存在一个上下文无关文法</a:t>
            </a:r>
            <a:r>
              <a:rPr lang="en-US" altLang="zh-CN" sz="3600" b="1" dirty="0"/>
              <a:t>G</a:t>
            </a:r>
            <a:endParaRPr lang="zh-CN" altLang="en-US" sz="3600" b="1" dirty="0"/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3600" b="1" dirty="0"/>
              <a:t>    使得</a:t>
            </a:r>
            <a:r>
              <a:rPr lang="en-US" altLang="zh-CN" sz="3600" b="1" dirty="0"/>
              <a:t>L(G)= L(PDA)</a:t>
            </a:r>
            <a:endParaRPr lang="zh-CN" altLang="en-US" sz="3600" b="1" dirty="0"/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3600" b="1" dirty="0"/>
              <a:t>     且</a:t>
            </a:r>
            <a:r>
              <a:rPr lang="en-US" altLang="zh-CN" sz="3600" b="1" dirty="0"/>
              <a:t>G</a:t>
            </a:r>
            <a:r>
              <a:rPr lang="zh-CN" altLang="en-US" sz="3600" b="1" dirty="0"/>
              <a:t>为</a:t>
            </a:r>
            <a:r>
              <a:rPr lang="en-US" altLang="zh-CN" sz="3600" b="1" dirty="0"/>
              <a:t>GNF</a:t>
            </a:r>
            <a:r>
              <a:rPr lang="zh-CN" altLang="en-US" sz="3600" b="1" dirty="0"/>
              <a:t>范式形式。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19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19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19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19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43" grpId="0" build="p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dirty="0">
                <a:solidFill>
                  <a:srgbClr val="000000"/>
                </a:solidFill>
              </a:rPr>
              <a:t>证明思路</a:t>
            </a:r>
          </a:p>
        </p:txBody>
      </p:sp>
      <p:sp>
        <p:nvSpPr>
          <p:cNvPr id="521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/>
              <a:t>       PDA                     </a:t>
            </a:r>
            <a:r>
              <a:rPr lang="zh-CN" altLang="en-US" sz="3600" b="1"/>
              <a:t>文法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>
                <a:solidFill>
                  <a:schemeClr val="accent2"/>
                </a:solidFill>
              </a:rPr>
              <a:t>    &lt;a</a:t>
            </a:r>
            <a:r>
              <a:rPr lang="zh-CN" altLang="en-US" sz="3600" b="1">
                <a:solidFill>
                  <a:schemeClr val="accent2"/>
                </a:solidFill>
              </a:rPr>
              <a:t>，</a:t>
            </a:r>
            <a:r>
              <a:rPr lang="en-US" altLang="zh-CN" sz="3600" b="1">
                <a:solidFill>
                  <a:schemeClr val="accent2"/>
                </a:solidFill>
              </a:rPr>
              <a:t>B</a:t>
            </a:r>
            <a:r>
              <a:rPr lang="zh-CN" altLang="en-US" sz="3600" b="1">
                <a:solidFill>
                  <a:schemeClr val="accent2"/>
                </a:solidFill>
              </a:rPr>
              <a:t>，</a:t>
            </a:r>
            <a:r>
              <a:rPr lang="en-US" altLang="zh-CN" sz="3600" b="1">
                <a:solidFill>
                  <a:schemeClr val="accent2"/>
                </a:solidFill>
              </a:rPr>
              <a:t>σ&gt;               B→aσ</a:t>
            </a:r>
            <a:endParaRPr lang="zh-CN" altLang="en-US" sz="3600" b="1">
              <a:solidFill>
                <a:schemeClr val="accent2"/>
              </a:solidFill>
            </a:endParaRP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>
                <a:solidFill>
                  <a:srgbClr val="000000"/>
                </a:solidFill>
              </a:rPr>
              <a:t>    &lt;a</a:t>
            </a:r>
            <a:r>
              <a:rPr lang="zh-CN" altLang="en-US" sz="3600" b="1">
                <a:solidFill>
                  <a:srgbClr val="000000"/>
                </a:solidFill>
              </a:rPr>
              <a:t>，</a:t>
            </a:r>
            <a:r>
              <a:rPr lang="en-US" altLang="zh-CN" sz="3600" b="1">
                <a:solidFill>
                  <a:srgbClr val="000000"/>
                </a:solidFill>
              </a:rPr>
              <a:t>B</a:t>
            </a:r>
            <a:r>
              <a:rPr lang="zh-CN" altLang="en-US" sz="3600" b="1">
                <a:solidFill>
                  <a:srgbClr val="000000"/>
                </a:solidFill>
              </a:rPr>
              <a:t>，</a:t>
            </a:r>
            <a:r>
              <a:rPr lang="en-US" altLang="zh-CN" sz="3600" b="1">
                <a:solidFill>
                  <a:srgbClr val="000000"/>
                </a:solidFill>
              </a:rPr>
              <a:t>ε &gt;               B→a</a:t>
            </a:r>
            <a:r>
              <a:rPr lang="zh-CN" altLang="en-US" sz="3600" b="1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21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21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21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1219" grpId="0" build="p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dirty="0">
                <a:solidFill>
                  <a:srgbClr val="000000"/>
                </a:solidFill>
              </a:rPr>
              <a:t>例</a:t>
            </a:r>
            <a:r>
              <a:rPr lang="en-US" altLang="zh-CN" sz="4400" dirty="0">
                <a:solidFill>
                  <a:srgbClr val="000000"/>
                </a:solidFill>
              </a:rPr>
              <a:t>11</a:t>
            </a:r>
            <a:r>
              <a:rPr lang="zh-CN" altLang="en-US" sz="4400" dirty="0">
                <a:solidFill>
                  <a:srgbClr val="000000"/>
                </a:solidFill>
              </a:rPr>
              <a:t>有单态的</a:t>
            </a:r>
            <a:r>
              <a:rPr lang="en-US" altLang="zh-CN" sz="4400" dirty="0">
                <a:solidFill>
                  <a:srgbClr val="000000"/>
                </a:solidFill>
              </a:rPr>
              <a:t>PDA</a:t>
            </a:r>
            <a:endParaRPr lang="zh-CN" altLang="en-US" sz="4400" dirty="0">
              <a:solidFill>
                <a:srgbClr val="000000"/>
              </a:solidFill>
            </a:endParaRPr>
          </a:p>
        </p:txBody>
      </p:sp>
      <p:sp>
        <p:nvSpPr>
          <p:cNvPr id="409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3600" b="1"/>
              <a:t>&lt;a</a:t>
            </a:r>
            <a:r>
              <a:rPr lang="zh-CN" altLang="en-US" sz="3600" b="1"/>
              <a:t>， </a:t>
            </a:r>
            <a:r>
              <a:rPr lang="en-US" altLang="zh-CN" sz="3600" b="1"/>
              <a:t>Z</a:t>
            </a:r>
            <a:r>
              <a:rPr lang="en-US" altLang="zh-CN" sz="3600" b="1" baseline="-30000"/>
              <a:t>0</a:t>
            </a:r>
            <a:r>
              <a:rPr lang="zh-CN" altLang="en-US" sz="3600" b="1"/>
              <a:t>，</a:t>
            </a:r>
            <a:r>
              <a:rPr lang="en-US" altLang="zh-CN" sz="3600" b="1"/>
              <a:t>AZ</a:t>
            </a:r>
            <a:r>
              <a:rPr lang="en-US" altLang="zh-CN" sz="3600" b="1" baseline="-30000"/>
              <a:t>0</a:t>
            </a:r>
            <a:r>
              <a:rPr lang="en-US" altLang="zh-CN" sz="3600" b="1"/>
              <a:t>&gt;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3600" b="1"/>
              <a:t>&lt;b</a:t>
            </a:r>
            <a:r>
              <a:rPr lang="zh-CN" altLang="en-US" sz="3600" b="1"/>
              <a:t>， </a:t>
            </a:r>
            <a:r>
              <a:rPr lang="en-US" altLang="zh-CN" sz="3600" b="1"/>
              <a:t>Z</a:t>
            </a:r>
            <a:r>
              <a:rPr lang="en-US" altLang="zh-CN" sz="3600" b="1" baseline="-30000"/>
              <a:t>0</a:t>
            </a:r>
            <a:r>
              <a:rPr lang="zh-CN" altLang="en-US" sz="3600" b="1"/>
              <a:t>，</a:t>
            </a:r>
            <a:r>
              <a:rPr lang="en-US" altLang="zh-CN" sz="3600" b="1"/>
              <a:t>BZ</a:t>
            </a:r>
            <a:r>
              <a:rPr lang="en-US" altLang="zh-CN" sz="3600" b="1" baseline="-30000"/>
              <a:t>0</a:t>
            </a:r>
            <a:r>
              <a:rPr lang="en-US" altLang="zh-CN" sz="3600" b="1"/>
              <a:t>&gt;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3600" b="1"/>
              <a:t>&lt;a</a:t>
            </a:r>
            <a:r>
              <a:rPr lang="zh-CN" altLang="en-US" sz="3600" b="1"/>
              <a:t>， </a:t>
            </a:r>
            <a:r>
              <a:rPr lang="en-US" altLang="zh-CN" sz="3600" b="1"/>
              <a:t>A</a:t>
            </a:r>
            <a:r>
              <a:rPr lang="zh-CN" altLang="en-US" sz="3600" b="1"/>
              <a:t>，</a:t>
            </a:r>
            <a:r>
              <a:rPr lang="en-US" altLang="zh-CN" sz="3600" b="1"/>
              <a:t>AA&gt;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3600" b="1"/>
              <a:t>&lt;b</a:t>
            </a:r>
            <a:r>
              <a:rPr lang="zh-CN" altLang="en-US" sz="3600" b="1"/>
              <a:t>， </a:t>
            </a:r>
            <a:r>
              <a:rPr lang="en-US" altLang="zh-CN" sz="3600" b="1"/>
              <a:t>B</a:t>
            </a:r>
            <a:r>
              <a:rPr lang="zh-CN" altLang="en-US" sz="3600" b="1"/>
              <a:t>，</a:t>
            </a:r>
            <a:r>
              <a:rPr lang="en-US" altLang="zh-CN" sz="3600" b="1"/>
              <a:t>BB&gt;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3600" b="1"/>
              <a:t>&lt;a</a:t>
            </a:r>
            <a:r>
              <a:rPr lang="zh-CN" altLang="en-US" sz="3600" b="1"/>
              <a:t>， </a:t>
            </a:r>
            <a:r>
              <a:rPr lang="en-US" altLang="zh-CN" sz="3600" b="1"/>
              <a:t>B</a:t>
            </a:r>
            <a:r>
              <a:rPr lang="zh-CN" altLang="en-US" sz="3600" b="1"/>
              <a:t>，</a:t>
            </a:r>
            <a:r>
              <a:rPr lang="en-US" altLang="zh-CN" sz="3600" b="1"/>
              <a:t>ε&gt;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3600" b="1"/>
              <a:t>&lt;b</a:t>
            </a:r>
            <a:r>
              <a:rPr lang="zh-CN" altLang="en-US" sz="3600" b="1"/>
              <a:t>， </a:t>
            </a:r>
            <a:r>
              <a:rPr lang="en-US" altLang="zh-CN" sz="3600" b="1"/>
              <a:t>A</a:t>
            </a:r>
            <a:r>
              <a:rPr lang="zh-CN" altLang="en-US" sz="3600" b="1"/>
              <a:t>，</a:t>
            </a:r>
            <a:r>
              <a:rPr lang="en-US" altLang="zh-CN" sz="3600" b="1"/>
              <a:t>ε&gt;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3600" b="1"/>
              <a:t>&lt;ε</a:t>
            </a:r>
            <a:r>
              <a:rPr lang="zh-CN" altLang="en-US" sz="3600" b="1"/>
              <a:t>， </a:t>
            </a:r>
            <a:r>
              <a:rPr lang="en-US" altLang="zh-CN" sz="3600" b="1"/>
              <a:t>Z</a:t>
            </a:r>
            <a:r>
              <a:rPr lang="en-US" altLang="zh-CN" sz="3600" b="1" baseline="-30000"/>
              <a:t>0</a:t>
            </a:r>
            <a:r>
              <a:rPr lang="zh-CN" altLang="en-US" sz="3600" b="1"/>
              <a:t>，</a:t>
            </a:r>
            <a:r>
              <a:rPr lang="en-US" altLang="zh-CN" sz="3600" b="1"/>
              <a:t>ε&gt;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09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09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09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09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409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409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409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03" grpId="0" build="p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515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zh-CN" altLang="en-US" sz="3600" b="1" dirty="0"/>
              <a:t>构造上下文无关文法</a:t>
            </a:r>
            <a:r>
              <a:rPr lang="en-US" altLang="zh-CN" sz="3600" b="1" dirty="0"/>
              <a:t>G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3600" b="1" dirty="0"/>
              <a:t>（用</a:t>
            </a:r>
            <a:r>
              <a:rPr lang="en-US" altLang="zh-CN" sz="3600" b="1" dirty="0"/>
              <a:t>Z</a:t>
            </a:r>
            <a:r>
              <a:rPr lang="zh-CN" altLang="en-US" sz="3600" b="1" dirty="0"/>
              <a:t>代替</a:t>
            </a:r>
            <a:r>
              <a:rPr lang="en-US" altLang="zh-CN" sz="3600" b="1" dirty="0"/>
              <a:t>Z</a:t>
            </a:r>
            <a:r>
              <a:rPr lang="en-US" altLang="zh-CN" sz="3600" b="1" baseline="-30000" dirty="0"/>
              <a:t>0</a:t>
            </a:r>
            <a:r>
              <a:rPr lang="zh-CN" altLang="en-US" sz="3600" b="1" dirty="0"/>
              <a:t>作为开始符号）为：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 dirty="0"/>
              <a:t>  </a:t>
            </a:r>
            <a:r>
              <a:rPr lang="en-US" altLang="zh-CN" sz="3600" b="1" dirty="0" err="1"/>
              <a:t>Z→aAZ|bBZ|ε</a:t>
            </a:r>
            <a:endParaRPr lang="en-US" altLang="zh-CN" sz="3600" b="1" dirty="0"/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 dirty="0"/>
              <a:t>  </a:t>
            </a:r>
            <a:r>
              <a:rPr lang="en-US" altLang="zh-CN" sz="3600" b="1" dirty="0" err="1"/>
              <a:t>A→aAA|b</a:t>
            </a:r>
            <a:endParaRPr lang="en-US" altLang="zh-CN" sz="3600" b="1" dirty="0"/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 dirty="0"/>
              <a:t>  </a:t>
            </a:r>
            <a:r>
              <a:rPr lang="en-US" altLang="zh-CN" sz="3600" b="1" dirty="0" err="1"/>
              <a:t>B→bBB|a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15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15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15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15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515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5075" grpId="0" build="p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420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zh-CN" altLang="en-US" sz="4400" b="1"/>
              <a:t>根据单态的</a:t>
            </a:r>
            <a:r>
              <a:rPr lang="en-US" altLang="zh-CN" sz="4400" b="1"/>
              <a:t>PDA </a:t>
            </a:r>
            <a:endParaRPr lang="zh-CN" altLang="en-US" sz="4400" b="1"/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4400" b="1"/>
              <a:t>   可以得到对应的</a:t>
            </a:r>
            <a:r>
              <a:rPr lang="en-US" altLang="zh-CN" sz="4400" b="1"/>
              <a:t>GNF</a:t>
            </a:r>
            <a:r>
              <a:rPr lang="zh-CN" altLang="en-US" sz="4400" b="1"/>
              <a:t>。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4400" b="1"/>
              <a:t>而多态的</a:t>
            </a:r>
            <a:r>
              <a:rPr lang="en-US" altLang="zh-CN" sz="4400" b="1"/>
              <a:t>PDA</a:t>
            </a:r>
            <a:r>
              <a:rPr lang="zh-CN" altLang="en-US" sz="4400" b="1"/>
              <a:t>，不可以直接得到</a:t>
            </a:r>
            <a:r>
              <a:rPr lang="en-US" altLang="zh-CN" sz="4400" b="1"/>
              <a:t>GNF</a:t>
            </a:r>
            <a:r>
              <a:rPr lang="zh-CN" altLang="en-US" sz="4400" b="1"/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20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20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20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867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/>
              <a:t>初始</a:t>
            </a:r>
          </a:p>
        </p:txBody>
      </p:sp>
      <p:sp>
        <p:nvSpPr>
          <p:cNvPr id="532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zh-CN" altLang="en-US" sz="4000" b="1"/>
              <a:t>栈为空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4000" b="1"/>
              <a:t>从左到右逐个扫描串</a:t>
            </a:r>
            <a:r>
              <a:rPr lang="en-US" altLang="zh-CN" sz="4000" b="1"/>
              <a:t>w∈(a</a:t>
            </a:r>
            <a:r>
              <a:rPr lang="zh-CN" altLang="en-US" sz="4000" b="1"/>
              <a:t>，</a:t>
            </a:r>
            <a:r>
              <a:rPr lang="en-US" altLang="zh-CN" sz="4000" b="1"/>
              <a:t>b)</a:t>
            </a:r>
            <a:r>
              <a:rPr lang="en-US" altLang="zh-CN" sz="4000" b="1" baseline="30000"/>
              <a:t>*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32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32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483" grpId="0" build="p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dirty="0">
                <a:solidFill>
                  <a:srgbClr val="000000"/>
                </a:solidFill>
              </a:rPr>
              <a:t>定理</a:t>
            </a:r>
            <a:r>
              <a:rPr lang="en-US" altLang="zh-CN" sz="4400" dirty="0">
                <a:solidFill>
                  <a:srgbClr val="000000"/>
                </a:solidFill>
              </a:rPr>
              <a:t>12</a:t>
            </a:r>
            <a:endParaRPr lang="zh-CN" altLang="en-US" sz="4400" dirty="0">
              <a:solidFill>
                <a:srgbClr val="000000"/>
              </a:solidFill>
            </a:endParaRPr>
          </a:p>
        </p:txBody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zh-CN" altLang="en-US" sz="4000" b="1"/>
              <a:t>若</a:t>
            </a:r>
            <a:r>
              <a:rPr lang="en-US" altLang="zh-CN" sz="4000" b="1"/>
              <a:t>M</a:t>
            </a:r>
            <a:r>
              <a:rPr lang="zh-CN" altLang="en-US" sz="4000" b="1"/>
              <a:t>是多态的</a:t>
            </a:r>
            <a:r>
              <a:rPr lang="en-US" altLang="zh-CN" sz="4000" b="1"/>
              <a:t>PDA</a:t>
            </a:r>
            <a:r>
              <a:rPr lang="zh-CN" altLang="en-US" sz="4000" b="1"/>
              <a:t>，则存在一个单态</a:t>
            </a:r>
            <a:r>
              <a:rPr lang="en-US" altLang="zh-CN" sz="4000" b="1"/>
              <a:t>PDA′</a:t>
            </a:r>
            <a:r>
              <a:rPr lang="zh-CN" altLang="en-US" sz="4000" b="1"/>
              <a:t>，使得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4000" b="1"/>
              <a:t>      L(PDA)= L(PDA′)</a:t>
            </a:r>
            <a:endParaRPr lang="zh-CN" altLang="en-US" sz="40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24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24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4963" grpId="0" build="p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dirty="0">
                <a:solidFill>
                  <a:srgbClr val="000000"/>
                </a:solidFill>
              </a:rPr>
              <a:t>定理</a:t>
            </a:r>
            <a:r>
              <a:rPr lang="en-US" altLang="zh-CN" sz="4400" dirty="0">
                <a:solidFill>
                  <a:srgbClr val="000000"/>
                </a:solidFill>
              </a:rPr>
              <a:t>13</a:t>
            </a:r>
            <a:endParaRPr lang="zh-CN" altLang="en-US" sz="4400" dirty="0">
              <a:solidFill>
                <a:srgbClr val="000000"/>
              </a:solidFill>
            </a:endParaRPr>
          </a:p>
        </p:txBody>
      </p:sp>
      <p:sp>
        <p:nvSpPr>
          <p:cNvPr id="422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zh-CN" altLang="en-US" sz="4000" b="1"/>
              <a:t>对于多态</a:t>
            </a:r>
            <a:r>
              <a:rPr lang="en-US" altLang="zh-CN" sz="4000" b="1"/>
              <a:t>PDA</a:t>
            </a:r>
            <a:r>
              <a:rPr lang="zh-CN" altLang="en-US" sz="4000" b="1"/>
              <a:t>，存在上下文无关文法</a:t>
            </a:r>
            <a:r>
              <a:rPr lang="en-US" altLang="zh-CN" sz="4000" b="1"/>
              <a:t>G</a:t>
            </a:r>
            <a:r>
              <a:rPr lang="zh-CN" altLang="en-US" sz="4000" b="1"/>
              <a:t>，使得</a:t>
            </a:r>
            <a:r>
              <a:rPr lang="en-US" altLang="zh-CN" sz="4000" b="1"/>
              <a:t>L(G)=L(M)</a:t>
            </a:r>
            <a:r>
              <a:rPr lang="zh-CN" altLang="en-US" sz="4000" b="1"/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22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2915" grpId="0" build="p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 dirty="0">
                <a:solidFill>
                  <a:srgbClr val="000000"/>
                </a:solidFill>
              </a:rPr>
              <a:t>总结</a:t>
            </a:r>
          </a:p>
        </p:txBody>
      </p:sp>
      <p:sp>
        <p:nvSpPr>
          <p:cNvPr id="425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zh-CN" altLang="en-US" sz="4400" b="1"/>
              <a:t>对于一个</a:t>
            </a:r>
            <a:r>
              <a:rPr lang="en-US" altLang="zh-CN" sz="4400" b="1"/>
              <a:t>PDA</a:t>
            </a:r>
            <a:endParaRPr lang="zh-CN" altLang="en-US" sz="4400" b="1"/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4400" b="1"/>
              <a:t>  存在一个上下文无关文法</a:t>
            </a:r>
            <a:r>
              <a:rPr lang="en-US" altLang="zh-CN" sz="4400" b="1"/>
              <a:t>G</a:t>
            </a:r>
            <a:r>
              <a:rPr lang="zh-CN" altLang="en-US" sz="4400" b="1"/>
              <a:t>，使得</a:t>
            </a:r>
            <a:r>
              <a:rPr lang="en-US" altLang="zh-CN" sz="4400" b="1"/>
              <a:t>L(M)=L(G)</a:t>
            </a:r>
            <a:r>
              <a:rPr lang="zh-CN" altLang="en-US" sz="4400" b="1"/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25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25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5987" grpId="0" build="p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dirty="0">
                <a:solidFill>
                  <a:srgbClr val="000000"/>
                </a:solidFill>
              </a:rPr>
              <a:t>例</a:t>
            </a:r>
            <a:r>
              <a:rPr lang="en-US" altLang="zh-CN" sz="4400" dirty="0">
                <a:solidFill>
                  <a:srgbClr val="000000"/>
                </a:solidFill>
              </a:rPr>
              <a:t>16</a:t>
            </a:r>
            <a:r>
              <a:rPr lang="zh-CN" altLang="en-US" sz="4400" dirty="0">
                <a:solidFill>
                  <a:srgbClr val="000000"/>
                </a:solidFill>
              </a:rPr>
              <a:t>构造</a:t>
            </a:r>
            <a:r>
              <a:rPr lang="en-GB" altLang="zh-CN" sz="4400" dirty="0">
                <a:solidFill>
                  <a:srgbClr val="000000"/>
                </a:solidFill>
              </a:rPr>
              <a:t>(</a:t>
            </a:r>
            <a:r>
              <a:rPr lang="zh-CN" altLang="en-GB" sz="4400" dirty="0">
                <a:solidFill>
                  <a:srgbClr val="000000"/>
                </a:solidFill>
              </a:rPr>
              <a:t>广义</a:t>
            </a:r>
            <a:r>
              <a:rPr lang="en-GB" altLang="zh-CN" sz="4400" dirty="0">
                <a:solidFill>
                  <a:srgbClr val="000000"/>
                </a:solidFill>
              </a:rPr>
              <a:t>)</a:t>
            </a:r>
            <a:r>
              <a:rPr lang="en-US" altLang="zh-CN" sz="4400" dirty="0">
                <a:solidFill>
                  <a:srgbClr val="000000"/>
                </a:solidFill>
              </a:rPr>
              <a:t>PDA</a:t>
            </a:r>
            <a:r>
              <a:rPr lang="zh-CN" altLang="en-US" sz="4400" dirty="0">
                <a:solidFill>
                  <a:srgbClr val="000000"/>
                </a:solidFill>
              </a:rPr>
              <a:t>接收</a:t>
            </a:r>
            <a:endParaRPr lang="en-US" altLang="zh-CN" sz="4400" dirty="0">
              <a:solidFill>
                <a:srgbClr val="000000"/>
              </a:solidFill>
            </a:endParaRPr>
          </a:p>
        </p:txBody>
      </p:sp>
      <p:sp>
        <p:nvSpPr>
          <p:cNvPr id="433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4000" b="1"/>
              <a:t>语言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4000" b="1"/>
              <a:t>   L={w|w∈{a,b}</a:t>
            </a:r>
            <a:r>
              <a:rPr lang="en-US" altLang="zh-CN" sz="4000" b="1" baseline="30000"/>
              <a:t>*</a:t>
            </a:r>
            <a:endParaRPr lang="en-US" altLang="zh-CN" sz="4000" b="1"/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4000" b="1"/>
              <a:t>         且</a:t>
            </a:r>
            <a:r>
              <a:rPr lang="en-US" altLang="zh-CN" sz="4000" b="1"/>
              <a:t>w</a:t>
            </a:r>
            <a:r>
              <a:rPr lang="zh-CN" altLang="en-US" sz="4000" b="1"/>
              <a:t>中</a:t>
            </a:r>
            <a:r>
              <a:rPr lang="en-US" altLang="zh-CN" sz="4000" b="1"/>
              <a:t>a</a:t>
            </a:r>
            <a:r>
              <a:rPr lang="zh-CN" altLang="en-US" sz="4000" b="1"/>
              <a:t>的个数为</a:t>
            </a:r>
            <a:r>
              <a:rPr lang="en-US" altLang="zh-CN" sz="4000" b="1"/>
              <a:t>b</a:t>
            </a:r>
            <a:r>
              <a:rPr lang="zh-CN" altLang="en-US" sz="4000" b="1"/>
              <a:t>的</a:t>
            </a:r>
            <a:r>
              <a:rPr lang="en-US" altLang="zh-CN" sz="4000" b="1"/>
              <a:t>2</a:t>
            </a:r>
            <a:r>
              <a:rPr lang="zh-CN" altLang="en-US" sz="4000" b="1"/>
              <a:t>倍</a:t>
            </a:r>
            <a:r>
              <a:rPr lang="en-US" altLang="zh-CN" sz="4000" b="1"/>
              <a:t>}</a:t>
            </a:r>
            <a:endParaRPr lang="zh-CN" altLang="en-US" sz="40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33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33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33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3155" grpId="0" build="p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dirty="0"/>
              <a:t>考虑</a:t>
            </a:r>
            <a:r>
              <a:rPr lang="zh-CN" altLang="en-US" sz="4400" dirty="0">
                <a:solidFill>
                  <a:schemeClr val="accent2"/>
                </a:solidFill>
              </a:rPr>
              <a:t>出栈</a:t>
            </a:r>
            <a:r>
              <a:rPr lang="zh-CN" altLang="en-US" sz="4400" dirty="0"/>
              <a:t>情况</a:t>
            </a:r>
          </a:p>
        </p:txBody>
      </p:sp>
      <p:sp>
        <p:nvSpPr>
          <p:cNvPr id="525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3600" b="1"/>
              <a:t>基本结构为：</a:t>
            </a:r>
            <a:r>
              <a:rPr lang="en-US" altLang="zh-CN" sz="3600" b="1"/>
              <a:t>aba</a:t>
            </a:r>
            <a:r>
              <a:rPr lang="zh-CN" altLang="en-US" sz="3600" b="1"/>
              <a:t>、</a:t>
            </a:r>
            <a:r>
              <a:rPr lang="en-US" altLang="zh-CN" sz="3600" b="1"/>
              <a:t>baa </a:t>
            </a:r>
            <a:r>
              <a:rPr lang="zh-CN" altLang="en-US" sz="3600" b="1"/>
              <a:t>、</a:t>
            </a:r>
            <a:r>
              <a:rPr lang="en-US" altLang="zh-CN" sz="3600" b="1"/>
              <a:t>aab</a:t>
            </a:r>
            <a:endParaRPr lang="zh-CN" altLang="en-US" sz="3600" b="1"/>
          </a:p>
          <a:p>
            <a:pPr algn="just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3600" b="1"/>
              <a:t>&lt;a</a:t>
            </a:r>
            <a:r>
              <a:rPr lang="zh-CN" altLang="en-US" sz="3600" b="1"/>
              <a:t>， </a:t>
            </a:r>
            <a:r>
              <a:rPr lang="en-US" altLang="zh-CN" sz="3600" b="1"/>
              <a:t>Z</a:t>
            </a:r>
            <a:r>
              <a:rPr lang="en-US" altLang="zh-CN" sz="3600" b="1" baseline="-30000"/>
              <a:t>0</a:t>
            </a:r>
            <a:r>
              <a:rPr lang="zh-CN" altLang="en-US" sz="3600" b="1"/>
              <a:t>，</a:t>
            </a:r>
            <a:r>
              <a:rPr lang="en-US" altLang="zh-CN" sz="3600" b="1"/>
              <a:t>AZ</a:t>
            </a:r>
            <a:r>
              <a:rPr lang="en-US" altLang="zh-CN" sz="3600" b="1" baseline="-30000"/>
              <a:t>0</a:t>
            </a:r>
            <a:r>
              <a:rPr lang="en-US" altLang="zh-CN" sz="3600" b="1"/>
              <a:t>&gt;</a:t>
            </a:r>
          </a:p>
          <a:p>
            <a:pPr algn="just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3600" b="1"/>
              <a:t>&lt;b</a:t>
            </a:r>
            <a:r>
              <a:rPr lang="zh-CN" altLang="en-US" sz="3600" b="1"/>
              <a:t>， </a:t>
            </a:r>
            <a:r>
              <a:rPr lang="en-US" altLang="zh-CN" sz="3600" b="1"/>
              <a:t>Z</a:t>
            </a:r>
            <a:r>
              <a:rPr lang="en-US" altLang="zh-CN" sz="3600" b="1" baseline="-30000"/>
              <a:t>0</a:t>
            </a:r>
            <a:r>
              <a:rPr lang="zh-CN" altLang="en-US" sz="3600" b="1"/>
              <a:t>，</a:t>
            </a:r>
            <a:r>
              <a:rPr lang="en-US" altLang="zh-CN" sz="3600" b="1"/>
              <a:t>BZ</a:t>
            </a:r>
            <a:r>
              <a:rPr lang="en-US" altLang="zh-CN" sz="3600" b="1" baseline="-30000"/>
              <a:t>0</a:t>
            </a:r>
            <a:r>
              <a:rPr lang="en-US" altLang="zh-CN" sz="3600" b="1"/>
              <a:t>&gt;</a:t>
            </a:r>
          </a:p>
          <a:p>
            <a:pPr algn="just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3600" b="1"/>
              <a:t>&lt;a</a:t>
            </a:r>
            <a:r>
              <a:rPr lang="zh-CN" altLang="en-US" sz="3600" b="1"/>
              <a:t>， </a:t>
            </a:r>
            <a:r>
              <a:rPr lang="en-US" altLang="zh-CN" sz="3600" b="1"/>
              <a:t>A</a:t>
            </a:r>
            <a:r>
              <a:rPr lang="zh-CN" altLang="en-US" sz="3600" b="1"/>
              <a:t>，</a:t>
            </a:r>
            <a:r>
              <a:rPr lang="en-US" altLang="zh-CN" sz="3600" b="1"/>
              <a:t>AA&gt;</a:t>
            </a:r>
          </a:p>
          <a:p>
            <a:pPr algn="just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3600" b="1"/>
              <a:t>&lt;a</a:t>
            </a:r>
            <a:r>
              <a:rPr lang="zh-CN" altLang="en-US" sz="3600" b="1"/>
              <a:t>， </a:t>
            </a:r>
            <a:r>
              <a:rPr lang="en-US" altLang="zh-CN" sz="3600" b="1"/>
              <a:t>B</a:t>
            </a:r>
            <a:r>
              <a:rPr lang="zh-CN" altLang="en-US" sz="3600" b="1"/>
              <a:t>，</a:t>
            </a:r>
            <a:r>
              <a:rPr lang="en-US" altLang="zh-CN" sz="3600" b="1"/>
              <a:t>AB&gt;</a:t>
            </a:r>
          </a:p>
          <a:p>
            <a:pPr algn="just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3600" b="1"/>
              <a:t>&lt;b</a:t>
            </a:r>
            <a:r>
              <a:rPr lang="zh-CN" altLang="en-US" sz="3600" b="1"/>
              <a:t>， </a:t>
            </a:r>
            <a:r>
              <a:rPr lang="en-US" altLang="zh-CN" sz="3600" b="1"/>
              <a:t>B</a:t>
            </a:r>
            <a:r>
              <a:rPr lang="zh-CN" altLang="en-US" sz="3600" b="1"/>
              <a:t>，</a:t>
            </a:r>
            <a:r>
              <a:rPr lang="en-US" altLang="zh-CN" sz="3600" b="1"/>
              <a:t>BB&gt;</a:t>
            </a:r>
          </a:p>
          <a:p>
            <a:pPr algn="just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3600" b="1"/>
              <a:t>&lt;b</a:t>
            </a:r>
            <a:r>
              <a:rPr lang="zh-CN" altLang="en-US" sz="3600" b="1"/>
              <a:t>， </a:t>
            </a:r>
            <a:r>
              <a:rPr lang="en-US" altLang="zh-CN" sz="3600" b="1"/>
              <a:t>A</a:t>
            </a:r>
            <a:r>
              <a:rPr lang="zh-CN" altLang="en-US" sz="3600" b="1"/>
              <a:t>，</a:t>
            </a:r>
            <a:r>
              <a:rPr lang="en-US" altLang="zh-CN" sz="3600" b="1"/>
              <a:t>BA&gt;</a:t>
            </a:r>
            <a:endParaRPr lang="zh-CN" altLang="en-US" sz="3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25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25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25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25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525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525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525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5315" grpId="0" build="p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400" dirty="0" err="1">
                <a:solidFill>
                  <a:srgbClr val="000000"/>
                </a:solidFill>
              </a:rPr>
              <a:t>ab</a:t>
            </a:r>
            <a:r>
              <a:rPr lang="en-US" altLang="zh-CN" sz="4400" dirty="0" err="1">
                <a:solidFill>
                  <a:srgbClr val="FF0000"/>
                </a:solidFill>
              </a:rPr>
              <a:t>a</a:t>
            </a:r>
            <a:r>
              <a:rPr lang="zh-CN" altLang="en-US" sz="4400" dirty="0">
                <a:solidFill>
                  <a:srgbClr val="000000"/>
                </a:solidFill>
              </a:rPr>
              <a:t>  </a:t>
            </a:r>
            <a:r>
              <a:rPr lang="en-US" altLang="zh-CN" sz="4400" dirty="0" err="1">
                <a:solidFill>
                  <a:srgbClr val="000000"/>
                </a:solidFill>
              </a:rPr>
              <a:t>aa</a:t>
            </a:r>
            <a:r>
              <a:rPr lang="en-US" altLang="zh-CN" sz="4400" dirty="0" err="1">
                <a:solidFill>
                  <a:srgbClr val="FF0000"/>
                </a:solidFill>
              </a:rPr>
              <a:t>b</a:t>
            </a:r>
            <a:r>
              <a:rPr lang="zh-CN" altLang="en-US" sz="4400" dirty="0">
                <a:solidFill>
                  <a:srgbClr val="000000"/>
                </a:solidFill>
              </a:rPr>
              <a:t> </a:t>
            </a:r>
            <a:r>
              <a:rPr lang="en-US" altLang="zh-CN" sz="4400" dirty="0">
                <a:solidFill>
                  <a:srgbClr val="000000"/>
                </a:solidFill>
              </a:rPr>
              <a:t>ba</a:t>
            </a:r>
            <a:r>
              <a:rPr lang="en-US" altLang="zh-CN" sz="4400" dirty="0">
                <a:solidFill>
                  <a:srgbClr val="FF0000"/>
                </a:solidFill>
              </a:rPr>
              <a:t>a</a:t>
            </a:r>
            <a:endParaRPr lang="zh-CN" altLang="en-US" sz="4400" dirty="0">
              <a:solidFill>
                <a:srgbClr val="000000"/>
              </a:solidFill>
            </a:endParaRPr>
          </a:p>
        </p:txBody>
      </p:sp>
      <p:sp>
        <p:nvSpPr>
          <p:cNvPr id="434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en-US" altLang="zh-CN" sz="4000" b="1" dirty="0"/>
              <a:t>&lt;</a:t>
            </a:r>
            <a:r>
              <a:rPr lang="en-US" altLang="zh-CN" sz="4000" b="1" dirty="0">
                <a:solidFill>
                  <a:srgbClr val="FF0000"/>
                </a:solidFill>
              </a:rPr>
              <a:t>a</a:t>
            </a:r>
            <a:r>
              <a:rPr lang="zh-CN" altLang="en-US" sz="4000" b="1" dirty="0">
                <a:solidFill>
                  <a:srgbClr val="000000"/>
                </a:solidFill>
              </a:rPr>
              <a:t>，</a:t>
            </a:r>
            <a:r>
              <a:rPr lang="en-US" altLang="zh-CN" sz="4000" b="1" dirty="0">
                <a:solidFill>
                  <a:srgbClr val="000000"/>
                </a:solidFill>
              </a:rPr>
              <a:t>BA</a:t>
            </a:r>
            <a:r>
              <a:rPr lang="zh-CN" altLang="en-US" sz="4000" b="1" dirty="0"/>
              <a:t>，</a:t>
            </a:r>
            <a:r>
              <a:rPr lang="en-US" altLang="zh-CN" sz="4000" b="1" dirty="0"/>
              <a:t>ε&gt;     // </a:t>
            </a:r>
            <a:r>
              <a:rPr lang="en-US" altLang="zh-CN" sz="4000" dirty="0" err="1">
                <a:solidFill>
                  <a:schemeClr val="accent2"/>
                </a:solidFill>
              </a:rPr>
              <a:t>ab</a:t>
            </a:r>
            <a:r>
              <a:rPr lang="en-US" altLang="zh-CN" sz="4000" dirty="0" err="1">
                <a:solidFill>
                  <a:srgbClr val="FF0000"/>
                </a:solidFill>
              </a:rPr>
              <a:t>a</a:t>
            </a:r>
            <a:endParaRPr lang="en-US" altLang="zh-CN" sz="4000" b="1" dirty="0">
              <a:solidFill>
                <a:srgbClr val="FF0000"/>
              </a:solidFill>
            </a:endParaRP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4000" b="1" dirty="0"/>
              <a:t>&lt;</a:t>
            </a:r>
            <a:r>
              <a:rPr lang="en-US" altLang="zh-CN" sz="4000" b="1" dirty="0">
                <a:solidFill>
                  <a:srgbClr val="FF0000"/>
                </a:solidFill>
              </a:rPr>
              <a:t>a</a:t>
            </a:r>
            <a:r>
              <a:rPr lang="zh-CN" altLang="en-US" sz="4000" b="1" dirty="0">
                <a:solidFill>
                  <a:srgbClr val="000000"/>
                </a:solidFill>
              </a:rPr>
              <a:t>，</a:t>
            </a:r>
            <a:r>
              <a:rPr lang="en-US" altLang="zh-CN" sz="4000" b="1" dirty="0">
                <a:solidFill>
                  <a:srgbClr val="000000"/>
                </a:solidFill>
              </a:rPr>
              <a:t>AB</a:t>
            </a:r>
            <a:r>
              <a:rPr lang="zh-CN" altLang="en-US" sz="4000" b="1" dirty="0"/>
              <a:t>，</a:t>
            </a:r>
            <a:r>
              <a:rPr lang="en-US" altLang="zh-CN" sz="4000" b="1" dirty="0"/>
              <a:t>ε&gt;     //</a:t>
            </a:r>
            <a:r>
              <a:rPr lang="en-US" altLang="zh-CN" sz="4000" dirty="0">
                <a:solidFill>
                  <a:schemeClr val="accent2"/>
                </a:solidFill>
              </a:rPr>
              <a:t>ba</a:t>
            </a:r>
            <a:r>
              <a:rPr lang="en-US" altLang="zh-CN" sz="4000" dirty="0">
                <a:solidFill>
                  <a:srgbClr val="FF0000"/>
                </a:solidFill>
              </a:rPr>
              <a:t>a</a:t>
            </a:r>
            <a:endParaRPr lang="en-US" altLang="zh-CN" sz="4000" b="1" dirty="0">
              <a:solidFill>
                <a:srgbClr val="FF0000"/>
              </a:solidFill>
            </a:endParaRP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4000" b="1" dirty="0"/>
              <a:t>&lt;</a:t>
            </a:r>
            <a:r>
              <a:rPr lang="en-US" altLang="zh-CN" sz="4000" b="1" dirty="0">
                <a:solidFill>
                  <a:srgbClr val="FF0000"/>
                </a:solidFill>
              </a:rPr>
              <a:t>b</a:t>
            </a:r>
            <a:r>
              <a:rPr lang="zh-CN" altLang="en-US" sz="4000" b="1" dirty="0">
                <a:solidFill>
                  <a:srgbClr val="000000"/>
                </a:solidFill>
              </a:rPr>
              <a:t>，</a:t>
            </a:r>
            <a:r>
              <a:rPr lang="en-US" altLang="zh-CN" sz="4000" b="1" dirty="0">
                <a:solidFill>
                  <a:srgbClr val="000000"/>
                </a:solidFill>
              </a:rPr>
              <a:t>AA</a:t>
            </a:r>
            <a:r>
              <a:rPr lang="zh-CN" altLang="en-US" sz="4000" b="1" dirty="0"/>
              <a:t>，</a:t>
            </a:r>
            <a:r>
              <a:rPr lang="en-US" altLang="zh-CN" sz="4000" b="1" dirty="0"/>
              <a:t>ε&gt;    //</a:t>
            </a:r>
            <a:r>
              <a:rPr lang="en-US" altLang="zh-CN" sz="4000" dirty="0"/>
              <a:t> </a:t>
            </a:r>
            <a:r>
              <a:rPr lang="en-US" altLang="zh-CN" sz="4000" dirty="0" err="1">
                <a:solidFill>
                  <a:schemeClr val="accent2"/>
                </a:solidFill>
              </a:rPr>
              <a:t>aa</a:t>
            </a:r>
            <a:r>
              <a:rPr lang="en-US" altLang="zh-CN" sz="4000" dirty="0" err="1">
                <a:solidFill>
                  <a:srgbClr val="FF0000"/>
                </a:solidFill>
              </a:rPr>
              <a:t>b</a:t>
            </a:r>
            <a:endParaRPr lang="en-US" altLang="zh-CN" sz="4000" b="1" dirty="0">
              <a:solidFill>
                <a:srgbClr val="FF0000"/>
              </a:solidFill>
            </a:endParaRP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4000" b="1" dirty="0"/>
              <a:t>&lt;ε</a:t>
            </a:r>
            <a:r>
              <a:rPr lang="zh-CN" altLang="en-US" sz="4000" b="1" dirty="0"/>
              <a:t>，</a:t>
            </a:r>
            <a:r>
              <a:rPr lang="en-US" altLang="zh-CN" sz="4000" b="1" dirty="0"/>
              <a:t>Z</a:t>
            </a:r>
            <a:r>
              <a:rPr lang="en-US" altLang="zh-CN" sz="4000" b="1" baseline="-30000" dirty="0"/>
              <a:t>0</a:t>
            </a:r>
            <a:r>
              <a:rPr lang="zh-CN" altLang="en-US" sz="4000" b="1" dirty="0"/>
              <a:t>，</a:t>
            </a:r>
            <a:r>
              <a:rPr lang="en-US" altLang="zh-CN" sz="4000" b="1" dirty="0"/>
              <a:t>ε&gt;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34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34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34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34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4179" grpId="0" build="p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dirty="0">
                <a:solidFill>
                  <a:srgbClr val="000000"/>
                </a:solidFill>
              </a:rPr>
              <a:t>方法</a:t>
            </a:r>
            <a:r>
              <a:rPr lang="en-US" altLang="zh-CN" sz="4000" dirty="0">
                <a:solidFill>
                  <a:srgbClr val="000000"/>
                </a:solidFill>
              </a:rPr>
              <a:t>2</a:t>
            </a:r>
            <a:r>
              <a:rPr lang="zh-CN" altLang="en-US" sz="4000" dirty="0">
                <a:solidFill>
                  <a:srgbClr val="000000"/>
                </a:solidFill>
              </a:rPr>
              <a:t>：</a:t>
            </a:r>
            <a:r>
              <a:rPr lang="en-US" altLang="zh-CN" sz="4000" dirty="0">
                <a:solidFill>
                  <a:srgbClr val="000000"/>
                </a:solidFill>
              </a:rPr>
              <a:t> </a:t>
            </a:r>
            <a:r>
              <a:rPr lang="en-US" altLang="zh-CN" sz="4000" dirty="0" err="1">
                <a:solidFill>
                  <a:srgbClr val="000000"/>
                </a:solidFill>
              </a:rPr>
              <a:t>aab</a:t>
            </a:r>
            <a:r>
              <a:rPr lang="zh-CN" altLang="en-US" sz="4000" dirty="0">
                <a:solidFill>
                  <a:srgbClr val="000000"/>
                </a:solidFill>
              </a:rPr>
              <a:t>、</a:t>
            </a:r>
            <a:r>
              <a:rPr lang="en-US" altLang="zh-CN" sz="4000" dirty="0" err="1">
                <a:solidFill>
                  <a:srgbClr val="000000"/>
                </a:solidFill>
              </a:rPr>
              <a:t>aba</a:t>
            </a:r>
            <a:r>
              <a:rPr lang="zh-CN" altLang="en-US" sz="4000" dirty="0">
                <a:solidFill>
                  <a:srgbClr val="000000"/>
                </a:solidFill>
              </a:rPr>
              <a:t>和</a:t>
            </a:r>
            <a:r>
              <a:rPr lang="en-US" altLang="zh-CN" sz="4000" dirty="0">
                <a:solidFill>
                  <a:srgbClr val="000000"/>
                </a:solidFill>
              </a:rPr>
              <a:t>baa</a:t>
            </a:r>
            <a:endParaRPr lang="zh-CN" altLang="en-US" sz="4000" dirty="0">
              <a:solidFill>
                <a:srgbClr val="000000"/>
              </a:solidFill>
            </a:endParaRPr>
          </a:p>
        </p:txBody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zh-CN" altLang="en-US" sz="3600" b="1"/>
              <a:t>   </a:t>
            </a:r>
            <a:r>
              <a:rPr lang="zh-CN" altLang="en-US" sz="4000" b="1"/>
              <a:t>构造文法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4000" b="1"/>
              <a:t>S→S</a:t>
            </a:r>
            <a:r>
              <a:rPr lang="en-US" altLang="zh-CN" sz="4000" b="1">
                <a:solidFill>
                  <a:schemeClr val="accent2"/>
                </a:solidFill>
              </a:rPr>
              <a:t>a</a:t>
            </a:r>
            <a:r>
              <a:rPr lang="en-US" altLang="zh-CN" sz="4000" b="1"/>
              <a:t>S</a:t>
            </a:r>
            <a:r>
              <a:rPr lang="en-US" altLang="zh-CN" sz="4000" b="1">
                <a:solidFill>
                  <a:schemeClr val="accent2"/>
                </a:solidFill>
              </a:rPr>
              <a:t>a</a:t>
            </a:r>
            <a:r>
              <a:rPr lang="en-US" altLang="zh-CN" sz="4000" b="1"/>
              <a:t>S</a:t>
            </a:r>
            <a:r>
              <a:rPr lang="en-US" altLang="zh-CN" sz="4000" b="1">
                <a:solidFill>
                  <a:schemeClr val="accent2"/>
                </a:solidFill>
              </a:rPr>
              <a:t>b</a:t>
            </a:r>
            <a:r>
              <a:rPr lang="en-US" altLang="zh-CN" sz="4000" b="1"/>
              <a:t>S|S</a:t>
            </a:r>
            <a:r>
              <a:rPr lang="en-US" altLang="zh-CN" sz="4000" b="1">
                <a:solidFill>
                  <a:schemeClr val="accent2"/>
                </a:solidFill>
              </a:rPr>
              <a:t>a</a:t>
            </a:r>
            <a:r>
              <a:rPr lang="en-US" altLang="zh-CN" sz="4000" b="1"/>
              <a:t>S</a:t>
            </a:r>
            <a:r>
              <a:rPr lang="en-US" altLang="zh-CN" sz="4000" b="1">
                <a:solidFill>
                  <a:schemeClr val="accent2"/>
                </a:solidFill>
              </a:rPr>
              <a:t>b</a:t>
            </a:r>
            <a:r>
              <a:rPr lang="en-US" altLang="zh-CN" sz="4000" b="1"/>
              <a:t>S</a:t>
            </a:r>
            <a:r>
              <a:rPr lang="en-US" altLang="zh-CN" sz="4000" b="1">
                <a:solidFill>
                  <a:schemeClr val="accent2"/>
                </a:solidFill>
              </a:rPr>
              <a:t>a</a:t>
            </a:r>
            <a:r>
              <a:rPr lang="en-US" altLang="zh-CN" sz="4000" b="1"/>
              <a:t>S|S</a:t>
            </a:r>
            <a:r>
              <a:rPr lang="en-US" altLang="zh-CN" sz="4000" b="1">
                <a:solidFill>
                  <a:schemeClr val="accent2"/>
                </a:solidFill>
              </a:rPr>
              <a:t>b</a:t>
            </a:r>
            <a:r>
              <a:rPr lang="en-US" altLang="zh-CN" sz="4000" b="1"/>
              <a:t>S</a:t>
            </a:r>
            <a:r>
              <a:rPr lang="en-US" altLang="zh-CN" sz="4000" b="1">
                <a:solidFill>
                  <a:schemeClr val="accent2"/>
                </a:solidFill>
              </a:rPr>
              <a:t>a</a:t>
            </a:r>
            <a:r>
              <a:rPr lang="en-US" altLang="zh-CN" sz="4000" b="1"/>
              <a:t>S</a:t>
            </a:r>
            <a:r>
              <a:rPr lang="en-US" altLang="zh-CN" sz="4000" b="1">
                <a:solidFill>
                  <a:schemeClr val="accent2"/>
                </a:solidFill>
              </a:rPr>
              <a:t>a</a:t>
            </a:r>
            <a:r>
              <a:rPr lang="en-US" altLang="zh-CN" sz="4000" b="1"/>
              <a:t>S|ε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4000" b="1"/>
              <a:t>   转换为</a:t>
            </a:r>
            <a:r>
              <a:rPr lang="en-US" altLang="zh-CN" sz="4000" b="1"/>
              <a:t>GNF</a:t>
            </a:r>
            <a:endParaRPr lang="zh-CN" altLang="en-US" sz="4000" b="1"/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4000" b="1"/>
              <a:t>   转换为</a:t>
            </a:r>
            <a:r>
              <a:rPr lang="en-US" altLang="zh-CN" sz="4000" b="1"/>
              <a:t>PDA</a:t>
            </a:r>
            <a:endParaRPr lang="zh-CN" altLang="en-US" sz="40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35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35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35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35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5203" grpId="0" build="p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dirty="0">
                <a:solidFill>
                  <a:srgbClr val="000000"/>
                </a:solidFill>
              </a:rPr>
              <a:t>思考    构造</a:t>
            </a:r>
            <a:r>
              <a:rPr lang="en-US" altLang="zh-CN" sz="4400" dirty="0">
                <a:solidFill>
                  <a:srgbClr val="000000"/>
                </a:solidFill>
              </a:rPr>
              <a:t>PDA</a:t>
            </a:r>
            <a:r>
              <a:rPr lang="zh-CN" altLang="en-US" sz="4400" dirty="0">
                <a:solidFill>
                  <a:srgbClr val="000000"/>
                </a:solidFill>
              </a:rPr>
              <a:t>接收</a:t>
            </a:r>
          </a:p>
        </p:txBody>
      </p:sp>
      <p:sp>
        <p:nvSpPr>
          <p:cNvPr id="436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zh-CN" altLang="en-US" sz="4000" b="1"/>
              <a:t>语言</a:t>
            </a:r>
            <a:r>
              <a:rPr lang="en-US" altLang="zh-CN" sz="4000" b="1"/>
              <a:t>L={w|w∈{a,b}</a:t>
            </a:r>
            <a:r>
              <a:rPr lang="en-US" altLang="zh-CN" sz="4000" b="1" baseline="30000">
                <a:solidFill>
                  <a:schemeClr val="accent2"/>
                </a:solidFill>
              </a:rPr>
              <a:t>+</a:t>
            </a:r>
            <a:r>
              <a:rPr lang="en-US" altLang="zh-CN" sz="4000" b="1"/>
              <a:t>,</a:t>
            </a:r>
            <a:r>
              <a:rPr lang="zh-CN" altLang="en-US" sz="4000" b="1"/>
              <a:t>且</a:t>
            </a:r>
            <a:r>
              <a:rPr lang="en-US" altLang="zh-CN" sz="4000" b="1"/>
              <a:t>w</a:t>
            </a:r>
            <a:r>
              <a:rPr lang="zh-CN" altLang="en-US" sz="4000" b="1"/>
              <a:t>中</a:t>
            </a:r>
            <a:r>
              <a:rPr lang="en-US" altLang="zh-CN" sz="4000" b="1"/>
              <a:t>a</a:t>
            </a:r>
            <a:r>
              <a:rPr lang="zh-CN" altLang="en-US" sz="4000" b="1"/>
              <a:t>的个数为</a:t>
            </a:r>
            <a:r>
              <a:rPr lang="en-US" altLang="zh-CN" sz="4000" b="1"/>
              <a:t>b</a:t>
            </a:r>
            <a:r>
              <a:rPr lang="zh-CN" altLang="en-US" sz="4000" b="1"/>
              <a:t>的</a:t>
            </a:r>
            <a:r>
              <a:rPr lang="en-US" altLang="zh-CN" sz="4000" b="1"/>
              <a:t>2</a:t>
            </a:r>
            <a:r>
              <a:rPr lang="zh-CN" altLang="en-US" sz="4000" b="1"/>
              <a:t>倍</a:t>
            </a:r>
            <a:r>
              <a:rPr lang="en-US" altLang="zh-CN" sz="4000" b="1"/>
              <a:t>}</a:t>
            </a:r>
          </a:p>
          <a:p>
            <a:pPr algn="just" eaLnBrk="1" hangingPunct="1">
              <a:buFont typeface="Wingdings" pitchFamily="2" charset="2"/>
              <a:buNone/>
            </a:pPr>
            <a:endParaRPr lang="en-US" altLang="zh-CN" sz="40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36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6227" grpId="0" build="p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dirty="0">
                <a:solidFill>
                  <a:srgbClr val="000000"/>
                </a:solidFill>
              </a:rPr>
              <a:t>例</a:t>
            </a:r>
            <a:r>
              <a:rPr lang="en-US" altLang="zh-CN" sz="4400" dirty="0">
                <a:solidFill>
                  <a:srgbClr val="000000"/>
                </a:solidFill>
              </a:rPr>
              <a:t>17  </a:t>
            </a:r>
            <a:r>
              <a:rPr lang="zh-CN" altLang="en-US" sz="4400" dirty="0">
                <a:solidFill>
                  <a:srgbClr val="000000"/>
                </a:solidFill>
              </a:rPr>
              <a:t>构造</a:t>
            </a:r>
            <a:r>
              <a:rPr lang="en-US" altLang="zh-CN" sz="4400" dirty="0">
                <a:solidFill>
                  <a:srgbClr val="000000"/>
                </a:solidFill>
              </a:rPr>
              <a:t>PDA</a:t>
            </a:r>
            <a:r>
              <a:rPr lang="zh-CN" altLang="en-US" sz="4400" dirty="0">
                <a:solidFill>
                  <a:srgbClr val="000000"/>
                </a:solidFill>
              </a:rPr>
              <a:t>接收</a:t>
            </a:r>
            <a:endParaRPr lang="en-US" altLang="zh-CN" sz="4400" dirty="0">
              <a:solidFill>
                <a:srgbClr val="000000"/>
              </a:solidFill>
            </a:endParaRPr>
          </a:p>
        </p:txBody>
      </p:sp>
      <p:sp>
        <p:nvSpPr>
          <p:cNvPr id="437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3600" b="1" dirty="0"/>
              <a:t>  </a:t>
            </a:r>
            <a:r>
              <a:rPr lang="zh-CN" altLang="en-US" sz="4000" b="1" dirty="0"/>
              <a:t>语言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4000" b="1" dirty="0"/>
              <a:t>  L={</a:t>
            </a:r>
            <a:r>
              <a:rPr lang="en-US" altLang="zh-CN" sz="4000" b="1" dirty="0" err="1">
                <a:solidFill>
                  <a:schemeClr val="accent2"/>
                </a:solidFill>
              </a:rPr>
              <a:t>a</a:t>
            </a:r>
            <a:r>
              <a:rPr lang="en-US" altLang="zh-CN" sz="4000" b="1" baseline="30000" dirty="0" err="1">
                <a:solidFill>
                  <a:schemeClr val="accent2"/>
                </a:solidFill>
              </a:rPr>
              <a:t>n</a:t>
            </a:r>
            <a:r>
              <a:rPr lang="en-US" altLang="zh-CN" sz="4000" b="1" dirty="0" err="1">
                <a:solidFill>
                  <a:schemeClr val="accent2"/>
                </a:solidFill>
              </a:rPr>
              <a:t>b</a:t>
            </a:r>
            <a:r>
              <a:rPr lang="en-US" altLang="zh-CN" sz="4000" b="1" baseline="30000" dirty="0" err="1">
                <a:solidFill>
                  <a:schemeClr val="accent2"/>
                </a:solidFill>
              </a:rPr>
              <a:t>m</a:t>
            </a:r>
            <a:r>
              <a:rPr lang="en-US" altLang="zh-CN" sz="4000" b="1" dirty="0" err="1">
                <a:solidFill>
                  <a:schemeClr val="accent2"/>
                </a:solidFill>
              </a:rPr>
              <a:t>|0</a:t>
            </a:r>
            <a:r>
              <a:rPr lang="en-US" altLang="en-US" sz="3600" b="1" dirty="0" err="1">
                <a:solidFill>
                  <a:schemeClr val="accent2"/>
                </a:solidFill>
              </a:rPr>
              <a:t>≤</a:t>
            </a:r>
            <a:r>
              <a:rPr lang="en-US" altLang="zh-CN" sz="4000" b="1" dirty="0" err="1">
                <a:solidFill>
                  <a:schemeClr val="accent2"/>
                </a:solidFill>
              </a:rPr>
              <a:t>n</a:t>
            </a:r>
            <a:r>
              <a:rPr lang="en-US" altLang="zh-CN" sz="4000" b="1" dirty="0">
                <a:solidFill>
                  <a:schemeClr val="accent2"/>
                </a:solidFill>
              </a:rPr>
              <a:t> </a:t>
            </a:r>
            <a:r>
              <a:rPr lang="en-US" altLang="en-US" sz="3600" b="1" dirty="0">
                <a:solidFill>
                  <a:schemeClr val="accent2"/>
                </a:solidFill>
              </a:rPr>
              <a:t>≤</a:t>
            </a:r>
            <a:r>
              <a:rPr lang="en-US" altLang="zh-CN" sz="4000" b="1" dirty="0">
                <a:solidFill>
                  <a:schemeClr val="accent2"/>
                </a:solidFill>
              </a:rPr>
              <a:t> m</a:t>
            </a:r>
            <a:r>
              <a:rPr lang="zh-CN" altLang="en-US" sz="4000" b="1" dirty="0"/>
              <a:t>，</a:t>
            </a:r>
            <a:r>
              <a:rPr lang="en-US" altLang="zh-CN" sz="4000" b="1" dirty="0">
                <a:solidFill>
                  <a:schemeClr val="accent2"/>
                </a:solidFill>
              </a:rPr>
              <a:t>m </a:t>
            </a:r>
            <a:r>
              <a:rPr lang="en-US" altLang="en-US" sz="3600" b="1" dirty="0">
                <a:solidFill>
                  <a:schemeClr val="accent2"/>
                </a:solidFill>
              </a:rPr>
              <a:t>≤</a:t>
            </a:r>
            <a:r>
              <a:rPr lang="en-US" altLang="zh-CN" sz="4000" b="1" dirty="0">
                <a:solidFill>
                  <a:schemeClr val="accent2"/>
                </a:solidFill>
              </a:rPr>
              <a:t> </a:t>
            </a:r>
            <a:r>
              <a:rPr lang="en-US" altLang="zh-CN" sz="4000" b="1" dirty="0" err="1">
                <a:solidFill>
                  <a:schemeClr val="accent2"/>
                </a:solidFill>
              </a:rPr>
              <a:t>2n</a:t>
            </a:r>
            <a:r>
              <a:rPr lang="en-US" altLang="zh-CN" sz="4000" b="1" dirty="0"/>
              <a:t>}</a:t>
            </a:r>
            <a:endParaRPr lang="zh-CN" altLang="en-US" sz="4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37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37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7251" grpId="0" build="p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 dirty="0">
                <a:solidFill>
                  <a:srgbClr val="000000"/>
                </a:solidFill>
              </a:rPr>
              <a:t>文法</a:t>
            </a:r>
          </a:p>
        </p:txBody>
      </p:sp>
      <p:sp>
        <p:nvSpPr>
          <p:cNvPr id="526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 dirty="0"/>
              <a:t> </a:t>
            </a:r>
            <a:r>
              <a:rPr lang="en-US" altLang="zh-CN" sz="4400" b="1" dirty="0" err="1"/>
              <a:t>S→aSB|aSBB|ε</a:t>
            </a:r>
            <a:endParaRPr lang="en-US" altLang="zh-CN" sz="4400" b="1" dirty="0"/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4400" b="1" dirty="0"/>
              <a:t> </a:t>
            </a:r>
            <a:r>
              <a:rPr lang="en-US" altLang="zh-CN" sz="4400" b="1" dirty="0" err="1"/>
              <a:t>B→b</a:t>
            </a:r>
            <a:endParaRPr lang="en-US" altLang="zh-CN" sz="4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26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26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6339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 dirty="0"/>
              <a:t>入栈</a:t>
            </a:r>
          </a:p>
        </p:txBody>
      </p:sp>
      <p:sp>
        <p:nvSpPr>
          <p:cNvPr id="448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4000" b="1"/>
              <a:t>若栈为</a:t>
            </a:r>
            <a:r>
              <a:rPr lang="zh-CN" altLang="en-US" sz="4000" b="1">
                <a:solidFill>
                  <a:schemeClr val="accent2"/>
                </a:solidFill>
              </a:rPr>
              <a:t>空</a:t>
            </a:r>
            <a:r>
              <a:rPr lang="en-US" altLang="zh-CN" sz="4000" b="1"/>
              <a:t>,</a:t>
            </a:r>
            <a:r>
              <a:rPr lang="zh-CN" altLang="en-US" sz="4000" b="1"/>
              <a:t>当前符号是</a:t>
            </a:r>
            <a:r>
              <a:rPr lang="en-US" altLang="zh-CN" sz="4000" b="1">
                <a:solidFill>
                  <a:schemeClr val="accent2"/>
                </a:solidFill>
              </a:rPr>
              <a:t>a</a:t>
            </a:r>
            <a:r>
              <a:rPr lang="en-US" altLang="zh-CN" sz="4000" b="1"/>
              <a:t>,</a:t>
            </a:r>
            <a:r>
              <a:rPr lang="zh-CN" altLang="en-US" sz="4000" b="1"/>
              <a:t>则</a:t>
            </a:r>
            <a:r>
              <a:rPr lang="en-US" altLang="zh-CN" sz="4000" b="1">
                <a:solidFill>
                  <a:schemeClr val="accent2"/>
                </a:solidFill>
              </a:rPr>
              <a:t>A</a:t>
            </a:r>
            <a:r>
              <a:rPr lang="zh-CN" altLang="en-US" sz="4000" b="1"/>
              <a:t>入栈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4000" b="1"/>
              <a:t>若栈为</a:t>
            </a:r>
            <a:r>
              <a:rPr lang="zh-CN" altLang="en-US" sz="4000" b="1">
                <a:solidFill>
                  <a:schemeClr val="accent2"/>
                </a:solidFill>
              </a:rPr>
              <a:t>空</a:t>
            </a:r>
            <a:r>
              <a:rPr lang="en-US" altLang="zh-CN" sz="4000" b="1"/>
              <a:t>,</a:t>
            </a:r>
            <a:r>
              <a:rPr lang="zh-CN" altLang="en-US" sz="4000" b="1"/>
              <a:t>当前符号是</a:t>
            </a:r>
            <a:r>
              <a:rPr lang="en-US" altLang="zh-CN" sz="4000" b="1">
                <a:solidFill>
                  <a:schemeClr val="accent2"/>
                </a:solidFill>
              </a:rPr>
              <a:t>b</a:t>
            </a:r>
            <a:r>
              <a:rPr lang="en-US" altLang="zh-CN" sz="4000" b="1"/>
              <a:t>,</a:t>
            </a:r>
            <a:r>
              <a:rPr lang="zh-CN" altLang="en-US" sz="4000" b="1"/>
              <a:t>则</a:t>
            </a:r>
            <a:r>
              <a:rPr lang="en-US" altLang="zh-CN" sz="4000" b="1">
                <a:solidFill>
                  <a:schemeClr val="accent2"/>
                </a:solidFill>
              </a:rPr>
              <a:t>B</a:t>
            </a:r>
            <a:r>
              <a:rPr lang="zh-CN" altLang="en-US" sz="4000" b="1"/>
              <a:t>入栈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4000" b="1"/>
              <a:t>若栈顶为</a:t>
            </a:r>
            <a:r>
              <a:rPr lang="en-US" altLang="zh-CN" sz="4000" b="1">
                <a:solidFill>
                  <a:schemeClr val="accent2"/>
                </a:solidFill>
              </a:rPr>
              <a:t>A</a:t>
            </a:r>
            <a:r>
              <a:rPr lang="en-US" altLang="zh-CN" sz="4000" b="1"/>
              <a:t>,</a:t>
            </a:r>
            <a:r>
              <a:rPr lang="zh-CN" altLang="en-US" sz="4000" b="1"/>
              <a:t>当前符号是</a:t>
            </a:r>
            <a:r>
              <a:rPr lang="en-US" altLang="zh-CN" sz="4000" b="1">
                <a:solidFill>
                  <a:schemeClr val="accent2"/>
                </a:solidFill>
              </a:rPr>
              <a:t>a</a:t>
            </a:r>
            <a:r>
              <a:rPr lang="en-US" altLang="zh-CN" sz="4000" b="1"/>
              <a:t>,</a:t>
            </a:r>
            <a:r>
              <a:rPr lang="zh-CN" altLang="en-US" sz="4000" b="1"/>
              <a:t>则</a:t>
            </a:r>
            <a:r>
              <a:rPr lang="en-US" altLang="zh-CN" sz="4000" b="1">
                <a:solidFill>
                  <a:schemeClr val="accent2"/>
                </a:solidFill>
              </a:rPr>
              <a:t>A</a:t>
            </a:r>
            <a:r>
              <a:rPr lang="zh-CN" altLang="en-US" sz="4000" b="1"/>
              <a:t>入栈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4000" b="1"/>
              <a:t>若栈顶为</a:t>
            </a:r>
            <a:r>
              <a:rPr lang="en-US" altLang="zh-CN" sz="4000" b="1">
                <a:solidFill>
                  <a:srgbClr val="000000"/>
                </a:solidFill>
              </a:rPr>
              <a:t>B</a:t>
            </a:r>
            <a:r>
              <a:rPr lang="en-US" altLang="zh-CN" sz="4000" b="1"/>
              <a:t>,</a:t>
            </a:r>
            <a:r>
              <a:rPr lang="zh-CN" altLang="en-US" sz="4000" b="1"/>
              <a:t>当前符号是</a:t>
            </a:r>
            <a:r>
              <a:rPr lang="en-US" altLang="zh-CN" sz="4000" b="1">
                <a:solidFill>
                  <a:srgbClr val="000000"/>
                </a:solidFill>
              </a:rPr>
              <a:t>b</a:t>
            </a:r>
            <a:r>
              <a:rPr lang="en-US" altLang="zh-CN" sz="4000" b="1"/>
              <a:t>,</a:t>
            </a:r>
            <a:r>
              <a:rPr lang="zh-CN" altLang="en-US" sz="4000" b="1"/>
              <a:t>则</a:t>
            </a:r>
            <a:r>
              <a:rPr lang="en-US" altLang="zh-CN" sz="4000" b="1">
                <a:solidFill>
                  <a:schemeClr val="accent2"/>
                </a:solidFill>
              </a:rPr>
              <a:t>B</a:t>
            </a:r>
            <a:r>
              <a:rPr lang="zh-CN" altLang="en-US" sz="4000" b="1"/>
              <a:t>入栈</a:t>
            </a:r>
            <a:endParaRPr lang="zh-CN" altLang="en-US" sz="4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48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48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48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48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8515" grpId="0" build="p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dirty="0">
                <a:solidFill>
                  <a:srgbClr val="000000"/>
                </a:solidFill>
              </a:rPr>
              <a:t>单态</a:t>
            </a:r>
            <a:r>
              <a:rPr lang="en-US" altLang="zh-CN" sz="4400" dirty="0">
                <a:solidFill>
                  <a:srgbClr val="000000"/>
                </a:solidFill>
              </a:rPr>
              <a:t>PDA</a:t>
            </a:r>
            <a:r>
              <a:rPr lang="zh-CN" altLang="en-US" sz="4400" dirty="0">
                <a:solidFill>
                  <a:srgbClr val="000000"/>
                </a:solidFill>
              </a:rPr>
              <a:t>为</a:t>
            </a:r>
          </a:p>
        </p:txBody>
      </p:sp>
      <p:sp>
        <p:nvSpPr>
          <p:cNvPr id="527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en-US" altLang="zh-CN" sz="4400" b="1"/>
              <a:t>&lt;a,S,SB&gt;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4400" b="1"/>
              <a:t>&lt;a,S,SBB&gt;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4400" b="1"/>
              <a:t>&lt;b,B, ε&gt;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4400" b="1"/>
              <a:t>&lt;ε,S,ε&gt;</a:t>
            </a:r>
            <a:endParaRPr lang="zh-CN" altLang="en-US" sz="4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27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27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27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27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7363" grpId="0" build="p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dirty="0">
                <a:solidFill>
                  <a:srgbClr val="000000"/>
                </a:solidFill>
              </a:rPr>
              <a:t>或  单态</a:t>
            </a:r>
            <a:r>
              <a:rPr lang="en-US" altLang="zh-CN" sz="4400" dirty="0">
                <a:solidFill>
                  <a:srgbClr val="000000"/>
                </a:solidFill>
              </a:rPr>
              <a:t>PDA</a:t>
            </a:r>
            <a:endParaRPr lang="zh-CN" altLang="en-US" sz="4400" dirty="0">
              <a:solidFill>
                <a:srgbClr val="000000"/>
              </a:solidFill>
            </a:endParaRPr>
          </a:p>
        </p:txBody>
      </p:sp>
      <p:sp>
        <p:nvSpPr>
          <p:cNvPr id="438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en-US" altLang="zh-CN" sz="4000" b="1"/>
              <a:t>&lt;a,Z</a:t>
            </a:r>
            <a:r>
              <a:rPr lang="en-US" altLang="zh-CN" sz="4000" b="1" baseline="-30000"/>
              <a:t>0</a:t>
            </a:r>
            <a:r>
              <a:rPr lang="en-US" altLang="zh-CN" sz="4000" b="1"/>
              <a:t>,AZ</a:t>
            </a:r>
            <a:r>
              <a:rPr lang="en-US" altLang="zh-CN" sz="4000" b="1" baseline="-30000"/>
              <a:t>0</a:t>
            </a:r>
            <a:r>
              <a:rPr lang="en-US" altLang="zh-CN" sz="4000" b="1"/>
              <a:t>&gt;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4000" b="1"/>
              <a:t>&lt;a,A,</a:t>
            </a:r>
            <a:r>
              <a:rPr lang="en-US" altLang="zh-CN" sz="4000" b="1">
                <a:solidFill>
                  <a:srgbClr val="000000"/>
                </a:solidFill>
              </a:rPr>
              <a:t>A</a:t>
            </a:r>
            <a:r>
              <a:rPr lang="en-US" altLang="zh-CN" sz="4000" b="1"/>
              <a:t>A&gt;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4000" b="1"/>
              <a:t>&lt;a,A,</a:t>
            </a:r>
            <a:r>
              <a:rPr lang="en-US" altLang="zh-CN" sz="4000" b="1">
                <a:solidFill>
                  <a:srgbClr val="000000"/>
                </a:solidFill>
              </a:rPr>
              <a:t>AA</a:t>
            </a:r>
            <a:r>
              <a:rPr lang="en-US" altLang="zh-CN" sz="4000" b="1"/>
              <a:t>A&gt;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4000" b="1"/>
              <a:t>&lt;</a:t>
            </a:r>
            <a:r>
              <a:rPr lang="en-US" altLang="zh-CN" sz="4000" b="1">
                <a:solidFill>
                  <a:srgbClr val="000000"/>
                </a:solidFill>
              </a:rPr>
              <a:t>b,A,ε&gt;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4000" b="1"/>
              <a:t>&lt;ε,Z</a:t>
            </a:r>
            <a:r>
              <a:rPr lang="en-US" altLang="zh-CN" sz="4000" b="1" baseline="-30000"/>
              <a:t>0</a:t>
            </a:r>
            <a:r>
              <a:rPr lang="en-US" altLang="zh-CN" sz="4000" b="1"/>
              <a:t>,ε&gt;</a:t>
            </a:r>
          </a:p>
        </p:txBody>
      </p:sp>
      <p:sp>
        <p:nvSpPr>
          <p:cNvPr id="4" name="矩形 3"/>
          <p:cNvSpPr/>
          <p:nvPr/>
        </p:nvSpPr>
        <p:spPr bwMode="auto">
          <a:xfrm>
            <a:off x="4139952" y="3284984"/>
            <a:ext cx="4176464" cy="1728192"/>
          </a:xfrm>
          <a:prstGeom prst="rect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indent="-342900">
              <a:buNone/>
            </a:pPr>
            <a:r>
              <a:rPr lang="en-US" altLang="zh-CN" dirty="0">
                <a:solidFill>
                  <a:srgbClr val="FF0000"/>
                </a:solidFill>
              </a:rPr>
              <a:t>?</a:t>
            </a:r>
          </a:p>
          <a:p>
            <a:pPr marL="342900" indent="-342900">
              <a:buNone/>
            </a:pPr>
            <a:r>
              <a:rPr lang="zh-CN" altLang="en-US" dirty="0"/>
              <a:t>没有考虑顺序问题</a:t>
            </a:r>
            <a:endParaRPr kumimoji="1" lang="zh-CN" altLang="en-US" sz="36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38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38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38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38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438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8275" grpId="0" build="p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dirty="0">
                <a:solidFill>
                  <a:srgbClr val="000000"/>
                </a:solidFill>
              </a:rPr>
              <a:t>多态</a:t>
            </a:r>
            <a:r>
              <a:rPr lang="en-US" altLang="zh-CN" sz="4400" dirty="0">
                <a:solidFill>
                  <a:srgbClr val="000000"/>
                </a:solidFill>
              </a:rPr>
              <a:t>PDA</a:t>
            </a:r>
            <a:endParaRPr lang="zh-CN" altLang="en-US" sz="4400" dirty="0">
              <a:solidFill>
                <a:srgbClr val="000000"/>
              </a:solidFill>
            </a:endParaRPr>
          </a:p>
        </p:txBody>
      </p:sp>
      <p:sp>
        <p:nvSpPr>
          <p:cNvPr id="438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4000" b="1" dirty="0"/>
              <a:t>&lt;q</a:t>
            </a:r>
            <a:r>
              <a:rPr lang="en-US" altLang="zh-CN" sz="4000" b="1" baseline="-25000" dirty="0"/>
              <a:t>0</a:t>
            </a:r>
            <a:r>
              <a:rPr lang="en-US" altLang="zh-CN" sz="4000" b="1" dirty="0"/>
              <a:t>,a,Z</a:t>
            </a:r>
            <a:r>
              <a:rPr lang="en-US" altLang="zh-CN" sz="4000" b="1" baseline="-30000" dirty="0"/>
              <a:t>0</a:t>
            </a:r>
            <a:r>
              <a:rPr lang="en-US" altLang="zh-CN" sz="4000" b="1" dirty="0"/>
              <a:t>,q</a:t>
            </a:r>
            <a:r>
              <a:rPr lang="en-US" altLang="zh-CN" sz="4000" b="1" baseline="-25000" dirty="0"/>
              <a:t>0</a:t>
            </a:r>
            <a:r>
              <a:rPr lang="en-US" altLang="zh-CN" sz="4000" b="1" dirty="0"/>
              <a:t>,AZ</a:t>
            </a:r>
            <a:r>
              <a:rPr lang="en-US" altLang="zh-CN" sz="4000" b="1" baseline="-30000" dirty="0"/>
              <a:t>0</a:t>
            </a:r>
            <a:r>
              <a:rPr lang="en-US" altLang="zh-CN" sz="4000" b="1" dirty="0"/>
              <a:t>&gt;     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4000" b="1" dirty="0"/>
              <a:t>&lt;q</a:t>
            </a:r>
            <a:r>
              <a:rPr lang="en-US" altLang="zh-CN" sz="4000" b="1" baseline="-25000" dirty="0"/>
              <a:t>0</a:t>
            </a:r>
            <a:r>
              <a:rPr lang="en-US" altLang="zh-CN" sz="4000" b="1" dirty="0"/>
              <a:t>,a,A,q</a:t>
            </a:r>
            <a:r>
              <a:rPr lang="en-US" altLang="zh-CN" sz="4000" b="1" baseline="-25000" dirty="0"/>
              <a:t>0</a:t>
            </a:r>
            <a:r>
              <a:rPr lang="en-US" altLang="zh-CN" sz="4000" b="1" dirty="0"/>
              <a:t>,</a:t>
            </a:r>
            <a:r>
              <a:rPr lang="en-US" altLang="zh-CN" sz="4000" b="1" dirty="0">
                <a:solidFill>
                  <a:srgbClr val="000000"/>
                </a:solidFill>
              </a:rPr>
              <a:t>A</a:t>
            </a:r>
            <a:r>
              <a:rPr lang="en-US" altLang="zh-CN" sz="4000" b="1" dirty="0"/>
              <a:t>A&gt;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4000" b="1" dirty="0"/>
              <a:t>&lt;q</a:t>
            </a:r>
            <a:r>
              <a:rPr lang="en-US" altLang="zh-CN" sz="4000" b="1" baseline="-25000" dirty="0"/>
              <a:t>0</a:t>
            </a:r>
            <a:r>
              <a:rPr lang="en-US" altLang="zh-CN" sz="4000" b="1" dirty="0"/>
              <a:t>,a,A, q</a:t>
            </a:r>
            <a:r>
              <a:rPr lang="en-US" altLang="zh-CN" sz="4000" b="1" baseline="-25000" dirty="0"/>
              <a:t>0</a:t>
            </a:r>
            <a:r>
              <a:rPr lang="en-US" altLang="zh-CN" sz="4000" b="1" dirty="0"/>
              <a:t>,</a:t>
            </a:r>
            <a:r>
              <a:rPr lang="en-US" altLang="zh-CN" sz="4000" b="1" dirty="0">
                <a:solidFill>
                  <a:srgbClr val="000000"/>
                </a:solidFill>
              </a:rPr>
              <a:t>AA</a:t>
            </a:r>
            <a:r>
              <a:rPr lang="en-US" altLang="zh-CN" sz="4000" b="1" dirty="0"/>
              <a:t>A&gt;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4000" b="1" dirty="0"/>
              <a:t>&lt;q</a:t>
            </a:r>
            <a:r>
              <a:rPr lang="en-US" altLang="zh-CN" sz="4000" b="1" baseline="-25000" dirty="0"/>
              <a:t>0</a:t>
            </a:r>
            <a:r>
              <a:rPr lang="en-US" altLang="zh-CN" sz="4000" b="1" dirty="0"/>
              <a:t>,</a:t>
            </a:r>
            <a:r>
              <a:rPr lang="en-US" altLang="zh-CN" sz="4000" b="1" dirty="0">
                <a:solidFill>
                  <a:srgbClr val="000000"/>
                </a:solidFill>
              </a:rPr>
              <a:t>b,A,</a:t>
            </a:r>
            <a:r>
              <a:rPr lang="en-US" altLang="zh-CN" sz="4000" b="1" dirty="0"/>
              <a:t> q</a:t>
            </a:r>
            <a:r>
              <a:rPr lang="en-US" altLang="zh-CN" sz="4000" b="1" baseline="-25000" dirty="0"/>
              <a:t>1</a:t>
            </a:r>
            <a:r>
              <a:rPr lang="en-US" altLang="zh-CN" sz="4000" b="1" dirty="0"/>
              <a:t>,</a:t>
            </a:r>
            <a:r>
              <a:rPr lang="en-US" altLang="zh-CN" sz="4000" b="1" dirty="0">
                <a:solidFill>
                  <a:srgbClr val="000000"/>
                </a:solidFill>
              </a:rPr>
              <a:t>ε&gt;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4000" b="1" dirty="0"/>
              <a:t>&lt;q</a:t>
            </a:r>
            <a:r>
              <a:rPr lang="en-US" altLang="zh-CN" sz="4000" b="1" baseline="-25000" dirty="0"/>
              <a:t>1</a:t>
            </a:r>
            <a:r>
              <a:rPr lang="en-US" altLang="zh-CN" sz="4000" b="1" dirty="0"/>
              <a:t>,</a:t>
            </a:r>
            <a:r>
              <a:rPr lang="en-US" altLang="zh-CN" sz="4000" b="1" dirty="0">
                <a:solidFill>
                  <a:srgbClr val="000000"/>
                </a:solidFill>
              </a:rPr>
              <a:t>b,A,</a:t>
            </a:r>
            <a:r>
              <a:rPr lang="en-US" altLang="zh-CN" sz="4000" b="1" dirty="0"/>
              <a:t> q</a:t>
            </a:r>
            <a:r>
              <a:rPr lang="en-US" altLang="zh-CN" sz="4000" b="1" baseline="-25000" dirty="0"/>
              <a:t>1</a:t>
            </a:r>
            <a:r>
              <a:rPr lang="en-US" altLang="zh-CN" sz="4000" b="1" dirty="0"/>
              <a:t>,</a:t>
            </a:r>
            <a:r>
              <a:rPr lang="en-US" altLang="zh-CN" sz="4000" b="1" dirty="0">
                <a:solidFill>
                  <a:srgbClr val="000000"/>
                </a:solidFill>
              </a:rPr>
              <a:t>ε&gt;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4000" b="1" dirty="0"/>
              <a:t>&lt;q</a:t>
            </a:r>
            <a:r>
              <a:rPr lang="en-US" altLang="zh-CN" sz="4000" b="1" baseline="-25000" dirty="0"/>
              <a:t>1</a:t>
            </a:r>
            <a:r>
              <a:rPr lang="en-US" altLang="zh-CN" sz="4000" b="1" dirty="0"/>
              <a:t>,ε,Z</a:t>
            </a:r>
            <a:r>
              <a:rPr lang="en-US" altLang="zh-CN" sz="4000" b="1" baseline="-30000" dirty="0"/>
              <a:t>0</a:t>
            </a:r>
            <a:r>
              <a:rPr lang="en-US" altLang="zh-CN" sz="4000" b="1" dirty="0"/>
              <a:t>, q</a:t>
            </a:r>
            <a:r>
              <a:rPr lang="en-US" altLang="zh-CN" sz="4000" b="1" baseline="-25000" dirty="0"/>
              <a:t>1</a:t>
            </a:r>
            <a:r>
              <a:rPr lang="en-US" altLang="zh-CN" sz="4000" b="1" dirty="0"/>
              <a:t>,ε&gt;</a:t>
            </a:r>
          </a:p>
        </p:txBody>
      </p:sp>
      <p:sp>
        <p:nvSpPr>
          <p:cNvPr id="4" name="矩形 3"/>
          <p:cNvSpPr/>
          <p:nvPr/>
        </p:nvSpPr>
        <p:spPr bwMode="auto">
          <a:xfrm>
            <a:off x="5076056" y="2420888"/>
            <a:ext cx="3240360" cy="864096"/>
          </a:xfrm>
          <a:prstGeom prst="rect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indent="-342900">
              <a:buNone/>
            </a:pPr>
            <a:r>
              <a:rPr lang="en-US" altLang="zh-CN" dirty="0"/>
              <a:t>&lt;q</a:t>
            </a:r>
            <a:r>
              <a:rPr lang="en-US" altLang="zh-CN" baseline="-25000" dirty="0"/>
              <a:t>0</a:t>
            </a:r>
            <a:r>
              <a:rPr lang="en-US" altLang="zh-CN" dirty="0"/>
              <a:t>,</a:t>
            </a:r>
            <a:r>
              <a:rPr lang="en-US" altLang="zh-CN" dirty="0">
                <a:solidFill>
                  <a:srgbClr val="FF0000"/>
                </a:solidFill>
              </a:rPr>
              <a:t>ε</a:t>
            </a:r>
            <a:r>
              <a:rPr lang="en-US" altLang="zh-CN" dirty="0"/>
              <a:t>,Z</a:t>
            </a:r>
            <a:r>
              <a:rPr lang="en-US" altLang="zh-CN" baseline="-30000" dirty="0"/>
              <a:t>0</a:t>
            </a:r>
            <a:r>
              <a:rPr lang="en-US" altLang="zh-CN" dirty="0"/>
              <a:t>, q</a:t>
            </a:r>
            <a:r>
              <a:rPr lang="en-US" altLang="zh-CN" baseline="-25000" dirty="0"/>
              <a:t>0</a:t>
            </a:r>
            <a:r>
              <a:rPr lang="en-US" altLang="zh-CN" dirty="0"/>
              <a:t>,ε&gt;</a:t>
            </a:r>
            <a:endParaRPr kumimoji="1" lang="zh-CN" altLang="en-US" sz="36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38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38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38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38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438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438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8275" grpId="0" build="p"/>
      <p:bldP spid="4" grpId="0" animBg="1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b="0">
                <a:solidFill>
                  <a:srgbClr val="000000"/>
                </a:solidFill>
              </a:rPr>
              <a:t>例</a:t>
            </a:r>
            <a:r>
              <a:rPr lang="en-US" altLang="zh-CN" sz="4400" b="0">
                <a:solidFill>
                  <a:srgbClr val="000000"/>
                </a:solidFill>
              </a:rPr>
              <a:t>18  </a:t>
            </a:r>
            <a:r>
              <a:rPr lang="zh-CN" altLang="en-US" sz="4400" dirty="0">
                <a:solidFill>
                  <a:srgbClr val="000000"/>
                </a:solidFill>
              </a:rPr>
              <a:t>构造</a:t>
            </a:r>
            <a:r>
              <a:rPr lang="en-US" altLang="zh-CN" sz="4400" dirty="0">
                <a:solidFill>
                  <a:srgbClr val="000000"/>
                </a:solidFill>
              </a:rPr>
              <a:t>PDA</a:t>
            </a:r>
            <a:r>
              <a:rPr lang="zh-CN" altLang="en-US" sz="4400" dirty="0">
                <a:solidFill>
                  <a:srgbClr val="000000"/>
                </a:solidFill>
              </a:rPr>
              <a:t>接收</a:t>
            </a:r>
          </a:p>
        </p:txBody>
      </p:sp>
      <p:sp>
        <p:nvSpPr>
          <p:cNvPr id="439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zh-CN" altLang="en-US" sz="4000" b="1" dirty="0"/>
              <a:t>语言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4000" b="1" dirty="0"/>
              <a:t>L={</a:t>
            </a:r>
            <a:r>
              <a:rPr lang="en-US" altLang="zh-CN" sz="4000" b="1" dirty="0" err="1">
                <a:solidFill>
                  <a:schemeClr val="accent2"/>
                </a:solidFill>
              </a:rPr>
              <a:t>a</a:t>
            </a:r>
            <a:r>
              <a:rPr lang="en-US" altLang="zh-CN" sz="4000" b="1" baseline="30000" dirty="0" err="1">
                <a:solidFill>
                  <a:schemeClr val="accent2"/>
                </a:solidFill>
              </a:rPr>
              <a:t>n</a:t>
            </a:r>
            <a:r>
              <a:rPr lang="en-US" altLang="zh-CN" sz="4000" b="1" dirty="0" err="1">
                <a:solidFill>
                  <a:schemeClr val="accent2"/>
                </a:solidFill>
              </a:rPr>
              <a:t>b</a:t>
            </a:r>
            <a:r>
              <a:rPr lang="en-US" altLang="zh-CN" sz="4000" b="1" baseline="30000" dirty="0" err="1">
                <a:solidFill>
                  <a:schemeClr val="accent2"/>
                </a:solidFill>
              </a:rPr>
              <a:t>m</a:t>
            </a:r>
            <a:r>
              <a:rPr lang="en-US" altLang="zh-CN" sz="4000" b="1" dirty="0" err="1">
                <a:solidFill>
                  <a:schemeClr val="accent2"/>
                </a:solidFill>
              </a:rPr>
              <a:t>|0</a:t>
            </a:r>
            <a:r>
              <a:rPr lang="en-US" altLang="zh-CN" sz="4000" b="1" dirty="0">
                <a:solidFill>
                  <a:schemeClr val="accent2"/>
                </a:solidFill>
              </a:rPr>
              <a:t> </a:t>
            </a:r>
            <a:r>
              <a:rPr lang="en-US" altLang="en-US" sz="3600" b="1" dirty="0">
                <a:solidFill>
                  <a:schemeClr val="accent2"/>
                </a:solidFill>
              </a:rPr>
              <a:t>≤</a:t>
            </a:r>
            <a:r>
              <a:rPr lang="en-US" altLang="zh-CN" sz="4000" b="1" dirty="0">
                <a:solidFill>
                  <a:schemeClr val="accent2"/>
                </a:solidFill>
              </a:rPr>
              <a:t> m </a:t>
            </a:r>
            <a:r>
              <a:rPr lang="en-US" altLang="en-US" sz="3600" b="1" dirty="0">
                <a:solidFill>
                  <a:schemeClr val="accent2"/>
                </a:solidFill>
              </a:rPr>
              <a:t>≤</a:t>
            </a:r>
            <a:r>
              <a:rPr lang="en-US" altLang="zh-CN" sz="4000" b="1" dirty="0">
                <a:solidFill>
                  <a:schemeClr val="accent2"/>
                </a:solidFill>
              </a:rPr>
              <a:t> n</a:t>
            </a:r>
            <a:r>
              <a:rPr lang="zh-CN" altLang="en-US" sz="4000" b="1" dirty="0"/>
              <a:t>，</a:t>
            </a:r>
            <a:r>
              <a:rPr lang="en-US" altLang="zh-CN" sz="4000" b="1" dirty="0">
                <a:solidFill>
                  <a:schemeClr val="accent2"/>
                </a:solidFill>
              </a:rPr>
              <a:t>n </a:t>
            </a:r>
            <a:r>
              <a:rPr lang="en-US" altLang="en-US" sz="3600" b="1" dirty="0">
                <a:solidFill>
                  <a:schemeClr val="accent2"/>
                </a:solidFill>
              </a:rPr>
              <a:t>≤</a:t>
            </a:r>
            <a:r>
              <a:rPr lang="en-US" altLang="zh-CN" sz="4000" b="1" dirty="0">
                <a:solidFill>
                  <a:schemeClr val="accent2"/>
                </a:solidFill>
              </a:rPr>
              <a:t> </a:t>
            </a:r>
            <a:r>
              <a:rPr lang="en-US" altLang="zh-CN" sz="4000" b="1" dirty="0" err="1">
                <a:solidFill>
                  <a:schemeClr val="accent2"/>
                </a:solidFill>
              </a:rPr>
              <a:t>2m</a:t>
            </a:r>
            <a:r>
              <a:rPr lang="en-US" altLang="zh-CN" sz="4000" b="1" dirty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39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39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9299" grpId="0" build="p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dirty="0">
                <a:solidFill>
                  <a:srgbClr val="000000"/>
                </a:solidFill>
              </a:rPr>
              <a:t>文法</a:t>
            </a:r>
          </a:p>
        </p:txBody>
      </p:sp>
      <p:sp>
        <p:nvSpPr>
          <p:cNvPr id="528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en-US" altLang="zh-CN" sz="4000" b="1"/>
              <a:t>S→aASB|aSB|ε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4000" b="1"/>
              <a:t>A→a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4000" b="1"/>
              <a:t>B→b</a:t>
            </a:r>
            <a:endParaRPr lang="zh-CN" altLang="en-US" sz="4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28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28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28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8387" grpId="0" build="p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dirty="0">
                <a:solidFill>
                  <a:srgbClr val="000000"/>
                </a:solidFill>
              </a:rPr>
              <a:t>单态</a:t>
            </a:r>
            <a:r>
              <a:rPr lang="en-US" altLang="zh-CN" sz="4400" dirty="0">
                <a:solidFill>
                  <a:srgbClr val="000000"/>
                </a:solidFill>
              </a:rPr>
              <a:t>PDA</a:t>
            </a:r>
            <a:endParaRPr lang="zh-CN" altLang="en-US" sz="4400" dirty="0">
              <a:solidFill>
                <a:srgbClr val="000000"/>
              </a:solidFill>
            </a:endParaRPr>
          </a:p>
        </p:txBody>
      </p:sp>
      <p:sp>
        <p:nvSpPr>
          <p:cNvPr id="440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en-US" altLang="zh-CN" sz="4000" b="1"/>
              <a:t>&lt;a,S,ASB&gt;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4000" b="1"/>
              <a:t>&lt;a,S,SB&gt;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4000" b="1"/>
              <a:t>&lt;a,A, ε&gt;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4000" b="1"/>
              <a:t>&lt;b,B, ε&gt;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4000" b="1"/>
              <a:t>&lt;ε,S,ε&gt;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40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40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40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40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440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23" grpId="0" build="p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dirty="0">
                <a:solidFill>
                  <a:srgbClr val="000000"/>
                </a:solidFill>
              </a:rPr>
              <a:t>或  单态</a:t>
            </a:r>
            <a:r>
              <a:rPr lang="en-US" altLang="zh-CN" sz="4400" dirty="0">
                <a:solidFill>
                  <a:srgbClr val="000000"/>
                </a:solidFill>
              </a:rPr>
              <a:t>PDA</a:t>
            </a:r>
            <a:endParaRPr lang="zh-CN" altLang="en-US" sz="4400" dirty="0">
              <a:solidFill>
                <a:srgbClr val="000000"/>
              </a:solidFill>
            </a:endParaRPr>
          </a:p>
        </p:txBody>
      </p:sp>
      <p:sp>
        <p:nvSpPr>
          <p:cNvPr id="548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en-US" altLang="zh-CN" sz="4000" b="1" dirty="0"/>
              <a:t>&lt;a,Z</a:t>
            </a:r>
            <a:r>
              <a:rPr lang="en-US" altLang="zh-CN" sz="4000" b="1" baseline="-30000" dirty="0"/>
              <a:t>0</a:t>
            </a:r>
            <a:r>
              <a:rPr lang="en-US" altLang="zh-CN" sz="4000" b="1" dirty="0"/>
              <a:t>,AZ</a:t>
            </a:r>
            <a:r>
              <a:rPr lang="en-US" altLang="zh-CN" sz="4000" b="1" baseline="-30000" dirty="0"/>
              <a:t>0</a:t>
            </a:r>
            <a:r>
              <a:rPr lang="en-US" altLang="zh-CN" sz="4000" b="1" dirty="0"/>
              <a:t>&gt;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4000" b="1" dirty="0"/>
              <a:t>&lt;</a:t>
            </a:r>
            <a:r>
              <a:rPr lang="en-US" altLang="zh-CN" sz="4000" b="1" dirty="0" err="1"/>
              <a:t>a,A,</a:t>
            </a:r>
            <a:r>
              <a:rPr lang="en-US" altLang="zh-CN" sz="4000" b="1" dirty="0" err="1">
                <a:solidFill>
                  <a:srgbClr val="000000"/>
                </a:solidFill>
              </a:rPr>
              <a:t>A</a:t>
            </a:r>
            <a:r>
              <a:rPr lang="en-US" altLang="zh-CN" sz="4000" b="1" dirty="0" err="1"/>
              <a:t>A</a:t>
            </a:r>
            <a:r>
              <a:rPr lang="en-US" altLang="zh-CN" sz="4000" b="1" dirty="0"/>
              <a:t>&gt;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4000" b="1" dirty="0"/>
              <a:t>&lt;</a:t>
            </a:r>
            <a:r>
              <a:rPr lang="en-US" altLang="zh-CN" sz="4000" b="1" dirty="0" err="1">
                <a:solidFill>
                  <a:srgbClr val="000000"/>
                </a:solidFill>
              </a:rPr>
              <a:t>b,A,ε</a:t>
            </a:r>
            <a:r>
              <a:rPr lang="en-US" altLang="zh-CN" sz="4000" b="1" dirty="0">
                <a:solidFill>
                  <a:srgbClr val="000000"/>
                </a:solidFill>
              </a:rPr>
              <a:t>&gt;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4000" b="1" dirty="0"/>
              <a:t>&lt;</a:t>
            </a:r>
            <a:r>
              <a:rPr lang="en-US" altLang="zh-CN" sz="4000" b="1" dirty="0" err="1">
                <a:solidFill>
                  <a:srgbClr val="000000"/>
                </a:solidFill>
              </a:rPr>
              <a:t>b,AA,ε</a:t>
            </a:r>
            <a:r>
              <a:rPr lang="en-US" altLang="zh-CN" sz="4000" b="1" dirty="0">
                <a:solidFill>
                  <a:srgbClr val="000000"/>
                </a:solidFill>
              </a:rPr>
              <a:t>&gt;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4000" b="1" dirty="0"/>
              <a:t>&lt;ε,Z</a:t>
            </a:r>
            <a:r>
              <a:rPr lang="en-US" altLang="zh-CN" sz="4000" b="1" baseline="-30000" dirty="0"/>
              <a:t>0</a:t>
            </a:r>
            <a:r>
              <a:rPr lang="en-US" altLang="zh-CN" sz="4000" b="1" dirty="0"/>
              <a:t>,ε&gt;</a:t>
            </a:r>
          </a:p>
        </p:txBody>
      </p:sp>
      <p:sp>
        <p:nvSpPr>
          <p:cNvPr id="5" name="矩形 4"/>
          <p:cNvSpPr/>
          <p:nvPr/>
        </p:nvSpPr>
        <p:spPr bwMode="auto">
          <a:xfrm>
            <a:off x="4139952" y="3284984"/>
            <a:ext cx="4176464" cy="1728192"/>
          </a:xfrm>
          <a:prstGeom prst="rect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indent="-342900">
              <a:buNone/>
            </a:pPr>
            <a:r>
              <a:rPr lang="en-US" altLang="zh-CN" dirty="0">
                <a:solidFill>
                  <a:srgbClr val="FF0000"/>
                </a:solidFill>
              </a:rPr>
              <a:t>?</a:t>
            </a:r>
          </a:p>
          <a:p>
            <a:pPr marL="342900" indent="-342900">
              <a:buNone/>
            </a:pPr>
            <a:r>
              <a:rPr lang="zh-CN" altLang="en-US" dirty="0"/>
              <a:t>没有考虑顺序问题</a:t>
            </a:r>
            <a:endParaRPr kumimoji="1" lang="zh-CN" altLang="en-US" sz="36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48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48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48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48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548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8867" grpId="0" build="p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dirty="0">
                <a:solidFill>
                  <a:srgbClr val="000000"/>
                </a:solidFill>
              </a:rPr>
              <a:t>   多态</a:t>
            </a:r>
            <a:r>
              <a:rPr lang="en-US" altLang="zh-CN" sz="4400" dirty="0">
                <a:solidFill>
                  <a:srgbClr val="000000"/>
                </a:solidFill>
              </a:rPr>
              <a:t>PDA</a:t>
            </a:r>
            <a:endParaRPr lang="zh-CN" altLang="en-US" sz="4400" dirty="0">
              <a:solidFill>
                <a:srgbClr val="000000"/>
              </a:solidFill>
            </a:endParaRPr>
          </a:p>
        </p:txBody>
      </p:sp>
      <p:sp>
        <p:nvSpPr>
          <p:cNvPr id="548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2204864"/>
            <a:ext cx="8001000" cy="4176464"/>
          </a:xfrm>
        </p:spPr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 dirty="0"/>
              <a:t>&lt;q</a:t>
            </a:r>
            <a:r>
              <a:rPr lang="en-US" altLang="zh-CN" sz="3600" b="1" baseline="-30000" dirty="0"/>
              <a:t>0</a:t>
            </a:r>
            <a:r>
              <a:rPr lang="en-US" altLang="zh-CN" sz="3600" b="1" dirty="0"/>
              <a:t>,a,Z</a:t>
            </a:r>
            <a:r>
              <a:rPr lang="en-US" altLang="zh-CN" sz="3600" b="1" baseline="-30000" dirty="0"/>
              <a:t>0</a:t>
            </a:r>
            <a:r>
              <a:rPr lang="en-US" altLang="zh-CN" sz="3600" b="1" dirty="0"/>
              <a:t>, q</a:t>
            </a:r>
            <a:r>
              <a:rPr lang="en-US" altLang="zh-CN" sz="3600" b="1" baseline="-30000" dirty="0"/>
              <a:t>0</a:t>
            </a:r>
            <a:r>
              <a:rPr lang="en-US" altLang="zh-CN" sz="3600" b="1" dirty="0"/>
              <a:t>,AZ</a:t>
            </a:r>
            <a:r>
              <a:rPr lang="en-US" altLang="zh-CN" sz="3600" b="1" baseline="-30000" dirty="0"/>
              <a:t>0</a:t>
            </a:r>
            <a:r>
              <a:rPr lang="en-US" altLang="zh-CN" sz="3600" b="1" dirty="0"/>
              <a:t>&gt;  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 dirty="0"/>
              <a:t>&lt;</a:t>
            </a:r>
            <a:r>
              <a:rPr lang="en-US" altLang="zh-CN" sz="3600" b="1" dirty="0">
                <a:solidFill>
                  <a:srgbClr val="000000"/>
                </a:solidFill>
              </a:rPr>
              <a:t>q</a:t>
            </a:r>
            <a:r>
              <a:rPr lang="en-US" altLang="zh-CN" sz="3600" b="1" baseline="-30000" dirty="0"/>
              <a:t>0</a:t>
            </a:r>
            <a:r>
              <a:rPr lang="en-US" altLang="zh-CN" sz="3600" b="1" dirty="0">
                <a:solidFill>
                  <a:srgbClr val="000000"/>
                </a:solidFill>
              </a:rPr>
              <a:t>,</a:t>
            </a:r>
            <a:r>
              <a:rPr lang="en-US" altLang="zh-CN" sz="3600" b="1" dirty="0"/>
              <a:t>ε,Z</a:t>
            </a:r>
            <a:r>
              <a:rPr lang="en-US" altLang="zh-CN" sz="3600" b="1" baseline="-30000" dirty="0"/>
              <a:t>0</a:t>
            </a:r>
            <a:r>
              <a:rPr lang="en-US" altLang="zh-CN" sz="3600" b="1" dirty="0"/>
              <a:t>,</a:t>
            </a:r>
            <a:r>
              <a:rPr lang="en-US" altLang="zh-CN" sz="3600" b="1" dirty="0">
                <a:solidFill>
                  <a:srgbClr val="000000"/>
                </a:solidFill>
              </a:rPr>
              <a:t> q</a:t>
            </a:r>
            <a:r>
              <a:rPr lang="en-US" altLang="zh-CN" sz="3600" b="1" baseline="-30000" dirty="0"/>
              <a:t>0</a:t>
            </a:r>
            <a:r>
              <a:rPr lang="en-US" altLang="zh-CN" sz="3600" b="1" dirty="0">
                <a:solidFill>
                  <a:srgbClr val="000000"/>
                </a:solidFill>
              </a:rPr>
              <a:t>,</a:t>
            </a:r>
            <a:r>
              <a:rPr lang="en-US" altLang="zh-CN" sz="3600" b="1" dirty="0"/>
              <a:t>ε&gt;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 dirty="0"/>
              <a:t>&lt;q</a:t>
            </a:r>
            <a:r>
              <a:rPr lang="en-US" altLang="zh-CN" sz="3600" b="1" baseline="-30000" dirty="0"/>
              <a:t>0</a:t>
            </a:r>
            <a:r>
              <a:rPr lang="en-US" altLang="zh-CN" sz="3600" b="1" dirty="0"/>
              <a:t>,a,A, q</a:t>
            </a:r>
            <a:r>
              <a:rPr lang="en-US" altLang="zh-CN" sz="3600" b="1" baseline="-30000" dirty="0"/>
              <a:t>0</a:t>
            </a:r>
            <a:r>
              <a:rPr lang="en-US" altLang="zh-CN" sz="3600" b="1" dirty="0"/>
              <a:t>,</a:t>
            </a:r>
            <a:r>
              <a:rPr lang="en-US" altLang="zh-CN" sz="3600" b="1" dirty="0">
                <a:solidFill>
                  <a:srgbClr val="000000"/>
                </a:solidFill>
              </a:rPr>
              <a:t>A</a:t>
            </a:r>
            <a:r>
              <a:rPr lang="en-US" altLang="zh-CN" sz="3600" b="1" dirty="0"/>
              <a:t>A&gt;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 dirty="0"/>
              <a:t>&lt;q</a:t>
            </a:r>
            <a:r>
              <a:rPr lang="en-US" altLang="zh-CN" sz="3600" b="1" baseline="-30000" dirty="0"/>
              <a:t>0</a:t>
            </a:r>
            <a:r>
              <a:rPr lang="en-US" altLang="zh-CN" sz="3600" b="1" dirty="0"/>
              <a:t>,</a:t>
            </a:r>
            <a:r>
              <a:rPr lang="en-US" altLang="zh-CN" sz="3600" b="1" dirty="0">
                <a:solidFill>
                  <a:srgbClr val="000000"/>
                </a:solidFill>
              </a:rPr>
              <a:t>b,A,q</a:t>
            </a:r>
            <a:r>
              <a:rPr lang="en-US" altLang="zh-CN" sz="3600" b="1" baseline="-30000" dirty="0"/>
              <a:t>1</a:t>
            </a:r>
            <a:r>
              <a:rPr lang="en-US" altLang="zh-CN" sz="3600" b="1" dirty="0">
                <a:solidFill>
                  <a:srgbClr val="000000"/>
                </a:solidFill>
              </a:rPr>
              <a:t>,ε&gt;   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 dirty="0"/>
              <a:t>&lt;q</a:t>
            </a:r>
            <a:r>
              <a:rPr lang="en-US" altLang="zh-CN" sz="3600" b="1" baseline="-30000" dirty="0"/>
              <a:t>0</a:t>
            </a:r>
            <a:r>
              <a:rPr lang="en-US" altLang="zh-CN" sz="3600" b="1" dirty="0"/>
              <a:t>,</a:t>
            </a:r>
            <a:r>
              <a:rPr lang="en-US" altLang="zh-CN" sz="3600" b="1" dirty="0">
                <a:solidFill>
                  <a:srgbClr val="000000"/>
                </a:solidFill>
              </a:rPr>
              <a:t>b,AA,q</a:t>
            </a:r>
            <a:r>
              <a:rPr lang="en-US" altLang="zh-CN" sz="3600" b="1" baseline="-30000" dirty="0"/>
              <a:t>1</a:t>
            </a:r>
            <a:r>
              <a:rPr lang="en-US" altLang="zh-CN" sz="3600" b="1" dirty="0">
                <a:solidFill>
                  <a:srgbClr val="000000"/>
                </a:solidFill>
              </a:rPr>
              <a:t>,ε&gt;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 dirty="0"/>
              <a:t> </a:t>
            </a:r>
          </a:p>
        </p:txBody>
      </p:sp>
      <p:sp>
        <p:nvSpPr>
          <p:cNvPr id="4" name="矩形 3"/>
          <p:cNvSpPr/>
          <p:nvPr/>
        </p:nvSpPr>
        <p:spPr bwMode="auto">
          <a:xfrm>
            <a:off x="5220072" y="2348880"/>
            <a:ext cx="3240360" cy="2520280"/>
          </a:xfrm>
          <a:prstGeom prst="rect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buNone/>
            </a:pPr>
            <a:r>
              <a:rPr lang="en-US" altLang="zh-CN" dirty="0"/>
              <a:t>&lt;q</a:t>
            </a:r>
            <a:r>
              <a:rPr lang="en-US" altLang="zh-CN" baseline="-30000" dirty="0"/>
              <a:t>1</a:t>
            </a:r>
            <a:r>
              <a:rPr lang="en-US" altLang="zh-CN" dirty="0"/>
              <a:t>,b,A, q</a:t>
            </a:r>
            <a:r>
              <a:rPr lang="en-US" altLang="zh-CN" baseline="-30000" dirty="0"/>
              <a:t>1</a:t>
            </a:r>
            <a:r>
              <a:rPr lang="en-US" altLang="zh-CN" dirty="0"/>
              <a:t>,ε&gt; </a:t>
            </a:r>
          </a:p>
          <a:p>
            <a:pPr>
              <a:buNone/>
            </a:pPr>
            <a:r>
              <a:rPr lang="en-US" altLang="zh-CN" dirty="0"/>
              <a:t> &lt;q</a:t>
            </a:r>
            <a:r>
              <a:rPr lang="en-US" altLang="zh-CN" baseline="-30000" dirty="0"/>
              <a:t>1</a:t>
            </a:r>
            <a:r>
              <a:rPr lang="en-US" altLang="zh-CN" dirty="0"/>
              <a:t>,b,AA,q</a:t>
            </a:r>
            <a:r>
              <a:rPr lang="en-US" altLang="zh-CN" baseline="-30000" dirty="0"/>
              <a:t>1</a:t>
            </a:r>
            <a:r>
              <a:rPr lang="en-US" altLang="zh-CN" dirty="0"/>
              <a:t>,ε&gt;</a:t>
            </a:r>
          </a:p>
          <a:p>
            <a:pPr>
              <a:buNone/>
            </a:pPr>
            <a:r>
              <a:rPr lang="en-US" altLang="zh-CN" dirty="0"/>
              <a:t>&lt;q</a:t>
            </a:r>
            <a:r>
              <a:rPr lang="en-US" altLang="zh-CN" baseline="-30000" dirty="0"/>
              <a:t>1</a:t>
            </a:r>
            <a:r>
              <a:rPr lang="en-US" altLang="zh-CN" dirty="0"/>
              <a:t>,ε,Z</a:t>
            </a:r>
            <a:r>
              <a:rPr lang="en-US" altLang="zh-CN" baseline="-30000" dirty="0"/>
              <a:t>0</a:t>
            </a:r>
            <a:r>
              <a:rPr lang="en-US" altLang="zh-CN" dirty="0"/>
              <a:t>, q</a:t>
            </a:r>
            <a:r>
              <a:rPr lang="en-US" altLang="zh-CN" baseline="-30000" dirty="0"/>
              <a:t>1</a:t>
            </a:r>
            <a:r>
              <a:rPr lang="en-US" altLang="zh-CN" dirty="0"/>
              <a:t>,ε&gt;</a:t>
            </a:r>
            <a:endParaRPr kumimoji="1" lang="zh-CN" altLang="en-US" sz="36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48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48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48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48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548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548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8867" grpId="0" build="p"/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dirty="0"/>
              <a:t>出栈</a:t>
            </a:r>
          </a:p>
        </p:txBody>
      </p:sp>
      <p:sp>
        <p:nvSpPr>
          <p:cNvPr id="309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zh-CN" altLang="en-US" sz="4000" b="1"/>
              <a:t>若栈顶为</a:t>
            </a:r>
            <a:r>
              <a:rPr lang="en-US" altLang="zh-CN" sz="4000" b="1">
                <a:solidFill>
                  <a:schemeClr val="accent2"/>
                </a:solidFill>
              </a:rPr>
              <a:t>A</a:t>
            </a:r>
            <a:r>
              <a:rPr lang="en-US" altLang="zh-CN" sz="4000" b="1"/>
              <a:t>,</a:t>
            </a:r>
            <a:r>
              <a:rPr lang="zh-CN" altLang="en-US" sz="4000" b="1"/>
              <a:t>当前符号是</a:t>
            </a:r>
            <a:r>
              <a:rPr lang="en-US" altLang="zh-CN" sz="4000" b="1">
                <a:solidFill>
                  <a:schemeClr val="accent2"/>
                </a:solidFill>
              </a:rPr>
              <a:t>b</a:t>
            </a:r>
            <a:r>
              <a:rPr lang="zh-CN" altLang="en-US" sz="4000" b="1"/>
              <a:t>，则</a:t>
            </a:r>
            <a:r>
              <a:rPr lang="en-US" altLang="zh-CN" sz="4000" b="1">
                <a:solidFill>
                  <a:schemeClr val="accent2"/>
                </a:solidFill>
              </a:rPr>
              <a:t>A</a:t>
            </a:r>
            <a:r>
              <a:rPr lang="zh-CN" altLang="en-US" sz="4000" b="1"/>
              <a:t>出栈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4000" b="1"/>
              <a:t>若栈顶为</a:t>
            </a:r>
            <a:r>
              <a:rPr lang="en-US" altLang="zh-CN" sz="4000" b="1">
                <a:solidFill>
                  <a:srgbClr val="000000"/>
                </a:solidFill>
              </a:rPr>
              <a:t>B</a:t>
            </a:r>
            <a:r>
              <a:rPr lang="en-US" altLang="zh-CN" sz="4000" b="1"/>
              <a:t>,</a:t>
            </a:r>
            <a:r>
              <a:rPr lang="zh-CN" altLang="en-US" sz="4000" b="1"/>
              <a:t>当前符号是</a:t>
            </a:r>
            <a:r>
              <a:rPr lang="en-US" altLang="zh-CN" sz="4000" b="1">
                <a:solidFill>
                  <a:srgbClr val="000000"/>
                </a:solidFill>
              </a:rPr>
              <a:t>a</a:t>
            </a:r>
            <a:r>
              <a:rPr lang="zh-CN" altLang="en-US" sz="4000" b="1"/>
              <a:t>，则</a:t>
            </a:r>
            <a:r>
              <a:rPr lang="en-US" altLang="zh-CN" sz="4000" b="1">
                <a:solidFill>
                  <a:schemeClr val="accent2"/>
                </a:solidFill>
              </a:rPr>
              <a:t>B</a:t>
            </a:r>
            <a:r>
              <a:rPr lang="zh-CN" altLang="en-US" sz="4000" b="1"/>
              <a:t>出栈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09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09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9251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449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zh-CN" altLang="en-US" sz="4400" b="1"/>
              <a:t>若串</a:t>
            </a:r>
            <a:r>
              <a:rPr lang="en-US" altLang="zh-CN" sz="4400" b="1"/>
              <a:t>w</a:t>
            </a:r>
            <a:r>
              <a:rPr lang="zh-CN" altLang="en-US" sz="4400" b="1"/>
              <a:t>有相同个数的</a:t>
            </a:r>
            <a:r>
              <a:rPr lang="en-US" altLang="zh-CN" sz="4400" b="1"/>
              <a:t>a</a:t>
            </a:r>
            <a:r>
              <a:rPr lang="zh-CN" altLang="en-US" sz="4400" b="1"/>
              <a:t>和</a:t>
            </a:r>
            <a:r>
              <a:rPr lang="en-US" altLang="zh-CN" sz="4400" b="1"/>
              <a:t>b</a:t>
            </a:r>
            <a:endParaRPr lang="zh-CN" altLang="en-US" sz="4400" b="1"/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4400" b="1"/>
              <a:t>     当且仅当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4400" b="1"/>
              <a:t> w</a:t>
            </a:r>
            <a:r>
              <a:rPr lang="zh-CN" altLang="en-US" sz="4400" b="1"/>
              <a:t>扫描结束后，</a:t>
            </a:r>
            <a:r>
              <a:rPr lang="zh-CN" altLang="en-US" sz="4400" b="1">
                <a:solidFill>
                  <a:schemeClr val="accent2"/>
                </a:solidFill>
              </a:rPr>
              <a:t>栈为空</a:t>
            </a:r>
            <a:r>
              <a:rPr lang="zh-CN" altLang="en-US" sz="4400" b="1"/>
              <a:t>。</a:t>
            </a:r>
            <a:endParaRPr lang="zh-CN" altLang="en-US" sz="4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49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49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49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9539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Clr>
                <a:schemeClr val="tx1"/>
              </a:buClr>
            </a:pPr>
            <a:r>
              <a:rPr lang="zh-CN" altLang="en-US" sz="4400"/>
              <a:t>注意</a:t>
            </a:r>
          </a:p>
        </p:txBody>
      </p:sp>
      <p:sp>
        <p:nvSpPr>
          <p:cNvPr id="310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en-US" altLang="zh-CN" sz="4400" b="1"/>
              <a:t>PDA</a:t>
            </a:r>
            <a:r>
              <a:rPr lang="zh-CN" altLang="en-US" sz="4400" b="1"/>
              <a:t>在</a:t>
            </a:r>
            <a:r>
              <a:rPr lang="zh-CN" altLang="en-US" sz="4400" b="1">
                <a:solidFill>
                  <a:srgbClr val="000000"/>
                </a:solidFill>
              </a:rPr>
              <a:t>两种情况下停机</a:t>
            </a:r>
            <a:r>
              <a:rPr lang="zh-CN" altLang="en-US" sz="4400" b="1"/>
              <a:t>：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4400" b="1"/>
              <a:t>   串扫描结束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4400" b="1"/>
              <a:t>   没有对应的规则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10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10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10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0275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5400" dirty="0"/>
              <a:t>串扫描结束</a:t>
            </a:r>
          </a:p>
        </p:txBody>
      </p:sp>
      <p:sp>
        <p:nvSpPr>
          <p:cNvPr id="533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zh-CN" altLang="en-US" sz="4400" b="1">
                <a:solidFill>
                  <a:srgbClr val="000000"/>
                </a:solidFill>
              </a:rPr>
              <a:t>栈如果为空</a:t>
            </a:r>
            <a:endParaRPr lang="zh-CN" altLang="en-US" sz="4400" b="1"/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4400" b="1"/>
              <a:t>   就接收扫描过的串。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33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33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3507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b="1" dirty="0"/>
              <a:t>用</a:t>
            </a:r>
            <a:r>
              <a:rPr lang="zh-CN" altLang="en-US" sz="4000" b="1" dirty="0">
                <a:solidFill>
                  <a:schemeClr val="accent2"/>
                </a:solidFill>
              </a:rPr>
              <a:t>形式化</a:t>
            </a:r>
            <a:r>
              <a:rPr lang="zh-CN" altLang="en-US" sz="4000" b="1" dirty="0"/>
              <a:t>的方式进行描述：</a:t>
            </a:r>
            <a:endParaRPr lang="zh-CN" altLang="en-US" sz="4000" dirty="0"/>
          </a:p>
        </p:txBody>
      </p:sp>
      <p:sp>
        <p:nvSpPr>
          <p:cNvPr id="451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zh-CN" altLang="en-US" sz="4000" b="1" dirty="0"/>
              <a:t>特殊的符号</a:t>
            </a:r>
            <a:r>
              <a:rPr lang="en-US" altLang="zh-CN" sz="4000" b="1" dirty="0" err="1">
                <a:solidFill>
                  <a:schemeClr val="accent2"/>
                </a:solidFill>
              </a:rPr>
              <a:t>Z</a:t>
            </a:r>
            <a:r>
              <a:rPr lang="en-US" altLang="zh-CN" sz="4000" b="1" baseline="-30000" dirty="0" err="1">
                <a:solidFill>
                  <a:schemeClr val="accent2"/>
                </a:solidFill>
              </a:rPr>
              <a:t>0</a:t>
            </a:r>
            <a:r>
              <a:rPr lang="zh-CN" altLang="en-US" sz="4000" b="1" dirty="0"/>
              <a:t>表示栈底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4000" b="1" dirty="0"/>
              <a:t>   初始化时先压入栈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51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51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1587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800">
                <a:solidFill>
                  <a:srgbClr val="000000"/>
                </a:solidFill>
              </a:rPr>
              <a:t>&lt;x</a:t>
            </a:r>
            <a:r>
              <a:rPr lang="zh-CN" altLang="en-US" sz="4800">
                <a:solidFill>
                  <a:srgbClr val="000000"/>
                </a:solidFill>
              </a:rPr>
              <a:t>，</a:t>
            </a:r>
            <a:r>
              <a:rPr lang="en-US" altLang="zh-CN" sz="4800">
                <a:solidFill>
                  <a:srgbClr val="000000"/>
                </a:solidFill>
              </a:rPr>
              <a:t>D</a:t>
            </a:r>
            <a:r>
              <a:rPr lang="zh-CN" altLang="en-US" sz="4800">
                <a:solidFill>
                  <a:srgbClr val="000000"/>
                </a:solidFill>
              </a:rPr>
              <a:t>，</a:t>
            </a:r>
            <a:r>
              <a:rPr lang="en-US" altLang="zh-CN" sz="4800">
                <a:solidFill>
                  <a:srgbClr val="000000"/>
                </a:solidFill>
              </a:rPr>
              <a:t>V&gt;</a:t>
            </a:r>
            <a:r>
              <a:rPr lang="zh-CN" altLang="en-US" sz="4800"/>
              <a:t>规则 </a:t>
            </a:r>
            <a:r>
              <a:rPr lang="en-US" altLang="zh-CN" sz="4800"/>
              <a:t>(</a:t>
            </a:r>
            <a:r>
              <a:rPr lang="zh-CN" altLang="en-US" sz="4800">
                <a:solidFill>
                  <a:srgbClr val="000000"/>
                </a:solidFill>
              </a:rPr>
              <a:t>指令</a:t>
            </a:r>
            <a:r>
              <a:rPr lang="en-US" altLang="zh-CN" sz="4800"/>
              <a:t>)</a:t>
            </a:r>
            <a:endParaRPr lang="zh-CN" altLang="en-US" sz="4800"/>
          </a:p>
        </p:txBody>
      </p:sp>
      <p:sp>
        <p:nvSpPr>
          <p:cNvPr id="534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zh-CN" altLang="en-US" sz="4000" b="1"/>
              <a:t>若</a:t>
            </a:r>
            <a:r>
              <a:rPr lang="en-US" altLang="zh-CN" sz="4000" b="1">
                <a:solidFill>
                  <a:srgbClr val="FF0000"/>
                </a:solidFill>
              </a:rPr>
              <a:t>x</a:t>
            </a:r>
            <a:r>
              <a:rPr lang="zh-CN" altLang="en-US" sz="4000" b="1"/>
              <a:t>是</a:t>
            </a:r>
            <a:r>
              <a:rPr lang="en-US" altLang="zh-CN" sz="4000" b="1"/>
              <a:t>w</a:t>
            </a:r>
            <a:r>
              <a:rPr lang="zh-CN" altLang="en-US" sz="4000" b="1"/>
              <a:t>的当前符号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4000" b="1"/>
              <a:t>    </a:t>
            </a:r>
            <a:r>
              <a:rPr lang="en-US" altLang="zh-CN" sz="4000" b="1">
                <a:solidFill>
                  <a:srgbClr val="FF0000"/>
                </a:solidFill>
              </a:rPr>
              <a:t>D</a:t>
            </a:r>
            <a:r>
              <a:rPr lang="zh-CN" altLang="en-US" sz="4000" b="1"/>
              <a:t>是栈顶符号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4000" b="1"/>
              <a:t>则用符号串</a:t>
            </a:r>
            <a:r>
              <a:rPr lang="en-US" altLang="zh-CN" sz="4000" b="1">
                <a:solidFill>
                  <a:srgbClr val="FF0000"/>
                </a:solidFill>
              </a:rPr>
              <a:t>V</a:t>
            </a:r>
            <a:r>
              <a:rPr lang="zh-CN" altLang="en-US" sz="4000" b="1"/>
              <a:t>代替</a:t>
            </a:r>
            <a:r>
              <a:rPr lang="en-US" altLang="zh-CN" sz="4000" b="1"/>
              <a:t>D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4000" b="1"/>
              <a:t>即将</a:t>
            </a:r>
            <a:r>
              <a:rPr lang="en-US" altLang="zh-CN" sz="4000" b="1"/>
              <a:t>D</a:t>
            </a:r>
            <a:r>
              <a:rPr lang="zh-CN" altLang="en-US" sz="4000" b="1"/>
              <a:t>弹出栈，而将串</a:t>
            </a:r>
            <a:r>
              <a:rPr lang="en-US" altLang="zh-CN" sz="4000" b="1">
                <a:solidFill>
                  <a:srgbClr val="000000"/>
                </a:solidFill>
              </a:rPr>
              <a:t>V</a:t>
            </a:r>
            <a:r>
              <a:rPr lang="zh-CN" altLang="en-US" sz="4000" b="1"/>
              <a:t>压入栈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34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34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34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34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4531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Clr>
                <a:schemeClr val="tx1"/>
              </a:buClr>
            </a:pPr>
            <a:r>
              <a:rPr lang="zh-CN" altLang="en-US" sz="4400" dirty="0">
                <a:solidFill>
                  <a:srgbClr val="000000"/>
                </a:solidFill>
              </a:rPr>
              <a:t>具体</a:t>
            </a:r>
          </a:p>
        </p:txBody>
      </p:sp>
      <p:sp>
        <p:nvSpPr>
          <p:cNvPr id="312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4000" b="1" dirty="0"/>
              <a:t>若</a:t>
            </a:r>
            <a:r>
              <a:rPr lang="en-US" altLang="zh-CN" sz="4000" b="1" dirty="0"/>
              <a:t>x</a:t>
            </a:r>
            <a:r>
              <a:rPr lang="zh-CN" altLang="en-US" sz="4000" b="1" dirty="0"/>
              <a:t>是</a:t>
            </a:r>
            <a:r>
              <a:rPr lang="en-US" altLang="zh-CN" sz="4000" b="1" dirty="0"/>
              <a:t>w</a:t>
            </a:r>
            <a:r>
              <a:rPr lang="zh-CN" altLang="en-US" sz="4000" b="1" dirty="0"/>
              <a:t>的当前符号，栈顶符号为</a:t>
            </a:r>
            <a:r>
              <a:rPr lang="en-US" altLang="zh-CN" sz="4000" b="1" dirty="0"/>
              <a:t>D</a:t>
            </a:r>
            <a:r>
              <a:rPr lang="en-US" altLang="zh-CN" sz="4000" b="1" dirty="0">
                <a:solidFill>
                  <a:srgbClr val="000000"/>
                </a:solidFill>
              </a:rPr>
              <a:t>       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4000" b="1" dirty="0">
                <a:solidFill>
                  <a:srgbClr val="000000"/>
                </a:solidFill>
              </a:rPr>
              <a:t>   &lt;x</a:t>
            </a:r>
            <a:r>
              <a:rPr lang="zh-CN" altLang="en-US" sz="4000" b="1" dirty="0">
                <a:solidFill>
                  <a:srgbClr val="000000"/>
                </a:solidFill>
              </a:rPr>
              <a:t>，</a:t>
            </a:r>
            <a:r>
              <a:rPr lang="en-US" altLang="zh-CN" sz="4000" b="1" dirty="0">
                <a:solidFill>
                  <a:srgbClr val="000000"/>
                </a:solidFill>
              </a:rPr>
              <a:t>D</a:t>
            </a:r>
            <a:r>
              <a:rPr lang="zh-CN" altLang="en-US" sz="4000" b="1" dirty="0">
                <a:solidFill>
                  <a:srgbClr val="000000"/>
                </a:solidFill>
              </a:rPr>
              <a:t>，</a:t>
            </a:r>
            <a:r>
              <a:rPr lang="en-US" altLang="zh-CN" sz="4000" b="1" dirty="0">
                <a:solidFill>
                  <a:srgbClr val="000000"/>
                </a:solidFill>
              </a:rPr>
              <a:t>ε&gt;</a:t>
            </a:r>
            <a:endParaRPr lang="zh-CN" altLang="en-US" sz="4000" b="1" dirty="0"/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4000" b="1" dirty="0"/>
              <a:t>     表示将</a:t>
            </a:r>
            <a:r>
              <a:rPr lang="en-US" altLang="zh-CN" sz="4000" b="1" dirty="0"/>
              <a:t>D</a:t>
            </a:r>
            <a:r>
              <a:rPr lang="zh-CN" altLang="en-US" sz="4000" b="1" dirty="0"/>
              <a:t>弹出栈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4000" b="1" dirty="0">
                <a:solidFill>
                  <a:srgbClr val="000000"/>
                </a:solidFill>
              </a:rPr>
              <a:t>   &lt;x</a:t>
            </a:r>
            <a:r>
              <a:rPr lang="zh-CN" altLang="en-US" sz="4000" b="1" dirty="0">
                <a:solidFill>
                  <a:srgbClr val="000000"/>
                </a:solidFill>
              </a:rPr>
              <a:t>，</a:t>
            </a:r>
            <a:r>
              <a:rPr lang="en-US" altLang="zh-CN" sz="4000" b="1" dirty="0">
                <a:solidFill>
                  <a:srgbClr val="000000"/>
                </a:solidFill>
              </a:rPr>
              <a:t>D</a:t>
            </a:r>
            <a:r>
              <a:rPr lang="zh-CN" altLang="en-US" sz="4000" b="1" dirty="0">
                <a:solidFill>
                  <a:srgbClr val="000000"/>
                </a:solidFill>
              </a:rPr>
              <a:t>，</a:t>
            </a:r>
            <a:r>
              <a:rPr lang="en-US" altLang="zh-CN" sz="4000" b="1" dirty="0">
                <a:solidFill>
                  <a:srgbClr val="FF0000"/>
                </a:solidFill>
              </a:rPr>
              <a:t>A</a:t>
            </a:r>
            <a:r>
              <a:rPr lang="en-US" altLang="zh-CN" sz="4000" b="1" dirty="0">
                <a:solidFill>
                  <a:srgbClr val="000000"/>
                </a:solidFill>
              </a:rPr>
              <a:t>D&gt;</a:t>
            </a:r>
            <a:endParaRPr lang="zh-CN" altLang="en-US" sz="4000" b="1" dirty="0"/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4000" b="1" dirty="0"/>
              <a:t>     表示将</a:t>
            </a:r>
            <a:r>
              <a:rPr lang="en-US" altLang="zh-CN" sz="4000" b="1" dirty="0">
                <a:solidFill>
                  <a:srgbClr val="FF0000"/>
                </a:solidFill>
              </a:rPr>
              <a:t>A</a:t>
            </a:r>
            <a:r>
              <a:rPr lang="zh-CN" altLang="en-US" sz="4000" b="1" dirty="0"/>
              <a:t>压入栈，成为新的栈顶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12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12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12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12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12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232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Clr>
                <a:schemeClr val="tx1"/>
              </a:buClr>
            </a:pPr>
            <a:endParaRPr lang="zh-CN" altLang="en-US" b="0"/>
          </a:p>
        </p:txBody>
      </p:sp>
      <p:sp>
        <p:nvSpPr>
          <p:cNvPr id="300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algn="just" eaLnBrk="1" hangingPunct="1">
              <a:spcBef>
                <a:spcPct val="35000"/>
              </a:spcBef>
              <a:buSzTx/>
              <a:buFont typeface="Wingdings" pitchFamily="2" charset="2"/>
              <a:buNone/>
            </a:pPr>
            <a:r>
              <a:rPr lang="en-US" altLang="zh-CN" sz="4000" b="1">
                <a:solidFill>
                  <a:srgbClr val="000000"/>
                </a:solidFill>
              </a:rPr>
              <a:t>     FA</a:t>
            </a:r>
            <a:r>
              <a:rPr lang="zh-CN" altLang="en-US" sz="4000" b="1"/>
              <a:t>只能处理正则语言</a:t>
            </a:r>
          </a:p>
          <a:p>
            <a:pPr marL="0" indent="0" algn="just" eaLnBrk="1" hangingPunct="1">
              <a:spcBef>
                <a:spcPct val="35000"/>
              </a:spcBef>
              <a:buSzTx/>
              <a:buFont typeface="Wingdings" pitchFamily="2" charset="2"/>
              <a:buNone/>
            </a:pPr>
            <a:r>
              <a:rPr lang="zh-CN" altLang="en-US" sz="4000" b="1"/>
              <a:t>     正则文法生成无穷语言</a:t>
            </a:r>
            <a:r>
              <a:rPr lang="zh-CN" altLang="en-GB" sz="4000" b="1"/>
              <a:t>是由于</a:t>
            </a:r>
          </a:p>
          <a:p>
            <a:pPr marL="0" indent="0" algn="just" eaLnBrk="1" hangingPunct="1">
              <a:spcBef>
                <a:spcPct val="35000"/>
              </a:spcBef>
              <a:buSzTx/>
              <a:buFont typeface="Wingdings" pitchFamily="2" charset="2"/>
              <a:buNone/>
            </a:pPr>
            <a:r>
              <a:rPr lang="en-US" altLang="zh-CN" sz="4000" b="1">
                <a:solidFill>
                  <a:schemeClr val="accent2"/>
                </a:solidFill>
              </a:rPr>
              <a:t>           A-&gt;wA</a:t>
            </a:r>
            <a:endParaRPr lang="zh-CN" altLang="en-US" sz="4000" b="1"/>
          </a:p>
          <a:p>
            <a:pPr marL="0" indent="0" algn="just" eaLnBrk="1" hangingPunct="1">
              <a:spcBef>
                <a:spcPct val="35000"/>
              </a:spcBef>
              <a:buSzTx/>
              <a:buFont typeface="Wingdings" pitchFamily="2" charset="2"/>
              <a:buNone/>
            </a:pPr>
            <a:r>
              <a:rPr lang="zh-CN" altLang="en-US" sz="4000" b="1"/>
              <a:t>不需要记录</a:t>
            </a:r>
            <a:r>
              <a:rPr lang="en-US" altLang="zh-CN" sz="4000" b="1"/>
              <a:t>w</a:t>
            </a:r>
            <a:r>
              <a:rPr lang="zh-CN" altLang="en-US" sz="4000" b="1"/>
              <a:t>的个数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00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00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00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00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0035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dirty="0">
                <a:solidFill>
                  <a:srgbClr val="000000"/>
                </a:solidFill>
              </a:rPr>
              <a:t>入栈扩展</a:t>
            </a:r>
          </a:p>
        </p:txBody>
      </p:sp>
      <p:sp>
        <p:nvSpPr>
          <p:cNvPr id="452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zh-CN" altLang="en-US" sz="4000" b="1" dirty="0"/>
              <a:t>若</a:t>
            </a:r>
            <a:r>
              <a:rPr lang="en-US" altLang="zh-CN" sz="4000" b="1" dirty="0"/>
              <a:t>x</a:t>
            </a:r>
            <a:r>
              <a:rPr lang="zh-CN" altLang="en-US" sz="4000" b="1" dirty="0"/>
              <a:t>是</a:t>
            </a:r>
            <a:r>
              <a:rPr lang="en-US" altLang="zh-CN" sz="4000" b="1" dirty="0"/>
              <a:t>w</a:t>
            </a:r>
            <a:r>
              <a:rPr lang="zh-CN" altLang="en-US" sz="4000" b="1" dirty="0"/>
              <a:t>的当前符号，栈顶符号为</a:t>
            </a:r>
            <a:r>
              <a:rPr lang="en-US" altLang="zh-CN" sz="4000" b="1" dirty="0"/>
              <a:t>D</a:t>
            </a:r>
            <a:r>
              <a:rPr lang="en-US" altLang="zh-CN" sz="4000" b="1" dirty="0">
                <a:solidFill>
                  <a:srgbClr val="000000"/>
                </a:solidFill>
              </a:rPr>
              <a:t> &lt;x</a:t>
            </a:r>
            <a:r>
              <a:rPr lang="zh-CN" altLang="en-US" sz="4000" b="1" dirty="0">
                <a:solidFill>
                  <a:srgbClr val="000000"/>
                </a:solidFill>
              </a:rPr>
              <a:t>，</a:t>
            </a:r>
            <a:r>
              <a:rPr lang="en-US" altLang="zh-CN" sz="4000" b="1" dirty="0">
                <a:solidFill>
                  <a:srgbClr val="000000"/>
                </a:solidFill>
              </a:rPr>
              <a:t>D</a:t>
            </a:r>
            <a:r>
              <a:rPr lang="zh-CN" altLang="en-US" sz="4000" b="1" dirty="0">
                <a:solidFill>
                  <a:srgbClr val="000000"/>
                </a:solidFill>
              </a:rPr>
              <a:t>，</a:t>
            </a:r>
            <a:r>
              <a:rPr lang="en-US" altLang="zh-CN" sz="4000" b="1" dirty="0">
                <a:solidFill>
                  <a:srgbClr val="000000"/>
                </a:solidFill>
              </a:rPr>
              <a:t>A</a:t>
            </a:r>
            <a:r>
              <a:rPr lang="en-US" altLang="zh-CN" sz="4000" b="1" baseline="-30000" dirty="0">
                <a:solidFill>
                  <a:srgbClr val="000000"/>
                </a:solidFill>
              </a:rPr>
              <a:t>1</a:t>
            </a:r>
            <a:r>
              <a:rPr lang="en-US" altLang="zh-CN" sz="4000" b="1" dirty="0">
                <a:solidFill>
                  <a:srgbClr val="000000"/>
                </a:solidFill>
              </a:rPr>
              <a:t>A</a:t>
            </a:r>
            <a:r>
              <a:rPr lang="en-US" altLang="zh-CN" sz="4000" b="1" baseline="-30000" dirty="0">
                <a:solidFill>
                  <a:srgbClr val="000000"/>
                </a:solidFill>
              </a:rPr>
              <a:t>2</a:t>
            </a:r>
            <a:r>
              <a:rPr lang="en-US" altLang="zh-CN" sz="4000" b="1" dirty="0">
                <a:solidFill>
                  <a:srgbClr val="000000"/>
                </a:solidFill>
              </a:rPr>
              <a:t>… </a:t>
            </a:r>
            <a:r>
              <a:rPr lang="en-US" altLang="zh-CN" sz="4000" b="1" dirty="0" err="1">
                <a:solidFill>
                  <a:srgbClr val="000000"/>
                </a:solidFill>
              </a:rPr>
              <a:t>A</a:t>
            </a:r>
            <a:r>
              <a:rPr lang="en-US" altLang="zh-CN" sz="4000" b="1" baseline="-30000" dirty="0" err="1">
                <a:solidFill>
                  <a:srgbClr val="000000"/>
                </a:solidFill>
              </a:rPr>
              <a:t>k</a:t>
            </a:r>
            <a:r>
              <a:rPr lang="en-US" altLang="zh-CN" sz="4000" b="1" dirty="0">
                <a:solidFill>
                  <a:srgbClr val="000000"/>
                </a:solidFill>
              </a:rPr>
              <a:t>&gt;</a:t>
            </a:r>
            <a:r>
              <a:rPr lang="zh-CN" altLang="en-US" sz="4000" b="1" dirty="0"/>
              <a:t>表示：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4000" b="1" dirty="0"/>
              <a:t> 将</a:t>
            </a:r>
            <a:r>
              <a:rPr lang="en-US" altLang="zh-CN" sz="4000" b="1" dirty="0"/>
              <a:t>D</a:t>
            </a:r>
            <a:r>
              <a:rPr lang="zh-CN" altLang="en-US" sz="4000" b="1" dirty="0"/>
              <a:t>弹出栈</a:t>
            </a:r>
            <a:endParaRPr lang="en-US" altLang="zh-CN" sz="4000" b="1" dirty="0"/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4000" b="1" dirty="0"/>
              <a:t> 将串</a:t>
            </a:r>
            <a:r>
              <a:rPr lang="en-US" altLang="zh-CN" sz="4000" b="1" dirty="0"/>
              <a:t>A</a:t>
            </a:r>
            <a:r>
              <a:rPr lang="en-US" altLang="zh-CN" sz="4000" b="1" baseline="-30000" dirty="0"/>
              <a:t>1</a:t>
            </a:r>
            <a:r>
              <a:rPr lang="en-US" altLang="zh-CN" sz="4000" b="1" dirty="0"/>
              <a:t>A</a:t>
            </a:r>
            <a:r>
              <a:rPr lang="en-US" altLang="zh-CN" sz="4000" b="1" baseline="-30000" dirty="0"/>
              <a:t>2</a:t>
            </a:r>
            <a:r>
              <a:rPr lang="en-US" altLang="zh-CN" sz="4000" b="1" dirty="0"/>
              <a:t>… </a:t>
            </a:r>
            <a:r>
              <a:rPr lang="en-US" altLang="zh-CN" sz="4000" b="1" dirty="0" err="1"/>
              <a:t>A</a:t>
            </a:r>
            <a:r>
              <a:rPr lang="en-US" altLang="zh-CN" sz="4000" b="1" baseline="-30000" dirty="0" err="1"/>
              <a:t>k</a:t>
            </a:r>
            <a:r>
              <a:rPr lang="zh-CN" altLang="en-US" sz="4000" b="1" dirty="0"/>
              <a:t>压入栈</a:t>
            </a:r>
            <a:r>
              <a:rPr lang="en-US" altLang="zh-CN" sz="4000" b="1" dirty="0"/>
              <a:t>(A</a:t>
            </a:r>
            <a:r>
              <a:rPr lang="en-US" altLang="zh-CN" sz="4000" b="1" baseline="-30000" dirty="0"/>
              <a:t>1</a:t>
            </a:r>
            <a:r>
              <a:rPr lang="zh-CN" altLang="en-US" sz="4000" b="1" dirty="0"/>
              <a:t>为新栈顶</a:t>
            </a:r>
            <a:r>
              <a:rPr lang="en-US" altLang="zh-CN" sz="4000" b="1" dirty="0"/>
              <a:t>)</a:t>
            </a:r>
            <a:endParaRPr lang="zh-CN" alt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52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52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52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2611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Clr>
                <a:schemeClr val="tx1"/>
              </a:buClr>
            </a:pPr>
            <a:r>
              <a:rPr lang="zh-CN" altLang="en-US" dirty="0"/>
              <a:t>例</a:t>
            </a:r>
            <a:r>
              <a:rPr lang="en-US" altLang="zh-CN" dirty="0"/>
              <a:t>1 </a:t>
            </a:r>
            <a:r>
              <a:rPr lang="zh-CN" altLang="en-US" dirty="0"/>
              <a:t>算法的</a:t>
            </a:r>
            <a:r>
              <a:rPr lang="zh-CN" altLang="en-US" dirty="0">
                <a:solidFill>
                  <a:srgbClr val="000000"/>
                </a:solidFill>
              </a:rPr>
              <a:t>形式化描述</a:t>
            </a:r>
          </a:p>
        </p:txBody>
      </p:sp>
      <p:sp>
        <p:nvSpPr>
          <p:cNvPr id="313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3600" b="1" dirty="0"/>
              <a:t>&lt;a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Z</a:t>
            </a:r>
            <a:r>
              <a:rPr lang="en-US" altLang="zh-CN" sz="3600" b="1" baseline="-30000" dirty="0"/>
              <a:t>0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AZ</a:t>
            </a:r>
            <a:r>
              <a:rPr lang="en-US" altLang="zh-CN" sz="3600" b="1" baseline="-30000" dirty="0"/>
              <a:t>0</a:t>
            </a:r>
            <a:r>
              <a:rPr lang="en-US" altLang="zh-CN" sz="3600" b="1" dirty="0"/>
              <a:t>&gt;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3600" b="1" dirty="0"/>
              <a:t>&lt; b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Z</a:t>
            </a:r>
            <a:r>
              <a:rPr lang="en-US" altLang="zh-CN" sz="3600" b="1" baseline="-30000" dirty="0"/>
              <a:t>0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BZ</a:t>
            </a:r>
            <a:r>
              <a:rPr lang="en-US" altLang="zh-CN" sz="3600" b="1" baseline="-30000" dirty="0"/>
              <a:t>0</a:t>
            </a:r>
            <a:r>
              <a:rPr lang="en-US" altLang="zh-CN" sz="3600" b="1" dirty="0"/>
              <a:t>&gt;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3600" b="1" dirty="0"/>
              <a:t>&lt; a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A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AA&gt;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3600" b="1" dirty="0"/>
              <a:t>&lt; b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B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BB&gt;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3600" b="1" dirty="0"/>
              <a:t>&lt; a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B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ε&gt;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3600" b="1" dirty="0"/>
              <a:t>&lt; b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A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ε&gt;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3600" b="1" dirty="0">
                <a:solidFill>
                  <a:srgbClr val="000000"/>
                </a:solidFill>
              </a:rPr>
              <a:t>&lt; ε</a:t>
            </a:r>
            <a:r>
              <a:rPr lang="zh-CN" altLang="en-US" sz="3600" b="1" dirty="0">
                <a:solidFill>
                  <a:srgbClr val="000000"/>
                </a:solidFill>
              </a:rPr>
              <a:t>，</a:t>
            </a:r>
            <a:r>
              <a:rPr lang="en-US" altLang="zh-CN" sz="3600" b="1" dirty="0">
                <a:solidFill>
                  <a:srgbClr val="000000"/>
                </a:solidFill>
              </a:rPr>
              <a:t>Z</a:t>
            </a:r>
            <a:r>
              <a:rPr lang="en-US" altLang="zh-CN" sz="3600" b="1" baseline="-30000" dirty="0">
                <a:solidFill>
                  <a:srgbClr val="000000"/>
                </a:solidFill>
              </a:rPr>
              <a:t>0</a:t>
            </a:r>
            <a:r>
              <a:rPr lang="zh-CN" altLang="en-US" sz="3600" b="1" dirty="0">
                <a:solidFill>
                  <a:srgbClr val="000000"/>
                </a:solidFill>
              </a:rPr>
              <a:t>，</a:t>
            </a:r>
            <a:r>
              <a:rPr lang="en-US" altLang="zh-CN" sz="3600" b="1" dirty="0">
                <a:solidFill>
                  <a:srgbClr val="FF0000"/>
                </a:solidFill>
              </a:rPr>
              <a:t>ε</a:t>
            </a:r>
            <a:r>
              <a:rPr lang="en-US" altLang="zh-CN" sz="3600" b="1" dirty="0">
                <a:solidFill>
                  <a:srgbClr val="000000"/>
                </a:solidFill>
              </a:rPr>
              <a:t>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13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13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13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313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313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313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313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Clr>
                <a:schemeClr val="tx1"/>
              </a:buClr>
            </a:pPr>
            <a:endParaRPr lang="zh-CN" altLang="en-US" b="0"/>
          </a:p>
        </p:txBody>
      </p:sp>
      <p:sp>
        <p:nvSpPr>
          <p:cNvPr id="314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algn="just" eaLnBrk="1" hangingPunct="1">
              <a:buFont typeface="Wingdings" pitchFamily="2" charset="2"/>
              <a:buNone/>
            </a:pPr>
            <a:r>
              <a:rPr lang="zh-CN" altLang="en-US" sz="4000" b="1" dirty="0"/>
              <a:t>规则</a:t>
            </a:r>
            <a:r>
              <a:rPr lang="en-US" altLang="zh-CN" sz="4000" b="1" dirty="0">
                <a:solidFill>
                  <a:srgbClr val="000000"/>
                </a:solidFill>
              </a:rPr>
              <a:t>&lt; ε</a:t>
            </a:r>
            <a:r>
              <a:rPr lang="zh-CN" altLang="en-US" sz="4000" b="1" dirty="0">
                <a:solidFill>
                  <a:srgbClr val="000000"/>
                </a:solidFill>
              </a:rPr>
              <a:t>，</a:t>
            </a:r>
            <a:r>
              <a:rPr lang="en-US" altLang="zh-CN" sz="4000" b="1" dirty="0">
                <a:solidFill>
                  <a:srgbClr val="000000"/>
                </a:solidFill>
              </a:rPr>
              <a:t>Z</a:t>
            </a:r>
            <a:r>
              <a:rPr lang="en-US" altLang="zh-CN" sz="4000" b="1" baseline="-30000" dirty="0">
                <a:solidFill>
                  <a:srgbClr val="000000"/>
                </a:solidFill>
              </a:rPr>
              <a:t>0</a:t>
            </a:r>
            <a:r>
              <a:rPr lang="zh-CN" altLang="en-US" sz="4000" b="1" dirty="0">
                <a:solidFill>
                  <a:srgbClr val="000000"/>
                </a:solidFill>
              </a:rPr>
              <a:t>，</a:t>
            </a:r>
            <a:r>
              <a:rPr lang="en-US" altLang="zh-CN" sz="4000" b="1" dirty="0">
                <a:solidFill>
                  <a:srgbClr val="000000"/>
                </a:solidFill>
              </a:rPr>
              <a:t>ε&gt;</a:t>
            </a:r>
          </a:p>
          <a:p>
            <a:pPr marL="0" indent="0" algn="just" eaLnBrk="1" hangingPunct="1">
              <a:buFont typeface="Wingdings" pitchFamily="2" charset="2"/>
              <a:buNone/>
            </a:pPr>
            <a:r>
              <a:rPr lang="zh-CN" altLang="en-US" sz="4000" b="1" dirty="0"/>
              <a:t>  表示将</a:t>
            </a:r>
            <a:r>
              <a:rPr lang="en-US" altLang="zh-CN" sz="4000" b="1" dirty="0"/>
              <a:t>w</a:t>
            </a:r>
            <a:r>
              <a:rPr lang="zh-CN" altLang="en-US" sz="4000" b="1" dirty="0"/>
              <a:t>扫描结束后，</a:t>
            </a:r>
            <a:r>
              <a:rPr lang="zh-CN" altLang="en-US" sz="4000" b="1" dirty="0">
                <a:solidFill>
                  <a:srgbClr val="000000"/>
                </a:solidFill>
              </a:rPr>
              <a:t>将栈置成空</a:t>
            </a:r>
            <a:endParaRPr lang="zh-CN" altLang="en-US" sz="4000" b="1" dirty="0"/>
          </a:p>
          <a:p>
            <a:pPr marL="0" indent="0" algn="just" eaLnBrk="1" hangingPunct="1">
              <a:buFont typeface="Wingdings" pitchFamily="2" charset="2"/>
              <a:buNone/>
            </a:pPr>
            <a:r>
              <a:rPr lang="zh-CN" altLang="en-US" sz="4000" b="1" dirty="0"/>
              <a:t>也表示该</a:t>
            </a:r>
            <a:r>
              <a:rPr lang="en-US" altLang="zh-CN" sz="4000" b="1" dirty="0"/>
              <a:t>PDA</a:t>
            </a:r>
            <a:r>
              <a:rPr lang="zh-CN" altLang="en-US" sz="4000" b="1" dirty="0"/>
              <a:t>可以接收</a:t>
            </a:r>
            <a:r>
              <a:rPr lang="zh-CN" altLang="en-US" sz="4000" b="1" dirty="0">
                <a:solidFill>
                  <a:srgbClr val="000000"/>
                </a:solidFill>
              </a:rPr>
              <a:t>空串</a:t>
            </a:r>
            <a:r>
              <a:rPr lang="en-US" altLang="zh-CN" sz="4000" b="1" dirty="0">
                <a:solidFill>
                  <a:srgbClr val="000000"/>
                </a:solidFill>
              </a:rPr>
              <a:t>ε</a:t>
            </a:r>
            <a:endParaRPr lang="zh-CN" altLang="en-US" sz="4000" b="1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14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14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14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4371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Clr>
                <a:schemeClr val="tx1"/>
              </a:buClr>
            </a:pPr>
            <a:r>
              <a:rPr lang="zh-CN" altLang="en-US" sz="4400" dirty="0">
                <a:solidFill>
                  <a:srgbClr val="000000"/>
                </a:solidFill>
              </a:rPr>
              <a:t>思考：</a:t>
            </a:r>
          </a:p>
        </p:txBody>
      </p:sp>
      <p:sp>
        <p:nvSpPr>
          <p:cNvPr id="315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zh-CN" altLang="en-US" sz="4000" b="1"/>
              <a:t>如何接收语言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4000" b="1"/>
              <a:t>  L={w|w∈(a,b)</a:t>
            </a:r>
            <a:r>
              <a:rPr lang="en-US" altLang="zh-CN" sz="4000" b="1" baseline="30000">
                <a:solidFill>
                  <a:srgbClr val="FF0000"/>
                </a:solidFill>
              </a:rPr>
              <a:t>+</a:t>
            </a:r>
            <a:r>
              <a:rPr lang="en-US" altLang="zh-CN" sz="4000" b="1"/>
              <a:t>,</a:t>
            </a:r>
            <a:r>
              <a:rPr lang="zh-CN" altLang="en-US" sz="4000" b="1"/>
              <a:t>且</a:t>
            </a:r>
            <a:r>
              <a:rPr lang="en-US" altLang="zh-CN" sz="4000" b="1"/>
              <a:t>a</a:t>
            </a:r>
            <a:r>
              <a:rPr lang="zh-CN" altLang="en-US" sz="4000" b="1"/>
              <a:t>和</a:t>
            </a:r>
            <a:r>
              <a:rPr lang="en-US" altLang="zh-CN" sz="4000" b="1"/>
              <a:t>b</a:t>
            </a:r>
            <a:r>
              <a:rPr lang="zh-CN" altLang="en-US" sz="4000" b="1"/>
              <a:t>个数相等</a:t>
            </a:r>
            <a:r>
              <a:rPr lang="en-US" altLang="zh-CN" sz="4000" b="1"/>
              <a:t>}</a:t>
            </a:r>
            <a:r>
              <a:rPr lang="en-US" altLang="zh-CN" sz="4000" b="1">
                <a:solidFill>
                  <a:srgbClr val="000000"/>
                </a:solidFill>
              </a:rPr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15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15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5395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2564904"/>
            <a:ext cx="8001000" cy="3733800"/>
          </a:xfrm>
        </p:spPr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en-US" altLang="zh-CN" sz="4400" b="1" dirty="0"/>
              <a:t> L={</a:t>
            </a:r>
            <a:r>
              <a:rPr lang="en-US" altLang="zh-CN" sz="4400" b="1" dirty="0" err="1"/>
              <a:t>w</a:t>
            </a:r>
            <a:r>
              <a:rPr lang="en-US" altLang="zh-CN" sz="4400" b="1" dirty="0" err="1">
                <a:solidFill>
                  <a:srgbClr val="FF0000"/>
                </a:solidFill>
              </a:rPr>
              <a:t>c</a:t>
            </a:r>
            <a:r>
              <a:rPr lang="en-US" altLang="zh-CN" sz="4400" b="1" dirty="0" err="1"/>
              <a:t>w</a:t>
            </a:r>
            <a:r>
              <a:rPr lang="en-US" altLang="zh-CN" sz="4400" b="1" baseline="30000" dirty="0" err="1"/>
              <a:t>T</a:t>
            </a:r>
            <a:r>
              <a:rPr lang="en-US" altLang="zh-CN" sz="4400" b="1" dirty="0" err="1"/>
              <a:t>|w</a:t>
            </a:r>
            <a:r>
              <a:rPr lang="en-US" altLang="zh-CN" sz="4400" b="1" dirty="0"/>
              <a:t>∈(a</a:t>
            </a:r>
            <a:r>
              <a:rPr lang="zh-CN" altLang="en-US" sz="4400" b="1" dirty="0"/>
              <a:t>，</a:t>
            </a:r>
            <a:r>
              <a:rPr lang="en-US" altLang="zh-CN" sz="4400" b="1" dirty="0"/>
              <a:t>b)</a:t>
            </a:r>
            <a:r>
              <a:rPr lang="en-US" altLang="zh-CN" sz="4400" b="1" baseline="30000" dirty="0"/>
              <a:t>*</a:t>
            </a:r>
            <a:r>
              <a:rPr lang="en-US" altLang="zh-CN" sz="4400" b="1" dirty="0"/>
              <a:t>}</a:t>
            </a:r>
          </a:p>
          <a:p>
            <a:pPr algn="just" eaLnBrk="1" hangingPunct="1">
              <a:buFont typeface="Wingdings" pitchFamily="2" charset="2"/>
              <a:buNone/>
            </a:pPr>
            <a:endParaRPr lang="en-US" altLang="zh-CN" sz="4400" b="1" dirty="0"/>
          </a:p>
          <a:p>
            <a:pPr algn="just" eaLnBrk="1" hangingPunct="1">
              <a:buFont typeface="Wingdings" pitchFamily="2" charset="2"/>
              <a:buNone/>
            </a:pPr>
            <a:endParaRPr lang="zh-CN" altLang="en-US" sz="4400" b="1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827584" y="908720"/>
            <a:ext cx="8001000" cy="864096"/>
          </a:xfrm>
        </p:spPr>
        <p:txBody>
          <a:bodyPr/>
          <a:lstStyle/>
          <a:p>
            <a:r>
              <a:rPr lang="zh-CN" altLang="en-US" sz="4800" dirty="0">
                <a:solidFill>
                  <a:srgbClr val="000000"/>
                </a:solidFill>
              </a:rPr>
              <a:t>例</a:t>
            </a:r>
            <a:r>
              <a:rPr lang="en-US" altLang="zh-CN" sz="4800" dirty="0">
                <a:solidFill>
                  <a:srgbClr val="000000"/>
                </a:solidFill>
              </a:rPr>
              <a:t>2  </a:t>
            </a:r>
            <a:r>
              <a:rPr lang="zh-CN" altLang="en-US" sz="4800" dirty="0">
                <a:solidFill>
                  <a:srgbClr val="000000"/>
                </a:solidFill>
              </a:rPr>
              <a:t>识别语言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19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9491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Clr>
                <a:schemeClr val="tx1"/>
              </a:buClr>
            </a:pPr>
            <a:r>
              <a:rPr lang="zh-CN" altLang="en-US" sz="4400" dirty="0">
                <a:solidFill>
                  <a:srgbClr val="000000"/>
                </a:solidFill>
              </a:rPr>
              <a:t>思想：</a:t>
            </a:r>
          </a:p>
        </p:txBody>
      </p:sp>
      <p:sp>
        <p:nvSpPr>
          <p:cNvPr id="320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sz="4000" b="1"/>
              <a:t>将</a:t>
            </a:r>
            <a:r>
              <a:rPr lang="en-US" altLang="zh-CN" sz="4000" b="1"/>
              <a:t>w</a:t>
            </a:r>
            <a:r>
              <a:rPr lang="zh-CN" altLang="en-US" sz="4000" b="1"/>
              <a:t>的各个字符压入栈后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4000" b="1"/>
              <a:t>  栈中的内容从</a:t>
            </a:r>
            <a:r>
              <a:rPr lang="zh-CN" altLang="en-US" sz="4000" b="1">
                <a:solidFill>
                  <a:srgbClr val="000000"/>
                </a:solidFill>
              </a:rPr>
              <a:t>栈顶到栈底</a:t>
            </a:r>
            <a:r>
              <a:rPr lang="zh-CN" altLang="en-US" sz="4000" b="1"/>
              <a:t>的顺序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4000" b="1"/>
              <a:t>   刚好是</a:t>
            </a:r>
            <a:r>
              <a:rPr lang="en-US" altLang="zh-CN" sz="4000" b="1"/>
              <a:t>w</a:t>
            </a:r>
            <a:r>
              <a:rPr lang="en-US" altLang="zh-CN" sz="4000" b="1" baseline="30000"/>
              <a:t>T</a:t>
            </a:r>
            <a:r>
              <a:rPr lang="zh-CN" altLang="en-US" sz="4000" b="1"/>
              <a:t>的顺序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20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20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20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0515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453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4000" b="1"/>
              <a:t>为了</a:t>
            </a:r>
            <a:r>
              <a:rPr lang="zh-CN" altLang="en-US" sz="4000" b="1">
                <a:solidFill>
                  <a:schemeClr val="accent2"/>
                </a:solidFill>
              </a:rPr>
              <a:t>区别</a:t>
            </a:r>
            <a:r>
              <a:rPr lang="zh-CN" altLang="en-US" sz="4000" b="1"/>
              <a:t>压栈和出栈动作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4000" b="1"/>
              <a:t>   增加两个</a:t>
            </a:r>
            <a:r>
              <a:rPr lang="zh-CN" altLang="en-US" sz="4000" b="1">
                <a:solidFill>
                  <a:schemeClr val="accent2"/>
                </a:solidFill>
              </a:rPr>
              <a:t>状态</a:t>
            </a:r>
            <a:r>
              <a:rPr lang="en-US" altLang="zh-CN" sz="4000" b="1"/>
              <a:t>----read </a:t>
            </a:r>
            <a:r>
              <a:rPr lang="zh-CN" altLang="en-US" sz="4000" b="1"/>
              <a:t>和</a:t>
            </a:r>
            <a:r>
              <a:rPr lang="en-US" altLang="zh-CN" sz="4000" b="1"/>
              <a:t>match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3600" b="1"/>
              <a:t>   </a:t>
            </a:r>
            <a:r>
              <a:rPr lang="en-US" altLang="zh-CN" sz="4000" b="1"/>
              <a:t>PDA</a:t>
            </a:r>
            <a:r>
              <a:rPr lang="zh-CN" altLang="en-US" sz="4000" b="1"/>
              <a:t>处于</a:t>
            </a:r>
            <a:r>
              <a:rPr lang="en-US" altLang="zh-CN" sz="4000" b="1">
                <a:solidFill>
                  <a:schemeClr val="accent2"/>
                </a:solidFill>
              </a:rPr>
              <a:t>read</a:t>
            </a:r>
            <a:r>
              <a:rPr lang="zh-CN" altLang="en-US" sz="4000" b="1"/>
              <a:t>状态时，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4000" b="1"/>
              <a:t>   处理整个串的前半部分，将对应的符号压</a:t>
            </a:r>
            <a:r>
              <a:rPr lang="zh-CN" altLang="en-US" sz="4000" b="1">
                <a:solidFill>
                  <a:schemeClr val="accent2"/>
                </a:solidFill>
              </a:rPr>
              <a:t>入栈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53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53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53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53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3635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535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zh-CN" altLang="en-US" sz="4000" b="1"/>
              <a:t>扫描到字母</a:t>
            </a:r>
            <a:r>
              <a:rPr lang="en-US" altLang="zh-CN" sz="4000" b="1">
                <a:solidFill>
                  <a:schemeClr val="accent2"/>
                </a:solidFill>
              </a:rPr>
              <a:t>c</a:t>
            </a:r>
            <a:r>
              <a:rPr lang="zh-CN" altLang="en-US" sz="4000" b="1"/>
              <a:t>时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zh-CN" sz="4000" b="1"/>
              <a:t>   PDA</a:t>
            </a:r>
            <a:r>
              <a:rPr lang="zh-CN" altLang="en-US" sz="4000" b="1"/>
              <a:t>的状态转为</a:t>
            </a:r>
            <a:r>
              <a:rPr lang="en-US" altLang="zh-CN" sz="4000" b="1">
                <a:solidFill>
                  <a:schemeClr val="accent2"/>
                </a:solidFill>
              </a:rPr>
              <a:t>match</a:t>
            </a:r>
            <a:endParaRPr lang="zh-CN" altLang="en-US" sz="4000" b="1">
              <a:solidFill>
                <a:schemeClr val="accent2"/>
              </a:solidFill>
            </a:endParaRPr>
          </a:p>
          <a:p>
            <a:pPr marL="0" indent="0" eaLnBrk="1" hangingPunct="1">
              <a:buFont typeface="Wingdings" pitchFamily="2" charset="2"/>
              <a:buNone/>
            </a:pPr>
            <a:r>
              <a:rPr lang="zh-CN" altLang="en-US" sz="4000" b="1"/>
              <a:t>开始处理整个串的后半部分，将栈中的内容</a:t>
            </a:r>
            <a:r>
              <a:rPr lang="zh-CN" altLang="en-US" sz="4000" b="1">
                <a:solidFill>
                  <a:schemeClr val="accent2"/>
                </a:solidFill>
              </a:rPr>
              <a:t>出栈</a:t>
            </a:r>
            <a:r>
              <a:rPr lang="zh-CN" altLang="en-US" sz="3600" b="1"/>
              <a:t>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35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35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35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5555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Clr>
                <a:schemeClr val="tx1"/>
              </a:buClr>
            </a:pPr>
            <a:r>
              <a:rPr lang="zh-CN" altLang="en-US" sz="4400"/>
              <a:t>规则</a:t>
            </a:r>
            <a:r>
              <a:rPr lang="en-US" altLang="zh-CN" sz="4400">
                <a:solidFill>
                  <a:srgbClr val="000000"/>
                </a:solidFill>
              </a:rPr>
              <a:t>&lt;q</a:t>
            </a:r>
            <a:r>
              <a:rPr lang="zh-CN" altLang="en-US" sz="4400">
                <a:solidFill>
                  <a:srgbClr val="000000"/>
                </a:solidFill>
              </a:rPr>
              <a:t>，</a:t>
            </a:r>
            <a:r>
              <a:rPr lang="en-US" altLang="zh-CN" sz="4400">
                <a:solidFill>
                  <a:srgbClr val="000000"/>
                </a:solidFill>
              </a:rPr>
              <a:t>x</a:t>
            </a:r>
            <a:r>
              <a:rPr lang="zh-CN" altLang="en-US" sz="4400">
                <a:solidFill>
                  <a:srgbClr val="000000"/>
                </a:solidFill>
              </a:rPr>
              <a:t>，</a:t>
            </a:r>
            <a:r>
              <a:rPr lang="en-US" altLang="zh-CN" sz="4400">
                <a:solidFill>
                  <a:srgbClr val="000000"/>
                </a:solidFill>
              </a:rPr>
              <a:t>D</a:t>
            </a:r>
            <a:r>
              <a:rPr lang="zh-CN" altLang="en-US" sz="4400">
                <a:solidFill>
                  <a:srgbClr val="000000"/>
                </a:solidFill>
              </a:rPr>
              <a:t>，</a:t>
            </a:r>
            <a:r>
              <a:rPr lang="en-US" altLang="zh-CN" sz="4400">
                <a:solidFill>
                  <a:srgbClr val="000000"/>
                </a:solidFill>
              </a:rPr>
              <a:t>q′</a:t>
            </a:r>
            <a:r>
              <a:rPr lang="zh-CN" altLang="en-US" sz="4400">
                <a:solidFill>
                  <a:srgbClr val="000000"/>
                </a:solidFill>
              </a:rPr>
              <a:t>，</a:t>
            </a:r>
            <a:r>
              <a:rPr lang="en-US" altLang="zh-CN" sz="4400">
                <a:solidFill>
                  <a:srgbClr val="000000"/>
                </a:solidFill>
              </a:rPr>
              <a:t>V&gt;</a:t>
            </a:r>
            <a:endParaRPr lang="zh-CN" altLang="en-US" sz="4400"/>
          </a:p>
        </p:txBody>
      </p:sp>
      <p:sp>
        <p:nvSpPr>
          <p:cNvPr id="321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zh-CN" altLang="en-US" sz="3600" b="1" dirty="0"/>
              <a:t>  </a:t>
            </a:r>
            <a:r>
              <a:rPr lang="zh-CN" altLang="en-US" sz="4000" b="1" dirty="0"/>
              <a:t>若</a:t>
            </a:r>
            <a:r>
              <a:rPr lang="en-US" altLang="zh-CN" sz="4000" b="1" dirty="0"/>
              <a:t>PDA</a:t>
            </a:r>
            <a:r>
              <a:rPr lang="zh-CN" altLang="en-US" sz="4000" b="1" dirty="0"/>
              <a:t>处于状态</a:t>
            </a:r>
            <a:r>
              <a:rPr lang="en-US" altLang="zh-CN" sz="4000" b="1" dirty="0">
                <a:solidFill>
                  <a:schemeClr val="accent2"/>
                </a:solidFill>
              </a:rPr>
              <a:t>q</a:t>
            </a:r>
            <a:endParaRPr lang="zh-CN" altLang="en-US" sz="4000" b="1" dirty="0">
              <a:solidFill>
                <a:schemeClr val="accent2"/>
              </a:solidFill>
            </a:endParaRP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4000" b="1" dirty="0"/>
              <a:t>    w</a:t>
            </a:r>
            <a:r>
              <a:rPr lang="zh-CN" altLang="en-US" sz="4000" b="1" dirty="0"/>
              <a:t>的当前字母是</a:t>
            </a:r>
            <a:r>
              <a:rPr lang="en-US" altLang="zh-CN" sz="4000" b="1" dirty="0">
                <a:solidFill>
                  <a:schemeClr val="accent2"/>
                </a:solidFill>
              </a:rPr>
              <a:t>x</a:t>
            </a:r>
            <a:endParaRPr lang="zh-CN" altLang="en-US" sz="4000" b="1" dirty="0">
              <a:solidFill>
                <a:schemeClr val="accent2"/>
              </a:solidFill>
            </a:endParaRP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4000" b="1" dirty="0"/>
              <a:t>    当前</a:t>
            </a:r>
            <a:r>
              <a:rPr lang="zh-CN" altLang="en-US" sz="4000" b="1" dirty="0">
                <a:solidFill>
                  <a:srgbClr val="000000"/>
                </a:solidFill>
              </a:rPr>
              <a:t>栈顶</a:t>
            </a:r>
            <a:r>
              <a:rPr lang="zh-CN" altLang="en-US" sz="4000" b="1" dirty="0"/>
              <a:t>符号为</a:t>
            </a:r>
            <a:r>
              <a:rPr lang="en-US" altLang="zh-CN" sz="4000" b="1" dirty="0">
                <a:solidFill>
                  <a:schemeClr val="accent2"/>
                </a:solidFill>
              </a:rPr>
              <a:t>D</a:t>
            </a:r>
            <a:endParaRPr lang="zh-CN" altLang="en-US" sz="4000" b="1" dirty="0">
              <a:solidFill>
                <a:schemeClr val="accent2"/>
              </a:solidFill>
            </a:endParaRP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4000" b="1" dirty="0"/>
              <a:t>则自动机的状态改变为</a:t>
            </a:r>
            <a:r>
              <a:rPr lang="en-US" altLang="zh-CN" sz="4000" b="1" dirty="0">
                <a:solidFill>
                  <a:schemeClr val="accent2"/>
                </a:solidFill>
              </a:rPr>
              <a:t>q′</a:t>
            </a:r>
            <a:endParaRPr lang="zh-CN" altLang="en-US" sz="4000" b="1" dirty="0">
              <a:solidFill>
                <a:schemeClr val="accent2"/>
              </a:solidFill>
            </a:endParaRP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4000" b="1" dirty="0"/>
              <a:t>并用符号串</a:t>
            </a:r>
            <a:r>
              <a:rPr lang="en-US" altLang="zh-CN" sz="4000" b="1" dirty="0">
                <a:solidFill>
                  <a:srgbClr val="000000"/>
                </a:solidFill>
              </a:rPr>
              <a:t>V</a:t>
            </a:r>
            <a:r>
              <a:rPr lang="zh-CN" altLang="en-US" sz="4000" b="1" dirty="0"/>
              <a:t>代替</a:t>
            </a:r>
            <a:r>
              <a:rPr lang="en-US" altLang="zh-CN" sz="4000" b="1" dirty="0"/>
              <a:t>D</a:t>
            </a:r>
            <a:endParaRPr lang="zh-CN" altLang="en-US" sz="4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21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21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21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21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21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1539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Clr>
                <a:schemeClr val="tx1"/>
              </a:buClr>
            </a:pPr>
            <a:endParaRPr lang="zh-CN" altLang="en-US" b="0"/>
          </a:p>
        </p:txBody>
      </p:sp>
      <p:sp>
        <p:nvSpPr>
          <p:cNvPr id="32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zh-CN" altLang="en-US" sz="3600" b="1"/>
              <a:t>用</a:t>
            </a:r>
            <a:r>
              <a:rPr lang="en-US" altLang="zh-CN" sz="3600" b="1"/>
              <a:t>Z</a:t>
            </a:r>
            <a:r>
              <a:rPr lang="zh-CN" altLang="en-US" sz="3600" b="1"/>
              <a:t>代表任意的栈顶符号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3600" b="1"/>
              <a:t>  规则</a:t>
            </a:r>
            <a:r>
              <a:rPr lang="en-US" altLang="zh-CN" sz="3600" b="1"/>
              <a:t>&lt;read</a:t>
            </a:r>
            <a:r>
              <a:rPr lang="zh-CN" altLang="en-US" sz="3600" b="1"/>
              <a:t>，</a:t>
            </a:r>
            <a:r>
              <a:rPr lang="en-US" altLang="zh-CN" sz="3600" b="1"/>
              <a:t>a</a:t>
            </a:r>
            <a:r>
              <a:rPr lang="zh-CN" altLang="en-US" sz="3600" b="1"/>
              <a:t>，</a:t>
            </a:r>
            <a:r>
              <a:rPr lang="en-US" altLang="zh-CN" sz="3600" b="1">
                <a:solidFill>
                  <a:schemeClr val="accent2"/>
                </a:solidFill>
              </a:rPr>
              <a:t>Z</a:t>
            </a:r>
            <a:r>
              <a:rPr lang="zh-CN" altLang="en-US" sz="3600" b="1"/>
              <a:t>，</a:t>
            </a:r>
            <a:r>
              <a:rPr lang="en-US" altLang="zh-CN" sz="3600" b="1"/>
              <a:t>read</a:t>
            </a:r>
            <a:r>
              <a:rPr lang="zh-CN" altLang="en-US" sz="3600" b="1"/>
              <a:t>，</a:t>
            </a:r>
            <a:r>
              <a:rPr lang="en-US" altLang="zh-CN" sz="3600" b="1"/>
              <a:t>A</a:t>
            </a:r>
            <a:r>
              <a:rPr lang="en-US" altLang="zh-CN" sz="3600" b="1">
                <a:solidFill>
                  <a:schemeClr val="accent2"/>
                </a:solidFill>
              </a:rPr>
              <a:t>Z</a:t>
            </a:r>
            <a:r>
              <a:rPr lang="en-US" altLang="zh-CN" sz="3600" b="1"/>
              <a:t>&gt;</a:t>
            </a:r>
            <a:endParaRPr lang="zh-CN" altLang="en-US" sz="3600" b="1"/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3600" b="1"/>
              <a:t>可以表示以下</a:t>
            </a:r>
            <a:r>
              <a:rPr lang="en-US" altLang="zh-CN" sz="3600" b="1"/>
              <a:t>3</a:t>
            </a:r>
            <a:r>
              <a:rPr lang="zh-CN" altLang="en-US" sz="3600" b="1"/>
              <a:t>条规则：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/>
              <a:t>&lt; read</a:t>
            </a:r>
            <a:r>
              <a:rPr lang="zh-CN" altLang="en-US" sz="3600" b="1"/>
              <a:t>，</a:t>
            </a:r>
            <a:r>
              <a:rPr lang="en-US" altLang="zh-CN" sz="3600" b="1"/>
              <a:t>a</a:t>
            </a:r>
            <a:r>
              <a:rPr lang="zh-CN" altLang="en-US" sz="3600" b="1"/>
              <a:t>，</a:t>
            </a:r>
            <a:r>
              <a:rPr lang="en-US" altLang="zh-CN" sz="3600" b="1">
                <a:solidFill>
                  <a:srgbClr val="000000"/>
                </a:solidFill>
              </a:rPr>
              <a:t>Z</a:t>
            </a:r>
            <a:r>
              <a:rPr lang="en-US" altLang="zh-CN" sz="3600" b="1" baseline="-30000">
                <a:solidFill>
                  <a:srgbClr val="000000"/>
                </a:solidFill>
              </a:rPr>
              <a:t>0</a:t>
            </a:r>
            <a:r>
              <a:rPr lang="zh-CN" altLang="en-US" sz="3600" b="1"/>
              <a:t>，</a:t>
            </a:r>
            <a:r>
              <a:rPr lang="en-US" altLang="zh-CN" sz="3600" b="1"/>
              <a:t>read</a:t>
            </a:r>
            <a:r>
              <a:rPr lang="zh-CN" altLang="en-US" sz="3600" b="1"/>
              <a:t>，</a:t>
            </a:r>
            <a:r>
              <a:rPr lang="en-US" altLang="zh-CN" sz="3600" b="1"/>
              <a:t>A</a:t>
            </a:r>
            <a:r>
              <a:rPr lang="en-US" altLang="zh-CN" sz="3600" b="1">
                <a:solidFill>
                  <a:srgbClr val="000000"/>
                </a:solidFill>
              </a:rPr>
              <a:t>Z</a:t>
            </a:r>
            <a:r>
              <a:rPr lang="en-US" altLang="zh-CN" sz="3600" b="1" baseline="-30000">
                <a:solidFill>
                  <a:srgbClr val="000000"/>
                </a:solidFill>
              </a:rPr>
              <a:t>0</a:t>
            </a:r>
            <a:r>
              <a:rPr lang="en-US" altLang="zh-CN" sz="3600" b="1"/>
              <a:t>&gt;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/>
              <a:t>&lt; read</a:t>
            </a:r>
            <a:r>
              <a:rPr lang="zh-CN" altLang="en-US" sz="3600" b="1"/>
              <a:t>，</a:t>
            </a:r>
            <a:r>
              <a:rPr lang="en-US" altLang="zh-CN" sz="3600" b="1"/>
              <a:t>a</a:t>
            </a:r>
            <a:r>
              <a:rPr lang="zh-CN" altLang="en-US" sz="3600" b="1"/>
              <a:t>，</a:t>
            </a:r>
            <a:r>
              <a:rPr lang="en-US" altLang="zh-CN" sz="3600" b="1">
                <a:solidFill>
                  <a:srgbClr val="000000"/>
                </a:solidFill>
              </a:rPr>
              <a:t>A</a:t>
            </a:r>
            <a:r>
              <a:rPr lang="zh-CN" altLang="en-US" sz="3600" b="1"/>
              <a:t>，</a:t>
            </a:r>
            <a:r>
              <a:rPr lang="en-US" altLang="zh-CN" sz="3600" b="1"/>
              <a:t>read</a:t>
            </a:r>
            <a:r>
              <a:rPr lang="zh-CN" altLang="en-US" sz="3600" b="1"/>
              <a:t>，</a:t>
            </a:r>
            <a:r>
              <a:rPr lang="en-US" altLang="zh-CN" sz="3600" b="1"/>
              <a:t>A</a:t>
            </a:r>
            <a:r>
              <a:rPr lang="en-US" altLang="zh-CN" sz="3600" b="1">
                <a:solidFill>
                  <a:srgbClr val="000000"/>
                </a:solidFill>
              </a:rPr>
              <a:t>A</a:t>
            </a:r>
            <a:r>
              <a:rPr lang="en-US" altLang="zh-CN" sz="3600" b="1"/>
              <a:t>&gt;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/>
              <a:t>&lt; read</a:t>
            </a:r>
            <a:r>
              <a:rPr lang="zh-CN" altLang="en-US" sz="3600" b="1"/>
              <a:t>，</a:t>
            </a:r>
            <a:r>
              <a:rPr lang="en-US" altLang="zh-CN" sz="3600" b="1"/>
              <a:t>a</a:t>
            </a:r>
            <a:r>
              <a:rPr lang="zh-CN" altLang="en-US" sz="3600" b="1"/>
              <a:t>，</a:t>
            </a:r>
            <a:r>
              <a:rPr lang="en-US" altLang="zh-CN" sz="3600" b="1">
                <a:solidFill>
                  <a:srgbClr val="000000"/>
                </a:solidFill>
              </a:rPr>
              <a:t>B</a:t>
            </a:r>
            <a:r>
              <a:rPr lang="zh-CN" altLang="en-US" sz="3600" b="1"/>
              <a:t>，</a:t>
            </a:r>
            <a:r>
              <a:rPr lang="en-US" altLang="zh-CN" sz="3600" b="1"/>
              <a:t>read</a:t>
            </a:r>
            <a:r>
              <a:rPr lang="zh-CN" altLang="en-US" sz="3600" b="1"/>
              <a:t>，</a:t>
            </a:r>
            <a:r>
              <a:rPr lang="en-US" altLang="zh-CN" sz="3600" b="1"/>
              <a:t>A</a:t>
            </a:r>
            <a:r>
              <a:rPr lang="en-US" altLang="zh-CN" sz="3600" b="1">
                <a:solidFill>
                  <a:srgbClr val="000000"/>
                </a:solidFill>
              </a:rPr>
              <a:t>B</a:t>
            </a:r>
            <a:r>
              <a:rPr lang="en-US" altLang="zh-CN" sz="3600" b="1"/>
              <a:t>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22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22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22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22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22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22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256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Clr>
                <a:schemeClr val="tx1"/>
              </a:buClr>
            </a:pPr>
            <a:endParaRPr lang="zh-CN" altLang="en-US" b="0"/>
          </a:p>
        </p:txBody>
      </p:sp>
      <p:sp>
        <p:nvSpPr>
          <p:cNvPr id="301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lnSpc>
                <a:spcPct val="90000"/>
              </a:lnSpc>
              <a:spcBef>
                <a:spcPct val="35000"/>
              </a:spcBef>
              <a:buSzTx/>
              <a:buFont typeface="Wingdings" pitchFamily="2" charset="2"/>
              <a:buNone/>
            </a:pPr>
            <a:r>
              <a:rPr lang="zh-CN" altLang="en-US" sz="4000" b="1">
                <a:solidFill>
                  <a:schemeClr val="accent2"/>
                </a:solidFill>
              </a:rPr>
              <a:t>   无关文法</a:t>
            </a:r>
            <a:r>
              <a:rPr lang="zh-CN" altLang="en-US" sz="4000" b="1"/>
              <a:t>生成无穷语言</a:t>
            </a:r>
          </a:p>
          <a:p>
            <a:pPr algn="just" eaLnBrk="1" hangingPunct="1">
              <a:lnSpc>
                <a:spcPct val="90000"/>
              </a:lnSpc>
              <a:spcBef>
                <a:spcPct val="35000"/>
              </a:spcBef>
              <a:buSzTx/>
              <a:buFont typeface="Wingdings" pitchFamily="2" charset="2"/>
              <a:buNone/>
            </a:pPr>
            <a:r>
              <a:rPr lang="en-US" altLang="zh-CN" sz="4000" b="1" dirty="0"/>
              <a:t>      </a:t>
            </a:r>
            <a:r>
              <a:rPr lang="en-US" altLang="zh-CN" sz="4000" b="1" dirty="0">
                <a:solidFill>
                  <a:schemeClr val="accent2"/>
                </a:solidFill>
              </a:rPr>
              <a:t>A-&gt;</a:t>
            </a:r>
            <a:r>
              <a:rPr lang="el-GR" altLang="zh-CN" sz="4000" b="1" dirty="0">
                <a:solidFill>
                  <a:schemeClr val="accent2"/>
                </a:solidFill>
                <a:cs typeface="Times New Roman" pitchFamily="18" charset="0"/>
              </a:rPr>
              <a:t>α</a:t>
            </a:r>
            <a:r>
              <a:rPr lang="en-US" altLang="zh-CN" sz="4000" b="1" dirty="0">
                <a:solidFill>
                  <a:schemeClr val="accent2"/>
                </a:solidFill>
              </a:rPr>
              <a:t>A</a:t>
            </a:r>
            <a:r>
              <a:rPr lang="el-GR" altLang="zh-CN" sz="4000" b="1" dirty="0">
                <a:solidFill>
                  <a:schemeClr val="accent2"/>
                </a:solidFill>
                <a:cs typeface="Times New Roman" pitchFamily="18" charset="0"/>
              </a:rPr>
              <a:t>β</a:t>
            </a:r>
            <a:endParaRPr lang="zh-CN" altLang="en-US" sz="4000" b="1" dirty="0">
              <a:solidFill>
                <a:schemeClr val="accent2"/>
              </a:solidFill>
            </a:endParaRPr>
          </a:p>
          <a:p>
            <a:pPr algn="just" eaLnBrk="1" hangingPunct="1">
              <a:lnSpc>
                <a:spcPct val="90000"/>
              </a:lnSpc>
              <a:spcBef>
                <a:spcPct val="35000"/>
              </a:spcBef>
              <a:buSzTx/>
              <a:buFont typeface="Wingdings" pitchFamily="2" charset="2"/>
              <a:buNone/>
            </a:pPr>
            <a:r>
              <a:rPr lang="zh-CN" altLang="en-US" sz="4000" b="1" dirty="0"/>
              <a:t>   </a:t>
            </a:r>
            <a:r>
              <a:rPr lang="zh-CN" altLang="en-US" sz="4000" b="1" dirty="0">
                <a:solidFill>
                  <a:srgbClr val="000000"/>
                </a:solidFill>
              </a:rPr>
              <a:t>需要记录</a:t>
            </a:r>
            <a:r>
              <a:rPr lang="el-GR" altLang="zh-CN" sz="4000" b="1" dirty="0">
                <a:cs typeface="Times New Roman" pitchFamily="18" charset="0"/>
              </a:rPr>
              <a:t>α</a:t>
            </a:r>
            <a:r>
              <a:rPr lang="zh-CN" altLang="en-US" sz="4000" b="1" dirty="0"/>
              <a:t>和</a:t>
            </a:r>
            <a:r>
              <a:rPr lang="el-GR" altLang="zh-CN" sz="4000" b="1" dirty="0">
                <a:cs typeface="Times New Roman" pitchFamily="18" charset="0"/>
              </a:rPr>
              <a:t>β</a:t>
            </a:r>
            <a:r>
              <a:rPr lang="zh-CN" altLang="en-US" sz="4000" b="1" dirty="0"/>
              <a:t>之间的对应关系</a:t>
            </a:r>
          </a:p>
          <a:p>
            <a:pPr algn="just" eaLnBrk="1" hangingPunct="1">
              <a:lnSpc>
                <a:spcPct val="90000"/>
              </a:lnSpc>
              <a:spcBef>
                <a:spcPct val="35000"/>
              </a:spcBef>
              <a:buSzTx/>
              <a:buFont typeface="Wingdings" pitchFamily="2" charset="2"/>
              <a:buNone/>
            </a:pPr>
            <a:r>
              <a:rPr lang="zh-CN" altLang="en-US" sz="4000" b="1" dirty="0"/>
              <a:t>   无法用</a:t>
            </a:r>
            <a:r>
              <a:rPr lang="en-US" altLang="zh-CN" sz="4000" b="1" dirty="0"/>
              <a:t>FA</a:t>
            </a:r>
            <a:r>
              <a:rPr lang="zh-CN" altLang="en-US" sz="4000" b="1" dirty="0"/>
              <a:t>的有穷个状态来表示。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01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01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01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01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1059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Clr>
                <a:schemeClr val="tx1"/>
              </a:buClr>
            </a:pPr>
            <a:r>
              <a:rPr lang="zh-CN" altLang="en-US" sz="4400" dirty="0">
                <a:solidFill>
                  <a:srgbClr val="000000"/>
                </a:solidFill>
              </a:rPr>
              <a:t>用下列的规则来描述</a:t>
            </a:r>
            <a:r>
              <a:rPr lang="en-US" altLang="zh-CN" sz="4400" dirty="0">
                <a:solidFill>
                  <a:srgbClr val="000000"/>
                </a:solidFill>
              </a:rPr>
              <a:t>PDA</a:t>
            </a:r>
          </a:p>
        </p:txBody>
      </p:sp>
      <p:sp>
        <p:nvSpPr>
          <p:cNvPr id="323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/>
              <a:t>&lt; </a:t>
            </a:r>
            <a:r>
              <a:rPr lang="en-US" altLang="zh-CN" sz="3600" b="1">
                <a:solidFill>
                  <a:srgbClr val="000000"/>
                </a:solidFill>
              </a:rPr>
              <a:t>read</a:t>
            </a:r>
            <a:r>
              <a:rPr lang="zh-CN" altLang="en-US" sz="3600" b="1"/>
              <a:t>，</a:t>
            </a:r>
            <a:r>
              <a:rPr lang="en-US" altLang="zh-CN" sz="3600" b="1"/>
              <a:t>a</a:t>
            </a:r>
            <a:r>
              <a:rPr lang="zh-CN" altLang="en-US" sz="3600" b="1"/>
              <a:t>，</a:t>
            </a:r>
            <a:r>
              <a:rPr lang="en-US" altLang="zh-CN" sz="3600" b="1"/>
              <a:t>Z</a:t>
            </a:r>
            <a:r>
              <a:rPr lang="zh-CN" altLang="en-US" sz="3600" b="1"/>
              <a:t>，</a:t>
            </a:r>
            <a:r>
              <a:rPr lang="en-US" altLang="zh-CN" sz="3600" b="1"/>
              <a:t>read</a:t>
            </a:r>
            <a:r>
              <a:rPr lang="zh-CN" altLang="en-US" sz="3600" b="1"/>
              <a:t>，</a:t>
            </a:r>
            <a:r>
              <a:rPr lang="en-US" altLang="zh-CN" sz="3600" b="1"/>
              <a:t>AZ&gt;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/>
              <a:t>&lt; read</a:t>
            </a:r>
            <a:r>
              <a:rPr lang="zh-CN" altLang="en-US" sz="3600" b="1"/>
              <a:t>，</a:t>
            </a:r>
            <a:r>
              <a:rPr lang="en-US" altLang="zh-CN" sz="3600" b="1"/>
              <a:t>b</a:t>
            </a:r>
            <a:r>
              <a:rPr lang="zh-CN" altLang="en-US" sz="3600" b="1"/>
              <a:t>，</a:t>
            </a:r>
            <a:r>
              <a:rPr lang="en-US" altLang="zh-CN" sz="3600" b="1"/>
              <a:t>Z</a:t>
            </a:r>
            <a:r>
              <a:rPr lang="zh-CN" altLang="en-US" sz="3600" b="1"/>
              <a:t>，</a:t>
            </a:r>
            <a:r>
              <a:rPr lang="en-US" altLang="zh-CN" sz="3600" b="1"/>
              <a:t>read</a:t>
            </a:r>
            <a:r>
              <a:rPr lang="zh-CN" altLang="en-US" sz="3600" b="1"/>
              <a:t>，</a:t>
            </a:r>
            <a:r>
              <a:rPr lang="en-US" altLang="zh-CN" sz="3600" b="1"/>
              <a:t>BZ&gt;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/>
              <a:t>&lt; </a:t>
            </a:r>
            <a:r>
              <a:rPr lang="en-US" altLang="zh-CN" sz="3600" b="1">
                <a:solidFill>
                  <a:srgbClr val="000000"/>
                </a:solidFill>
              </a:rPr>
              <a:t>read</a:t>
            </a:r>
            <a:r>
              <a:rPr lang="zh-CN" altLang="en-US" sz="3600" b="1"/>
              <a:t>，</a:t>
            </a:r>
            <a:r>
              <a:rPr lang="en-US" altLang="zh-CN" sz="3600" b="1">
                <a:solidFill>
                  <a:srgbClr val="FF0000"/>
                </a:solidFill>
              </a:rPr>
              <a:t>c</a:t>
            </a:r>
            <a:r>
              <a:rPr lang="zh-CN" altLang="en-US" sz="3600" b="1"/>
              <a:t>，</a:t>
            </a:r>
            <a:r>
              <a:rPr lang="en-US" altLang="zh-CN" sz="3600" b="1"/>
              <a:t>Z</a:t>
            </a:r>
            <a:r>
              <a:rPr lang="zh-CN" altLang="en-US" sz="3600" b="1"/>
              <a:t>，</a:t>
            </a:r>
            <a:r>
              <a:rPr lang="en-US" altLang="zh-CN" sz="3600" b="1">
                <a:solidFill>
                  <a:srgbClr val="000000"/>
                </a:solidFill>
              </a:rPr>
              <a:t>match</a:t>
            </a:r>
            <a:r>
              <a:rPr lang="zh-CN" altLang="en-US" sz="3600" b="1"/>
              <a:t>，</a:t>
            </a:r>
            <a:r>
              <a:rPr lang="en-US" altLang="zh-CN" sz="3600" b="1"/>
              <a:t>Z&gt;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/>
              <a:t>&lt; match</a:t>
            </a:r>
            <a:r>
              <a:rPr lang="zh-CN" altLang="en-US" sz="3600" b="1"/>
              <a:t>，</a:t>
            </a:r>
            <a:r>
              <a:rPr lang="en-US" altLang="zh-CN" sz="3600" b="1"/>
              <a:t>a</a:t>
            </a:r>
            <a:r>
              <a:rPr lang="zh-CN" altLang="en-US" sz="3600" b="1"/>
              <a:t>，</a:t>
            </a:r>
            <a:r>
              <a:rPr lang="en-US" altLang="zh-CN" sz="3600" b="1"/>
              <a:t>A</a:t>
            </a:r>
            <a:r>
              <a:rPr lang="zh-CN" altLang="en-US" sz="3600" b="1"/>
              <a:t>， </a:t>
            </a:r>
            <a:r>
              <a:rPr lang="en-US" altLang="zh-CN" sz="3600" b="1"/>
              <a:t>match</a:t>
            </a:r>
            <a:r>
              <a:rPr lang="zh-CN" altLang="en-US" sz="3600" b="1"/>
              <a:t>，</a:t>
            </a:r>
            <a:r>
              <a:rPr lang="en-US" altLang="zh-CN" sz="3600" b="1"/>
              <a:t>ε&gt;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/>
              <a:t>&lt; match</a:t>
            </a:r>
            <a:r>
              <a:rPr lang="zh-CN" altLang="en-US" sz="3600" b="1"/>
              <a:t>，</a:t>
            </a:r>
            <a:r>
              <a:rPr lang="en-US" altLang="zh-CN" sz="3600" b="1"/>
              <a:t>b</a:t>
            </a:r>
            <a:r>
              <a:rPr lang="zh-CN" altLang="en-US" sz="3600" b="1"/>
              <a:t>，</a:t>
            </a:r>
            <a:r>
              <a:rPr lang="en-US" altLang="zh-CN" sz="3600" b="1"/>
              <a:t>B</a:t>
            </a:r>
            <a:r>
              <a:rPr lang="zh-CN" altLang="en-US" sz="3600" b="1"/>
              <a:t>， </a:t>
            </a:r>
            <a:r>
              <a:rPr lang="en-US" altLang="zh-CN" sz="3600" b="1"/>
              <a:t>match</a:t>
            </a:r>
            <a:r>
              <a:rPr lang="zh-CN" altLang="en-US" sz="3600" b="1"/>
              <a:t>，</a:t>
            </a:r>
            <a:r>
              <a:rPr lang="en-US" altLang="zh-CN" sz="3600" b="1"/>
              <a:t>ε&gt;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/>
              <a:t>&lt; match</a:t>
            </a:r>
            <a:r>
              <a:rPr lang="zh-CN" altLang="en-US" sz="3600" b="1"/>
              <a:t>，</a:t>
            </a:r>
            <a:r>
              <a:rPr lang="en-US" altLang="zh-CN" sz="3600" b="1"/>
              <a:t>ε</a:t>
            </a:r>
            <a:r>
              <a:rPr lang="zh-CN" altLang="en-US" sz="3600" b="1"/>
              <a:t>，</a:t>
            </a:r>
            <a:r>
              <a:rPr lang="en-US" altLang="zh-CN" sz="3600" b="1"/>
              <a:t>Z</a:t>
            </a:r>
            <a:r>
              <a:rPr lang="en-US" altLang="zh-CN" sz="3600" b="1" baseline="-30000"/>
              <a:t>0</a:t>
            </a:r>
            <a:r>
              <a:rPr lang="zh-CN" altLang="en-US" sz="3600" b="1"/>
              <a:t>，</a:t>
            </a:r>
            <a:r>
              <a:rPr lang="en-US" altLang="zh-CN" sz="3600" b="1">
                <a:solidFill>
                  <a:schemeClr val="accent2"/>
                </a:solidFill>
              </a:rPr>
              <a:t>match</a:t>
            </a:r>
            <a:r>
              <a:rPr lang="zh-CN" altLang="en-US" sz="3600" b="1"/>
              <a:t>，</a:t>
            </a:r>
            <a:r>
              <a:rPr lang="en-US" altLang="zh-CN" sz="3600" b="1"/>
              <a:t>ε&gt;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23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23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23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323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323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323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Clr>
                <a:schemeClr val="tx1"/>
              </a:buClr>
            </a:pPr>
            <a:endParaRPr lang="zh-CN" altLang="en-US" b="0"/>
          </a:p>
        </p:txBody>
      </p:sp>
      <p:sp>
        <p:nvSpPr>
          <p:cNvPr id="324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zh-CN" altLang="en-US" sz="4400" b="1" dirty="0"/>
              <a:t>若串</a:t>
            </a:r>
            <a:r>
              <a:rPr lang="en-US" altLang="zh-CN" sz="4400" b="1" dirty="0"/>
              <a:t>w</a:t>
            </a:r>
            <a:r>
              <a:rPr lang="zh-CN" altLang="en-US" sz="4400" b="1" dirty="0"/>
              <a:t>是该语言的句子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4400" b="1" dirty="0"/>
              <a:t>   当且仅当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4400" b="1" dirty="0"/>
              <a:t> w</a:t>
            </a:r>
            <a:r>
              <a:rPr lang="zh-CN" altLang="en-US" sz="4400" b="1" dirty="0"/>
              <a:t>扫描结束后，</a:t>
            </a:r>
            <a:r>
              <a:rPr lang="zh-CN" altLang="en-US" sz="4400" b="1" dirty="0">
                <a:solidFill>
                  <a:srgbClr val="000000"/>
                </a:solidFill>
              </a:rPr>
              <a:t>栈为空</a:t>
            </a:r>
            <a:r>
              <a:rPr lang="zh-CN" altLang="en-US" sz="4400" b="1" dirty="0"/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24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24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24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4611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Clr>
                <a:schemeClr val="tx1"/>
              </a:buClr>
            </a:pPr>
            <a:r>
              <a:rPr lang="zh-CN" altLang="en-US" sz="4400"/>
              <a:t>扫描到</a:t>
            </a:r>
            <a:r>
              <a:rPr lang="zh-CN" altLang="en-US" sz="4400">
                <a:solidFill>
                  <a:schemeClr val="tx1"/>
                </a:solidFill>
              </a:rPr>
              <a:t>字母</a:t>
            </a:r>
            <a:r>
              <a:rPr lang="en-US" altLang="zh-CN" sz="4400">
                <a:solidFill>
                  <a:schemeClr val="accent2"/>
                </a:solidFill>
              </a:rPr>
              <a:t>c</a:t>
            </a:r>
            <a:endParaRPr lang="zh-CN" altLang="en-US" sz="4400">
              <a:solidFill>
                <a:schemeClr val="accent2"/>
              </a:solidFill>
            </a:endParaRPr>
          </a:p>
        </p:txBody>
      </p:sp>
      <p:sp>
        <p:nvSpPr>
          <p:cNvPr id="326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algn="just" eaLnBrk="1" hangingPunct="1">
              <a:buFont typeface="Wingdings" pitchFamily="2" charset="2"/>
              <a:buNone/>
            </a:pPr>
            <a:r>
              <a:rPr lang="zh-CN" altLang="en-US" sz="3600" b="1" dirty="0"/>
              <a:t>    栈内的内容（从栈顶到栈底）是扫描过的串的逆</a:t>
            </a:r>
          </a:p>
          <a:p>
            <a:pPr marL="0" indent="0" algn="just" eaLnBrk="1" hangingPunct="1">
              <a:buFont typeface="Wingdings" pitchFamily="2" charset="2"/>
              <a:buNone/>
            </a:pPr>
            <a:r>
              <a:rPr lang="zh-CN" altLang="en-US" sz="3600" b="1" dirty="0"/>
              <a:t>    与未扫描过的串的顺序相同</a:t>
            </a:r>
          </a:p>
          <a:p>
            <a:pPr marL="0" indent="0" algn="just" eaLnBrk="1" hangingPunct="1">
              <a:buFont typeface="Wingdings" pitchFamily="2" charset="2"/>
              <a:buNone/>
            </a:pPr>
            <a:r>
              <a:rPr lang="zh-CN" altLang="en-US" sz="3600" b="1" dirty="0"/>
              <a:t>此时，不作出栈和入栈操作，</a:t>
            </a:r>
          </a:p>
          <a:p>
            <a:pPr marL="0" indent="0" algn="just" eaLnBrk="1" hangingPunct="1">
              <a:buFont typeface="Wingdings" pitchFamily="2" charset="2"/>
              <a:buNone/>
            </a:pPr>
            <a:r>
              <a:rPr lang="zh-CN" altLang="en-US" sz="3600" b="1" dirty="0"/>
              <a:t>仅仅把</a:t>
            </a:r>
            <a:r>
              <a:rPr lang="en-US" altLang="zh-CN" sz="3600" b="1" dirty="0"/>
              <a:t>PDA</a:t>
            </a:r>
            <a:r>
              <a:rPr lang="zh-CN" altLang="en-US" sz="3600" b="1" dirty="0"/>
              <a:t>的</a:t>
            </a:r>
            <a:r>
              <a:rPr lang="zh-CN" altLang="en-US" sz="3600" b="1" dirty="0">
                <a:solidFill>
                  <a:srgbClr val="000000"/>
                </a:solidFill>
              </a:rPr>
              <a:t>状态从</a:t>
            </a:r>
            <a:r>
              <a:rPr lang="en-US" altLang="zh-CN" sz="3600" b="1" dirty="0">
                <a:solidFill>
                  <a:srgbClr val="000000"/>
                </a:solidFill>
              </a:rPr>
              <a:t>read</a:t>
            </a:r>
            <a:r>
              <a:rPr lang="zh-CN" altLang="en-US" sz="3600" b="1" dirty="0">
                <a:solidFill>
                  <a:srgbClr val="000000"/>
                </a:solidFill>
              </a:rPr>
              <a:t>改变到</a:t>
            </a:r>
            <a:r>
              <a:rPr lang="en-US" altLang="zh-CN" sz="3600" b="1" dirty="0">
                <a:solidFill>
                  <a:srgbClr val="000000"/>
                </a:solidFill>
              </a:rPr>
              <a:t>match</a:t>
            </a:r>
            <a:r>
              <a:rPr lang="zh-CN" altLang="en-US" sz="3600" b="1" dirty="0">
                <a:solidFill>
                  <a:srgbClr val="000000"/>
                </a:solidFill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26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26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26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26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6659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Clr>
                <a:schemeClr val="tx1"/>
              </a:buClr>
            </a:pPr>
            <a:r>
              <a:rPr lang="zh-CN" altLang="en-US" sz="4400" dirty="0"/>
              <a:t>接收语言</a:t>
            </a:r>
            <a:r>
              <a:rPr lang="en-US" altLang="zh-CN" sz="4400" dirty="0"/>
              <a:t>L={</a:t>
            </a:r>
            <a:r>
              <a:rPr lang="en-US" altLang="zh-CN" sz="4400" dirty="0" err="1"/>
              <a:t>a</a:t>
            </a:r>
            <a:r>
              <a:rPr lang="en-US" altLang="zh-CN" sz="4400" baseline="30000" dirty="0" err="1"/>
              <a:t>n</a:t>
            </a:r>
            <a:r>
              <a:rPr lang="en-US" altLang="zh-CN" sz="4400" dirty="0" err="1"/>
              <a:t>b</a:t>
            </a:r>
            <a:r>
              <a:rPr lang="en-US" altLang="zh-CN" sz="4400" baseline="30000" dirty="0" err="1"/>
              <a:t>n</a:t>
            </a:r>
            <a:r>
              <a:rPr lang="en-US" altLang="zh-CN" sz="4400" dirty="0" err="1"/>
              <a:t>|</a:t>
            </a:r>
            <a:r>
              <a:rPr lang="en-US" altLang="zh-CN" sz="4400" dirty="0" err="1">
                <a:solidFill>
                  <a:schemeClr val="accent2"/>
                </a:solidFill>
              </a:rPr>
              <a:t>n</a:t>
            </a:r>
            <a:r>
              <a:rPr lang="en-US" altLang="zh-CN" sz="4400" dirty="0">
                <a:solidFill>
                  <a:schemeClr val="accent2"/>
                </a:solidFill>
              </a:rPr>
              <a:t>&gt;0</a:t>
            </a:r>
            <a:r>
              <a:rPr lang="en-US" altLang="zh-CN" sz="4400" dirty="0"/>
              <a:t>}</a:t>
            </a:r>
            <a:endParaRPr lang="zh-CN" altLang="en-US" sz="4400" dirty="0"/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/>
              <a:t>&lt; </a:t>
            </a:r>
            <a:r>
              <a:rPr lang="en-US" altLang="zh-CN" sz="3600" b="1">
                <a:solidFill>
                  <a:srgbClr val="000000"/>
                </a:solidFill>
              </a:rPr>
              <a:t>q</a:t>
            </a:r>
            <a:r>
              <a:rPr lang="en-US" altLang="zh-CN" sz="3600" b="1" baseline="-30000">
                <a:solidFill>
                  <a:srgbClr val="000000"/>
                </a:solidFill>
              </a:rPr>
              <a:t>0</a:t>
            </a:r>
            <a:r>
              <a:rPr lang="zh-CN" altLang="en-US" sz="3600" b="1"/>
              <a:t>，</a:t>
            </a:r>
            <a:r>
              <a:rPr lang="en-US" altLang="zh-CN" sz="3600" b="1"/>
              <a:t>a</a:t>
            </a:r>
            <a:r>
              <a:rPr lang="zh-CN" altLang="en-US" sz="3600" b="1"/>
              <a:t>，</a:t>
            </a:r>
            <a:r>
              <a:rPr lang="en-US" altLang="zh-CN" sz="3600" b="1"/>
              <a:t>Z</a:t>
            </a:r>
            <a:r>
              <a:rPr lang="en-US" altLang="zh-CN" sz="3600" b="1" baseline="-30000"/>
              <a:t>0</a:t>
            </a:r>
            <a:r>
              <a:rPr lang="zh-CN" altLang="en-US" sz="3600" b="1"/>
              <a:t>，</a:t>
            </a:r>
            <a:r>
              <a:rPr lang="en-US" altLang="zh-CN" sz="3600" b="1"/>
              <a:t>q</a:t>
            </a:r>
            <a:r>
              <a:rPr lang="en-US" altLang="zh-CN" sz="3600" b="1" baseline="-30000"/>
              <a:t>0</a:t>
            </a:r>
            <a:r>
              <a:rPr lang="zh-CN" altLang="en-US" sz="3600" b="1"/>
              <a:t>，</a:t>
            </a:r>
            <a:r>
              <a:rPr lang="en-US" altLang="zh-CN" sz="3600" b="1"/>
              <a:t>AZ</a:t>
            </a:r>
            <a:r>
              <a:rPr lang="en-US" altLang="zh-CN" sz="3600" b="1" baseline="-30000"/>
              <a:t>0</a:t>
            </a:r>
            <a:r>
              <a:rPr lang="en-US" altLang="zh-CN" sz="3600" b="1"/>
              <a:t>&gt;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/>
              <a:t>&lt; q</a:t>
            </a:r>
            <a:r>
              <a:rPr lang="en-US" altLang="zh-CN" sz="3600" b="1" baseline="-30000"/>
              <a:t>0</a:t>
            </a:r>
            <a:r>
              <a:rPr lang="zh-CN" altLang="en-US" sz="3600" b="1"/>
              <a:t>，</a:t>
            </a:r>
            <a:r>
              <a:rPr lang="en-US" altLang="zh-CN" sz="3600" b="1"/>
              <a:t>a</a:t>
            </a:r>
            <a:r>
              <a:rPr lang="zh-CN" altLang="en-US" sz="3600" b="1"/>
              <a:t>，</a:t>
            </a:r>
            <a:r>
              <a:rPr lang="en-US" altLang="zh-CN" sz="3600" b="1"/>
              <a:t>A</a:t>
            </a:r>
            <a:r>
              <a:rPr lang="zh-CN" altLang="en-US" sz="3600" b="1"/>
              <a:t>，</a:t>
            </a:r>
            <a:r>
              <a:rPr lang="en-US" altLang="zh-CN" sz="3600" b="1"/>
              <a:t>q</a:t>
            </a:r>
            <a:r>
              <a:rPr lang="en-US" altLang="zh-CN" sz="3600" b="1" baseline="-30000"/>
              <a:t>0</a:t>
            </a:r>
            <a:r>
              <a:rPr lang="zh-CN" altLang="en-US" sz="3600" b="1"/>
              <a:t>，</a:t>
            </a:r>
            <a:r>
              <a:rPr lang="en-US" altLang="zh-CN" sz="3600" b="1"/>
              <a:t>AA&gt;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/>
              <a:t>&lt; </a:t>
            </a:r>
            <a:r>
              <a:rPr lang="en-US" altLang="zh-CN" sz="3600" b="1">
                <a:solidFill>
                  <a:schemeClr val="accent2"/>
                </a:solidFill>
              </a:rPr>
              <a:t>q</a:t>
            </a:r>
            <a:r>
              <a:rPr lang="en-US" altLang="zh-CN" sz="3600" b="1" baseline="-30000">
                <a:solidFill>
                  <a:schemeClr val="accent2"/>
                </a:solidFill>
              </a:rPr>
              <a:t>0</a:t>
            </a:r>
            <a:r>
              <a:rPr lang="zh-CN" altLang="en-US" sz="3600" b="1"/>
              <a:t>，</a:t>
            </a:r>
            <a:r>
              <a:rPr lang="en-US" altLang="zh-CN" sz="3600" b="1"/>
              <a:t>b</a:t>
            </a:r>
            <a:r>
              <a:rPr lang="zh-CN" altLang="en-US" sz="3600" b="1"/>
              <a:t>，</a:t>
            </a:r>
            <a:r>
              <a:rPr lang="en-US" altLang="zh-CN" sz="3600" b="1">
                <a:solidFill>
                  <a:srgbClr val="000000"/>
                </a:solidFill>
              </a:rPr>
              <a:t>A</a:t>
            </a:r>
            <a:r>
              <a:rPr lang="zh-CN" altLang="en-US" sz="3600" b="1"/>
              <a:t>，</a:t>
            </a:r>
            <a:r>
              <a:rPr lang="en-US" altLang="zh-CN" sz="3600" b="1">
                <a:solidFill>
                  <a:srgbClr val="FF0000"/>
                </a:solidFill>
              </a:rPr>
              <a:t>q</a:t>
            </a:r>
            <a:r>
              <a:rPr lang="en-US" altLang="zh-CN" sz="3600" b="1" baseline="-30000">
                <a:solidFill>
                  <a:srgbClr val="FF0000"/>
                </a:solidFill>
              </a:rPr>
              <a:t>1</a:t>
            </a:r>
            <a:r>
              <a:rPr lang="zh-CN" altLang="en-US" sz="3600" b="1"/>
              <a:t>，</a:t>
            </a:r>
            <a:r>
              <a:rPr lang="en-US" altLang="zh-CN" sz="3600" b="1"/>
              <a:t>ε&gt;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/>
              <a:t>&lt; q</a:t>
            </a:r>
            <a:r>
              <a:rPr lang="en-US" altLang="zh-CN" sz="3600" b="1" baseline="-30000"/>
              <a:t>1</a:t>
            </a:r>
            <a:r>
              <a:rPr lang="zh-CN" altLang="en-US" sz="3600" b="1"/>
              <a:t>，</a:t>
            </a:r>
            <a:r>
              <a:rPr lang="en-US" altLang="zh-CN" sz="3600" b="1"/>
              <a:t>b</a:t>
            </a:r>
            <a:r>
              <a:rPr lang="zh-CN" altLang="en-US" sz="3600" b="1"/>
              <a:t>，</a:t>
            </a:r>
            <a:r>
              <a:rPr lang="en-US" altLang="zh-CN" sz="3600" b="1"/>
              <a:t>A</a:t>
            </a:r>
            <a:r>
              <a:rPr lang="zh-CN" altLang="en-US" sz="3600" b="1"/>
              <a:t>，</a:t>
            </a:r>
            <a:r>
              <a:rPr lang="en-US" altLang="zh-CN" sz="3600" b="1"/>
              <a:t>q</a:t>
            </a:r>
            <a:r>
              <a:rPr lang="en-US" altLang="zh-CN" sz="3600" b="1" baseline="-30000"/>
              <a:t>1</a:t>
            </a:r>
            <a:r>
              <a:rPr lang="zh-CN" altLang="en-US" sz="3600" b="1"/>
              <a:t>，</a:t>
            </a:r>
            <a:r>
              <a:rPr lang="en-US" altLang="zh-CN" sz="3600" b="1"/>
              <a:t>ε&gt;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/>
              <a:t>&lt; </a:t>
            </a:r>
            <a:r>
              <a:rPr lang="en-US" altLang="zh-CN" sz="3600" b="1">
                <a:solidFill>
                  <a:schemeClr val="accent2"/>
                </a:solidFill>
              </a:rPr>
              <a:t>q</a:t>
            </a:r>
            <a:r>
              <a:rPr lang="en-US" altLang="zh-CN" sz="3600" b="1" baseline="-30000">
                <a:solidFill>
                  <a:schemeClr val="accent2"/>
                </a:solidFill>
              </a:rPr>
              <a:t>1</a:t>
            </a:r>
            <a:r>
              <a:rPr lang="zh-CN" altLang="en-US" sz="3600" b="1"/>
              <a:t>，</a:t>
            </a:r>
            <a:r>
              <a:rPr lang="en-US" altLang="zh-CN" sz="3600" b="1">
                <a:solidFill>
                  <a:schemeClr val="accent2"/>
                </a:solidFill>
              </a:rPr>
              <a:t>ε</a:t>
            </a:r>
            <a:r>
              <a:rPr lang="zh-CN" altLang="en-US" sz="3600" b="1"/>
              <a:t>，</a:t>
            </a:r>
            <a:r>
              <a:rPr lang="en-US" altLang="zh-CN" sz="3600" b="1"/>
              <a:t>Z</a:t>
            </a:r>
            <a:r>
              <a:rPr lang="en-US" altLang="zh-CN" sz="3600" b="1" baseline="-30000"/>
              <a:t>0</a:t>
            </a:r>
            <a:r>
              <a:rPr lang="zh-CN" altLang="en-US" sz="3600" b="1"/>
              <a:t>，</a:t>
            </a:r>
            <a:r>
              <a:rPr lang="en-US" altLang="zh-CN" sz="3600" b="1"/>
              <a:t>q</a:t>
            </a:r>
            <a:r>
              <a:rPr lang="en-US" altLang="zh-CN" sz="3600" b="1" baseline="-30000"/>
              <a:t>1</a:t>
            </a:r>
            <a:r>
              <a:rPr lang="zh-CN" altLang="en-US" sz="3600" b="1"/>
              <a:t>，</a:t>
            </a:r>
            <a:r>
              <a:rPr lang="en-US" altLang="zh-CN" sz="3600" b="1"/>
              <a:t>ε&gt;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zh-CN" sz="3600" b="1"/>
              <a:t>规则是确定的</a:t>
            </a:r>
            <a:endParaRPr lang="en-US" altLang="zh-CN" sz="36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27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27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27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27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27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27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68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Clr>
                <a:schemeClr val="tx1"/>
              </a:buClr>
            </a:pPr>
            <a:r>
              <a:rPr lang="en-US" altLang="zh-CN" sz="4800" dirty="0">
                <a:solidFill>
                  <a:srgbClr val="000000"/>
                </a:solidFill>
              </a:rPr>
              <a:t>1.2 </a:t>
            </a:r>
            <a:r>
              <a:rPr lang="zh-CN" altLang="en-US" sz="4800" dirty="0">
                <a:solidFill>
                  <a:srgbClr val="000000"/>
                </a:solidFill>
              </a:rPr>
              <a:t>不确定的下推自动机</a:t>
            </a:r>
          </a:p>
        </p:txBody>
      </p:sp>
      <p:sp>
        <p:nvSpPr>
          <p:cNvPr id="328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zh-CN" altLang="en-US" sz="4800" b="1" dirty="0"/>
              <a:t>例</a:t>
            </a:r>
            <a:r>
              <a:rPr lang="en-US" altLang="zh-CN" sz="4800" b="1" dirty="0"/>
              <a:t>3 </a:t>
            </a:r>
            <a:r>
              <a:rPr lang="zh-CN" altLang="en-US" sz="4800" b="1" dirty="0"/>
              <a:t>语言</a:t>
            </a:r>
            <a:r>
              <a:rPr lang="en-US" altLang="zh-CN" sz="4800" b="1" dirty="0"/>
              <a:t>L={</a:t>
            </a:r>
            <a:r>
              <a:rPr lang="en-US" altLang="zh-CN" sz="4800" b="1" dirty="0" err="1">
                <a:solidFill>
                  <a:schemeClr val="accent2"/>
                </a:solidFill>
              </a:rPr>
              <a:t>ww</a:t>
            </a:r>
            <a:r>
              <a:rPr lang="en-US" altLang="zh-CN" sz="4800" b="1" baseline="30000" dirty="0" err="1">
                <a:solidFill>
                  <a:schemeClr val="accent2"/>
                </a:solidFill>
              </a:rPr>
              <a:t>T</a:t>
            </a:r>
            <a:r>
              <a:rPr lang="en-US" altLang="zh-CN" sz="4800" b="1" dirty="0" err="1"/>
              <a:t>|w</a:t>
            </a:r>
            <a:r>
              <a:rPr lang="en-US" altLang="zh-CN" sz="4800" b="1" dirty="0"/>
              <a:t>∈(</a:t>
            </a:r>
            <a:r>
              <a:rPr lang="en-US" altLang="zh-CN" sz="4800" b="1" dirty="0" err="1"/>
              <a:t>a,b</a:t>
            </a:r>
            <a:r>
              <a:rPr lang="en-US" altLang="zh-CN" sz="4800" b="1" dirty="0"/>
              <a:t>)</a:t>
            </a:r>
            <a:r>
              <a:rPr lang="en-US" altLang="zh-CN" sz="4800" b="1" baseline="30000" dirty="0"/>
              <a:t>*</a:t>
            </a:r>
            <a:r>
              <a:rPr lang="en-US" altLang="zh-CN" sz="4800" b="1" dirty="0"/>
              <a:t>}</a:t>
            </a:r>
            <a:endParaRPr lang="zh-CN" altLang="en-US" sz="4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28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8707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455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algn="just" eaLnBrk="1" hangingPunct="1">
              <a:buFont typeface="Wingdings" pitchFamily="2" charset="2"/>
              <a:buNone/>
            </a:pPr>
            <a:r>
              <a:rPr lang="zh-CN" altLang="en-US" sz="4000" b="1"/>
              <a:t>  没有中心点字符</a:t>
            </a:r>
          </a:p>
          <a:p>
            <a:pPr marL="0" indent="0" algn="just" eaLnBrk="1" hangingPunct="1">
              <a:buFont typeface="Wingdings" pitchFamily="2" charset="2"/>
              <a:buNone/>
            </a:pPr>
            <a:r>
              <a:rPr lang="zh-CN" altLang="en-US" sz="4000" b="1"/>
              <a:t>  在扫描过程中，就没有确定的位置进行状态的变换</a:t>
            </a:r>
          </a:p>
          <a:p>
            <a:pPr marL="0" indent="0" algn="just" eaLnBrk="1" hangingPunct="1">
              <a:buFont typeface="Wingdings" pitchFamily="2" charset="2"/>
              <a:buNone/>
            </a:pPr>
            <a:r>
              <a:rPr lang="zh-CN" altLang="en-US" sz="4000" b="1"/>
              <a:t>  具有</a:t>
            </a:r>
            <a:r>
              <a:rPr lang="zh-CN" altLang="en-US" sz="4000" b="1">
                <a:solidFill>
                  <a:schemeClr val="accent2"/>
                </a:solidFill>
              </a:rPr>
              <a:t>不确定</a:t>
            </a:r>
            <a:r>
              <a:rPr lang="zh-CN" altLang="en-US" sz="4000" b="1"/>
              <a:t>性。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55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55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55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568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456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3600" b="1" dirty="0"/>
              <a:t>使用规则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3600" b="1" dirty="0"/>
              <a:t>〈read</a:t>
            </a:r>
            <a:r>
              <a:rPr lang="zh-CN" altLang="en-US" sz="3600" b="1" dirty="0"/>
              <a:t>，</a:t>
            </a:r>
            <a:r>
              <a:rPr lang="en-US" altLang="zh-CN" sz="3600" b="1" dirty="0">
                <a:solidFill>
                  <a:srgbClr val="FF0000"/>
                </a:solidFill>
              </a:rPr>
              <a:t>ε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Z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match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Z&gt;   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3600" b="1" dirty="0"/>
              <a:t>来代替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3600" b="1" dirty="0"/>
              <a:t>〈read</a:t>
            </a:r>
            <a:r>
              <a:rPr lang="zh-CN" altLang="en-US" sz="3600" b="1" dirty="0"/>
              <a:t>， </a:t>
            </a:r>
            <a:r>
              <a:rPr lang="en-US" altLang="zh-CN" sz="3600" b="1" dirty="0">
                <a:solidFill>
                  <a:srgbClr val="FF0000"/>
                </a:solidFill>
              </a:rPr>
              <a:t>c</a:t>
            </a:r>
            <a:r>
              <a:rPr lang="en-US" altLang="zh-CN" sz="3600" b="1" dirty="0"/>
              <a:t> 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Z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match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Z&gt;</a:t>
            </a:r>
            <a:endParaRPr lang="zh-CN" altLang="en-US" sz="3600" b="1" dirty="0"/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3600" b="1" dirty="0"/>
              <a:t>即在</a:t>
            </a:r>
            <a:r>
              <a:rPr lang="en-US" altLang="zh-CN" sz="3600" b="1" dirty="0"/>
              <a:t>read</a:t>
            </a:r>
            <a:r>
              <a:rPr lang="zh-CN" altLang="en-US" sz="3600" b="1" dirty="0"/>
              <a:t>状态时，可随时改变为</a:t>
            </a:r>
            <a:r>
              <a:rPr lang="en-US" altLang="zh-CN" sz="3600" b="1" dirty="0"/>
              <a:t>match</a:t>
            </a:r>
            <a:r>
              <a:rPr lang="zh-CN" altLang="en-US" sz="3600" b="1" dirty="0"/>
              <a:t>状态（栈的内容和扫描符号不变）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56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56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56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56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456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6707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Clr>
                <a:schemeClr val="tx1"/>
              </a:buClr>
            </a:pPr>
            <a:endParaRPr lang="zh-CN" altLang="en-US" b="0"/>
          </a:p>
        </p:txBody>
      </p:sp>
      <p:sp>
        <p:nvSpPr>
          <p:cNvPr id="329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/>
              <a:t>&lt; read</a:t>
            </a:r>
            <a:r>
              <a:rPr lang="zh-CN" altLang="en-US" sz="3600" b="1"/>
              <a:t>，</a:t>
            </a:r>
            <a:r>
              <a:rPr lang="en-US" altLang="zh-CN" sz="3600" b="1"/>
              <a:t>a</a:t>
            </a:r>
            <a:r>
              <a:rPr lang="zh-CN" altLang="en-US" sz="3600" b="1"/>
              <a:t>，</a:t>
            </a:r>
            <a:r>
              <a:rPr lang="en-US" altLang="zh-CN" sz="3600" b="1"/>
              <a:t>Z</a:t>
            </a:r>
            <a:r>
              <a:rPr lang="zh-CN" altLang="en-US" sz="3600" b="1"/>
              <a:t>，</a:t>
            </a:r>
            <a:r>
              <a:rPr lang="en-US" altLang="zh-CN" sz="3600" b="1"/>
              <a:t>read</a:t>
            </a:r>
            <a:r>
              <a:rPr lang="zh-CN" altLang="en-US" sz="3600" b="1"/>
              <a:t>，</a:t>
            </a:r>
            <a:r>
              <a:rPr lang="en-US" altLang="zh-CN" sz="3600" b="1"/>
              <a:t>AZ&gt;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/>
              <a:t>&lt; read</a:t>
            </a:r>
            <a:r>
              <a:rPr lang="zh-CN" altLang="en-US" sz="3600" b="1"/>
              <a:t>，</a:t>
            </a:r>
            <a:r>
              <a:rPr lang="en-US" altLang="zh-CN" sz="3600" b="1"/>
              <a:t>b</a:t>
            </a:r>
            <a:r>
              <a:rPr lang="zh-CN" altLang="en-US" sz="3600" b="1"/>
              <a:t>，</a:t>
            </a:r>
            <a:r>
              <a:rPr lang="en-US" altLang="zh-CN" sz="3600" b="1"/>
              <a:t>Z</a:t>
            </a:r>
            <a:r>
              <a:rPr lang="zh-CN" altLang="en-US" sz="3600" b="1"/>
              <a:t>，</a:t>
            </a:r>
            <a:r>
              <a:rPr lang="en-US" altLang="zh-CN" sz="3600" b="1"/>
              <a:t>read</a:t>
            </a:r>
            <a:r>
              <a:rPr lang="zh-CN" altLang="en-US" sz="3600" b="1"/>
              <a:t>，</a:t>
            </a:r>
            <a:r>
              <a:rPr lang="en-US" altLang="zh-CN" sz="3600" b="1"/>
              <a:t>BZ&gt;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/>
              <a:t>&lt; </a:t>
            </a:r>
            <a:r>
              <a:rPr lang="en-US" altLang="zh-CN" sz="3600" b="1">
                <a:solidFill>
                  <a:schemeClr val="accent2"/>
                </a:solidFill>
              </a:rPr>
              <a:t>read</a:t>
            </a:r>
            <a:r>
              <a:rPr lang="zh-CN" altLang="en-US" sz="3600" b="1"/>
              <a:t>，</a:t>
            </a:r>
            <a:r>
              <a:rPr lang="en-US" altLang="zh-CN" sz="3600" b="1">
                <a:solidFill>
                  <a:srgbClr val="FF0000"/>
                </a:solidFill>
              </a:rPr>
              <a:t>ε</a:t>
            </a:r>
            <a:r>
              <a:rPr lang="zh-CN" altLang="en-US" sz="3600" b="1"/>
              <a:t>，</a:t>
            </a:r>
            <a:r>
              <a:rPr lang="en-US" altLang="zh-CN" sz="3600" b="1"/>
              <a:t>Z</a:t>
            </a:r>
            <a:r>
              <a:rPr lang="zh-CN" altLang="en-US" sz="3600" b="1"/>
              <a:t>，</a:t>
            </a:r>
            <a:r>
              <a:rPr lang="en-US" altLang="zh-CN" sz="3600" b="1">
                <a:solidFill>
                  <a:schemeClr val="accent2"/>
                </a:solidFill>
              </a:rPr>
              <a:t>match</a:t>
            </a:r>
            <a:r>
              <a:rPr lang="zh-CN" altLang="en-US" sz="3600" b="1"/>
              <a:t>，</a:t>
            </a:r>
            <a:r>
              <a:rPr lang="en-US" altLang="zh-CN" sz="3600" b="1"/>
              <a:t>Z&gt;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/>
              <a:t>&lt; match</a:t>
            </a:r>
            <a:r>
              <a:rPr lang="zh-CN" altLang="en-US" sz="3600" b="1"/>
              <a:t>，</a:t>
            </a:r>
            <a:r>
              <a:rPr lang="en-US" altLang="zh-CN" sz="3600" b="1"/>
              <a:t>a</a:t>
            </a:r>
            <a:r>
              <a:rPr lang="zh-CN" altLang="en-US" sz="3600" b="1"/>
              <a:t>，</a:t>
            </a:r>
            <a:r>
              <a:rPr lang="en-US" altLang="zh-CN" sz="3600" b="1"/>
              <a:t>A</a:t>
            </a:r>
            <a:r>
              <a:rPr lang="zh-CN" altLang="en-US" sz="3600" b="1"/>
              <a:t>， </a:t>
            </a:r>
            <a:r>
              <a:rPr lang="en-US" altLang="zh-CN" sz="3600" b="1"/>
              <a:t>match</a:t>
            </a:r>
            <a:r>
              <a:rPr lang="zh-CN" altLang="en-US" sz="3600" b="1"/>
              <a:t>，</a:t>
            </a:r>
            <a:r>
              <a:rPr lang="en-US" altLang="zh-CN" sz="3600" b="1"/>
              <a:t>ε&gt;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/>
              <a:t>&lt; match</a:t>
            </a:r>
            <a:r>
              <a:rPr lang="zh-CN" altLang="en-US" sz="3600" b="1"/>
              <a:t>，</a:t>
            </a:r>
            <a:r>
              <a:rPr lang="en-US" altLang="zh-CN" sz="3600" b="1"/>
              <a:t>b</a:t>
            </a:r>
            <a:r>
              <a:rPr lang="zh-CN" altLang="en-US" sz="3600" b="1"/>
              <a:t>，</a:t>
            </a:r>
            <a:r>
              <a:rPr lang="en-US" altLang="zh-CN" sz="3600" b="1"/>
              <a:t>B</a:t>
            </a:r>
            <a:r>
              <a:rPr lang="zh-CN" altLang="en-US" sz="3600" b="1"/>
              <a:t>， </a:t>
            </a:r>
            <a:r>
              <a:rPr lang="en-US" altLang="zh-CN" sz="3600" b="1"/>
              <a:t>match</a:t>
            </a:r>
            <a:r>
              <a:rPr lang="zh-CN" altLang="en-US" sz="3600" b="1"/>
              <a:t>，</a:t>
            </a:r>
            <a:r>
              <a:rPr lang="en-US" altLang="zh-CN" sz="3600" b="1"/>
              <a:t>ε&gt;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/>
              <a:t> &lt; match</a:t>
            </a:r>
            <a:r>
              <a:rPr lang="zh-CN" altLang="en-US" sz="3600" b="1"/>
              <a:t>，</a:t>
            </a:r>
            <a:r>
              <a:rPr lang="en-US" altLang="zh-CN" sz="3600" b="1"/>
              <a:t>ε</a:t>
            </a:r>
            <a:r>
              <a:rPr lang="zh-CN" altLang="en-US" sz="3600" b="1"/>
              <a:t>，</a:t>
            </a:r>
            <a:r>
              <a:rPr lang="en-US" altLang="zh-CN" sz="3600" b="1"/>
              <a:t>Z</a:t>
            </a:r>
            <a:r>
              <a:rPr lang="en-US" altLang="zh-CN" sz="3600" b="1" baseline="-30000"/>
              <a:t>0</a:t>
            </a:r>
            <a:r>
              <a:rPr lang="zh-CN" altLang="en-US" sz="3600" b="1"/>
              <a:t>，</a:t>
            </a:r>
            <a:r>
              <a:rPr lang="en-US" altLang="zh-CN" sz="3600" b="1"/>
              <a:t>match</a:t>
            </a:r>
            <a:r>
              <a:rPr lang="zh-CN" altLang="en-US" sz="3600" b="1"/>
              <a:t>，</a:t>
            </a:r>
            <a:r>
              <a:rPr lang="en-US" altLang="zh-CN" sz="3600" b="1"/>
              <a:t>ε&gt;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29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29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29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29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29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29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9731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Clr>
                <a:schemeClr val="tx1"/>
              </a:buClr>
            </a:pPr>
            <a:endParaRPr lang="zh-CN" altLang="en-US" b="0"/>
          </a:p>
        </p:txBody>
      </p:sp>
      <p:sp>
        <p:nvSpPr>
          <p:cNvPr id="330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zh-CN" altLang="en-US" sz="4000" b="1" dirty="0"/>
              <a:t>该</a:t>
            </a:r>
            <a:r>
              <a:rPr lang="en-US" altLang="zh-CN" sz="4000" b="1" dirty="0"/>
              <a:t>PDA</a:t>
            </a:r>
            <a:r>
              <a:rPr lang="zh-CN" altLang="en-US" sz="4000" b="1" dirty="0"/>
              <a:t>是</a:t>
            </a:r>
            <a:r>
              <a:rPr lang="zh-CN" altLang="en-US" sz="4000" b="1" dirty="0">
                <a:solidFill>
                  <a:srgbClr val="000000"/>
                </a:solidFill>
              </a:rPr>
              <a:t>不确定</a:t>
            </a:r>
            <a:r>
              <a:rPr lang="zh-CN" altLang="en-US" sz="4000" b="1" dirty="0"/>
              <a:t>的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4000" b="1" dirty="0"/>
              <a:t>    处于状态</a:t>
            </a:r>
            <a:r>
              <a:rPr lang="en-US" altLang="zh-CN" sz="4000" b="1" dirty="0">
                <a:solidFill>
                  <a:srgbClr val="000000"/>
                </a:solidFill>
              </a:rPr>
              <a:t>read</a:t>
            </a:r>
            <a:r>
              <a:rPr lang="zh-CN" altLang="en-US" sz="4000" b="1" dirty="0"/>
              <a:t>状态时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4000" b="1" dirty="0"/>
              <a:t> </a:t>
            </a:r>
            <a:r>
              <a:rPr lang="en-US" altLang="zh-CN" sz="4000" b="1" dirty="0"/>
              <a:t>(</a:t>
            </a:r>
            <a:r>
              <a:rPr lang="zh-CN" altLang="en-US" sz="4000" b="1" dirty="0">
                <a:solidFill>
                  <a:srgbClr val="000000"/>
                </a:solidFill>
              </a:rPr>
              <a:t>随时</a:t>
            </a:r>
            <a:r>
              <a:rPr lang="en-US" altLang="zh-CN" sz="4000" b="1" dirty="0">
                <a:solidFill>
                  <a:srgbClr val="000000"/>
                </a:solidFill>
              </a:rPr>
              <a:t>)</a:t>
            </a:r>
            <a:r>
              <a:rPr lang="zh-CN" altLang="en-US" sz="4000" b="1" dirty="0"/>
              <a:t>可以</a:t>
            </a:r>
            <a:r>
              <a:rPr lang="en-US" altLang="zh-CN" sz="4000" b="1" dirty="0"/>
              <a:t>: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4000" b="1" dirty="0"/>
              <a:t>     继续扫描，或状态变换为</a:t>
            </a:r>
            <a:r>
              <a:rPr lang="en-US" altLang="zh-CN" sz="4000" b="1" dirty="0">
                <a:solidFill>
                  <a:srgbClr val="000000"/>
                </a:solidFill>
              </a:rPr>
              <a:t>match</a:t>
            </a:r>
            <a:endParaRPr lang="zh-CN" altLang="en-US" sz="4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30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30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30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30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0755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473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zh-CN" altLang="en-US" sz="4000" b="1"/>
              <a:t>一个串</a:t>
            </a:r>
            <a:r>
              <a:rPr lang="en-US" altLang="zh-CN" sz="4000" b="1"/>
              <a:t>w</a:t>
            </a:r>
            <a:r>
              <a:rPr lang="zh-CN" altLang="en-US" sz="4000" b="1"/>
              <a:t>能够由</a:t>
            </a:r>
            <a:r>
              <a:rPr lang="en-US" altLang="zh-CN" sz="4000" b="1"/>
              <a:t>PDA</a:t>
            </a:r>
            <a:r>
              <a:rPr lang="zh-CN" altLang="en-US" sz="4000" b="1"/>
              <a:t>所识别：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4000" b="1"/>
              <a:t>  仅当串是</a:t>
            </a:r>
            <a:r>
              <a:rPr lang="en-US" altLang="zh-CN" sz="4000" b="1"/>
              <a:t>ww</a:t>
            </a:r>
            <a:r>
              <a:rPr lang="en-US" altLang="zh-CN" sz="4000" b="1" baseline="30000"/>
              <a:t>T</a:t>
            </a:r>
            <a:r>
              <a:rPr lang="zh-CN" altLang="en-US" sz="4000" b="1"/>
              <a:t>的形式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4000" b="1"/>
              <a:t>且</a:t>
            </a:r>
            <a:r>
              <a:rPr lang="en-US" altLang="zh-CN" sz="4000" b="1"/>
              <a:t>PDA</a:t>
            </a:r>
            <a:r>
              <a:rPr lang="zh-CN" altLang="en-US" sz="4000" b="1"/>
              <a:t>状态在</a:t>
            </a:r>
            <a:r>
              <a:rPr lang="zh-CN" altLang="en-US" sz="4000" b="1">
                <a:solidFill>
                  <a:schemeClr val="accent2"/>
                </a:solidFill>
              </a:rPr>
              <a:t>中心点</a:t>
            </a:r>
            <a:r>
              <a:rPr lang="zh-CN" altLang="en-US" sz="4000" b="1"/>
              <a:t>进行了变换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73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73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73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3091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443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spcBef>
                <a:spcPct val="35000"/>
              </a:spcBef>
              <a:buSzTx/>
              <a:buFont typeface="Wingdings" pitchFamily="2" charset="2"/>
              <a:buNone/>
            </a:pPr>
            <a:r>
              <a:rPr lang="zh-CN" altLang="en-US" sz="4000" b="1" dirty="0"/>
              <a:t>为</a:t>
            </a:r>
            <a:r>
              <a:rPr lang="en-US" altLang="zh-CN" sz="4000" b="1" dirty="0"/>
              <a:t>FA</a:t>
            </a:r>
            <a:r>
              <a:rPr lang="zh-CN" altLang="en-US" sz="4000" b="1" dirty="0"/>
              <a:t>扩充一个</a:t>
            </a:r>
            <a:r>
              <a:rPr lang="zh-CN" altLang="en-US" sz="4000" b="1" dirty="0">
                <a:solidFill>
                  <a:srgbClr val="000000"/>
                </a:solidFill>
              </a:rPr>
              <a:t>无限容量</a:t>
            </a:r>
            <a:r>
              <a:rPr lang="zh-CN" altLang="en-US" sz="4000" b="1" dirty="0"/>
              <a:t>的</a:t>
            </a:r>
            <a:r>
              <a:rPr lang="zh-CN" altLang="en-US" sz="4000" b="1" dirty="0">
                <a:solidFill>
                  <a:schemeClr val="accent2"/>
                </a:solidFill>
              </a:rPr>
              <a:t>栈</a:t>
            </a:r>
          </a:p>
          <a:p>
            <a:pPr algn="just" eaLnBrk="1" hangingPunct="1">
              <a:spcBef>
                <a:spcPct val="35000"/>
              </a:spcBef>
              <a:buSzTx/>
              <a:buFont typeface="Wingdings" pitchFamily="2" charset="2"/>
              <a:buNone/>
            </a:pPr>
            <a:r>
              <a:rPr lang="zh-CN" altLang="en-US" sz="4000" b="1" dirty="0"/>
              <a:t>   用栈的内容和</a:t>
            </a:r>
            <a:r>
              <a:rPr lang="en-US" altLang="zh-CN" sz="4000" b="1" dirty="0"/>
              <a:t>FA</a:t>
            </a:r>
            <a:r>
              <a:rPr lang="zh-CN" altLang="en-US" sz="4000" b="1" dirty="0"/>
              <a:t>的状态结合起来：</a:t>
            </a:r>
            <a:endParaRPr lang="en-US" altLang="zh-CN" sz="4000" b="1" dirty="0"/>
          </a:p>
          <a:p>
            <a:pPr algn="just" eaLnBrk="1" hangingPunct="1">
              <a:spcBef>
                <a:spcPct val="35000"/>
              </a:spcBef>
              <a:buSzTx/>
              <a:buFont typeface="Wingdings" pitchFamily="2" charset="2"/>
              <a:buNone/>
            </a:pPr>
            <a:r>
              <a:rPr lang="zh-CN" altLang="en-US" sz="4000" b="1" dirty="0"/>
              <a:t>可以表示</a:t>
            </a:r>
            <a:r>
              <a:rPr lang="zh-CN" altLang="en-US" sz="4000" b="1" dirty="0">
                <a:solidFill>
                  <a:schemeClr val="accent2"/>
                </a:solidFill>
              </a:rPr>
              <a:t>无限存储。</a:t>
            </a:r>
          </a:p>
          <a:p>
            <a:pPr algn="just" eaLnBrk="1" hangingPunct="1">
              <a:spcBef>
                <a:spcPct val="35000"/>
              </a:spcBef>
              <a:buSzTx/>
              <a:buFont typeface="Wingdings" pitchFamily="2" charset="2"/>
              <a:buNone/>
            </a:pPr>
            <a:r>
              <a:rPr lang="zh-CN" altLang="en-US" sz="4000" b="1" dirty="0"/>
              <a:t>这种模型就是下推自动机</a:t>
            </a:r>
            <a:endParaRPr lang="en-US" altLang="zh-CN" sz="4000" b="1" dirty="0"/>
          </a:p>
          <a:p>
            <a:pPr algn="just" eaLnBrk="1" hangingPunct="1">
              <a:spcBef>
                <a:spcPct val="35000"/>
              </a:spcBef>
              <a:buSzTx/>
              <a:buFont typeface="Wingdings" pitchFamily="2" charset="2"/>
              <a:buNone/>
            </a:pPr>
            <a:r>
              <a:rPr lang="en-US" altLang="zh-CN" sz="4000" b="1" dirty="0">
                <a:solidFill>
                  <a:srgbClr val="FF0000"/>
                </a:solidFill>
              </a:rPr>
              <a:t>P</a:t>
            </a:r>
            <a:r>
              <a:rPr lang="en-US" altLang="zh-CN" sz="4000" b="1" dirty="0">
                <a:solidFill>
                  <a:schemeClr val="accent2"/>
                </a:solidFill>
              </a:rPr>
              <a:t>ush-</a:t>
            </a:r>
            <a:r>
              <a:rPr lang="en-US" altLang="zh-CN" sz="4000" b="1" dirty="0">
                <a:solidFill>
                  <a:srgbClr val="FF0000"/>
                </a:solidFill>
              </a:rPr>
              <a:t>D</a:t>
            </a:r>
            <a:r>
              <a:rPr lang="en-US" altLang="zh-CN" sz="4000" b="1" dirty="0">
                <a:solidFill>
                  <a:schemeClr val="accent2"/>
                </a:solidFill>
              </a:rPr>
              <a:t>own </a:t>
            </a:r>
            <a:r>
              <a:rPr lang="en-US" altLang="zh-CN" sz="4000" b="1" dirty="0">
                <a:solidFill>
                  <a:srgbClr val="FF0000"/>
                </a:solidFill>
              </a:rPr>
              <a:t>A</a:t>
            </a:r>
            <a:r>
              <a:rPr lang="en-US" altLang="zh-CN" sz="4000" b="1" dirty="0">
                <a:solidFill>
                  <a:schemeClr val="accent2"/>
                </a:solidFill>
              </a:rPr>
              <a:t>utomaton--PDA</a:t>
            </a:r>
            <a:endParaRPr lang="zh-CN" alt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43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43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43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43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443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3395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Clr>
                <a:schemeClr val="tx1"/>
              </a:buClr>
            </a:pPr>
            <a:endParaRPr lang="zh-CN" altLang="en-US" b="0"/>
          </a:p>
        </p:txBody>
      </p:sp>
      <p:sp>
        <p:nvSpPr>
          <p:cNvPr id="331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zh-CN" altLang="en-US" sz="4000" b="1"/>
              <a:t>对于不确定的</a:t>
            </a:r>
            <a:r>
              <a:rPr lang="en-US" altLang="zh-CN" sz="4000" b="1">
                <a:solidFill>
                  <a:srgbClr val="000000"/>
                </a:solidFill>
              </a:rPr>
              <a:t>PDA</a:t>
            </a:r>
            <a:r>
              <a:rPr lang="zh-CN" altLang="en-US" sz="4000" b="1"/>
              <a:t>和串</a:t>
            </a:r>
            <a:r>
              <a:rPr lang="en-US" altLang="zh-CN" sz="4000" b="1">
                <a:solidFill>
                  <a:schemeClr val="accent2"/>
                </a:solidFill>
              </a:rPr>
              <a:t>w</a:t>
            </a:r>
            <a:endParaRPr lang="zh-CN" altLang="en-US" sz="4000" b="1"/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4000" b="1"/>
              <a:t>  若存在至少一个扫描过程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4000" b="1"/>
              <a:t> 使得当串</a:t>
            </a:r>
            <a:r>
              <a:rPr lang="en-US" altLang="zh-CN" sz="4000" b="1"/>
              <a:t>w</a:t>
            </a:r>
            <a:r>
              <a:rPr lang="zh-CN" altLang="en-US" sz="4000" b="1"/>
              <a:t>扫描结束时，栈为空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4000" b="1"/>
              <a:t> 则称串</a:t>
            </a:r>
            <a:r>
              <a:rPr lang="en-US" altLang="zh-CN" sz="4000" b="1"/>
              <a:t>w</a:t>
            </a:r>
            <a:r>
              <a:rPr lang="zh-CN" altLang="en-US" sz="4000" b="1"/>
              <a:t>能够被</a:t>
            </a:r>
            <a:r>
              <a:rPr lang="en-US" altLang="zh-CN" sz="4000" b="1">
                <a:solidFill>
                  <a:srgbClr val="000000"/>
                </a:solidFill>
              </a:rPr>
              <a:t>PDA</a:t>
            </a:r>
            <a:r>
              <a:rPr lang="zh-CN" altLang="en-US" sz="4000" b="1"/>
              <a:t>所</a:t>
            </a:r>
            <a:r>
              <a:rPr lang="zh-CN" altLang="en-US" sz="4000" b="1">
                <a:solidFill>
                  <a:srgbClr val="000000"/>
                </a:solidFill>
              </a:rPr>
              <a:t>识别</a:t>
            </a:r>
            <a:r>
              <a:rPr lang="zh-CN" altLang="en-US" sz="4000" b="1"/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31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31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31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31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1779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不确定的</a:t>
            </a:r>
            <a:r>
              <a:rPr lang="en-US" altLang="zh-CN">
                <a:solidFill>
                  <a:srgbClr val="000000"/>
                </a:solidFill>
              </a:rPr>
              <a:t>PDA</a:t>
            </a:r>
            <a:r>
              <a:rPr lang="zh-CN" altLang="en-US">
                <a:solidFill>
                  <a:srgbClr val="000000"/>
                </a:solidFill>
              </a:rPr>
              <a:t>的两种情况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  <a:defRPr/>
            </a:pPr>
            <a:r>
              <a:rPr lang="zh-CN" altLang="en-US" sz="3600" b="1" dirty="0"/>
              <a:t>①  </a:t>
            </a:r>
            <a:endParaRPr lang="en-US" altLang="zh-CN" sz="3600" b="1" dirty="0"/>
          </a:p>
          <a:p>
            <a:pPr algn="just" eaLnBrk="1" hangingPunct="1">
              <a:buFont typeface="Wingdings" pitchFamily="2" charset="2"/>
              <a:buNone/>
              <a:defRPr/>
            </a:pPr>
            <a:r>
              <a:rPr lang="en-US" altLang="zh-CN" sz="3600" b="1" dirty="0"/>
              <a:t>      &lt;</a:t>
            </a:r>
            <a:r>
              <a:rPr lang="en-US" altLang="zh-CN" sz="3600" b="1" dirty="0">
                <a:solidFill>
                  <a:schemeClr val="accent6"/>
                </a:solidFill>
              </a:rPr>
              <a:t>q</a:t>
            </a:r>
            <a:r>
              <a:rPr lang="zh-CN" altLang="en-US" sz="3600" b="1" dirty="0"/>
              <a:t>，</a:t>
            </a:r>
            <a:r>
              <a:rPr lang="en-US" altLang="zh-CN" sz="3600" b="1" dirty="0">
                <a:solidFill>
                  <a:srgbClr val="FF0000"/>
                </a:solidFill>
              </a:rPr>
              <a:t>x</a:t>
            </a:r>
            <a:r>
              <a:rPr lang="zh-CN" altLang="en-US" sz="3600" b="1" dirty="0"/>
              <a:t>，</a:t>
            </a:r>
            <a:r>
              <a:rPr lang="en-US" altLang="zh-CN" sz="3600" b="1" dirty="0">
                <a:solidFill>
                  <a:schemeClr val="accent6"/>
                </a:solidFill>
              </a:rPr>
              <a:t>A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q</a:t>
            </a:r>
            <a:r>
              <a:rPr lang="en-US" altLang="zh-CN" sz="3600" b="1" baseline="-30000" dirty="0"/>
              <a:t>1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V</a:t>
            </a:r>
            <a:r>
              <a:rPr lang="en-US" altLang="zh-CN" sz="3600" b="1" baseline="-30000" dirty="0"/>
              <a:t>1</a:t>
            </a:r>
            <a:r>
              <a:rPr lang="en-US" altLang="zh-CN" sz="3600" b="1" dirty="0"/>
              <a:t>&gt;</a:t>
            </a:r>
          </a:p>
          <a:p>
            <a:pPr algn="just" eaLnBrk="1" hangingPunct="1">
              <a:buFont typeface="Wingdings" pitchFamily="2" charset="2"/>
              <a:buNone/>
              <a:defRPr/>
            </a:pPr>
            <a:r>
              <a:rPr lang="zh-CN" altLang="en-US" sz="3600" b="1" dirty="0"/>
              <a:t>      </a:t>
            </a:r>
            <a:r>
              <a:rPr lang="en-US" altLang="zh-CN" sz="3600" b="1" dirty="0"/>
              <a:t>&lt;</a:t>
            </a:r>
            <a:r>
              <a:rPr lang="en-US" altLang="zh-CN" sz="3600" b="1" dirty="0">
                <a:solidFill>
                  <a:schemeClr val="accent6"/>
                </a:solidFill>
              </a:rPr>
              <a:t>q</a:t>
            </a:r>
            <a:r>
              <a:rPr lang="zh-CN" altLang="en-US" sz="3600" b="1" dirty="0"/>
              <a:t>，</a:t>
            </a:r>
            <a:r>
              <a:rPr lang="en-US" altLang="zh-CN" sz="3600" b="1" dirty="0">
                <a:solidFill>
                  <a:srgbClr val="FF0000"/>
                </a:solidFill>
              </a:rPr>
              <a:t>ε</a:t>
            </a:r>
            <a:r>
              <a:rPr lang="zh-CN" altLang="en-US" sz="3600" b="1" dirty="0"/>
              <a:t>，</a:t>
            </a:r>
            <a:r>
              <a:rPr lang="en-US" altLang="zh-CN" sz="3600" b="1" dirty="0">
                <a:solidFill>
                  <a:schemeClr val="accent6"/>
                </a:solidFill>
              </a:rPr>
              <a:t>A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q</a:t>
            </a:r>
            <a:r>
              <a:rPr lang="en-US" altLang="zh-CN" sz="3600" b="1" baseline="-30000" dirty="0"/>
              <a:t>2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V</a:t>
            </a:r>
            <a:r>
              <a:rPr lang="en-US" altLang="zh-CN" sz="3600" b="1" baseline="-30000" dirty="0"/>
              <a:t>2</a:t>
            </a:r>
            <a:r>
              <a:rPr lang="en-US" altLang="zh-CN" sz="3600" b="1" dirty="0"/>
              <a:t>&gt;</a:t>
            </a:r>
            <a:endParaRPr lang="zh-CN" altLang="en-US" sz="3600" b="1" dirty="0"/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zh-CN" altLang="en-US" sz="3600" b="1" dirty="0"/>
              <a:t>② </a:t>
            </a:r>
            <a:endParaRPr lang="en-US" altLang="zh-CN" sz="3600" b="1" dirty="0"/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3600" b="1" dirty="0"/>
              <a:t>     &lt;</a:t>
            </a:r>
            <a:r>
              <a:rPr lang="en-US" altLang="zh-CN" sz="3600" b="1" dirty="0">
                <a:solidFill>
                  <a:schemeClr val="accent6"/>
                </a:solidFill>
              </a:rPr>
              <a:t>q</a:t>
            </a:r>
            <a:r>
              <a:rPr lang="zh-CN" altLang="en-US" sz="3600" b="1" dirty="0"/>
              <a:t>，</a:t>
            </a:r>
            <a:r>
              <a:rPr lang="en-US" altLang="zh-CN" sz="3600" b="1" dirty="0">
                <a:solidFill>
                  <a:schemeClr val="accent6"/>
                </a:solidFill>
              </a:rPr>
              <a:t>x</a:t>
            </a:r>
            <a:r>
              <a:rPr lang="zh-CN" altLang="en-US" sz="3600" b="1" dirty="0"/>
              <a:t>，</a:t>
            </a:r>
            <a:r>
              <a:rPr lang="en-US" altLang="zh-CN" sz="3600" b="1" dirty="0">
                <a:solidFill>
                  <a:schemeClr val="accent6"/>
                </a:solidFill>
              </a:rPr>
              <a:t>A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q</a:t>
            </a:r>
            <a:r>
              <a:rPr lang="en-US" altLang="zh-CN" sz="3600" b="1" baseline="-30000" dirty="0"/>
              <a:t>1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V</a:t>
            </a:r>
            <a:r>
              <a:rPr lang="en-US" altLang="zh-CN" sz="3600" b="1" baseline="-30000" dirty="0"/>
              <a:t>1</a:t>
            </a:r>
            <a:r>
              <a:rPr lang="en-US" altLang="zh-CN" sz="3600" b="1" dirty="0"/>
              <a:t>&gt;</a:t>
            </a:r>
            <a:endParaRPr lang="zh-CN" altLang="en-US" sz="3600" b="1" dirty="0"/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3600" b="1" dirty="0"/>
              <a:t>     &lt;</a:t>
            </a:r>
            <a:r>
              <a:rPr lang="en-US" altLang="zh-CN" sz="3600" b="1" dirty="0">
                <a:solidFill>
                  <a:schemeClr val="accent6"/>
                </a:solidFill>
              </a:rPr>
              <a:t>q</a:t>
            </a:r>
            <a:r>
              <a:rPr lang="zh-CN" altLang="en-US" sz="3600" b="1" dirty="0"/>
              <a:t>，</a:t>
            </a:r>
            <a:r>
              <a:rPr lang="en-US" altLang="zh-CN" sz="3600" b="1" dirty="0">
                <a:solidFill>
                  <a:schemeClr val="accent6"/>
                </a:solidFill>
              </a:rPr>
              <a:t>x</a:t>
            </a:r>
            <a:r>
              <a:rPr lang="zh-CN" altLang="en-US" sz="3600" b="1" dirty="0"/>
              <a:t>，</a:t>
            </a:r>
            <a:r>
              <a:rPr lang="en-US" altLang="zh-CN" sz="3600" b="1" dirty="0">
                <a:solidFill>
                  <a:schemeClr val="accent6"/>
                </a:solidFill>
              </a:rPr>
              <a:t>A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q</a:t>
            </a:r>
            <a:r>
              <a:rPr lang="en-US" altLang="zh-CN" sz="3600" b="1" baseline="-30000" dirty="0"/>
              <a:t>2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V</a:t>
            </a:r>
            <a:r>
              <a:rPr lang="en-US" altLang="zh-CN" sz="3600" b="1" baseline="-30000" dirty="0"/>
              <a:t>2</a:t>
            </a:r>
            <a:r>
              <a:rPr lang="en-US" altLang="zh-CN" sz="3600" b="1" dirty="0"/>
              <a:t>&gt;</a:t>
            </a:r>
            <a:endParaRPr lang="zh-CN" altLang="en-US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Clr>
                <a:schemeClr val="tx1"/>
              </a:buClr>
            </a:pPr>
            <a:r>
              <a:rPr lang="zh-CN" altLang="en-US" sz="4800"/>
              <a:t>接收语言</a:t>
            </a:r>
            <a:r>
              <a:rPr lang="en-US" altLang="zh-CN" sz="4800"/>
              <a:t>L={(ab)</a:t>
            </a:r>
            <a:r>
              <a:rPr lang="en-US" altLang="zh-CN" sz="4800" baseline="30000"/>
              <a:t>n</a:t>
            </a:r>
            <a:r>
              <a:rPr lang="en-US" altLang="zh-CN" sz="4800"/>
              <a:t>|n</a:t>
            </a:r>
            <a:r>
              <a:rPr lang="en-US" altLang="zh-CN">
                <a:solidFill>
                  <a:srgbClr val="FF0000"/>
                </a:solidFill>
              </a:rPr>
              <a:t>≥</a:t>
            </a:r>
            <a:r>
              <a:rPr lang="en-US" altLang="zh-CN" sz="4800"/>
              <a:t>0}</a:t>
            </a:r>
            <a:endParaRPr lang="zh-CN" altLang="en-US" sz="4800"/>
          </a:p>
        </p:txBody>
      </p:sp>
      <p:sp>
        <p:nvSpPr>
          <p:cNvPr id="332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en-US" altLang="zh-CN" sz="4000" b="1" dirty="0"/>
              <a:t>&lt; </a:t>
            </a:r>
            <a:r>
              <a:rPr lang="en-US" altLang="zh-CN" sz="4000" b="1" dirty="0">
                <a:solidFill>
                  <a:srgbClr val="000000"/>
                </a:solidFill>
              </a:rPr>
              <a:t>q</a:t>
            </a:r>
            <a:r>
              <a:rPr lang="en-US" altLang="zh-CN" sz="4000" b="1" baseline="-30000" dirty="0">
                <a:solidFill>
                  <a:srgbClr val="000000"/>
                </a:solidFill>
              </a:rPr>
              <a:t>1</a:t>
            </a:r>
            <a:r>
              <a:rPr lang="zh-CN" altLang="en-US" sz="4000" b="1" dirty="0"/>
              <a:t>，</a:t>
            </a:r>
            <a:r>
              <a:rPr lang="en-US" altLang="zh-CN" sz="4000" b="1" dirty="0"/>
              <a:t>a</a:t>
            </a:r>
            <a:r>
              <a:rPr lang="zh-CN" altLang="en-US" sz="4000" b="1" dirty="0"/>
              <a:t>，</a:t>
            </a:r>
            <a:r>
              <a:rPr lang="en-US" altLang="zh-CN" sz="4000" b="1" dirty="0"/>
              <a:t>Z</a:t>
            </a:r>
            <a:r>
              <a:rPr lang="en-US" altLang="zh-CN" sz="4000" b="1" baseline="-30000" dirty="0"/>
              <a:t>0</a:t>
            </a:r>
            <a:r>
              <a:rPr lang="zh-CN" altLang="en-US" sz="4000" b="1" dirty="0"/>
              <a:t>，</a:t>
            </a:r>
            <a:r>
              <a:rPr lang="en-US" altLang="zh-CN" sz="4000" b="1" dirty="0">
                <a:solidFill>
                  <a:srgbClr val="FF0000"/>
                </a:solidFill>
              </a:rPr>
              <a:t>q</a:t>
            </a:r>
            <a:r>
              <a:rPr lang="en-US" altLang="zh-CN" sz="4000" b="1" baseline="-30000" dirty="0">
                <a:solidFill>
                  <a:srgbClr val="FF0000"/>
                </a:solidFill>
              </a:rPr>
              <a:t>2</a:t>
            </a:r>
            <a:r>
              <a:rPr lang="zh-CN" altLang="en-US" sz="4000" b="1" dirty="0"/>
              <a:t>，</a:t>
            </a:r>
            <a:r>
              <a:rPr lang="en-US" altLang="zh-CN" sz="4000" b="1" dirty="0"/>
              <a:t>AZ</a:t>
            </a:r>
            <a:r>
              <a:rPr lang="en-US" altLang="zh-CN" sz="4000" b="1" baseline="-30000" dirty="0"/>
              <a:t>0</a:t>
            </a:r>
            <a:r>
              <a:rPr lang="en-US" altLang="zh-CN" sz="4000" b="1" dirty="0"/>
              <a:t>&gt;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4000" b="1" dirty="0"/>
              <a:t>&lt; </a:t>
            </a:r>
            <a:r>
              <a:rPr lang="en-US" altLang="zh-CN" sz="4000" b="1" dirty="0">
                <a:solidFill>
                  <a:srgbClr val="FF0000"/>
                </a:solidFill>
              </a:rPr>
              <a:t>q</a:t>
            </a:r>
            <a:r>
              <a:rPr lang="en-US" altLang="zh-CN" sz="4000" b="1" baseline="-30000" dirty="0">
                <a:solidFill>
                  <a:srgbClr val="FF0000"/>
                </a:solidFill>
              </a:rPr>
              <a:t>2</a:t>
            </a:r>
            <a:r>
              <a:rPr lang="zh-CN" altLang="en-US" sz="4000" b="1" dirty="0"/>
              <a:t>，</a:t>
            </a:r>
            <a:r>
              <a:rPr lang="en-US" altLang="zh-CN" sz="4000" b="1" dirty="0"/>
              <a:t>b</a:t>
            </a:r>
            <a:r>
              <a:rPr lang="zh-CN" altLang="en-US" sz="4000" b="1" dirty="0"/>
              <a:t>，</a:t>
            </a:r>
            <a:r>
              <a:rPr lang="en-US" altLang="zh-CN" sz="4000" b="1" dirty="0"/>
              <a:t>A</a:t>
            </a:r>
            <a:r>
              <a:rPr lang="zh-CN" altLang="en-US" sz="4000" b="1" dirty="0"/>
              <a:t>，</a:t>
            </a:r>
            <a:r>
              <a:rPr lang="en-US" altLang="zh-CN" sz="4000" b="1" dirty="0">
                <a:solidFill>
                  <a:srgbClr val="000000"/>
                </a:solidFill>
              </a:rPr>
              <a:t>q</a:t>
            </a:r>
            <a:r>
              <a:rPr lang="en-US" altLang="zh-CN" sz="4000" b="1" baseline="-30000" dirty="0">
                <a:solidFill>
                  <a:srgbClr val="000000"/>
                </a:solidFill>
              </a:rPr>
              <a:t>1</a:t>
            </a:r>
            <a:r>
              <a:rPr lang="zh-CN" altLang="en-US" sz="4000" b="1" dirty="0"/>
              <a:t>，</a:t>
            </a:r>
            <a:r>
              <a:rPr lang="en-US" altLang="zh-CN" sz="4000" b="1" dirty="0"/>
              <a:t>ε&gt; 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4000" b="1" dirty="0"/>
              <a:t>&lt; </a:t>
            </a:r>
            <a:r>
              <a:rPr lang="en-US" altLang="zh-CN" sz="4000" b="1" dirty="0">
                <a:solidFill>
                  <a:srgbClr val="000000"/>
                </a:solidFill>
              </a:rPr>
              <a:t>q</a:t>
            </a:r>
            <a:r>
              <a:rPr lang="en-US" altLang="zh-CN" sz="4000" b="1" baseline="-30000" dirty="0">
                <a:solidFill>
                  <a:srgbClr val="000000"/>
                </a:solidFill>
              </a:rPr>
              <a:t>1</a:t>
            </a:r>
            <a:r>
              <a:rPr lang="zh-CN" altLang="en-US" sz="4000" b="1" dirty="0"/>
              <a:t>，</a:t>
            </a:r>
            <a:r>
              <a:rPr lang="en-US" altLang="zh-CN" sz="4000" b="1" dirty="0"/>
              <a:t>ε</a:t>
            </a:r>
            <a:r>
              <a:rPr lang="zh-CN" altLang="en-US" sz="4000" b="1" dirty="0"/>
              <a:t>，</a:t>
            </a:r>
            <a:r>
              <a:rPr lang="en-US" altLang="zh-CN" sz="4000" b="1" dirty="0"/>
              <a:t>Z</a:t>
            </a:r>
            <a:r>
              <a:rPr lang="en-US" altLang="zh-CN" sz="4000" b="1" baseline="-30000" dirty="0"/>
              <a:t>0</a:t>
            </a:r>
            <a:r>
              <a:rPr lang="zh-CN" altLang="en-US" sz="4000" b="1" dirty="0"/>
              <a:t>，</a:t>
            </a:r>
            <a:r>
              <a:rPr lang="en-US" altLang="zh-CN" sz="4000" b="1" dirty="0">
                <a:solidFill>
                  <a:srgbClr val="FF0000"/>
                </a:solidFill>
              </a:rPr>
              <a:t>q</a:t>
            </a:r>
            <a:r>
              <a:rPr lang="en-US" altLang="zh-CN" sz="4000" b="1" baseline="-30000" dirty="0">
                <a:solidFill>
                  <a:srgbClr val="FF0000"/>
                </a:solidFill>
              </a:rPr>
              <a:t>1</a:t>
            </a:r>
            <a:r>
              <a:rPr lang="zh-CN" altLang="en-US" sz="4000" b="1" dirty="0"/>
              <a:t>，</a:t>
            </a:r>
            <a:r>
              <a:rPr lang="en-US" altLang="zh-CN" sz="4000" b="1" dirty="0"/>
              <a:t>ε &gt;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zh-CN" sz="4000" b="1" dirty="0"/>
              <a:t>规则是不确定的。</a:t>
            </a:r>
          </a:p>
          <a:p>
            <a:pPr algn="just" eaLnBrk="1" hangingPunct="1">
              <a:buFont typeface="Wingdings" pitchFamily="2" charset="2"/>
              <a:buNone/>
            </a:pPr>
            <a:endParaRPr lang="en-US" altLang="zh-CN" sz="4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32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32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32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32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280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Clr>
                <a:schemeClr val="tx1"/>
              </a:buClr>
            </a:pPr>
            <a:r>
              <a:rPr lang="zh-CN" altLang="en-US" sz="4400"/>
              <a:t>接收语言</a:t>
            </a:r>
            <a:r>
              <a:rPr lang="en-US" altLang="zh-CN" sz="4400"/>
              <a:t>L={(ab)</a:t>
            </a:r>
            <a:r>
              <a:rPr lang="en-US" altLang="zh-CN" sz="4400" baseline="30000"/>
              <a:t>n</a:t>
            </a:r>
            <a:r>
              <a:rPr lang="en-US" altLang="zh-CN" sz="4400"/>
              <a:t>|n</a:t>
            </a:r>
            <a:r>
              <a:rPr lang="en-GB" altLang="zh-CN" sz="4400">
                <a:solidFill>
                  <a:srgbClr val="FF0000"/>
                </a:solidFill>
              </a:rPr>
              <a:t>&gt;</a:t>
            </a:r>
            <a:r>
              <a:rPr lang="en-GB" altLang="zh-CN" sz="4400"/>
              <a:t>0</a:t>
            </a:r>
            <a:r>
              <a:rPr lang="en-US" altLang="zh-CN" sz="4400"/>
              <a:t>}</a:t>
            </a:r>
            <a:endParaRPr lang="zh-CN" altLang="en-US" sz="4400"/>
          </a:p>
        </p:txBody>
      </p:sp>
      <p:sp>
        <p:nvSpPr>
          <p:cNvPr id="333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 dirty="0"/>
              <a:t>&lt; </a:t>
            </a:r>
            <a:r>
              <a:rPr lang="en-US" altLang="zh-CN" sz="3600" b="1" dirty="0">
                <a:solidFill>
                  <a:schemeClr val="accent2"/>
                </a:solidFill>
              </a:rPr>
              <a:t>q</a:t>
            </a:r>
            <a:r>
              <a:rPr lang="en-US" altLang="zh-CN" sz="3600" b="1" baseline="-30000" dirty="0">
                <a:solidFill>
                  <a:schemeClr val="accent2"/>
                </a:solidFill>
              </a:rPr>
              <a:t>0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a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Z</a:t>
            </a:r>
            <a:r>
              <a:rPr lang="en-US" altLang="zh-CN" sz="3600" b="1" baseline="-30000" dirty="0"/>
              <a:t>0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q</a:t>
            </a:r>
            <a:r>
              <a:rPr lang="en-US" altLang="zh-CN" sz="3600" b="1" baseline="-30000" dirty="0"/>
              <a:t>0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AZ</a:t>
            </a:r>
            <a:r>
              <a:rPr lang="en-US" altLang="zh-CN" sz="3600" b="1" baseline="-30000" dirty="0"/>
              <a:t>0</a:t>
            </a:r>
            <a:r>
              <a:rPr lang="en-US" altLang="zh-CN" sz="3600" b="1" dirty="0"/>
              <a:t>&gt;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 dirty="0"/>
              <a:t>&lt; q</a:t>
            </a:r>
            <a:r>
              <a:rPr lang="en-US" altLang="zh-CN" sz="3600" b="1" baseline="-30000" dirty="0"/>
              <a:t>0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b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A</a:t>
            </a:r>
            <a:r>
              <a:rPr lang="zh-CN" altLang="en-US" sz="3600" b="1" dirty="0"/>
              <a:t>，</a:t>
            </a:r>
            <a:r>
              <a:rPr lang="en-US" altLang="zh-CN" sz="3600" b="1" dirty="0">
                <a:solidFill>
                  <a:srgbClr val="FF0000"/>
                </a:solidFill>
              </a:rPr>
              <a:t>q</a:t>
            </a:r>
            <a:r>
              <a:rPr lang="en-US" altLang="zh-CN" sz="3600" b="1" baseline="-30000" dirty="0">
                <a:solidFill>
                  <a:srgbClr val="FF0000"/>
                </a:solidFill>
              </a:rPr>
              <a:t>1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ε&gt;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 dirty="0"/>
              <a:t>&lt; </a:t>
            </a:r>
            <a:r>
              <a:rPr lang="en-US" altLang="zh-CN" sz="3600" b="1" dirty="0">
                <a:solidFill>
                  <a:srgbClr val="000000"/>
                </a:solidFill>
              </a:rPr>
              <a:t>q</a:t>
            </a:r>
            <a:r>
              <a:rPr lang="en-US" altLang="zh-CN" sz="3600" b="1" baseline="-30000" dirty="0">
                <a:solidFill>
                  <a:srgbClr val="000000"/>
                </a:solidFill>
              </a:rPr>
              <a:t>1</a:t>
            </a:r>
            <a:r>
              <a:rPr lang="zh-CN" altLang="en-US" sz="3600" b="1" dirty="0">
                <a:solidFill>
                  <a:srgbClr val="000000"/>
                </a:solidFill>
              </a:rPr>
              <a:t>，</a:t>
            </a:r>
            <a:r>
              <a:rPr lang="en-US" altLang="zh-CN" sz="3600" b="1" dirty="0">
                <a:solidFill>
                  <a:srgbClr val="000000"/>
                </a:solidFill>
              </a:rPr>
              <a:t>a</a:t>
            </a:r>
            <a:r>
              <a:rPr lang="zh-CN" altLang="en-US" sz="3600" b="1" dirty="0">
                <a:solidFill>
                  <a:srgbClr val="000000"/>
                </a:solidFill>
              </a:rPr>
              <a:t>，</a:t>
            </a:r>
            <a:r>
              <a:rPr lang="en-US" altLang="zh-CN" sz="3600" b="1" dirty="0">
                <a:solidFill>
                  <a:srgbClr val="000000"/>
                </a:solidFill>
              </a:rPr>
              <a:t>Z</a:t>
            </a:r>
            <a:r>
              <a:rPr lang="en-US" altLang="zh-CN" sz="3600" b="1" baseline="-30000" dirty="0">
                <a:solidFill>
                  <a:srgbClr val="000000"/>
                </a:solidFill>
              </a:rPr>
              <a:t>0</a:t>
            </a:r>
            <a:r>
              <a:rPr lang="zh-CN" altLang="en-US" sz="3600" b="1" dirty="0">
                <a:solidFill>
                  <a:srgbClr val="000000"/>
                </a:solidFill>
              </a:rPr>
              <a:t>，</a:t>
            </a:r>
            <a:r>
              <a:rPr lang="en-US" altLang="zh-CN" sz="3600" b="1" dirty="0">
                <a:solidFill>
                  <a:srgbClr val="000000"/>
                </a:solidFill>
              </a:rPr>
              <a:t>q</a:t>
            </a:r>
            <a:r>
              <a:rPr lang="en-US" altLang="zh-CN" sz="3600" b="1" baseline="-30000" dirty="0">
                <a:solidFill>
                  <a:srgbClr val="000000"/>
                </a:solidFill>
              </a:rPr>
              <a:t>2</a:t>
            </a:r>
            <a:r>
              <a:rPr lang="zh-CN" altLang="en-US" sz="3600" b="1" dirty="0">
                <a:solidFill>
                  <a:srgbClr val="000000"/>
                </a:solidFill>
              </a:rPr>
              <a:t>，</a:t>
            </a:r>
            <a:r>
              <a:rPr lang="en-US" altLang="zh-CN" sz="3600" b="1" dirty="0">
                <a:solidFill>
                  <a:srgbClr val="000000"/>
                </a:solidFill>
              </a:rPr>
              <a:t>AZ</a:t>
            </a:r>
            <a:r>
              <a:rPr lang="en-US" altLang="zh-CN" sz="3600" b="1" baseline="-30000" dirty="0">
                <a:solidFill>
                  <a:srgbClr val="000000"/>
                </a:solidFill>
              </a:rPr>
              <a:t>0</a:t>
            </a:r>
            <a:r>
              <a:rPr lang="en-US" altLang="zh-CN" sz="3600" b="1" dirty="0">
                <a:solidFill>
                  <a:srgbClr val="000000"/>
                </a:solidFill>
              </a:rPr>
              <a:t>&gt;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 dirty="0"/>
              <a:t>&lt; </a:t>
            </a:r>
            <a:r>
              <a:rPr lang="en-US" altLang="zh-CN" sz="3600" b="1" dirty="0">
                <a:solidFill>
                  <a:srgbClr val="000000"/>
                </a:solidFill>
              </a:rPr>
              <a:t>q</a:t>
            </a:r>
            <a:r>
              <a:rPr lang="en-US" altLang="zh-CN" sz="3600" b="1" baseline="-30000" dirty="0">
                <a:solidFill>
                  <a:srgbClr val="000000"/>
                </a:solidFill>
              </a:rPr>
              <a:t>2</a:t>
            </a:r>
            <a:r>
              <a:rPr lang="zh-CN" altLang="en-US" sz="3600" b="1" dirty="0">
                <a:solidFill>
                  <a:srgbClr val="000000"/>
                </a:solidFill>
              </a:rPr>
              <a:t>，</a:t>
            </a:r>
            <a:r>
              <a:rPr lang="en-US" altLang="zh-CN" sz="3600" b="1" dirty="0">
                <a:solidFill>
                  <a:srgbClr val="000000"/>
                </a:solidFill>
              </a:rPr>
              <a:t>b</a:t>
            </a:r>
            <a:r>
              <a:rPr lang="zh-CN" altLang="en-US" sz="3600" b="1" dirty="0">
                <a:solidFill>
                  <a:srgbClr val="000000"/>
                </a:solidFill>
              </a:rPr>
              <a:t>，</a:t>
            </a:r>
            <a:r>
              <a:rPr lang="en-US" altLang="zh-CN" sz="3600" b="1" dirty="0">
                <a:solidFill>
                  <a:srgbClr val="000000"/>
                </a:solidFill>
              </a:rPr>
              <a:t>A</a:t>
            </a:r>
            <a:r>
              <a:rPr lang="zh-CN" altLang="en-US" sz="3600" b="1" dirty="0">
                <a:solidFill>
                  <a:srgbClr val="000000"/>
                </a:solidFill>
              </a:rPr>
              <a:t>，</a:t>
            </a:r>
            <a:r>
              <a:rPr lang="en-US" altLang="zh-CN" sz="3600" b="1" dirty="0">
                <a:solidFill>
                  <a:srgbClr val="000000"/>
                </a:solidFill>
              </a:rPr>
              <a:t>q</a:t>
            </a:r>
            <a:r>
              <a:rPr lang="en-US" altLang="zh-CN" sz="3600" b="1" baseline="-30000" dirty="0">
                <a:solidFill>
                  <a:srgbClr val="000000"/>
                </a:solidFill>
              </a:rPr>
              <a:t>1</a:t>
            </a:r>
            <a:r>
              <a:rPr lang="zh-CN" altLang="en-US" sz="3600" b="1" dirty="0">
                <a:solidFill>
                  <a:srgbClr val="000000"/>
                </a:solidFill>
              </a:rPr>
              <a:t>，</a:t>
            </a:r>
            <a:r>
              <a:rPr lang="en-US" altLang="zh-CN" sz="3600" b="1" dirty="0">
                <a:solidFill>
                  <a:srgbClr val="000000"/>
                </a:solidFill>
              </a:rPr>
              <a:t>ε&gt;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 dirty="0"/>
              <a:t>&lt; </a:t>
            </a:r>
            <a:r>
              <a:rPr lang="en-US" altLang="zh-CN" sz="3600" b="1" dirty="0">
                <a:solidFill>
                  <a:srgbClr val="000000"/>
                </a:solidFill>
              </a:rPr>
              <a:t>q</a:t>
            </a:r>
            <a:r>
              <a:rPr lang="en-US" altLang="zh-CN" sz="3600" b="1" baseline="-30000" dirty="0">
                <a:solidFill>
                  <a:srgbClr val="000000"/>
                </a:solidFill>
              </a:rPr>
              <a:t>1</a:t>
            </a:r>
            <a:r>
              <a:rPr lang="zh-CN" altLang="en-US" sz="3600" b="1" dirty="0">
                <a:solidFill>
                  <a:srgbClr val="000000"/>
                </a:solidFill>
              </a:rPr>
              <a:t>，</a:t>
            </a:r>
            <a:r>
              <a:rPr lang="en-US" altLang="zh-CN" sz="3600" b="1" dirty="0">
                <a:solidFill>
                  <a:srgbClr val="000000"/>
                </a:solidFill>
              </a:rPr>
              <a:t>ε</a:t>
            </a:r>
            <a:r>
              <a:rPr lang="zh-CN" altLang="en-US" sz="3600" b="1" dirty="0">
                <a:solidFill>
                  <a:srgbClr val="000000"/>
                </a:solidFill>
              </a:rPr>
              <a:t>，</a:t>
            </a:r>
            <a:r>
              <a:rPr lang="en-US" altLang="zh-CN" sz="3600" b="1" dirty="0">
                <a:solidFill>
                  <a:srgbClr val="000000"/>
                </a:solidFill>
              </a:rPr>
              <a:t>Z</a:t>
            </a:r>
            <a:r>
              <a:rPr lang="en-US" altLang="zh-CN" sz="3600" b="1" baseline="-30000" dirty="0">
                <a:solidFill>
                  <a:srgbClr val="000000"/>
                </a:solidFill>
              </a:rPr>
              <a:t>0</a:t>
            </a:r>
            <a:r>
              <a:rPr lang="zh-CN" altLang="en-US" sz="3600" b="1" dirty="0">
                <a:solidFill>
                  <a:srgbClr val="000000"/>
                </a:solidFill>
              </a:rPr>
              <a:t>，</a:t>
            </a:r>
            <a:r>
              <a:rPr lang="en-US" altLang="zh-CN" sz="3600" b="1" dirty="0">
                <a:solidFill>
                  <a:srgbClr val="000000"/>
                </a:solidFill>
              </a:rPr>
              <a:t>q</a:t>
            </a:r>
            <a:r>
              <a:rPr lang="en-US" altLang="zh-CN" sz="3600" b="1" baseline="-30000" dirty="0">
                <a:solidFill>
                  <a:srgbClr val="000000"/>
                </a:solidFill>
              </a:rPr>
              <a:t>1</a:t>
            </a:r>
            <a:r>
              <a:rPr lang="zh-CN" altLang="en-US" sz="3600" b="1" dirty="0">
                <a:solidFill>
                  <a:srgbClr val="000000"/>
                </a:solidFill>
              </a:rPr>
              <a:t>，</a:t>
            </a:r>
            <a:r>
              <a:rPr lang="en-US" altLang="zh-CN" sz="3600" b="1" dirty="0">
                <a:solidFill>
                  <a:srgbClr val="000000"/>
                </a:solidFill>
              </a:rPr>
              <a:t>ε&gt;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zh-CN" sz="3600" b="1" dirty="0"/>
              <a:t>规则是不确定的。</a:t>
            </a:r>
          </a:p>
          <a:p>
            <a:pPr algn="just" eaLnBrk="1" hangingPunct="1">
              <a:buFont typeface="Wingdings" pitchFamily="2" charset="2"/>
              <a:buNone/>
            </a:pPr>
            <a:endParaRPr lang="en-US" altLang="zh-CN" sz="3600" b="1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33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33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33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33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33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33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3827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Clr>
                <a:schemeClr val="tx1"/>
              </a:buClr>
            </a:pPr>
            <a:r>
              <a:rPr lang="zh-CN" altLang="en-US" sz="4400" dirty="0">
                <a:solidFill>
                  <a:srgbClr val="000000"/>
                </a:solidFill>
              </a:rPr>
              <a:t>定义</a:t>
            </a:r>
            <a:r>
              <a:rPr lang="en-US" altLang="zh-CN" sz="4400" dirty="0">
                <a:solidFill>
                  <a:srgbClr val="000000"/>
                </a:solidFill>
              </a:rPr>
              <a:t>1</a:t>
            </a:r>
            <a:endParaRPr lang="zh-CN" altLang="en-US" sz="4400" dirty="0">
              <a:solidFill>
                <a:srgbClr val="000000"/>
              </a:solidFill>
            </a:endParaRPr>
          </a:p>
        </p:txBody>
      </p:sp>
      <p:sp>
        <p:nvSpPr>
          <p:cNvPr id="334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zh-CN" altLang="en-US" sz="4000" b="1" dirty="0"/>
              <a:t>下推自动机</a:t>
            </a:r>
            <a:r>
              <a:rPr lang="en-US" altLang="zh-CN" sz="4000" b="1" dirty="0"/>
              <a:t>PDA</a:t>
            </a:r>
            <a:r>
              <a:rPr lang="zh-CN" altLang="en-US" sz="4000" b="1" dirty="0"/>
              <a:t>是一个七元式：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4000" b="1" dirty="0"/>
              <a:t>M=(Q</a:t>
            </a:r>
            <a:r>
              <a:rPr lang="zh-CN" altLang="en-US" sz="4000" b="1" dirty="0"/>
              <a:t>，∑，</a:t>
            </a:r>
            <a:r>
              <a:rPr lang="en-US" altLang="zh-CN" sz="4000" b="1" dirty="0">
                <a:solidFill>
                  <a:srgbClr val="FF0000"/>
                </a:solidFill>
              </a:rPr>
              <a:t>Г</a:t>
            </a:r>
            <a:r>
              <a:rPr lang="zh-CN" altLang="en-US" sz="4000" b="1" dirty="0"/>
              <a:t>，</a:t>
            </a:r>
            <a:r>
              <a:rPr lang="en-US" altLang="zh-CN" sz="4000" b="1" dirty="0"/>
              <a:t>δ</a:t>
            </a:r>
            <a:r>
              <a:rPr lang="zh-CN" altLang="en-US" sz="4000" b="1" dirty="0"/>
              <a:t>，</a:t>
            </a:r>
            <a:r>
              <a:rPr lang="en-US" altLang="zh-CN" sz="4000" b="1" dirty="0"/>
              <a:t>q</a:t>
            </a:r>
            <a:r>
              <a:rPr lang="en-US" altLang="zh-CN" sz="4000" b="1" baseline="-30000" dirty="0"/>
              <a:t>0</a:t>
            </a:r>
            <a:r>
              <a:rPr lang="zh-CN" altLang="en-US" sz="4000" b="1" dirty="0"/>
              <a:t>，</a:t>
            </a:r>
            <a:r>
              <a:rPr lang="en-US" altLang="zh-CN" sz="4000" b="1" dirty="0">
                <a:solidFill>
                  <a:schemeClr val="accent2"/>
                </a:solidFill>
              </a:rPr>
              <a:t>Z</a:t>
            </a:r>
            <a:r>
              <a:rPr lang="en-US" altLang="zh-CN" sz="4000" b="1" baseline="-30000" dirty="0">
                <a:solidFill>
                  <a:schemeClr val="accent2"/>
                </a:solidFill>
              </a:rPr>
              <a:t>0</a:t>
            </a:r>
            <a:r>
              <a:rPr lang="zh-CN" altLang="en-US" sz="4000" b="1" dirty="0"/>
              <a:t>，</a:t>
            </a:r>
            <a:r>
              <a:rPr lang="en-US" altLang="zh-CN" sz="4000" b="1" dirty="0"/>
              <a:t>F)</a:t>
            </a:r>
            <a:endParaRPr lang="zh-CN" altLang="en-US" sz="4000" b="1" dirty="0"/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4000" b="1" dirty="0"/>
              <a:t>  </a:t>
            </a:r>
            <a:r>
              <a:rPr lang="en-US" altLang="zh-CN" sz="4000" b="1" dirty="0">
                <a:solidFill>
                  <a:schemeClr val="accent2"/>
                </a:solidFill>
              </a:rPr>
              <a:t>Q</a:t>
            </a:r>
            <a:r>
              <a:rPr lang="zh-CN" altLang="en-US" sz="4000" b="1" dirty="0"/>
              <a:t>是一个有限状态的集合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4000" b="1" dirty="0"/>
              <a:t>  </a:t>
            </a:r>
            <a:r>
              <a:rPr lang="zh-CN" altLang="en-US" sz="4000" b="1" dirty="0">
                <a:solidFill>
                  <a:schemeClr val="accent2"/>
                </a:solidFill>
              </a:rPr>
              <a:t>∑</a:t>
            </a:r>
            <a:r>
              <a:rPr lang="zh-CN" altLang="en-US" sz="4000" b="1" dirty="0"/>
              <a:t>是输入串的字母集合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4000" b="1" dirty="0">
                <a:solidFill>
                  <a:srgbClr val="000000"/>
                </a:solidFill>
              </a:rPr>
              <a:t>  </a:t>
            </a:r>
            <a:r>
              <a:rPr lang="en-US" altLang="zh-CN" sz="4000" b="1" dirty="0">
                <a:solidFill>
                  <a:schemeClr val="accent2"/>
                </a:solidFill>
              </a:rPr>
              <a:t>Г</a:t>
            </a:r>
            <a:r>
              <a:rPr lang="zh-CN" altLang="en-US" sz="4000" b="1" dirty="0"/>
              <a:t>是栈内符号集合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34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34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34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34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34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4851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Clr>
                <a:schemeClr val="tx1"/>
              </a:buClr>
            </a:pPr>
            <a:endParaRPr lang="zh-CN" altLang="en-US" b="0"/>
          </a:p>
        </p:txBody>
      </p:sp>
      <p:sp>
        <p:nvSpPr>
          <p:cNvPr id="335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en-US" altLang="zh-CN" sz="4400" b="1">
                <a:solidFill>
                  <a:schemeClr val="accent2"/>
                </a:solidFill>
              </a:rPr>
              <a:t>q</a:t>
            </a:r>
            <a:r>
              <a:rPr lang="en-US" altLang="zh-CN" sz="4400" b="1" baseline="-30000">
                <a:solidFill>
                  <a:schemeClr val="accent2"/>
                </a:solidFill>
              </a:rPr>
              <a:t>0</a:t>
            </a:r>
            <a:r>
              <a:rPr lang="en-US" altLang="zh-CN" sz="4400" b="1"/>
              <a:t>∈Q</a:t>
            </a:r>
            <a:r>
              <a:rPr lang="zh-CN" altLang="en-US" sz="4400" b="1"/>
              <a:t>是开始状态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4400" b="1">
                <a:solidFill>
                  <a:srgbClr val="000000"/>
                </a:solidFill>
              </a:rPr>
              <a:t>Z</a:t>
            </a:r>
            <a:r>
              <a:rPr lang="en-US" altLang="zh-CN" sz="4400" b="1" baseline="-30000">
                <a:solidFill>
                  <a:srgbClr val="000000"/>
                </a:solidFill>
              </a:rPr>
              <a:t>0</a:t>
            </a:r>
            <a:r>
              <a:rPr lang="en-US" altLang="zh-CN" sz="4400" b="1"/>
              <a:t>∈Г</a:t>
            </a:r>
            <a:r>
              <a:rPr lang="zh-CN" altLang="en-US" sz="4400" b="1"/>
              <a:t>是栈底符号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4400" b="1">
                <a:solidFill>
                  <a:schemeClr val="accent2"/>
                </a:solidFill>
              </a:rPr>
              <a:t>F</a:t>
            </a:r>
            <a:r>
              <a:rPr lang="en-US" altLang="zh-CN" sz="4400" b="1">
                <a:sym typeface="Symbol" pitchFamily="18" charset="2"/>
              </a:rPr>
              <a:t></a:t>
            </a:r>
            <a:r>
              <a:rPr lang="en-US" altLang="zh-CN" sz="4400" b="1"/>
              <a:t>Q</a:t>
            </a:r>
            <a:r>
              <a:rPr lang="zh-CN" altLang="en-US" sz="4400" b="1"/>
              <a:t>是接收状态集合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35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35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35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5875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537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 dirty="0"/>
              <a:t>δ</a:t>
            </a:r>
            <a:r>
              <a:rPr lang="zh-CN" altLang="en-US" sz="3600" b="1" dirty="0"/>
              <a:t>：</a:t>
            </a:r>
            <a:r>
              <a:rPr lang="en-US" altLang="zh-CN" sz="3600" b="1" dirty="0"/>
              <a:t>Q×(</a:t>
            </a:r>
            <a:r>
              <a:rPr lang="en-US" altLang="zh-CN" sz="3600" b="1" dirty="0">
                <a:solidFill>
                  <a:srgbClr val="000000"/>
                </a:solidFill>
              </a:rPr>
              <a:t>∑</a:t>
            </a:r>
            <a:r>
              <a:rPr lang="en-US" altLang="en-US" sz="4000" b="1" dirty="0">
                <a:solidFill>
                  <a:srgbClr val="000000"/>
                </a:solidFill>
              </a:rPr>
              <a:t>∪</a:t>
            </a:r>
            <a:r>
              <a:rPr lang="en-US" altLang="zh-CN" sz="3600" b="1" dirty="0">
                <a:solidFill>
                  <a:srgbClr val="000000"/>
                </a:solidFill>
              </a:rPr>
              <a:t>{ε}</a:t>
            </a:r>
            <a:r>
              <a:rPr lang="en-US" altLang="zh-CN" sz="3600" b="1" dirty="0"/>
              <a:t>)×Г→Q×</a:t>
            </a:r>
            <a:r>
              <a:rPr lang="en-US" altLang="zh-CN" sz="3600" b="1" dirty="0">
                <a:solidFill>
                  <a:schemeClr val="accent2"/>
                </a:solidFill>
              </a:rPr>
              <a:t>Г</a:t>
            </a:r>
            <a:r>
              <a:rPr lang="en-US" altLang="zh-CN" sz="3600" b="1" baseline="30000" dirty="0">
                <a:solidFill>
                  <a:schemeClr val="accent2"/>
                </a:solidFill>
              </a:rPr>
              <a:t>*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3600" b="1" dirty="0"/>
              <a:t>  对于确定的</a:t>
            </a:r>
            <a:r>
              <a:rPr lang="en-US" altLang="zh-CN" sz="3600" b="1" dirty="0"/>
              <a:t>PDA</a:t>
            </a:r>
            <a:r>
              <a:rPr lang="zh-CN" altLang="en-US" sz="3600" b="1" dirty="0"/>
              <a:t>，有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 dirty="0"/>
              <a:t>      δ(q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x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D</a:t>
            </a:r>
            <a:r>
              <a:rPr lang="zh-CN" altLang="en-US" sz="3600" b="1" dirty="0"/>
              <a:t>）</a:t>
            </a:r>
            <a:r>
              <a:rPr lang="en-US" altLang="zh-CN" sz="3600" b="1" dirty="0"/>
              <a:t>=( q′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V)</a:t>
            </a:r>
            <a:endParaRPr lang="zh-CN" altLang="en-US" sz="3600" b="1" dirty="0"/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3600" b="1" dirty="0"/>
              <a:t>   对于不确定的</a:t>
            </a:r>
            <a:r>
              <a:rPr lang="en-US" altLang="zh-CN" sz="3600" b="1" dirty="0"/>
              <a:t>PDA</a:t>
            </a:r>
            <a:r>
              <a:rPr lang="zh-CN" altLang="en-US" sz="3600" b="1" dirty="0"/>
              <a:t>，有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 dirty="0"/>
              <a:t>      ( q′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V) ∈δ</a:t>
            </a:r>
            <a:r>
              <a:rPr lang="zh-CN" altLang="en-US" sz="3600" b="1" dirty="0"/>
              <a:t>（</a:t>
            </a:r>
            <a:r>
              <a:rPr lang="en-US" altLang="zh-CN" sz="3600" b="1" dirty="0"/>
              <a:t>q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x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D</a:t>
            </a:r>
            <a:r>
              <a:rPr lang="zh-CN" altLang="en-US" sz="3600" b="1" dirty="0"/>
              <a:t>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37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37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37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37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537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760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5400" dirty="0">
                <a:solidFill>
                  <a:srgbClr val="000000"/>
                </a:solidFill>
              </a:rPr>
              <a:t>一般</a:t>
            </a:r>
          </a:p>
        </p:txBody>
      </p:sp>
      <p:sp>
        <p:nvSpPr>
          <p:cNvPr id="457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sz="4400" b="1"/>
              <a:t>使用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4400" b="1">
                <a:solidFill>
                  <a:srgbClr val="000000"/>
                </a:solidFill>
              </a:rPr>
              <a:t>     </a:t>
            </a:r>
            <a:r>
              <a:rPr lang="en-US" altLang="zh-CN" sz="4400" b="1">
                <a:solidFill>
                  <a:schemeClr val="accent2"/>
                </a:solidFill>
              </a:rPr>
              <a:t>&lt;q</a:t>
            </a:r>
            <a:r>
              <a:rPr lang="zh-CN" altLang="en-US" sz="4400" b="1">
                <a:solidFill>
                  <a:schemeClr val="accent2"/>
                </a:solidFill>
              </a:rPr>
              <a:t>，</a:t>
            </a:r>
            <a:r>
              <a:rPr lang="en-US" altLang="zh-CN" sz="4400" b="1">
                <a:solidFill>
                  <a:schemeClr val="accent2"/>
                </a:solidFill>
              </a:rPr>
              <a:t>x</a:t>
            </a:r>
            <a:r>
              <a:rPr lang="zh-CN" altLang="en-US" sz="4400" b="1">
                <a:solidFill>
                  <a:schemeClr val="accent2"/>
                </a:solidFill>
              </a:rPr>
              <a:t>，</a:t>
            </a:r>
            <a:r>
              <a:rPr lang="en-US" altLang="zh-CN" sz="4400" b="1">
                <a:solidFill>
                  <a:schemeClr val="accent2"/>
                </a:solidFill>
              </a:rPr>
              <a:t>D</a:t>
            </a:r>
            <a:r>
              <a:rPr lang="zh-CN" altLang="en-US" sz="4400" b="1">
                <a:solidFill>
                  <a:schemeClr val="accent2"/>
                </a:solidFill>
              </a:rPr>
              <a:t>，</a:t>
            </a:r>
            <a:r>
              <a:rPr lang="en-US" altLang="zh-CN" sz="4400" b="1">
                <a:solidFill>
                  <a:schemeClr val="accent2"/>
                </a:solidFill>
              </a:rPr>
              <a:t>q′</a:t>
            </a:r>
            <a:r>
              <a:rPr lang="zh-CN" altLang="en-US" sz="4400" b="1">
                <a:solidFill>
                  <a:schemeClr val="accent2"/>
                </a:solidFill>
              </a:rPr>
              <a:t>，</a:t>
            </a:r>
            <a:r>
              <a:rPr lang="en-US" altLang="zh-CN" sz="4400" b="1">
                <a:solidFill>
                  <a:schemeClr val="accent2"/>
                </a:solidFill>
              </a:rPr>
              <a:t>V&gt;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4400" b="1"/>
              <a:t>表示</a:t>
            </a:r>
            <a:r>
              <a:rPr lang="en-US" altLang="zh-CN" sz="4400" b="1"/>
              <a:t>δ</a:t>
            </a:r>
            <a:r>
              <a:rPr lang="zh-CN" altLang="en-US" sz="4400" b="1"/>
              <a:t>函数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57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57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57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7731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Clr>
                <a:schemeClr val="tx1"/>
              </a:buClr>
            </a:pPr>
            <a:r>
              <a:rPr lang="zh-CN" altLang="en-US" sz="4000" dirty="0">
                <a:solidFill>
                  <a:srgbClr val="000000"/>
                </a:solidFill>
              </a:rPr>
              <a:t>定义</a:t>
            </a:r>
            <a:r>
              <a:rPr lang="en-US" altLang="zh-CN" sz="4000" dirty="0">
                <a:solidFill>
                  <a:srgbClr val="000000"/>
                </a:solidFill>
              </a:rPr>
              <a:t>2 PDA</a:t>
            </a:r>
            <a:r>
              <a:rPr lang="zh-CN" altLang="en-US" sz="4000" dirty="0">
                <a:solidFill>
                  <a:srgbClr val="000000"/>
                </a:solidFill>
              </a:rPr>
              <a:t>格局</a:t>
            </a:r>
            <a:r>
              <a:rPr lang="en-US" altLang="zh-CN" sz="4000" dirty="0">
                <a:solidFill>
                  <a:srgbClr val="000000"/>
                </a:solidFill>
              </a:rPr>
              <a:t>(</a:t>
            </a:r>
            <a:r>
              <a:rPr lang="zh-CN" altLang="en-US" sz="4000" dirty="0">
                <a:solidFill>
                  <a:srgbClr val="000000"/>
                </a:solidFill>
              </a:rPr>
              <a:t>或瞬间描述</a:t>
            </a:r>
            <a:r>
              <a:rPr lang="en-US" altLang="zh-CN" sz="4000" dirty="0">
                <a:solidFill>
                  <a:srgbClr val="000000"/>
                </a:solidFill>
              </a:rPr>
              <a:t>ID)</a:t>
            </a:r>
          </a:p>
        </p:txBody>
      </p:sp>
      <p:sp>
        <p:nvSpPr>
          <p:cNvPr id="337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algn="just" eaLnBrk="1" hangingPunct="1">
              <a:buFont typeface="Wingdings" pitchFamily="2" charset="2"/>
              <a:buNone/>
            </a:pPr>
            <a:r>
              <a:rPr lang="zh-CN" altLang="en-US" sz="4000" b="1" dirty="0"/>
              <a:t>格局代表某个时刻</a:t>
            </a:r>
            <a:r>
              <a:rPr lang="en-US" altLang="zh-CN" sz="4000" b="1" dirty="0"/>
              <a:t>PDA</a:t>
            </a:r>
            <a:r>
              <a:rPr lang="zh-CN" altLang="en-US" sz="4000" b="1" dirty="0"/>
              <a:t>的情况  </a:t>
            </a:r>
          </a:p>
          <a:p>
            <a:pPr marL="0" indent="0" algn="just" eaLnBrk="1" hangingPunct="1">
              <a:buFont typeface="Wingdings" pitchFamily="2" charset="2"/>
              <a:buNone/>
            </a:pPr>
            <a:r>
              <a:rPr lang="en-US" altLang="zh-CN" sz="4000" b="1" dirty="0"/>
              <a:t>     PDA</a:t>
            </a:r>
            <a:r>
              <a:rPr lang="zh-CN" altLang="en-US" sz="4000" b="1" dirty="0"/>
              <a:t>的格局是一个三元式</a:t>
            </a:r>
          </a:p>
          <a:p>
            <a:pPr marL="0" indent="0" algn="just" eaLnBrk="1" hangingPunct="1">
              <a:buFont typeface="Wingdings" pitchFamily="2" charset="2"/>
              <a:buNone/>
            </a:pPr>
            <a:r>
              <a:rPr lang="en-US" altLang="zh-CN" sz="4000" b="1" dirty="0"/>
              <a:t>              (</a:t>
            </a:r>
            <a:r>
              <a:rPr lang="en-US" altLang="zh-CN" sz="4000" b="1" dirty="0">
                <a:solidFill>
                  <a:srgbClr val="000000"/>
                </a:solidFill>
              </a:rPr>
              <a:t>q</a:t>
            </a:r>
            <a:r>
              <a:rPr lang="zh-CN" altLang="en-US" sz="4000" b="1" dirty="0">
                <a:solidFill>
                  <a:srgbClr val="000000"/>
                </a:solidFill>
              </a:rPr>
              <a:t>，</a:t>
            </a:r>
            <a:r>
              <a:rPr lang="en-US" altLang="zh-CN" sz="4000" b="1" dirty="0">
                <a:solidFill>
                  <a:srgbClr val="000000"/>
                </a:solidFill>
              </a:rPr>
              <a:t>w</a:t>
            </a:r>
            <a:r>
              <a:rPr lang="zh-CN" altLang="en-US" sz="4000" b="1" dirty="0">
                <a:solidFill>
                  <a:srgbClr val="000000"/>
                </a:solidFill>
              </a:rPr>
              <a:t>，</a:t>
            </a:r>
            <a:r>
              <a:rPr lang="en-US" altLang="zh-CN" sz="4000" b="1" dirty="0">
                <a:solidFill>
                  <a:srgbClr val="000000"/>
                </a:solidFill>
              </a:rPr>
              <a:t>σ</a:t>
            </a:r>
            <a:r>
              <a:rPr lang="en-US" altLang="zh-CN" sz="4000" b="1" dirty="0"/>
              <a:t>)</a:t>
            </a:r>
          </a:p>
          <a:p>
            <a:pPr marL="0" indent="0" algn="just" eaLnBrk="1" hangingPunct="1">
              <a:buFont typeface="Wingdings" pitchFamily="2" charset="2"/>
              <a:buNone/>
            </a:pPr>
            <a:r>
              <a:rPr lang="zh-CN" altLang="en-US" sz="3600" b="1" dirty="0"/>
              <a:t>      其中，</a:t>
            </a:r>
            <a:r>
              <a:rPr lang="en-US" altLang="zh-CN" sz="3600" b="1" dirty="0"/>
              <a:t>q</a:t>
            </a:r>
            <a:r>
              <a:rPr lang="zh-CN" altLang="en-US" sz="3600" b="1" dirty="0"/>
              <a:t>为状态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37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37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37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37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23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538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en-US" altLang="zh-CN" sz="4000" b="1" dirty="0"/>
              <a:t>w=x</a:t>
            </a:r>
            <a:r>
              <a:rPr lang="en-US" altLang="zh-CN" sz="4000" b="1" baseline="-30000" dirty="0"/>
              <a:t>1</a:t>
            </a:r>
            <a:r>
              <a:rPr lang="en-US" altLang="zh-CN" sz="4000" b="1" dirty="0"/>
              <a:t>x</a:t>
            </a:r>
            <a:r>
              <a:rPr lang="en-US" altLang="zh-CN" sz="4000" b="1" baseline="-30000" dirty="0"/>
              <a:t>2</a:t>
            </a:r>
            <a:r>
              <a:rPr lang="en-US" altLang="zh-CN" sz="4000" b="1" dirty="0"/>
              <a:t>…</a:t>
            </a:r>
            <a:r>
              <a:rPr lang="en-US" altLang="zh-CN" sz="4000" b="1" dirty="0" err="1"/>
              <a:t>x</a:t>
            </a:r>
            <a:r>
              <a:rPr lang="en-US" altLang="zh-CN" sz="4000" b="1" baseline="-30000" dirty="0" err="1"/>
              <a:t>n</a:t>
            </a:r>
            <a:endParaRPr lang="zh-CN" altLang="en-US" sz="4000" b="1" dirty="0"/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4000" b="1" dirty="0"/>
              <a:t> 还没有被扫描到的串</a:t>
            </a:r>
            <a:r>
              <a:rPr lang="en-US" altLang="zh-CN" sz="4000" b="1" dirty="0"/>
              <a:t>(</a:t>
            </a:r>
            <a:r>
              <a:rPr lang="zh-CN" altLang="en-US" sz="4000" b="1" dirty="0"/>
              <a:t>将扫描</a:t>
            </a:r>
            <a:r>
              <a:rPr lang="en-US" altLang="zh-CN" sz="4000" b="1" dirty="0"/>
              <a:t>x</a:t>
            </a:r>
            <a:r>
              <a:rPr lang="en-US" altLang="zh-CN" sz="4000" b="1" baseline="-30000" dirty="0"/>
              <a:t>1</a:t>
            </a:r>
            <a:r>
              <a:rPr lang="en-US" altLang="zh-CN" sz="4000" b="1" dirty="0"/>
              <a:t>)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4000" b="1" dirty="0"/>
              <a:t>σ=Z</a:t>
            </a:r>
            <a:r>
              <a:rPr lang="en-US" altLang="zh-CN" sz="4000" b="1" baseline="-30000" dirty="0"/>
              <a:t>1</a:t>
            </a:r>
            <a:r>
              <a:rPr lang="en-US" altLang="zh-CN" sz="4000" b="1" dirty="0"/>
              <a:t>Z</a:t>
            </a:r>
            <a:r>
              <a:rPr lang="en-US" altLang="zh-CN" sz="4000" b="1" baseline="-30000" dirty="0"/>
              <a:t>2</a:t>
            </a:r>
            <a:r>
              <a:rPr lang="en-US" altLang="zh-CN" sz="4000" b="1" dirty="0"/>
              <a:t>…</a:t>
            </a:r>
            <a:r>
              <a:rPr lang="en-US" altLang="zh-CN" sz="4000" b="1" dirty="0" err="1"/>
              <a:t>Z</a:t>
            </a:r>
            <a:r>
              <a:rPr lang="en-US" altLang="zh-CN" sz="4000" b="1" baseline="-30000" dirty="0" err="1"/>
              <a:t>m</a:t>
            </a:r>
            <a:endParaRPr lang="zh-CN" altLang="en-US" sz="4000" b="1" dirty="0"/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4000" b="1" dirty="0"/>
              <a:t>  栈的内容</a:t>
            </a:r>
            <a:r>
              <a:rPr lang="en-US" altLang="zh-CN" sz="4000" b="1" dirty="0"/>
              <a:t>(</a:t>
            </a:r>
            <a:r>
              <a:rPr lang="en-US" altLang="zh-CN" sz="4000" b="1" dirty="0">
                <a:solidFill>
                  <a:srgbClr val="000000"/>
                </a:solidFill>
              </a:rPr>
              <a:t>Z</a:t>
            </a:r>
            <a:r>
              <a:rPr lang="en-US" altLang="zh-CN" sz="4000" b="1" baseline="-30000" dirty="0">
                <a:solidFill>
                  <a:srgbClr val="000000"/>
                </a:solidFill>
              </a:rPr>
              <a:t>1</a:t>
            </a:r>
            <a:r>
              <a:rPr lang="zh-CN" altLang="en-US" sz="4000" b="1" dirty="0">
                <a:solidFill>
                  <a:srgbClr val="000000"/>
                </a:solidFill>
              </a:rPr>
              <a:t>在栈顶</a:t>
            </a:r>
            <a:r>
              <a:rPr lang="zh-CN" altLang="en-US" sz="4000" b="1" dirty="0"/>
              <a:t>，</a:t>
            </a:r>
            <a:r>
              <a:rPr lang="en-US" altLang="zh-CN" sz="4000" b="1" dirty="0" err="1"/>
              <a:t>Z</a:t>
            </a:r>
            <a:r>
              <a:rPr lang="en-US" altLang="zh-CN" sz="4000" b="1" baseline="-30000" dirty="0" err="1"/>
              <a:t>m</a:t>
            </a:r>
            <a:r>
              <a:rPr lang="zh-CN" altLang="en-US" sz="4000" b="1" dirty="0"/>
              <a:t>在栈底</a:t>
            </a:r>
            <a:r>
              <a:rPr lang="en-US" altLang="zh-CN" sz="4000" b="1" dirty="0"/>
              <a:t>)</a:t>
            </a:r>
            <a:endParaRPr lang="zh-CN" alt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38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38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38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38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862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Clr>
                <a:schemeClr val="tx1"/>
              </a:buClr>
            </a:pPr>
            <a:endParaRPr lang="zh-CN" altLang="en-US" b="0"/>
          </a:p>
        </p:txBody>
      </p:sp>
      <p:sp>
        <p:nvSpPr>
          <p:cNvPr id="302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algn="just" eaLnBrk="1" hangingPunct="1">
              <a:spcBef>
                <a:spcPct val="35000"/>
              </a:spcBef>
              <a:buSzTx/>
              <a:buFont typeface="Wingdings" pitchFamily="2" charset="2"/>
              <a:buNone/>
            </a:pPr>
            <a:r>
              <a:rPr lang="en-US" altLang="zh-CN" sz="4000" b="1">
                <a:solidFill>
                  <a:schemeClr val="accent2"/>
                </a:solidFill>
              </a:rPr>
              <a:t>   PDA</a:t>
            </a:r>
            <a:r>
              <a:rPr lang="zh-CN" altLang="en-US" sz="4000" b="1"/>
              <a:t>作为形式系统最早于</a:t>
            </a:r>
            <a:r>
              <a:rPr lang="en-US" altLang="zh-CN" sz="4000" b="1">
                <a:solidFill>
                  <a:schemeClr val="accent2"/>
                </a:solidFill>
              </a:rPr>
              <a:t>1961</a:t>
            </a:r>
            <a:r>
              <a:rPr lang="zh-CN" altLang="en-US" sz="4000" b="1"/>
              <a:t>年出现在 </a:t>
            </a:r>
            <a:r>
              <a:rPr lang="en-US" altLang="zh-CN" sz="4000" b="1">
                <a:solidFill>
                  <a:schemeClr val="accent2"/>
                </a:solidFill>
              </a:rPr>
              <a:t>Oettinger</a:t>
            </a:r>
            <a:r>
              <a:rPr lang="en-US" altLang="zh-CN" sz="4000" b="1"/>
              <a:t> </a:t>
            </a:r>
            <a:r>
              <a:rPr lang="zh-CN" altLang="en-US" sz="4000" b="1"/>
              <a:t>的论文中。</a:t>
            </a:r>
            <a:endParaRPr lang="zh-CN" altLang="zh-CN" sz="4000" b="1"/>
          </a:p>
          <a:p>
            <a:pPr marL="0" indent="0" algn="just" eaLnBrk="1" hangingPunct="1">
              <a:spcBef>
                <a:spcPct val="35000"/>
              </a:spcBef>
              <a:buSzTx/>
              <a:buFont typeface="Wingdings" pitchFamily="2" charset="2"/>
              <a:buNone/>
            </a:pPr>
            <a:r>
              <a:rPr lang="zh-CN" altLang="zh-CN" sz="4000" b="1"/>
              <a:t> </a:t>
            </a:r>
            <a:r>
              <a:rPr lang="zh-CN" altLang="en-US" sz="4000" b="1"/>
              <a:t> </a:t>
            </a:r>
            <a:r>
              <a:rPr lang="zh-CN" altLang="zh-CN" sz="4000" b="1"/>
              <a:t> </a:t>
            </a:r>
            <a:r>
              <a:rPr lang="zh-CN" altLang="en-US" sz="4000" b="1"/>
              <a:t>与上下文无关文法的等价性由</a:t>
            </a:r>
            <a:r>
              <a:rPr lang="en-US" altLang="zh-CN" sz="4000" b="1">
                <a:solidFill>
                  <a:schemeClr val="accent2"/>
                </a:solidFill>
              </a:rPr>
              <a:t>Chomsky</a:t>
            </a:r>
            <a:r>
              <a:rPr lang="zh-CN" altLang="en-US" sz="4000" b="1"/>
              <a:t>于</a:t>
            </a:r>
            <a:r>
              <a:rPr lang="en-US" altLang="zh-CN" sz="4000" b="1">
                <a:solidFill>
                  <a:schemeClr val="accent2"/>
                </a:solidFill>
              </a:rPr>
              <a:t>1962</a:t>
            </a:r>
            <a:r>
              <a:rPr lang="zh-CN" altLang="en-US" sz="4000" b="1"/>
              <a:t>年</a:t>
            </a:r>
            <a:r>
              <a:rPr lang="zh-CN" altLang="en-US" sz="4000" b="1">
                <a:solidFill>
                  <a:schemeClr val="accent2"/>
                </a:solidFill>
              </a:rPr>
              <a:t>发现</a:t>
            </a:r>
            <a:r>
              <a:rPr lang="zh-CN" altLang="en-US" sz="4000" b="1"/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02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02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208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Clr>
                <a:schemeClr val="tx1"/>
              </a:buClr>
            </a:pPr>
            <a:endParaRPr lang="zh-CN" altLang="en-US" b="0"/>
          </a:p>
        </p:txBody>
      </p:sp>
      <p:sp>
        <p:nvSpPr>
          <p:cNvPr id="338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zh-CN" altLang="en-US" sz="4000" b="1"/>
              <a:t>格局的转换是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4000" b="1"/>
              <a:t>   由于状态转换函数的作用引起的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3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3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947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dirty="0">
                <a:solidFill>
                  <a:srgbClr val="000000"/>
                </a:solidFill>
              </a:rPr>
              <a:t>确定的</a:t>
            </a:r>
            <a:r>
              <a:rPr lang="en-US" altLang="zh-CN" sz="4400" dirty="0">
                <a:solidFill>
                  <a:srgbClr val="000000"/>
                </a:solidFill>
              </a:rPr>
              <a:t>PDA</a:t>
            </a:r>
          </a:p>
        </p:txBody>
      </p:sp>
      <p:sp>
        <p:nvSpPr>
          <p:cNvPr id="459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 dirty="0"/>
              <a:t>  &lt;</a:t>
            </a:r>
            <a:r>
              <a:rPr lang="en-US" altLang="zh-CN" sz="3600" b="1" dirty="0">
                <a:solidFill>
                  <a:srgbClr val="000000"/>
                </a:solidFill>
              </a:rPr>
              <a:t>q</a:t>
            </a:r>
            <a:r>
              <a:rPr lang="zh-CN" altLang="en-US" sz="3600" b="1" dirty="0">
                <a:solidFill>
                  <a:srgbClr val="000000"/>
                </a:solidFill>
              </a:rPr>
              <a:t>，</a:t>
            </a:r>
            <a:r>
              <a:rPr lang="en-US" altLang="zh-CN" sz="3600" b="1" dirty="0">
                <a:solidFill>
                  <a:srgbClr val="000000"/>
                </a:solidFill>
              </a:rPr>
              <a:t>x</a:t>
            </a:r>
            <a:r>
              <a:rPr lang="zh-CN" altLang="en-US" sz="3600" b="1" dirty="0">
                <a:solidFill>
                  <a:srgbClr val="000000"/>
                </a:solidFill>
              </a:rPr>
              <a:t>，</a:t>
            </a:r>
            <a:r>
              <a:rPr lang="en-US" altLang="zh-CN" sz="3600" b="1" dirty="0">
                <a:solidFill>
                  <a:srgbClr val="000000"/>
                </a:solidFill>
              </a:rPr>
              <a:t>A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q</a:t>
            </a:r>
            <a:r>
              <a:rPr lang="en-US" altLang="zh-CN" sz="3600" b="1" baseline="-30000" dirty="0"/>
              <a:t>1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A</a:t>
            </a:r>
            <a:r>
              <a:rPr lang="en-US" altLang="zh-CN" sz="3600" b="1" baseline="-30000" dirty="0"/>
              <a:t>1</a:t>
            </a:r>
            <a:r>
              <a:rPr lang="en-US" altLang="zh-CN" sz="3600" b="1" dirty="0"/>
              <a:t>A</a:t>
            </a:r>
            <a:r>
              <a:rPr lang="en-US" altLang="zh-CN" sz="3600" b="1" baseline="-30000" dirty="0"/>
              <a:t>2</a:t>
            </a:r>
            <a:r>
              <a:rPr lang="en-US" altLang="zh-CN" sz="3600" b="1" dirty="0"/>
              <a:t>… </a:t>
            </a:r>
            <a:r>
              <a:rPr lang="en-US" altLang="zh-CN" sz="3600" b="1" dirty="0" err="1"/>
              <a:t>A</a:t>
            </a:r>
            <a:r>
              <a:rPr lang="en-US" altLang="zh-CN" sz="3600" b="1" baseline="-30000" dirty="0" err="1"/>
              <a:t>k</a:t>
            </a:r>
            <a:r>
              <a:rPr lang="en-US" altLang="zh-CN" sz="3600" b="1" dirty="0"/>
              <a:t>&gt;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3600" b="1" dirty="0"/>
              <a:t>引起的格局转换为：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 dirty="0">
                <a:solidFill>
                  <a:srgbClr val="000000"/>
                </a:solidFill>
              </a:rPr>
              <a:t>  </a:t>
            </a:r>
            <a:r>
              <a:rPr lang="en-US" altLang="zh-CN" sz="3600" b="1" dirty="0"/>
              <a:t>(</a:t>
            </a:r>
            <a:r>
              <a:rPr lang="en-US" altLang="zh-CN" sz="3600" b="1" dirty="0">
                <a:solidFill>
                  <a:srgbClr val="000000"/>
                </a:solidFill>
              </a:rPr>
              <a:t>q</a:t>
            </a:r>
            <a:r>
              <a:rPr lang="zh-CN" altLang="en-US" sz="3600" b="1" dirty="0"/>
              <a:t>，</a:t>
            </a:r>
            <a:r>
              <a:rPr lang="en-US" altLang="zh-CN" sz="3600" b="1" dirty="0" err="1">
                <a:solidFill>
                  <a:srgbClr val="FF0000"/>
                </a:solidFill>
              </a:rPr>
              <a:t>x</a:t>
            </a:r>
            <a:r>
              <a:rPr lang="en-US" altLang="zh-CN" sz="3600" b="1" dirty="0" err="1"/>
              <a:t>w</a:t>
            </a:r>
            <a:r>
              <a:rPr lang="zh-CN" altLang="en-US" sz="3600" b="1" dirty="0"/>
              <a:t>，</a:t>
            </a:r>
            <a:r>
              <a:rPr lang="en-US" altLang="zh-CN" sz="3600" b="1" dirty="0" err="1">
                <a:solidFill>
                  <a:srgbClr val="000000"/>
                </a:solidFill>
              </a:rPr>
              <a:t>A</a:t>
            </a:r>
            <a:r>
              <a:rPr lang="en-US" altLang="zh-CN" sz="3600" b="1" dirty="0" err="1"/>
              <a:t>σ</a:t>
            </a:r>
            <a:r>
              <a:rPr lang="en-US" altLang="zh-CN" sz="3600" b="1" dirty="0"/>
              <a:t>)=&gt;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 dirty="0">
                <a:solidFill>
                  <a:schemeClr val="tx2"/>
                </a:solidFill>
              </a:rPr>
              <a:t>                          (</a:t>
            </a:r>
            <a:r>
              <a:rPr lang="en-US" altLang="zh-CN" sz="3600" b="1" dirty="0">
                <a:solidFill>
                  <a:schemeClr val="accent2"/>
                </a:solidFill>
              </a:rPr>
              <a:t>q</a:t>
            </a:r>
            <a:r>
              <a:rPr lang="en-US" altLang="zh-CN" sz="3600" b="1" baseline="-30000" dirty="0">
                <a:solidFill>
                  <a:schemeClr val="accent2"/>
                </a:solidFill>
              </a:rPr>
              <a:t>1</a:t>
            </a:r>
            <a:r>
              <a:rPr lang="zh-CN" altLang="en-US" sz="3600" b="1" dirty="0">
                <a:solidFill>
                  <a:srgbClr val="000000"/>
                </a:solidFill>
              </a:rPr>
              <a:t>，</a:t>
            </a:r>
            <a:r>
              <a:rPr lang="en-US" altLang="zh-CN" sz="3600" b="1" dirty="0">
                <a:solidFill>
                  <a:srgbClr val="000000"/>
                </a:solidFill>
              </a:rPr>
              <a:t>w</a:t>
            </a:r>
            <a:r>
              <a:rPr lang="zh-CN" altLang="en-US" sz="3600" b="1" dirty="0">
                <a:solidFill>
                  <a:srgbClr val="000000"/>
                </a:solidFill>
              </a:rPr>
              <a:t>，</a:t>
            </a:r>
            <a:r>
              <a:rPr lang="en-US" altLang="zh-CN" sz="3600" b="1" dirty="0">
                <a:solidFill>
                  <a:srgbClr val="000000"/>
                </a:solidFill>
              </a:rPr>
              <a:t>A</a:t>
            </a:r>
            <a:r>
              <a:rPr lang="en-US" altLang="zh-CN" sz="3600" b="1" baseline="-30000" dirty="0">
                <a:solidFill>
                  <a:srgbClr val="000000"/>
                </a:solidFill>
              </a:rPr>
              <a:t>1</a:t>
            </a:r>
            <a:r>
              <a:rPr lang="en-US" altLang="zh-CN" sz="3600" b="1" dirty="0">
                <a:solidFill>
                  <a:srgbClr val="000000"/>
                </a:solidFill>
              </a:rPr>
              <a:t>A</a:t>
            </a:r>
            <a:r>
              <a:rPr lang="en-US" altLang="zh-CN" sz="3600" b="1" baseline="-30000" dirty="0">
                <a:solidFill>
                  <a:srgbClr val="000000"/>
                </a:solidFill>
              </a:rPr>
              <a:t>2</a:t>
            </a:r>
            <a:r>
              <a:rPr lang="en-US" altLang="zh-CN" sz="3600" b="1" dirty="0">
                <a:solidFill>
                  <a:srgbClr val="000000"/>
                </a:solidFill>
              </a:rPr>
              <a:t>… </a:t>
            </a:r>
            <a:r>
              <a:rPr lang="en-US" altLang="zh-CN" sz="3600" b="1" dirty="0" err="1">
                <a:solidFill>
                  <a:srgbClr val="000000"/>
                </a:solidFill>
              </a:rPr>
              <a:t>A</a:t>
            </a:r>
            <a:r>
              <a:rPr lang="en-US" altLang="zh-CN" sz="3600" b="1" baseline="-30000" dirty="0" err="1">
                <a:solidFill>
                  <a:srgbClr val="000000"/>
                </a:solidFill>
              </a:rPr>
              <a:t>k</a:t>
            </a:r>
            <a:r>
              <a:rPr lang="en-US" altLang="zh-CN" sz="3600" b="1" dirty="0" err="1"/>
              <a:t>σ</a:t>
            </a:r>
            <a:r>
              <a:rPr lang="en-US" altLang="zh-CN" sz="3600" b="1" dirty="0"/>
              <a:t>)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59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59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59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59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9779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Clr>
                <a:schemeClr val="tx1"/>
              </a:buClr>
            </a:pPr>
            <a:r>
              <a:rPr lang="zh-CN" altLang="en-US" sz="4400" dirty="0">
                <a:solidFill>
                  <a:srgbClr val="000000"/>
                </a:solidFill>
              </a:rPr>
              <a:t>不确定的</a:t>
            </a:r>
            <a:r>
              <a:rPr lang="en-US" altLang="zh-CN" sz="4400" dirty="0">
                <a:solidFill>
                  <a:srgbClr val="000000"/>
                </a:solidFill>
              </a:rPr>
              <a:t>PDA  </a:t>
            </a:r>
            <a:r>
              <a:rPr lang="zh-CN" altLang="en-US" sz="4400" dirty="0">
                <a:solidFill>
                  <a:srgbClr val="000000"/>
                </a:solidFill>
              </a:rPr>
              <a:t>（情况</a:t>
            </a:r>
            <a:r>
              <a:rPr lang="en-US" altLang="zh-CN" sz="4400" dirty="0">
                <a:solidFill>
                  <a:srgbClr val="000000"/>
                </a:solidFill>
              </a:rPr>
              <a:t>1</a:t>
            </a:r>
            <a:r>
              <a:rPr lang="zh-CN" altLang="en-US" sz="4400" dirty="0">
                <a:solidFill>
                  <a:srgbClr val="000000"/>
                </a:solidFill>
              </a:rPr>
              <a:t>）</a:t>
            </a:r>
          </a:p>
        </p:txBody>
      </p:sp>
      <p:sp>
        <p:nvSpPr>
          <p:cNvPr id="339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9592" y="2132856"/>
            <a:ext cx="8001000" cy="3733800"/>
          </a:xfrm>
        </p:spPr>
        <p:txBody>
          <a:bodyPr/>
          <a:lstStyle/>
          <a:p>
            <a:pPr algn="just" eaLnBrk="1" hangingPunct="1">
              <a:lnSpc>
                <a:spcPct val="125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zh-CN" altLang="en-US" sz="3600" b="1" dirty="0"/>
              <a:t>①</a:t>
            </a:r>
            <a:r>
              <a:rPr lang="en-US" altLang="zh-CN" sz="3600" b="1" dirty="0"/>
              <a:t>&lt;</a:t>
            </a:r>
            <a:r>
              <a:rPr lang="en-US" altLang="zh-CN" sz="3600" b="1" dirty="0">
                <a:solidFill>
                  <a:srgbClr val="FF0000"/>
                </a:solidFill>
              </a:rPr>
              <a:t>q</a:t>
            </a:r>
            <a:r>
              <a:rPr lang="zh-CN" altLang="en-US" sz="3600" b="1" dirty="0">
                <a:solidFill>
                  <a:srgbClr val="FF0000"/>
                </a:solidFill>
              </a:rPr>
              <a:t>，</a:t>
            </a:r>
            <a:r>
              <a:rPr lang="en-US" altLang="zh-CN" sz="3600" b="1" dirty="0">
                <a:solidFill>
                  <a:srgbClr val="000000"/>
                </a:solidFill>
              </a:rPr>
              <a:t>x</a:t>
            </a:r>
            <a:r>
              <a:rPr lang="zh-CN" altLang="en-US" sz="3600" b="1" dirty="0">
                <a:solidFill>
                  <a:srgbClr val="FF0000"/>
                </a:solidFill>
              </a:rPr>
              <a:t>，</a:t>
            </a:r>
            <a:r>
              <a:rPr lang="en-US" altLang="zh-CN" sz="3600" b="1" dirty="0">
                <a:solidFill>
                  <a:srgbClr val="FF0000"/>
                </a:solidFill>
              </a:rPr>
              <a:t>A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q</a:t>
            </a:r>
            <a:r>
              <a:rPr lang="en-US" altLang="zh-CN" sz="3600" b="1" baseline="-30000" dirty="0"/>
              <a:t>1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A</a:t>
            </a:r>
            <a:r>
              <a:rPr lang="en-US" altLang="zh-CN" sz="3600" b="1" baseline="-30000" dirty="0"/>
              <a:t>1</a:t>
            </a:r>
            <a:r>
              <a:rPr lang="en-US" altLang="zh-CN" sz="3600" b="1" dirty="0"/>
              <a:t>A</a:t>
            </a:r>
            <a:r>
              <a:rPr lang="en-US" altLang="zh-CN" sz="3600" b="1" baseline="-30000" dirty="0"/>
              <a:t>2</a:t>
            </a:r>
            <a:r>
              <a:rPr lang="en-US" altLang="zh-CN" sz="3600" b="1" dirty="0"/>
              <a:t>… </a:t>
            </a:r>
            <a:r>
              <a:rPr lang="en-US" altLang="zh-CN" sz="3600" b="1" dirty="0" err="1"/>
              <a:t>A</a:t>
            </a:r>
            <a:r>
              <a:rPr lang="en-US" altLang="zh-CN" sz="3600" b="1" baseline="-30000" dirty="0" err="1"/>
              <a:t>k</a:t>
            </a:r>
            <a:r>
              <a:rPr lang="en-US" altLang="zh-CN" sz="3600" b="1" dirty="0"/>
              <a:t>&gt;</a:t>
            </a:r>
          </a:p>
          <a:p>
            <a:pPr algn="just" eaLnBrk="1" hangingPunct="1">
              <a:lnSpc>
                <a:spcPct val="125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zh-CN" altLang="en-US" sz="3600" b="1" dirty="0"/>
              <a:t>   则 </a:t>
            </a:r>
            <a:r>
              <a:rPr lang="en-US" altLang="zh-CN" sz="3600" b="1" dirty="0"/>
              <a:t>(</a:t>
            </a:r>
            <a:r>
              <a:rPr lang="en-US" altLang="zh-CN" sz="3600" b="1" dirty="0" err="1"/>
              <a:t>q,xw,Aσ</a:t>
            </a:r>
            <a:r>
              <a:rPr lang="en-US" altLang="zh-CN" sz="3600" b="1" dirty="0"/>
              <a:t>)=&gt;</a:t>
            </a:r>
          </a:p>
          <a:p>
            <a:pPr algn="just" eaLnBrk="1" hangingPunct="1">
              <a:lnSpc>
                <a:spcPct val="125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3600" b="1" dirty="0"/>
              <a:t>                (q</a:t>
            </a:r>
            <a:r>
              <a:rPr lang="en-US" altLang="zh-CN" sz="3600" b="1" baseline="-30000" dirty="0"/>
              <a:t>1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w，A</a:t>
            </a:r>
            <a:r>
              <a:rPr lang="en-US" altLang="zh-CN" sz="3600" b="1" baseline="-30000" dirty="0"/>
              <a:t>1</a:t>
            </a:r>
            <a:r>
              <a:rPr lang="en-US" altLang="zh-CN" sz="3600" b="1" dirty="0"/>
              <a:t>A</a:t>
            </a:r>
            <a:r>
              <a:rPr lang="en-US" altLang="zh-CN" sz="3600" b="1" baseline="-30000" dirty="0"/>
              <a:t>2</a:t>
            </a:r>
            <a:r>
              <a:rPr lang="en-US" altLang="zh-CN" sz="3600" b="1" dirty="0"/>
              <a:t>… </a:t>
            </a:r>
            <a:r>
              <a:rPr lang="en-US" altLang="zh-CN" sz="3600" b="1" dirty="0" err="1"/>
              <a:t>A</a:t>
            </a:r>
            <a:r>
              <a:rPr lang="en-US" altLang="zh-CN" sz="3600" b="1" baseline="-30000" dirty="0" err="1"/>
              <a:t>k</a:t>
            </a:r>
            <a:r>
              <a:rPr lang="en-US" altLang="zh-CN" sz="3600" b="1" dirty="0" err="1"/>
              <a:t>σ</a:t>
            </a:r>
            <a:r>
              <a:rPr lang="en-US" altLang="zh-CN" sz="3600" b="1" dirty="0"/>
              <a:t>)</a:t>
            </a:r>
          </a:p>
          <a:p>
            <a:pPr algn="just" eaLnBrk="1" hangingPunct="1">
              <a:lnSpc>
                <a:spcPct val="125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zh-CN" altLang="en-US" sz="3600" b="1" dirty="0"/>
              <a:t>②</a:t>
            </a:r>
            <a:r>
              <a:rPr lang="en-US" altLang="zh-CN" sz="3600" b="1" dirty="0"/>
              <a:t>&lt;</a:t>
            </a:r>
            <a:r>
              <a:rPr lang="en-US" altLang="zh-CN" sz="3600" b="1" dirty="0">
                <a:solidFill>
                  <a:srgbClr val="FF0000"/>
                </a:solidFill>
              </a:rPr>
              <a:t>q</a:t>
            </a:r>
            <a:r>
              <a:rPr lang="zh-CN" altLang="en-US" sz="3600" b="1" dirty="0">
                <a:solidFill>
                  <a:srgbClr val="FF0000"/>
                </a:solidFill>
              </a:rPr>
              <a:t>，</a:t>
            </a:r>
            <a:r>
              <a:rPr lang="en-US" altLang="zh-CN" sz="3600" b="1" dirty="0">
                <a:solidFill>
                  <a:srgbClr val="000000"/>
                </a:solidFill>
              </a:rPr>
              <a:t>ε</a:t>
            </a:r>
            <a:r>
              <a:rPr lang="zh-CN" altLang="en-US" sz="3600" b="1" dirty="0">
                <a:solidFill>
                  <a:srgbClr val="FF0000"/>
                </a:solidFill>
              </a:rPr>
              <a:t>，</a:t>
            </a:r>
            <a:r>
              <a:rPr lang="en-US" altLang="zh-CN" sz="3600" b="1" dirty="0">
                <a:solidFill>
                  <a:srgbClr val="FF0000"/>
                </a:solidFill>
              </a:rPr>
              <a:t>A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q</a:t>
            </a:r>
            <a:r>
              <a:rPr lang="en-US" altLang="zh-CN" sz="3600" b="1" baseline="-30000" dirty="0"/>
              <a:t>2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B</a:t>
            </a:r>
            <a:r>
              <a:rPr lang="en-US" altLang="zh-CN" sz="3600" b="1" baseline="-30000" dirty="0"/>
              <a:t>1</a:t>
            </a:r>
            <a:r>
              <a:rPr lang="en-US" altLang="zh-CN" sz="3600" b="1" dirty="0"/>
              <a:t>B</a:t>
            </a:r>
            <a:r>
              <a:rPr lang="en-US" altLang="zh-CN" sz="3600" b="1" baseline="-30000" dirty="0"/>
              <a:t> 2</a:t>
            </a:r>
            <a:r>
              <a:rPr lang="en-US" altLang="zh-CN" sz="3600" b="1" dirty="0"/>
              <a:t>…</a:t>
            </a:r>
            <a:r>
              <a:rPr lang="en-US" altLang="zh-CN" sz="3600" b="1" dirty="0" err="1"/>
              <a:t>B</a:t>
            </a:r>
            <a:r>
              <a:rPr lang="en-US" altLang="zh-CN" sz="3600" b="1" baseline="-30000" dirty="0" err="1"/>
              <a:t>j</a:t>
            </a:r>
            <a:r>
              <a:rPr lang="en-US" altLang="zh-CN" sz="3600" b="1" dirty="0"/>
              <a:t> &gt;</a:t>
            </a:r>
            <a:endParaRPr lang="zh-CN" altLang="en-US" sz="3600" b="1" dirty="0"/>
          </a:p>
          <a:p>
            <a:pPr algn="just" eaLnBrk="1" hangingPunct="1">
              <a:lnSpc>
                <a:spcPct val="125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zh-CN" altLang="en-US" sz="3600" b="1" dirty="0"/>
              <a:t>   则</a:t>
            </a:r>
            <a:r>
              <a:rPr lang="en-US" altLang="zh-CN" sz="3600" b="1" dirty="0"/>
              <a:t>(</a:t>
            </a:r>
            <a:r>
              <a:rPr lang="en-US" altLang="zh-CN" sz="3600" b="1" dirty="0" err="1"/>
              <a:t>q,xw,Aσ</a:t>
            </a:r>
            <a:r>
              <a:rPr lang="en-US" altLang="zh-CN" sz="3600" b="1" dirty="0"/>
              <a:t>)=&gt;</a:t>
            </a:r>
          </a:p>
          <a:p>
            <a:pPr algn="just" eaLnBrk="1" hangingPunct="1">
              <a:lnSpc>
                <a:spcPct val="125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3600" b="1" dirty="0"/>
              <a:t>                 (q</a:t>
            </a:r>
            <a:r>
              <a:rPr lang="en-US" altLang="zh-CN" sz="3600" b="1" baseline="-30000" dirty="0"/>
              <a:t>2</a:t>
            </a:r>
            <a:r>
              <a:rPr lang="zh-CN" altLang="en-US" sz="3600" b="1" dirty="0"/>
              <a:t>，</a:t>
            </a:r>
            <a:r>
              <a:rPr lang="en-US" altLang="zh-CN" sz="3600" b="1" dirty="0" err="1">
                <a:solidFill>
                  <a:schemeClr val="bg2"/>
                </a:solidFill>
              </a:rPr>
              <a:t>xw</a:t>
            </a:r>
            <a:r>
              <a:rPr lang="zh-CN" altLang="en-US" sz="3600" b="1" dirty="0"/>
              <a:t>， </a:t>
            </a:r>
            <a:r>
              <a:rPr lang="en-US" altLang="zh-CN" sz="3600" b="1" dirty="0"/>
              <a:t>B</a:t>
            </a:r>
            <a:r>
              <a:rPr lang="en-US" altLang="zh-CN" sz="3600" b="1" baseline="-30000" dirty="0"/>
              <a:t>1</a:t>
            </a:r>
            <a:r>
              <a:rPr lang="en-US" altLang="zh-CN" sz="3600" b="1" dirty="0"/>
              <a:t>B</a:t>
            </a:r>
            <a:r>
              <a:rPr lang="en-US" altLang="zh-CN" sz="3600" b="1" baseline="-30000" dirty="0"/>
              <a:t> 2</a:t>
            </a:r>
            <a:r>
              <a:rPr lang="en-US" altLang="zh-CN" sz="3600" b="1" dirty="0"/>
              <a:t>…</a:t>
            </a:r>
            <a:r>
              <a:rPr lang="en-US" altLang="zh-CN" sz="3600" b="1" dirty="0" err="1"/>
              <a:t>B</a:t>
            </a:r>
            <a:r>
              <a:rPr lang="en-US" altLang="zh-CN" sz="3600" b="1" baseline="-30000" dirty="0" err="1"/>
              <a:t>j</a:t>
            </a:r>
            <a:r>
              <a:rPr lang="en-US" altLang="zh-CN" sz="3600" b="1" dirty="0" err="1"/>
              <a:t>σ</a:t>
            </a:r>
            <a:r>
              <a:rPr lang="en-US" altLang="zh-CN" sz="3600" b="1" dirty="0"/>
              <a:t>)</a:t>
            </a:r>
            <a:endParaRPr lang="zh-CN" altLang="en-US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39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39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39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39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39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39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Clr>
                <a:schemeClr val="tx1"/>
              </a:buClr>
            </a:pPr>
            <a:r>
              <a:rPr lang="zh-CN" altLang="en-US" sz="4400" dirty="0">
                <a:solidFill>
                  <a:srgbClr val="000000"/>
                </a:solidFill>
              </a:rPr>
              <a:t>不确定的</a:t>
            </a:r>
            <a:r>
              <a:rPr lang="en-US" altLang="zh-CN" sz="4400" dirty="0">
                <a:solidFill>
                  <a:srgbClr val="000000"/>
                </a:solidFill>
              </a:rPr>
              <a:t>PDA  </a:t>
            </a:r>
            <a:r>
              <a:rPr lang="zh-CN" altLang="en-US" sz="4400" dirty="0">
                <a:solidFill>
                  <a:srgbClr val="000000"/>
                </a:solidFill>
              </a:rPr>
              <a:t>（情况</a:t>
            </a:r>
            <a:r>
              <a:rPr lang="en-US" altLang="zh-CN" sz="4400" dirty="0">
                <a:solidFill>
                  <a:srgbClr val="000000"/>
                </a:solidFill>
              </a:rPr>
              <a:t>2</a:t>
            </a:r>
            <a:r>
              <a:rPr lang="zh-CN" altLang="en-US" sz="4400" dirty="0">
                <a:solidFill>
                  <a:srgbClr val="000000"/>
                </a:solidFill>
              </a:rPr>
              <a:t>）</a:t>
            </a:r>
          </a:p>
        </p:txBody>
      </p:sp>
      <p:sp>
        <p:nvSpPr>
          <p:cNvPr id="342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132856"/>
            <a:ext cx="8001000" cy="3733800"/>
          </a:xfrm>
        </p:spPr>
        <p:txBody>
          <a:bodyPr/>
          <a:lstStyle/>
          <a:p>
            <a:pPr algn="just" eaLnBrk="1" hangingPunct="1">
              <a:lnSpc>
                <a:spcPct val="125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zh-CN" altLang="en-US" sz="3600" b="1" dirty="0"/>
              <a:t>①</a:t>
            </a:r>
            <a:r>
              <a:rPr lang="en-US" altLang="zh-CN" sz="3600" b="1" dirty="0"/>
              <a:t>&lt;</a:t>
            </a:r>
            <a:r>
              <a:rPr lang="en-US" altLang="zh-CN" sz="3600" b="1" dirty="0">
                <a:solidFill>
                  <a:srgbClr val="FF0000"/>
                </a:solidFill>
              </a:rPr>
              <a:t>q</a:t>
            </a:r>
            <a:r>
              <a:rPr lang="zh-CN" altLang="en-US" sz="3600" b="1" dirty="0">
                <a:solidFill>
                  <a:srgbClr val="FF0000"/>
                </a:solidFill>
              </a:rPr>
              <a:t>，</a:t>
            </a:r>
            <a:r>
              <a:rPr lang="en-US" altLang="zh-CN" sz="3600" b="1" dirty="0">
                <a:solidFill>
                  <a:srgbClr val="FF0000"/>
                </a:solidFill>
              </a:rPr>
              <a:t>x</a:t>
            </a:r>
            <a:r>
              <a:rPr lang="zh-CN" altLang="en-US" sz="3600" b="1" dirty="0">
                <a:solidFill>
                  <a:srgbClr val="FF0000"/>
                </a:solidFill>
              </a:rPr>
              <a:t>，</a:t>
            </a:r>
            <a:r>
              <a:rPr lang="en-US" altLang="zh-CN" sz="3600" b="1" dirty="0">
                <a:solidFill>
                  <a:srgbClr val="FF0000"/>
                </a:solidFill>
              </a:rPr>
              <a:t>A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q</a:t>
            </a:r>
            <a:r>
              <a:rPr lang="en-US" altLang="zh-CN" sz="3600" b="1" baseline="-30000" dirty="0"/>
              <a:t>1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A</a:t>
            </a:r>
            <a:r>
              <a:rPr lang="en-US" altLang="zh-CN" sz="3600" b="1" baseline="-30000" dirty="0"/>
              <a:t>1</a:t>
            </a:r>
            <a:r>
              <a:rPr lang="en-US" altLang="zh-CN" sz="3600" b="1" dirty="0"/>
              <a:t>A</a:t>
            </a:r>
            <a:r>
              <a:rPr lang="en-US" altLang="zh-CN" sz="3600" b="1" baseline="-30000" dirty="0"/>
              <a:t>2</a:t>
            </a:r>
            <a:r>
              <a:rPr lang="en-US" altLang="zh-CN" sz="3600" b="1" dirty="0"/>
              <a:t>… </a:t>
            </a:r>
            <a:r>
              <a:rPr lang="en-US" altLang="zh-CN" sz="3600" b="1" dirty="0" err="1"/>
              <a:t>A</a:t>
            </a:r>
            <a:r>
              <a:rPr lang="en-US" altLang="zh-CN" sz="3600" b="1" baseline="-30000" dirty="0" err="1"/>
              <a:t>k</a:t>
            </a:r>
            <a:r>
              <a:rPr lang="en-US" altLang="zh-CN" sz="3600" b="1" dirty="0"/>
              <a:t>&gt;</a:t>
            </a:r>
            <a:endParaRPr lang="zh-CN" altLang="en-US" sz="3600" b="1" dirty="0"/>
          </a:p>
          <a:p>
            <a:pPr algn="just" eaLnBrk="1" hangingPunct="1">
              <a:lnSpc>
                <a:spcPct val="125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zh-CN" altLang="en-US" sz="3600" b="1" dirty="0"/>
              <a:t>则 </a:t>
            </a:r>
            <a:r>
              <a:rPr lang="en-US" altLang="zh-CN" sz="3600" b="1" dirty="0"/>
              <a:t>(</a:t>
            </a:r>
            <a:r>
              <a:rPr lang="en-US" altLang="zh-CN" sz="3600" b="1" dirty="0" err="1"/>
              <a:t>q,xw,Aσ</a:t>
            </a:r>
            <a:r>
              <a:rPr lang="en-US" altLang="zh-CN" sz="3600" b="1" dirty="0"/>
              <a:t>)=&gt;</a:t>
            </a:r>
          </a:p>
          <a:p>
            <a:pPr algn="just" eaLnBrk="1" hangingPunct="1">
              <a:lnSpc>
                <a:spcPct val="125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3600" b="1" dirty="0"/>
              <a:t>               (q</a:t>
            </a:r>
            <a:r>
              <a:rPr lang="en-US" altLang="zh-CN" sz="3600" b="1" baseline="-30000" dirty="0"/>
              <a:t>1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w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A</a:t>
            </a:r>
            <a:r>
              <a:rPr lang="en-US" altLang="zh-CN" sz="3600" b="1" baseline="-30000" dirty="0"/>
              <a:t>1</a:t>
            </a:r>
            <a:r>
              <a:rPr lang="en-US" altLang="zh-CN" sz="3600" b="1" dirty="0"/>
              <a:t>A</a:t>
            </a:r>
            <a:r>
              <a:rPr lang="en-US" altLang="zh-CN" sz="3600" b="1" baseline="-30000" dirty="0"/>
              <a:t>2</a:t>
            </a:r>
            <a:r>
              <a:rPr lang="en-US" altLang="zh-CN" sz="3600" b="1" dirty="0"/>
              <a:t>… </a:t>
            </a:r>
            <a:r>
              <a:rPr lang="en-US" altLang="zh-CN" sz="3600" b="1" dirty="0" err="1"/>
              <a:t>A</a:t>
            </a:r>
            <a:r>
              <a:rPr lang="en-US" altLang="zh-CN" sz="3600" b="1" baseline="-30000" dirty="0" err="1"/>
              <a:t>k</a:t>
            </a:r>
            <a:r>
              <a:rPr lang="en-US" altLang="zh-CN" sz="3600" b="1" dirty="0" err="1"/>
              <a:t>σ</a:t>
            </a:r>
            <a:r>
              <a:rPr lang="en-US" altLang="zh-CN" sz="3600" b="1" dirty="0"/>
              <a:t>)</a:t>
            </a:r>
          </a:p>
          <a:p>
            <a:pPr algn="just" eaLnBrk="1" hangingPunct="1">
              <a:lnSpc>
                <a:spcPct val="125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zh-CN" altLang="en-US" sz="3600" b="1" dirty="0"/>
              <a:t>②</a:t>
            </a:r>
            <a:r>
              <a:rPr lang="en-US" altLang="zh-CN" sz="3600" b="1" dirty="0"/>
              <a:t>&lt;</a:t>
            </a:r>
            <a:r>
              <a:rPr lang="en-US" altLang="zh-CN" sz="3600" b="1" dirty="0">
                <a:solidFill>
                  <a:srgbClr val="FF0000"/>
                </a:solidFill>
              </a:rPr>
              <a:t>q</a:t>
            </a:r>
            <a:r>
              <a:rPr lang="zh-CN" altLang="en-US" sz="3600" b="1" dirty="0">
                <a:solidFill>
                  <a:srgbClr val="FF0000"/>
                </a:solidFill>
              </a:rPr>
              <a:t>，</a:t>
            </a:r>
            <a:r>
              <a:rPr lang="en-US" altLang="zh-CN" sz="3600" b="1" dirty="0">
                <a:solidFill>
                  <a:srgbClr val="FF0000"/>
                </a:solidFill>
              </a:rPr>
              <a:t>x</a:t>
            </a:r>
            <a:r>
              <a:rPr lang="zh-CN" altLang="en-US" sz="3600" b="1" dirty="0">
                <a:solidFill>
                  <a:srgbClr val="FF0000"/>
                </a:solidFill>
              </a:rPr>
              <a:t>，</a:t>
            </a:r>
            <a:r>
              <a:rPr lang="en-US" altLang="zh-CN" sz="3600" b="1" dirty="0">
                <a:solidFill>
                  <a:srgbClr val="FF0000"/>
                </a:solidFill>
              </a:rPr>
              <a:t>A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q</a:t>
            </a:r>
            <a:r>
              <a:rPr lang="en-US" altLang="zh-CN" sz="3600" b="1" baseline="-30000" dirty="0"/>
              <a:t>2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B</a:t>
            </a:r>
            <a:r>
              <a:rPr lang="en-US" altLang="zh-CN" sz="3600" b="1" baseline="-30000" dirty="0"/>
              <a:t>1</a:t>
            </a:r>
            <a:r>
              <a:rPr lang="en-US" altLang="zh-CN" sz="3600" b="1" dirty="0"/>
              <a:t>B</a:t>
            </a:r>
            <a:r>
              <a:rPr lang="en-US" altLang="zh-CN" sz="3600" b="1" baseline="-30000" dirty="0"/>
              <a:t> 2</a:t>
            </a:r>
            <a:r>
              <a:rPr lang="en-US" altLang="zh-CN" sz="3600" b="1" dirty="0"/>
              <a:t>…</a:t>
            </a:r>
            <a:r>
              <a:rPr lang="en-US" altLang="zh-CN" sz="3600" b="1" dirty="0" err="1"/>
              <a:t>B</a:t>
            </a:r>
            <a:r>
              <a:rPr lang="en-US" altLang="zh-CN" sz="3600" b="1" baseline="-30000" dirty="0" err="1"/>
              <a:t>j</a:t>
            </a:r>
            <a:r>
              <a:rPr lang="en-US" altLang="zh-CN" sz="3600" b="1" dirty="0"/>
              <a:t>&gt;</a:t>
            </a:r>
            <a:endParaRPr lang="zh-CN" altLang="en-US" sz="3600" b="1" dirty="0"/>
          </a:p>
          <a:p>
            <a:pPr algn="just" eaLnBrk="1" hangingPunct="1">
              <a:lnSpc>
                <a:spcPct val="125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zh-CN" altLang="en-US" sz="3600" b="1" dirty="0"/>
              <a:t>则 </a:t>
            </a:r>
            <a:r>
              <a:rPr lang="en-US" altLang="zh-CN" sz="3600" b="1" dirty="0"/>
              <a:t>(</a:t>
            </a:r>
            <a:r>
              <a:rPr lang="en-US" altLang="zh-CN" sz="3600" b="1" dirty="0" err="1"/>
              <a:t>q,xw,Aσ</a:t>
            </a:r>
            <a:r>
              <a:rPr lang="en-US" altLang="zh-CN" sz="3600" b="1" dirty="0"/>
              <a:t>)=&gt;</a:t>
            </a:r>
          </a:p>
          <a:p>
            <a:pPr algn="just" eaLnBrk="1" hangingPunct="1">
              <a:lnSpc>
                <a:spcPct val="125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3600" b="1" dirty="0"/>
              <a:t>                 (q</a:t>
            </a:r>
            <a:r>
              <a:rPr lang="en-US" altLang="zh-CN" sz="3600" b="1" baseline="-30000" dirty="0"/>
              <a:t>2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w</a:t>
            </a:r>
            <a:r>
              <a:rPr lang="zh-CN" altLang="en-US" sz="3600" b="1" dirty="0"/>
              <a:t>， </a:t>
            </a:r>
            <a:r>
              <a:rPr lang="en-US" altLang="zh-CN" sz="3600" b="1" dirty="0"/>
              <a:t>B</a:t>
            </a:r>
            <a:r>
              <a:rPr lang="en-US" altLang="zh-CN" sz="3600" b="1" baseline="-30000" dirty="0"/>
              <a:t>1</a:t>
            </a:r>
            <a:r>
              <a:rPr lang="en-US" altLang="zh-CN" sz="3600" b="1" dirty="0"/>
              <a:t>B</a:t>
            </a:r>
            <a:r>
              <a:rPr lang="en-US" altLang="zh-CN" sz="3600" b="1" baseline="-30000" dirty="0"/>
              <a:t> 2</a:t>
            </a:r>
            <a:r>
              <a:rPr lang="en-US" altLang="zh-CN" sz="3600" b="1" dirty="0"/>
              <a:t>…</a:t>
            </a:r>
            <a:r>
              <a:rPr lang="en-US" altLang="zh-CN" sz="3600" b="1" dirty="0" err="1"/>
              <a:t>B</a:t>
            </a:r>
            <a:r>
              <a:rPr lang="en-US" altLang="zh-CN" sz="3600" b="1" baseline="-30000" dirty="0" err="1"/>
              <a:t>j</a:t>
            </a:r>
            <a:r>
              <a:rPr lang="en-US" altLang="zh-CN" sz="3600" b="1" dirty="0" err="1"/>
              <a:t>σ</a:t>
            </a:r>
            <a:r>
              <a:rPr lang="en-US" altLang="zh-CN" sz="3600" b="1" dirty="0"/>
              <a:t>)</a:t>
            </a:r>
            <a:endParaRPr lang="zh-CN" altLang="en-US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42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42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42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42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42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42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2019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Clr>
                <a:schemeClr val="tx1"/>
              </a:buClr>
            </a:pPr>
            <a:endParaRPr lang="zh-CN" altLang="en-US" b="0"/>
          </a:p>
        </p:txBody>
      </p:sp>
      <p:sp>
        <p:nvSpPr>
          <p:cNvPr id="343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algn="just" eaLnBrk="1" hangingPunct="1">
              <a:buFont typeface="Wingdings" pitchFamily="2" charset="2"/>
              <a:buNone/>
            </a:pPr>
            <a:r>
              <a:rPr lang="zh-CN" altLang="en-US" sz="4400" b="1" dirty="0"/>
              <a:t>    不确定</a:t>
            </a:r>
            <a:r>
              <a:rPr lang="en-US" altLang="zh-CN" sz="4400" b="1" dirty="0"/>
              <a:t>PDA</a:t>
            </a:r>
            <a:r>
              <a:rPr lang="zh-CN" altLang="en-US" sz="4400" b="1" dirty="0"/>
              <a:t>对于某一格局</a:t>
            </a:r>
            <a:endParaRPr lang="en-US" altLang="zh-CN" sz="4400" b="1" dirty="0"/>
          </a:p>
          <a:p>
            <a:pPr marL="0" indent="0" algn="just" eaLnBrk="1" hangingPunct="1">
              <a:buFont typeface="Wingdings" pitchFamily="2" charset="2"/>
              <a:buNone/>
            </a:pPr>
            <a:r>
              <a:rPr lang="zh-CN" altLang="en-US" sz="4400" b="1" dirty="0"/>
              <a:t>可能会有不同的下一格局。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43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43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3043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539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sz="4400" b="1"/>
              <a:t>用</a:t>
            </a:r>
            <a:r>
              <a:rPr lang="en-US" altLang="zh-CN" sz="4400" b="1"/>
              <a:t>=&gt;</a:t>
            </a:r>
            <a:r>
              <a:rPr lang="en-US" altLang="zh-CN" sz="4400" b="1" baseline="30000"/>
              <a:t>+</a:t>
            </a:r>
            <a:r>
              <a:rPr lang="zh-CN" altLang="en-US" sz="4400" b="1"/>
              <a:t>代表格局的多次变换</a:t>
            </a:r>
            <a:endParaRPr lang="en-US" altLang="zh-CN" sz="4400" b="1"/>
          </a:p>
          <a:p>
            <a:pPr eaLnBrk="1" hangingPunct="1">
              <a:buFont typeface="Wingdings" pitchFamily="2" charset="2"/>
              <a:buNone/>
            </a:pPr>
            <a:r>
              <a:rPr lang="zh-CN" altLang="en-US" sz="4400" b="1"/>
              <a:t>用</a:t>
            </a:r>
            <a:r>
              <a:rPr lang="en-US" altLang="zh-CN" sz="4400" b="1"/>
              <a:t>=&gt;</a:t>
            </a:r>
            <a:r>
              <a:rPr lang="en-US" altLang="zh-CN" sz="4400" b="1" baseline="30000"/>
              <a:t>*</a:t>
            </a:r>
            <a:r>
              <a:rPr lang="zh-CN" altLang="en-US" sz="4400" b="1"/>
              <a:t>代表格局的任意次变换</a:t>
            </a:r>
          </a:p>
          <a:p>
            <a:pPr eaLnBrk="1" hangingPunct="1">
              <a:buFont typeface="Wingdings" pitchFamily="2" charset="2"/>
              <a:buNone/>
            </a:pPr>
            <a:endParaRPr lang="zh-CN" altLang="en-US" sz="44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39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39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9651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836613"/>
            <a:ext cx="8001000" cy="1143000"/>
          </a:xfrm>
        </p:spPr>
        <p:txBody>
          <a:bodyPr/>
          <a:lstStyle/>
          <a:p>
            <a:pPr eaLnBrk="1" hangingPunct="1">
              <a:buClr>
                <a:schemeClr val="tx1"/>
              </a:buClr>
            </a:pPr>
            <a:r>
              <a:rPr lang="en-US" altLang="zh-CN" sz="4400" dirty="0"/>
              <a:t>1.3 PDA</a:t>
            </a:r>
            <a:r>
              <a:rPr lang="zh-CN" altLang="en-US" sz="4400" dirty="0"/>
              <a:t>接收语言的两种方式</a:t>
            </a:r>
          </a:p>
        </p:txBody>
      </p:sp>
      <p:sp>
        <p:nvSpPr>
          <p:cNvPr id="344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zh-CN" altLang="en-US" sz="4000" b="1" dirty="0"/>
              <a:t>定义</a:t>
            </a:r>
            <a:r>
              <a:rPr lang="en-US" altLang="zh-CN" sz="4000" b="1" dirty="0"/>
              <a:t>3 PAD</a:t>
            </a:r>
            <a:r>
              <a:rPr lang="zh-CN" altLang="en-US" sz="4000" b="1" dirty="0"/>
              <a:t>以</a:t>
            </a:r>
            <a:r>
              <a:rPr lang="zh-CN" altLang="en-US" sz="4000" b="1" dirty="0">
                <a:solidFill>
                  <a:schemeClr val="accent2"/>
                </a:solidFill>
              </a:rPr>
              <a:t>空栈方式</a:t>
            </a:r>
            <a:r>
              <a:rPr lang="zh-CN" altLang="en-US" sz="4000" b="1" dirty="0"/>
              <a:t>接收的语言为</a:t>
            </a:r>
            <a:r>
              <a:rPr lang="en-US" altLang="zh-CN" sz="4000" b="1" dirty="0"/>
              <a:t>L(M</a:t>
            </a:r>
            <a:r>
              <a:rPr lang="zh-CN" altLang="en-US" sz="4000" b="1" dirty="0"/>
              <a:t>），且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4000" b="1" dirty="0"/>
              <a:t>   L(M)={w|(</a:t>
            </a:r>
            <a:r>
              <a:rPr lang="en-US" altLang="zh-CN" sz="4000" b="1" dirty="0" err="1"/>
              <a:t>q</a:t>
            </a:r>
            <a:r>
              <a:rPr lang="en-US" altLang="zh-CN" sz="4000" b="1" baseline="-30000" dirty="0" err="1"/>
              <a:t>0</a:t>
            </a:r>
            <a:r>
              <a:rPr lang="zh-CN" altLang="en-US" sz="4000" b="1" dirty="0"/>
              <a:t>，</a:t>
            </a:r>
            <a:r>
              <a:rPr lang="en-US" altLang="zh-CN" sz="4000" b="1" dirty="0">
                <a:solidFill>
                  <a:srgbClr val="000000"/>
                </a:solidFill>
              </a:rPr>
              <a:t>w</a:t>
            </a:r>
            <a:r>
              <a:rPr lang="zh-CN" altLang="en-US" sz="4000" b="1" dirty="0">
                <a:solidFill>
                  <a:srgbClr val="000000"/>
                </a:solidFill>
              </a:rPr>
              <a:t>，</a:t>
            </a:r>
            <a:r>
              <a:rPr lang="en-US" altLang="zh-CN" sz="4000" b="1" dirty="0" err="1">
                <a:solidFill>
                  <a:srgbClr val="000000"/>
                </a:solidFill>
              </a:rPr>
              <a:t>Z</a:t>
            </a:r>
            <a:r>
              <a:rPr lang="en-US" altLang="zh-CN" sz="4000" b="1" baseline="-30000" dirty="0" err="1">
                <a:solidFill>
                  <a:srgbClr val="000000"/>
                </a:solidFill>
              </a:rPr>
              <a:t>0</a:t>
            </a:r>
            <a:r>
              <a:rPr lang="en-US" altLang="zh-CN" sz="4000" b="1" dirty="0"/>
              <a:t>)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4000" b="1" dirty="0"/>
              <a:t>               =&gt;</a:t>
            </a:r>
            <a:r>
              <a:rPr lang="en-US" altLang="zh-CN" sz="4000" b="1" baseline="30000" dirty="0"/>
              <a:t>*</a:t>
            </a:r>
            <a:r>
              <a:rPr lang="en-US" altLang="zh-CN" sz="4000" b="1" dirty="0"/>
              <a:t>(q</a:t>
            </a:r>
            <a:r>
              <a:rPr lang="zh-CN" altLang="en-US" sz="4000" b="1" dirty="0"/>
              <a:t> ， </a:t>
            </a:r>
            <a:r>
              <a:rPr lang="en-US" altLang="zh-CN" sz="4000" b="1" dirty="0">
                <a:solidFill>
                  <a:srgbClr val="FF0000"/>
                </a:solidFill>
              </a:rPr>
              <a:t>ε</a:t>
            </a:r>
            <a:r>
              <a:rPr lang="zh-CN" altLang="en-US" sz="4000" b="1" dirty="0">
                <a:solidFill>
                  <a:srgbClr val="FF0000"/>
                </a:solidFill>
              </a:rPr>
              <a:t> ， </a:t>
            </a:r>
            <a:r>
              <a:rPr lang="en-US" altLang="zh-CN" sz="4000" b="1" dirty="0">
                <a:solidFill>
                  <a:srgbClr val="FF0000"/>
                </a:solidFill>
              </a:rPr>
              <a:t>ε</a:t>
            </a:r>
            <a:r>
              <a:rPr lang="en-US" altLang="zh-CN" sz="4000" b="1" dirty="0"/>
              <a:t>)  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4000" b="1" dirty="0"/>
              <a:t>                 </a:t>
            </a:r>
            <a:r>
              <a:rPr lang="en-US" altLang="zh-CN" sz="4000" b="1" dirty="0" err="1"/>
              <a:t>q∈Q</a:t>
            </a:r>
            <a:r>
              <a:rPr lang="en-US" altLang="zh-CN" sz="4000" b="1" dirty="0"/>
              <a:t>}</a:t>
            </a:r>
            <a:endParaRPr lang="zh-CN" altLang="en-US" sz="4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44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44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44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44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4067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zh-CN" altLang="en-US" sz="4000" b="1" dirty="0"/>
              <a:t>接收格局与接收状态无关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4000" b="1" dirty="0"/>
              <a:t>  只要当</a:t>
            </a:r>
            <a:r>
              <a:rPr lang="zh-CN" altLang="en-US" sz="4000" b="1" dirty="0">
                <a:solidFill>
                  <a:schemeClr val="accent2"/>
                </a:solidFill>
              </a:rPr>
              <a:t>串</a:t>
            </a:r>
            <a:r>
              <a:rPr lang="en-US" altLang="zh-CN" sz="4000" b="1" dirty="0">
                <a:solidFill>
                  <a:schemeClr val="accent2"/>
                </a:solidFill>
              </a:rPr>
              <a:t>w</a:t>
            </a:r>
            <a:r>
              <a:rPr lang="zh-CN" altLang="en-US" sz="4000" b="1" dirty="0">
                <a:solidFill>
                  <a:schemeClr val="accent2"/>
                </a:solidFill>
              </a:rPr>
              <a:t>扫描结束</a:t>
            </a:r>
            <a:r>
              <a:rPr lang="zh-CN" altLang="en-US" sz="4000" b="1" dirty="0"/>
              <a:t>，而</a:t>
            </a:r>
            <a:r>
              <a:rPr lang="zh-CN" altLang="en-US" sz="4000" b="1" dirty="0">
                <a:solidFill>
                  <a:srgbClr val="000000"/>
                </a:solidFill>
              </a:rPr>
              <a:t>栈为空</a:t>
            </a:r>
            <a:endParaRPr lang="zh-CN" altLang="en-US" sz="4000" b="1" dirty="0"/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4000" b="1" dirty="0"/>
              <a:t>则串</a:t>
            </a:r>
            <a:r>
              <a:rPr lang="en-US" altLang="zh-CN" sz="4000" b="1" dirty="0"/>
              <a:t>w</a:t>
            </a:r>
            <a:r>
              <a:rPr lang="zh-CN" altLang="en-US" sz="4000" b="1" dirty="0"/>
              <a:t>被</a:t>
            </a:r>
            <a:r>
              <a:rPr lang="en-US" altLang="zh-CN" sz="4000" b="1" dirty="0"/>
              <a:t>PDA</a:t>
            </a:r>
            <a:r>
              <a:rPr lang="zh-CN" altLang="en-US" sz="4000" b="1" dirty="0"/>
              <a:t>以</a:t>
            </a:r>
            <a:r>
              <a:rPr lang="zh-CN" altLang="en-US" sz="4000" b="1" dirty="0">
                <a:solidFill>
                  <a:schemeClr val="accent2"/>
                </a:solidFill>
              </a:rPr>
              <a:t>空栈方式</a:t>
            </a:r>
            <a:r>
              <a:rPr lang="zh-CN" altLang="en-US" sz="4000" b="1" dirty="0"/>
              <a:t>所接收。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61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61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61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1827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Clr>
                <a:schemeClr val="tx1"/>
              </a:buClr>
            </a:pPr>
            <a:r>
              <a:rPr lang="zh-CN" altLang="en-US" sz="4800" dirty="0">
                <a:solidFill>
                  <a:srgbClr val="000000"/>
                </a:solidFill>
              </a:rPr>
              <a:t>定义</a:t>
            </a:r>
            <a:r>
              <a:rPr lang="en-US" altLang="zh-CN" sz="4800" dirty="0">
                <a:solidFill>
                  <a:srgbClr val="000000"/>
                </a:solidFill>
              </a:rPr>
              <a:t>4</a:t>
            </a:r>
            <a:endParaRPr lang="zh-CN" altLang="en-US" sz="4800" dirty="0">
              <a:solidFill>
                <a:srgbClr val="000000"/>
              </a:solidFill>
            </a:endParaRPr>
          </a:p>
        </p:txBody>
      </p:sp>
      <p:sp>
        <p:nvSpPr>
          <p:cNvPr id="345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4000" b="1"/>
              <a:t>PAD</a:t>
            </a:r>
            <a:r>
              <a:rPr lang="zh-CN" altLang="en-US" sz="4000" b="1">
                <a:solidFill>
                  <a:srgbClr val="000000"/>
                </a:solidFill>
              </a:rPr>
              <a:t>以终态方式</a:t>
            </a:r>
            <a:r>
              <a:rPr lang="zh-CN" altLang="en-US" sz="4000" b="1"/>
              <a:t>接收的语言为</a:t>
            </a:r>
            <a:r>
              <a:rPr lang="en-US" altLang="zh-CN" sz="4000" b="1"/>
              <a:t>F(M)</a:t>
            </a:r>
            <a:r>
              <a:rPr lang="zh-CN" altLang="en-US" sz="4000" b="1"/>
              <a:t>，且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4000" b="1"/>
              <a:t>      F(M)={w|(q</a:t>
            </a:r>
            <a:r>
              <a:rPr lang="en-US" altLang="zh-CN" sz="4000" b="1" baseline="-30000"/>
              <a:t>0</a:t>
            </a:r>
            <a:r>
              <a:rPr lang="zh-CN" altLang="en-US" sz="4000" b="1"/>
              <a:t> ， </a:t>
            </a:r>
            <a:r>
              <a:rPr lang="en-US" altLang="zh-CN" sz="4000" b="1">
                <a:solidFill>
                  <a:srgbClr val="000000"/>
                </a:solidFill>
              </a:rPr>
              <a:t>w</a:t>
            </a:r>
            <a:r>
              <a:rPr lang="zh-CN" altLang="en-US" sz="4000" b="1">
                <a:solidFill>
                  <a:srgbClr val="000000"/>
                </a:solidFill>
              </a:rPr>
              <a:t>，</a:t>
            </a:r>
            <a:r>
              <a:rPr lang="en-US" altLang="zh-CN" sz="4000" b="1">
                <a:solidFill>
                  <a:srgbClr val="000000"/>
                </a:solidFill>
              </a:rPr>
              <a:t>Z</a:t>
            </a:r>
            <a:r>
              <a:rPr lang="en-US" altLang="zh-CN" sz="4000" b="1" baseline="-30000"/>
              <a:t>0</a:t>
            </a:r>
            <a:r>
              <a:rPr lang="en-US" altLang="zh-CN" sz="4000" b="1"/>
              <a:t>)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4000" b="1"/>
              <a:t>                 =&gt;</a:t>
            </a:r>
            <a:r>
              <a:rPr lang="en-US" altLang="zh-CN" sz="4000" b="1" baseline="30000"/>
              <a:t>*</a:t>
            </a:r>
            <a:r>
              <a:rPr lang="en-US" altLang="zh-CN" sz="4000" b="1"/>
              <a:t>(q′</a:t>
            </a:r>
            <a:r>
              <a:rPr lang="zh-CN" altLang="en-US" sz="4000" b="1"/>
              <a:t> ， </a:t>
            </a:r>
            <a:r>
              <a:rPr lang="en-US" altLang="zh-CN" sz="4000" b="1">
                <a:solidFill>
                  <a:srgbClr val="FF0000"/>
                </a:solidFill>
              </a:rPr>
              <a:t>ε</a:t>
            </a:r>
            <a:r>
              <a:rPr lang="zh-CN" altLang="en-US" sz="4000" b="1">
                <a:solidFill>
                  <a:srgbClr val="FF0000"/>
                </a:solidFill>
              </a:rPr>
              <a:t> ， </a:t>
            </a:r>
            <a:r>
              <a:rPr lang="en-US" altLang="zh-CN" sz="4000" b="1">
                <a:solidFill>
                  <a:srgbClr val="FF0000"/>
                </a:solidFill>
              </a:rPr>
              <a:t>σ</a:t>
            </a:r>
            <a:r>
              <a:rPr lang="en-US" altLang="zh-CN" sz="4000" b="1"/>
              <a:t>)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4000" b="1"/>
              <a:t>                        q′∈</a:t>
            </a:r>
            <a:r>
              <a:rPr lang="en-US" altLang="zh-CN" sz="4000" b="1">
                <a:solidFill>
                  <a:schemeClr val="accent2"/>
                </a:solidFill>
              </a:rPr>
              <a:t>F</a:t>
            </a:r>
            <a:r>
              <a:rPr lang="zh-CN" altLang="en-US" sz="4000" b="1"/>
              <a:t> ，</a:t>
            </a:r>
            <a:r>
              <a:rPr lang="en-US" altLang="zh-CN" sz="4000" b="1"/>
              <a:t> σ∈Г</a:t>
            </a:r>
            <a:r>
              <a:rPr lang="en-US" altLang="zh-CN" sz="4000" b="1" baseline="30000"/>
              <a:t>*</a:t>
            </a:r>
            <a:r>
              <a:rPr lang="en-US" altLang="zh-CN" sz="4000" b="1"/>
              <a:t>}</a:t>
            </a:r>
            <a:r>
              <a:rPr lang="zh-CN" altLang="en-US" sz="4000" b="1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45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45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45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45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5091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462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zh-CN" altLang="en-US" sz="4000" b="1"/>
              <a:t>接收格局与栈是否为空无关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4000" b="1"/>
              <a:t>只要当</a:t>
            </a:r>
            <a:r>
              <a:rPr lang="zh-CN" altLang="en-US" sz="4000" b="1">
                <a:solidFill>
                  <a:schemeClr val="accent2"/>
                </a:solidFill>
              </a:rPr>
              <a:t>串</a:t>
            </a:r>
            <a:r>
              <a:rPr lang="en-US" altLang="zh-CN" sz="4000" b="1">
                <a:solidFill>
                  <a:schemeClr val="accent2"/>
                </a:solidFill>
              </a:rPr>
              <a:t>w</a:t>
            </a:r>
            <a:r>
              <a:rPr lang="zh-CN" altLang="en-US" sz="4000" b="1">
                <a:solidFill>
                  <a:schemeClr val="accent2"/>
                </a:solidFill>
              </a:rPr>
              <a:t>扫描结束</a:t>
            </a:r>
            <a:r>
              <a:rPr lang="zh-CN" altLang="en-US" sz="4000" b="1"/>
              <a:t>，而</a:t>
            </a:r>
            <a:r>
              <a:rPr lang="en-US" altLang="zh-CN" sz="4000" b="1"/>
              <a:t>PDA</a:t>
            </a:r>
            <a:r>
              <a:rPr lang="zh-CN" altLang="en-US" sz="4000" b="1"/>
              <a:t>处于某个</a:t>
            </a:r>
            <a:r>
              <a:rPr lang="zh-CN" altLang="en-US" sz="4000" b="1">
                <a:solidFill>
                  <a:schemeClr val="accent2"/>
                </a:solidFill>
              </a:rPr>
              <a:t>接收状态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4000" b="1"/>
              <a:t>则串</a:t>
            </a:r>
            <a:r>
              <a:rPr lang="en-US" altLang="zh-CN" sz="4000" b="1"/>
              <a:t>w</a:t>
            </a:r>
            <a:r>
              <a:rPr lang="zh-CN" altLang="en-US" sz="4000" b="1"/>
              <a:t>被</a:t>
            </a:r>
            <a:r>
              <a:rPr lang="en-US" altLang="zh-CN" sz="4000" b="1"/>
              <a:t>PDA</a:t>
            </a:r>
            <a:r>
              <a:rPr lang="zh-CN" altLang="en-US" sz="4000" b="1">
                <a:solidFill>
                  <a:srgbClr val="000000"/>
                </a:solidFill>
              </a:rPr>
              <a:t>以终态方式</a:t>
            </a:r>
            <a:r>
              <a:rPr lang="zh-CN" altLang="en-US" sz="4000" b="1"/>
              <a:t>所接收。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62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62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62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2851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/>
              <a:t>与</a:t>
            </a:r>
            <a:r>
              <a:rPr lang="en-US" altLang="zh-CN" sz="4000"/>
              <a:t>FA</a:t>
            </a:r>
            <a:r>
              <a:rPr lang="zh-CN" altLang="en-US" sz="4000"/>
              <a:t>比较</a:t>
            </a:r>
          </a:p>
        </p:txBody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en-US" altLang="zh-CN" sz="4400" b="1"/>
              <a:t>PDA</a:t>
            </a:r>
            <a:r>
              <a:rPr lang="zh-CN" altLang="en-US" sz="4400" b="1"/>
              <a:t>具有一个栈存储器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4400" b="1"/>
              <a:t>有两个操作：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4400" b="1">
                <a:solidFill>
                  <a:srgbClr val="000000"/>
                </a:solidFill>
              </a:rPr>
              <a:t>   入栈</a:t>
            </a:r>
            <a:r>
              <a:rPr lang="en-US" altLang="zh-CN" sz="4400" b="1"/>
              <a:t>---</a:t>
            </a:r>
            <a:r>
              <a:rPr lang="zh-CN" altLang="en-US" sz="4400" b="1"/>
              <a:t>将内容压入栈中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4400" b="1"/>
              <a:t>   </a:t>
            </a:r>
            <a:r>
              <a:rPr lang="zh-CN" altLang="en-US" sz="4400" b="1">
                <a:solidFill>
                  <a:srgbClr val="000000"/>
                </a:solidFill>
              </a:rPr>
              <a:t>出栈</a:t>
            </a:r>
            <a:r>
              <a:rPr lang="en-US" altLang="zh-CN" sz="4400" b="1"/>
              <a:t>---</a:t>
            </a:r>
            <a:r>
              <a:rPr lang="zh-CN" altLang="en-US" sz="4400" b="1"/>
              <a:t>将栈顶元素移出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03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03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03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03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Clr>
                <a:schemeClr val="tx1"/>
              </a:buClr>
            </a:pPr>
            <a:r>
              <a:rPr lang="zh-CN" altLang="en-US" sz="4400" dirty="0">
                <a:solidFill>
                  <a:srgbClr val="000000"/>
                </a:solidFill>
              </a:rPr>
              <a:t>定理</a:t>
            </a:r>
            <a:r>
              <a:rPr lang="en-US" altLang="zh-CN" sz="4400" dirty="0">
                <a:solidFill>
                  <a:srgbClr val="000000"/>
                </a:solidFill>
              </a:rPr>
              <a:t>1</a:t>
            </a:r>
            <a:endParaRPr lang="zh-CN" altLang="en-US" sz="4400" dirty="0">
              <a:solidFill>
                <a:srgbClr val="000000"/>
              </a:solidFill>
            </a:endParaRPr>
          </a:p>
        </p:txBody>
      </p:sp>
      <p:sp>
        <p:nvSpPr>
          <p:cNvPr id="347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zh-CN" altLang="en-US" sz="4000" b="1"/>
              <a:t>语言</a:t>
            </a:r>
            <a:r>
              <a:rPr lang="en-US" altLang="zh-CN" sz="4000" b="1"/>
              <a:t>L</a:t>
            </a:r>
            <a:r>
              <a:rPr lang="zh-CN" altLang="en-US" sz="4000" b="1"/>
              <a:t>被</a:t>
            </a:r>
            <a:r>
              <a:rPr lang="en-US" altLang="zh-CN" sz="4000" b="1"/>
              <a:t>PDA</a:t>
            </a:r>
            <a:r>
              <a:rPr lang="zh-CN" altLang="en-US" sz="4000" b="1">
                <a:solidFill>
                  <a:srgbClr val="000000"/>
                </a:solidFill>
              </a:rPr>
              <a:t>以终态方式</a:t>
            </a:r>
            <a:r>
              <a:rPr lang="zh-CN" altLang="en-US" sz="4000" b="1"/>
              <a:t>所接收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4000" b="1">
                <a:solidFill>
                  <a:srgbClr val="000000"/>
                </a:solidFill>
              </a:rPr>
              <a:t>    当且仅当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4000" b="1">
                <a:solidFill>
                  <a:srgbClr val="000000"/>
                </a:solidFill>
              </a:rPr>
              <a:t>   </a:t>
            </a:r>
            <a:r>
              <a:rPr lang="zh-CN" altLang="en-US" sz="4000" b="1"/>
              <a:t>它被</a:t>
            </a:r>
            <a:r>
              <a:rPr lang="en-US" altLang="zh-CN" sz="4000" b="1"/>
              <a:t>PDA</a:t>
            </a:r>
            <a:r>
              <a:rPr lang="zh-CN" altLang="en-US" sz="4000" b="1"/>
              <a:t>以</a:t>
            </a:r>
            <a:r>
              <a:rPr lang="zh-CN" altLang="en-US" sz="4000" b="1">
                <a:solidFill>
                  <a:srgbClr val="000000"/>
                </a:solidFill>
              </a:rPr>
              <a:t>空栈方式</a:t>
            </a:r>
            <a:r>
              <a:rPr lang="zh-CN" altLang="en-US" sz="4000" b="1"/>
              <a:t>所接收。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4000" b="1"/>
              <a:t>即终态接收与空栈接收方式等价。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47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47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47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47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7139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Clr>
                <a:schemeClr val="tx1"/>
              </a:buClr>
            </a:pPr>
            <a:r>
              <a:rPr lang="en-US" altLang="zh-CN" sz="4400" dirty="0">
                <a:solidFill>
                  <a:srgbClr val="000000"/>
                </a:solidFill>
              </a:rPr>
              <a:t>1.4</a:t>
            </a:r>
            <a:r>
              <a:rPr lang="zh-CN" altLang="en-US" sz="4400" dirty="0">
                <a:solidFill>
                  <a:srgbClr val="000000"/>
                </a:solidFill>
              </a:rPr>
              <a:t>广义</a:t>
            </a:r>
            <a:r>
              <a:rPr lang="en-US" altLang="zh-CN" sz="4400" dirty="0">
                <a:solidFill>
                  <a:srgbClr val="000000"/>
                </a:solidFill>
              </a:rPr>
              <a:t>PDA</a:t>
            </a:r>
            <a:r>
              <a:rPr lang="zh-CN" altLang="en-US" sz="4400" dirty="0">
                <a:solidFill>
                  <a:srgbClr val="000000"/>
                </a:solidFill>
              </a:rPr>
              <a:t>和单态</a:t>
            </a:r>
            <a:r>
              <a:rPr lang="en-US" altLang="zh-CN" sz="4400" dirty="0">
                <a:solidFill>
                  <a:srgbClr val="000000"/>
                </a:solidFill>
              </a:rPr>
              <a:t>PDA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zh-CN" altLang="en-US" sz="4000" b="1" dirty="0"/>
              <a:t>定义</a:t>
            </a:r>
            <a:r>
              <a:rPr lang="en-US" altLang="zh-CN" sz="4000" b="1" dirty="0"/>
              <a:t>5  </a:t>
            </a:r>
            <a:r>
              <a:rPr lang="zh-CN" altLang="en-US" sz="4000" b="1" dirty="0"/>
              <a:t>广义的</a:t>
            </a:r>
            <a:r>
              <a:rPr lang="en-US" altLang="zh-CN" sz="4000" b="1" dirty="0"/>
              <a:t>PDA</a:t>
            </a:r>
            <a:r>
              <a:rPr lang="zh-CN" altLang="en-US" sz="4000" b="1" dirty="0"/>
              <a:t>是七元式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4000" b="1" dirty="0">
                <a:solidFill>
                  <a:srgbClr val="000000"/>
                </a:solidFill>
              </a:rPr>
              <a:t> </a:t>
            </a:r>
            <a:r>
              <a:rPr lang="en-US" altLang="zh-CN" sz="4000" b="1" dirty="0"/>
              <a:t>PDA=(Q,∑</a:t>
            </a:r>
            <a:r>
              <a:rPr lang="zh-CN" altLang="en-US" sz="4000" b="1" dirty="0"/>
              <a:t>，</a:t>
            </a:r>
            <a:r>
              <a:rPr lang="en-US" altLang="zh-CN" sz="4000" b="1" dirty="0"/>
              <a:t>Г</a:t>
            </a:r>
            <a:r>
              <a:rPr lang="zh-CN" altLang="en-US" sz="4000" b="1" dirty="0"/>
              <a:t>，</a:t>
            </a:r>
            <a:r>
              <a:rPr lang="en-US" altLang="zh-CN" sz="4000" b="1" dirty="0">
                <a:solidFill>
                  <a:schemeClr val="accent2"/>
                </a:solidFill>
              </a:rPr>
              <a:t>δ</a:t>
            </a:r>
            <a:r>
              <a:rPr lang="zh-CN" altLang="en-US" sz="4000" b="1" dirty="0"/>
              <a:t>，</a:t>
            </a:r>
            <a:r>
              <a:rPr lang="en-US" altLang="zh-CN" sz="4000" b="1" dirty="0" err="1"/>
              <a:t>q</a:t>
            </a:r>
            <a:r>
              <a:rPr lang="en-US" altLang="zh-CN" sz="4000" b="1" baseline="-30000" dirty="0" err="1"/>
              <a:t>0</a:t>
            </a:r>
            <a:r>
              <a:rPr lang="zh-CN" altLang="en-US" sz="4000" b="1" dirty="0"/>
              <a:t>，</a:t>
            </a:r>
            <a:r>
              <a:rPr lang="en-US" altLang="zh-CN" sz="4000" b="1" dirty="0" err="1"/>
              <a:t>Z</a:t>
            </a:r>
            <a:r>
              <a:rPr lang="en-US" altLang="zh-CN" sz="4000" b="1" baseline="-30000" dirty="0" err="1"/>
              <a:t>0</a:t>
            </a:r>
            <a:r>
              <a:rPr lang="zh-CN" altLang="en-US" sz="4000" b="1" dirty="0"/>
              <a:t>，</a:t>
            </a:r>
            <a:r>
              <a:rPr lang="en-US" altLang="zh-CN" sz="4000" b="1" dirty="0"/>
              <a:t>F)</a:t>
            </a:r>
            <a:endParaRPr lang="zh-CN" altLang="en-US" sz="4000" b="1" dirty="0"/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4000" b="1" dirty="0"/>
              <a:t>（除了</a:t>
            </a:r>
            <a:r>
              <a:rPr lang="en-US" altLang="zh-CN" sz="4000" b="1" dirty="0"/>
              <a:t>δ</a:t>
            </a:r>
            <a:r>
              <a:rPr lang="zh-CN" altLang="en-US" sz="4000" b="1" dirty="0"/>
              <a:t>外，其余同一般的</a:t>
            </a:r>
            <a:r>
              <a:rPr lang="en-US" altLang="zh-CN" sz="4000" b="1" dirty="0"/>
              <a:t>PDA</a:t>
            </a:r>
            <a:r>
              <a:rPr lang="zh-CN" altLang="en-US" sz="4000" b="1" dirty="0"/>
              <a:t>）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4000" b="1" dirty="0"/>
              <a:t>其中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Clr>
                <a:schemeClr val="tx1"/>
              </a:buClr>
            </a:pPr>
            <a:endParaRPr lang="zh-CN" altLang="en-US" b="0"/>
          </a:p>
        </p:txBody>
      </p:sp>
      <p:sp>
        <p:nvSpPr>
          <p:cNvPr id="364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/>
              <a:t>Q</a:t>
            </a:r>
            <a:r>
              <a:rPr lang="zh-CN" altLang="en-US" sz="3600" b="1"/>
              <a:t>是一个有限状态的集合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3600" b="1"/>
              <a:t>∑是输入串的字母集合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/>
              <a:t>Г</a:t>
            </a:r>
            <a:r>
              <a:rPr lang="zh-CN" altLang="en-US" sz="3600" b="1"/>
              <a:t>是栈内符号集合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/>
              <a:t>q</a:t>
            </a:r>
            <a:r>
              <a:rPr lang="en-US" altLang="zh-CN" sz="3600" b="1" baseline="-30000"/>
              <a:t>0</a:t>
            </a:r>
            <a:r>
              <a:rPr lang="en-US" altLang="zh-CN" sz="3600" b="1"/>
              <a:t>∈Q</a:t>
            </a:r>
            <a:r>
              <a:rPr lang="zh-CN" altLang="en-US" sz="3600" b="1"/>
              <a:t>是开始状态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/>
              <a:t>Z</a:t>
            </a:r>
            <a:r>
              <a:rPr lang="en-US" altLang="zh-CN" sz="3600" b="1" baseline="-30000"/>
              <a:t>0</a:t>
            </a:r>
            <a:r>
              <a:rPr lang="en-US" altLang="zh-CN" sz="3600" b="1"/>
              <a:t>∈Г</a:t>
            </a:r>
            <a:r>
              <a:rPr lang="zh-CN" altLang="en-US" sz="3600" b="1"/>
              <a:t>是初始的栈底符号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/>
              <a:t>F</a:t>
            </a:r>
            <a:r>
              <a:rPr lang="en-US" altLang="zh-CN" sz="3600" b="1">
                <a:sym typeface="Symbol" pitchFamily="18" charset="2"/>
              </a:rPr>
              <a:t></a:t>
            </a:r>
            <a:r>
              <a:rPr lang="en-US" altLang="zh-CN" sz="3600" b="1"/>
              <a:t>Q</a:t>
            </a:r>
            <a:r>
              <a:rPr lang="zh-CN" altLang="en-US" sz="3600" b="1"/>
              <a:t>是接收状态</a:t>
            </a:r>
            <a:r>
              <a:rPr lang="en-US" altLang="zh-CN" sz="3600" b="1"/>
              <a:t>(</a:t>
            </a:r>
            <a:r>
              <a:rPr lang="zh-CN" altLang="en-US" sz="3600" b="1"/>
              <a:t>终止状态</a:t>
            </a:r>
            <a:r>
              <a:rPr lang="en-US" altLang="zh-CN" sz="3600" b="1"/>
              <a:t>)</a:t>
            </a:r>
            <a:r>
              <a:rPr lang="zh-CN" altLang="en-US" sz="3600" b="1"/>
              <a:t>集合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64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64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64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64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364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364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Clr>
                <a:schemeClr val="tx1"/>
              </a:buClr>
            </a:pPr>
            <a:r>
              <a:rPr lang="zh-CN" altLang="en-US" sz="4800" dirty="0">
                <a:solidFill>
                  <a:srgbClr val="000000"/>
                </a:solidFill>
              </a:rPr>
              <a:t>状态转换函数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2276475"/>
            <a:ext cx="8001000" cy="3733800"/>
          </a:xfrm>
        </p:spPr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 dirty="0"/>
              <a:t>δ</a:t>
            </a:r>
            <a:r>
              <a:rPr lang="zh-CN" altLang="en-US" sz="3600" b="1" dirty="0"/>
              <a:t>：</a:t>
            </a:r>
            <a:r>
              <a:rPr lang="en-US" altLang="zh-CN" sz="3600" b="1" dirty="0"/>
              <a:t>Q×(</a:t>
            </a:r>
            <a:r>
              <a:rPr lang="en-US" altLang="zh-CN" sz="3600" b="1" dirty="0">
                <a:solidFill>
                  <a:srgbClr val="000000"/>
                </a:solidFill>
              </a:rPr>
              <a:t>∑</a:t>
            </a:r>
            <a:r>
              <a:rPr lang="en-US" altLang="en-US" sz="3600" b="1" dirty="0">
                <a:solidFill>
                  <a:srgbClr val="000000"/>
                </a:solidFill>
              </a:rPr>
              <a:t>∪</a:t>
            </a:r>
            <a:r>
              <a:rPr lang="en-US" altLang="zh-CN" sz="3600" b="1" dirty="0">
                <a:solidFill>
                  <a:srgbClr val="000000"/>
                </a:solidFill>
              </a:rPr>
              <a:t>{ε}</a:t>
            </a:r>
            <a:r>
              <a:rPr lang="en-US" altLang="zh-CN" sz="3600" b="1" dirty="0"/>
              <a:t>)×Г</a:t>
            </a:r>
            <a:r>
              <a:rPr lang="en-US" altLang="zh-CN" sz="4000" b="1" baseline="30000" dirty="0">
                <a:solidFill>
                  <a:srgbClr val="FF0000"/>
                </a:solidFill>
              </a:rPr>
              <a:t>+</a:t>
            </a:r>
            <a:r>
              <a:rPr lang="en-US" altLang="zh-CN" sz="3600" b="1" dirty="0"/>
              <a:t>→Q×Г</a:t>
            </a:r>
            <a:r>
              <a:rPr lang="en-US" altLang="zh-CN" sz="3600" b="1" baseline="30000" dirty="0">
                <a:solidFill>
                  <a:schemeClr val="accent2"/>
                </a:solidFill>
              </a:rPr>
              <a:t>*</a:t>
            </a:r>
            <a:endParaRPr lang="zh-CN" altLang="en-US" sz="3600" b="1" dirty="0">
              <a:solidFill>
                <a:schemeClr val="accent2"/>
              </a:solidFill>
            </a:endParaRP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 dirty="0"/>
              <a:t>&lt;q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x</a:t>
            </a:r>
            <a:r>
              <a:rPr lang="zh-CN" altLang="en-US" sz="3600" b="1" dirty="0"/>
              <a:t>，</a:t>
            </a:r>
            <a:r>
              <a:rPr lang="en-US" altLang="zh-CN" sz="3600" b="1" dirty="0">
                <a:solidFill>
                  <a:srgbClr val="000000"/>
                </a:solidFill>
              </a:rPr>
              <a:t>B</a:t>
            </a:r>
            <a:r>
              <a:rPr lang="en-US" altLang="zh-CN" sz="3600" b="1" baseline="-30000" dirty="0">
                <a:solidFill>
                  <a:srgbClr val="000000"/>
                </a:solidFill>
              </a:rPr>
              <a:t>1</a:t>
            </a:r>
            <a:r>
              <a:rPr lang="en-US" altLang="zh-CN" sz="3600" b="1" dirty="0">
                <a:solidFill>
                  <a:srgbClr val="000000"/>
                </a:solidFill>
              </a:rPr>
              <a:t>B</a:t>
            </a:r>
            <a:r>
              <a:rPr lang="en-US" altLang="zh-CN" sz="3600" b="1" baseline="-30000" dirty="0">
                <a:solidFill>
                  <a:srgbClr val="000000"/>
                </a:solidFill>
              </a:rPr>
              <a:t>2</a:t>
            </a:r>
            <a:r>
              <a:rPr lang="en-US" altLang="zh-CN" sz="3600" b="1" dirty="0">
                <a:solidFill>
                  <a:srgbClr val="000000"/>
                </a:solidFill>
              </a:rPr>
              <a:t>… </a:t>
            </a:r>
            <a:r>
              <a:rPr lang="en-US" altLang="zh-CN" sz="3600" b="1" dirty="0" err="1">
                <a:solidFill>
                  <a:srgbClr val="000000"/>
                </a:solidFill>
              </a:rPr>
              <a:t>B</a:t>
            </a:r>
            <a:r>
              <a:rPr lang="en-US" altLang="zh-CN" sz="3600" b="1" baseline="-30000" dirty="0" err="1">
                <a:solidFill>
                  <a:schemeClr val="accent2"/>
                </a:solidFill>
              </a:rPr>
              <a:t>k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q′</a:t>
            </a:r>
            <a:r>
              <a:rPr lang="zh-CN" altLang="en-US" sz="3600" b="1" dirty="0"/>
              <a:t>，</a:t>
            </a:r>
            <a:r>
              <a:rPr lang="en-US" altLang="zh-CN" sz="3600" b="1" dirty="0">
                <a:solidFill>
                  <a:srgbClr val="000000"/>
                </a:solidFill>
              </a:rPr>
              <a:t>C</a:t>
            </a:r>
            <a:r>
              <a:rPr lang="en-US" altLang="zh-CN" sz="3600" b="1" baseline="-30000" dirty="0">
                <a:solidFill>
                  <a:srgbClr val="000000"/>
                </a:solidFill>
              </a:rPr>
              <a:t>1</a:t>
            </a:r>
            <a:r>
              <a:rPr lang="en-US" altLang="zh-CN" sz="3600" b="1" dirty="0">
                <a:solidFill>
                  <a:srgbClr val="000000"/>
                </a:solidFill>
              </a:rPr>
              <a:t>C</a:t>
            </a:r>
            <a:r>
              <a:rPr lang="en-US" altLang="zh-CN" sz="3600" b="1" baseline="-30000" dirty="0">
                <a:solidFill>
                  <a:srgbClr val="000000"/>
                </a:solidFill>
              </a:rPr>
              <a:t>2</a:t>
            </a:r>
            <a:r>
              <a:rPr lang="en-US" altLang="zh-CN" sz="3600" b="1" dirty="0">
                <a:solidFill>
                  <a:srgbClr val="000000"/>
                </a:solidFill>
              </a:rPr>
              <a:t>… </a:t>
            </a:r>
            <a:r>
              <a:rPr lang="en-US" altLang="zh-CN" sz="3600" b="1" dirty="0" err="1">
                <a:solidFill>
                  <a:srgbClr val="000000"/>
                </a:solidFill>
              </a:rPr>
              <a:t>C</a:t>
            </a:r>
            <a:r>
              <a:rPr lang="en-US" altLang="zh-CN" sz="3600" b="1" baseline="-30000" dirty="0" err="1">
                <a:solidFill>
                  <a:schemeClr val="accent2"/>
                </a:solidFill>
              </a:rPr>
              <a:t>n</a:t>
            </a:r>
            <a:r>
              <a:rPr lang="en-US" altLang="zh-CN" sz="3600" b="1" dirty="0"/>
              <a:t>&gt;</a:t>
            </a:r>
          </a:p>
          <a:p>
            <a:pPr algn="just" eaLnBrk="1" hangingPunct="1">
              <a:buFont typeface="Wingdings" pitchFamily="2" charset="2"/>
              <a:buNone/>
            </a:pPr>
            <a:endParaRPr lang="en-US" altLang="zh-CN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750"/>
                                        <p:tgtEl>
                                          <p:spTgt spid="74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750"/>
                                        <p:tgtEl>
                                          <p:spTgt spid="74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5" grpId="0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800" dirty="0">
                <a:solidFill>
                  <a:srgbClr val="000000"/>
                </a:solidFill>
              </a:rPr>
              <a:t>状态转换函数</a:t>
            </a:r>
            <a:endParaRPr lang="zh-CN" altLang="en-US" sz="4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 eaLnBrk="1" hangingPunct="1">
              <a:buClr>
                <a:srgbClr val="0000FF"/>
              </a:buClr>
              <a:buNone/>
            </a:pPr>
            <a:r>
              <a:rPr lang="zh-CN" altLang="en-US" sz="3600" b="1" dirty="0">
                <a:solidFill>
                  <a:srgbClr val="0000FF"/>
                </a:solidFill>
              </a:rPr>
              <a:t>对于确定的</a:t>
            </a:r>
            <a:r>
              <a:rPr lang="en-US" altLang="zh-CN" sz="3600" b="1" dirty="0">
                <a:solidFill>
                  <a:srgbClr val="0000FF"/>
                </a:solidFill>
              </a:rPr>
              <a:t>PDA</a:t>
            </a:r>
            <a:r>
              <a:rPr lang="zh-CN" altLang="en-US" sz="3600" b="1" dirty="0">
                <a:solidFill>
                  <a:srgbClr val="0000FF"/>
                </a:solidFill>
              </a:rPr>
              <a:t>，有</a:t>
            </a:r>
          </a:p>
          <a:p>
            <a:pPr lvl="0" algn="just" eaLnBrk="1" hangingPunct="1">
              <a:buClr>
                <a:srgbClr val="0000FF"/>
              </a:buClr>
              <a:buNone/>
            </a:pPr>
            <a:r>
              <a:rPr lang="en-US" altLang="zh-CN" sz="3600" b="1" dirty="0">
                <a:solidFill>
                  <a:srgbClr val="0000FF"/>
                </a:solidFill>
              </a:rPr>
              <a:t> δ(q</a:t>
            </a:r>
            <a:r>
              <a:rPr lang="zh-CN" altLang="en-US" sz="3600" b="1" dirty="0">
                <a:solidFill>
                  <a:srgbClr val="0000FF"/>
                </a:solidFill>
              </a:rPr>
              <a:t>，</a:t>
            </a:r>
            <a:r>
              <a:rPr lang="en-US" altLang="zh-CN" sz="3600" b="1" dirty="0">
                <a:solidFill>
                  <a:srgbClr val="0000FF"/>
                </a:solidFill>
              </a:rPr>
              <a:t>x</a:t>
            </a:r>
            <a:r>
              <a:rPr lang="zh-CN" altLang="en-US" sz="3600" b="1" dirty="0">
                <a:solidFill>
                  <a:srgbClr val="0000FF"/>
                </a:solidFill>
              </a:rPr>
              <a:t>，</a:t>
            </a:r>
            <a:r>
              <a:rPr lang="en-US" altLang="zh-CN" sz="3600" b="1" dirty="0">
                <a:solidFill>
                  <a:srgbClr val="000000"/>
                </a:solidFill>
              </a:rPr>
              <a:t>B</a:t>
            </a:r>
            <a:r>
              <a:rPr lang="en-US" altLang="zh-CN" sz="3600" b="1" baseline="-30000" dirty="0">
                <a:solidFill>
                  <a:srgbClr val="000000"/>
                </a:solidFill>
              </a:rPr>
              <a:t>1</a:t>
            </a:r>
            <a:r>
              <a:rPr lang="en-US" altLang="zh-CN" sz="3600" b="1" dirty="0">
                <a:solidFill>
                  <a:srgbClr val="000000"/>
                </a:solidFill>
              </a:rPr>
              <a:t>B</a:t>
            </a:r>
            <a:r>
              <a:rPr lang="en-US" altLang="zh-CN" sz="3600" b="1" baseline="-30000" dirty="0">
                <a:solidFill>
                  <a:srgbClr val="000000"/>
                </a:solidFill>
              </a:rPr>
              <a:t>2</a:t>
            </a:r>
            <a:r>
              <a:rPr lang="en-US" altLang="zh-CN" sz="3600" b="1" dirty="0">
                <a:solidFill>
                  <a:srgbClr val="000000"/>
                </a:solidFill>
              </a:rPr>
              <a:t>… </a:t>
            </a:r>
            <a:r>
              <a:rPr lang="en-US" altLang="zh-CN" sz="3600" b="1" dirty="0" err="1">
                <a:solidFill>
                  <a:srgbClr val="000000"/>
                </a:solidFill>
              </a:rPr>
              <a:t>B</a:t>
            </a:r>
            <a:r>
              <a:rPr lang="en-US" altLang="zh-CN" sz="3600" b="1" baseline="-30000" dirty="0" err="1">
                <a:solidFill>
                  <a:srgbClr val="000000"/>
                </a:solidFill>
              </a:rPr>
              <a:t>k</a:t>
            </a:r>
            <a:r>
              <a:rPr lang="en-US" altLang="zh-CN" sz="3600" b="1" baseline="-30000" dirty="0">
                <a:solidFill>
                  <a:srgbClr val="000000"/>
                </a:solidFill>
              </a:rPr>
              <a:t> </a:t>
            </a:r>
            <a:r>
              <a:rPr lang="en-US" altLang="zh-CN" sz="3600" b="1" dirty="0">
                <a:solidFill>
                  <a:srgbClr val="0000FF"/>
                </a:solidFill>
              </a:rPr>
              <a:t>)=( q′,</a:t>
            </a:r>
            <a:r>
              <a:rPr lang="en-US" altLang="zh-CN" sz="3600" b="1" dirty="0">
                <a:solidFill>
                  <a:srgbClr val="000000"/>
                </a:solidFill>
              </a:rPr>
              <a:t> C</a:t>
            </a:r>
            <a:r>
              <a:rPr lang="en-US" altLang="zh-CN" sz="3600" b="1" baseline="-30000" dirty="0">
                <a:solidFill>
                  <a:srgbClr val="000000"/>
                </a:solidFill>
              </a:rPr>
              <a:t>1</a:t>
            </a:r>
            <a:r>
              <a:rPr lang="en-US" altLang="zh-CN" sz="3600" b="1" dirty="0">
                <a:solidFill>
                  <a:srgbClr val="000000"/>
                </a:solidFill>
              </a:rPr>
              <a:t>C</a:t>
            </a:r>
            <a:r>
              <a:rPr lang="en-US" altLang="zh-CN" sz="3600" b="1" baseline="-30000" dirty="0">
                <a:solidFill>
                  <a:srgbClr val="000000"/>
                </a:solidFill>
              </a:rPr>
              <a:t>2</a:t>
            </a:r>
            <a:r>
              <a:rPr lang="en-US" altLang="zh-CN" sz="3600" b="1" dirty="0">
                <a:solidFill>
                  <a:srgbClr val="000000"/>
                </a:solidFill>
              </a:rPr>
              <a:t>… </a:t>
            </a:r>
            <a:r>
              <a:rPr lang="en-US" altLang="zh-CN" sz="3600" b="1" dirty="0" err="1">
                <a:solidFill>
                  <a:srgbClr val="000000"/>
                </a:solidFill>
              </a:rPr>
              <a:t>C</a:t>
            </a:r>
            <a:r>
              <a:rPr lang="en-US" altLang="zh-CN" sz="3600" b="1" baseline="-30000" dirty="0" err="1">
                <a:solidFill>
                  <a:srgbClr val="000000"/>
                </a:solidFill>
              </a:rPr>
              <a:t>n</a:t>
            </a:r>
            <a:r>
              <a:rPr lang="en-US" altLang="zh-CN" sz="3600" b="1" dirty="0">
                <a:solidFill>
                  <a:srgbClr val="0000FF"/>
                </a:solidFill>
              </a:rPr>
              <a:t>)</a:t>
            </a:r>
            <a:endParaRPr lang="zh-CN" altLang="en-US" sz="3600" b="1" dirty="0">
              <a:solidFill>
                <a:srgbClr val="0000FF"/>
              </a:solidFill>
            </a:endParaRPr>
          </a:p>
          <a:p>
            <a:pPr lvl="0" algn="just" eaLnBrk="1" hangingPunct="1">
              <a:buClr>
                <a:srgbClr val="0000FF"/>
              </a:buClr>
              <a:buNone/>
            </a:pPr>
            <a:r>
              <a:rPr lang="zh-CN" altLang="en-US" sz="3600" b="1" dirty="0">
                <a:solidFill>
                  <a:srgbClr val="0000FF"/>
                </a:solidFill>
              </a:rPr>
              <a:t>   对于不确定的</a:t>
            </a:r>
            <a:r>
              <a:rPr lang="en-US" altLang="zh-CN" sz="3600" b="1" dirty="0">
                <a:solidFill>
                  <a:srgbClr val="0000FF"/>
                </a:solidFill>
              </a:rPr>
              <a:t>PDA</a:t>
            </a:r>
            <a:r>
              <a:rPr lang="zh-CN" altLang="en-US" sz="3600" b="1" dirty="0">
                <a:solidFill>
                  <a:srgbClr val="0000FF"/>
                </a:solidFill>
              </a:rPr>
              <a:t>，有</a:t>
            </a:r>
          </a:p>
          <a:p>
            <a:pPr lvl="0" algn="just" eaLnBrk="1" hangingPunct="1">
              <a:buClr>
                <a:srgbClr val="0000FF"/>
              </a:buClr>
              <a:buNone/>
            </a:pPr>
            <a:r>
              <a:rPr lang="en-US" altLang="zh-CN" sz="3600" b="1" dirty="0">
                <a:solidFill>
                  <a:srgbClr val="0000FF"/>
                </a:solidFill>
              </a:rPr>
              <a:t>(q′,</a:t>
            </a:r>
            <a:r>
              <a:rPr lang="en-US" altLang="zh-CN" sz="3600" b="1" dirty="0">
                <a:solidFill>
                  <a:srgbClr val="000000"/>
                </a:solidFill>
              </a:rPr>
              <a:t> C</a:t>
            </a:r>
            <a:r>
              <a:rPr lang="en-US" altLang="zh-CN" sz="3600" b="1" baseline="-30000" dirty="0">
                <a:solidFill>
                  <a:srgbClr val="000000"/>
                </a:solidFill>
              </a:rPr>
              <a:t>1</a:t>
            </a:r>
            <a:r>
              <a:rPr lang="en-US" altLang="zh-CN" sz="3600" b="1" dirty="0">
                <a:solidFill>
                  <a:srgbClr val="000000"/>
                </a:solidFill>
              </a:rPr>
              <a:t>C</a:t>
            </a:r>
            <a:r>
              <a:rPr lang="en-US" altLang="zh-CN" sz="3600" b="1" baseline="-30000" dirty="0">
                <a:solidFill>
                  <a:srgbClr val="000000"/>
                </a:solidFill>
              </a:rPr>
              <a:t>2</a:t>
            </a:r>
            <a:r>
              <a:rPr lang="en-US" altLang="zh-CN" sz="3600" b="1" dirty="0">
                <a:solidFill>
                  <a:srgbClr val="000000"/>
                </a:solidFill>
              </a:rPr>
              <a:t>… </a:t>
            </a:r>
            <a:r>
              <a:rPr lang="en-US" altLang="zh-CN" sz="3600" b="1" dirty="0" err="1">
                <a:solidFill>
                  <a:srgbClr val="000000"/>
                </a:solidFill>
              </a:rPr>
              <a:t>C</a:t>
            </a:r>
            <a:r>
              <a:rPr lang="en-US" altLang="zh-CN" sz="3600" b="1" baseline="-30000" dirty="0" err="1">
                <a:solidFill>
                  <a:srgbClr val="000000"/>
                </a:solidFill>
              </a:rPr>
              <a:t>n</a:t>
            </a:r>
            <a:r>
              <a:rPr lang="en-US" altLang="zh-CN" sz="3600" b="1" dirty="0">
                <a:solidFill>
                  <a:srgbClr val="0000FF"/>
                </a:solidFill>
              </a:rPr>
              <a:t>) ∈δ</a:t>
            </a:r>
            <a:r>
              <a:rPr lang="zh-CN" altLang="en-US" sz="3600" b="1" dirty="0">
                <a:solidFill>
                  <a:srgbClr val="0000FF"/>
                </a:solidFill>
              </a:rPr>
              <a:t>（</a:t>
            </a:r>
            <a:r>
              <a:rPr lang="en-US" altLang="zh-CN" sz="3600" b="1" dirty="0">
                <a:solidFill>
                  <a:srgbClr val="0000FF"/>
                </a:solidFill>
              </a:rPr>
              <a:t>q</a:t>
            </a:r>
            <a:r>
              <a:rPr lang="zh-CN" altLang="en-US" sz="3600" b="1" dirty="0">
                <a:solidFill>
                  <a:srgbClr val="0000FF"/>
                </a:solidFill>
              </a:rPr>
              <a:t>，</a:t>
            </a:r>
            <a:r>
              <a:rPr lang="en-US" altLang="zh-CN" sz="3600" b="1" dirty="0">
                <a:solidFill>
                  <a:srgbClr val="0000FF"/>
                </a:solidFill>
              </a:rPr>
              <a:t>x</a:t>
            </a:r>
            <a:r>
              <a:rPr lang="zh-CN" altLang="en-US" sz="3600" b="1" dirty="0">
                <a:solidFill>
                  <a:srgbClr val="0000FF"/>
                </a:solidFill>
              </a:rPr>
              <a:t>，</a:t>
            </a:r>
            <a:r>
              <a:rPr lang="en-US" altLang="zh-CN" sz="3600" b="1" dirty="0">
                <a:solidFill>
                  <a:srgbClr val="000000"/>
                </a:solidFill>
              </a:rPr>
              <a:t> B</a:t>
            </a:r>
            <a:r>
              <a:rPr lang="en-US" altLang="zh-CN" sz="3600" b="1" baseline="-30000" dirty="0">
                <a:solidFill>
                  <a:srgbClr val="000000"/>
                </a:solidFill>
              </a:rPr>
              <a:t>1</a:t>
            </a:r>
            <a:r>
              <a:rPr lang="en-US" altLang="zh-CN" sz="3600" b="1" dirty="0">
                <a:solidFill>
                  <a:srgbClr val="000000"/>
                </a:solidFill>
              </a:rPr>
              <a:t>B</a:t>
            </a:r>
            <a:r>
              <a:rPr lang="en-US" altLang="zh-CN" sz="3600" b="1" baseline="-30000" dirty="0">
                <a:solidFill>
                  <a:srgbClr val="000000"/>
                </a:solidFill>
              </a:rPr>
              <a:t>2</a:t>
            </a:r>
            <a:r>
              <a:rPr lang="en-US" altLang="zh-CN" sz="3600" b="1" dirty="0">
                <a:solidFill>
                  <a:srgbClr val="000000"/>
                </a:solidFill>
              </a:rPr>
              <a:t>… </a:t>
            </a:r>
            <a:r>
              <a:rPr lang="en-US" altLang="zh-CN" sz="3600" b="1" dirty="0" err="1">
                <a:solidFill>
                  <a:srgbClr val="000000"/>
                </a:solidFill>
              </a:rPr>
              <a:t>B</a:t>
            </a:r>
            <a:r>
              <a:rPr lang="en-US" altLang="zh-CN" sz="3600" b="1" baseline="-30000" dirty="0" err="1">
                <a:solidFill>
                  <a:srgbClr val="000000"/>
                </a:solidFill>
              </a:rPr>
              <a:t>k</a:t>
            </a:r>
            <a:r>
              <a:rPr lang="en-US" altLang="zh-CN" sz="3600" b="1" baseline="-30000" dirty="0">
                <a:solidFill>
                  <a:srgbClr val="000000"/>
                </a:solidFill>
              </a:rPr>
              <a:t> </a:t>
            </a:r>
            <a:r>
              <a:rPr lang="en-US" altLang="zh-CN" sz="3600" b="1" dirty="0">
                <a:solidFill>
                  <a:srgbClr val="0000FF"/>
                </a:solidFill>
              </a:rPr>
              <a:t>)</a:t>
            </a:r>
            <a:endParaRPr lang="zh-CN" altLang="en-US" sz="3600" b="1" dirty="0">
              <a:solidFill>
                <a:srgbClr val="0000FF"/>
              </a:solidFill>
            </a:endParaRP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470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sz="4000" b="1"/>
              <a:t>一般的</a:t>
            </a:r>
            <a:r>
              <a:rPr lang="en-US" altLang="zh-CN" sz="4000" b="1"/>
              <a:t>PDA</a:t>
            </a:r>
            <a:r>
              <a:rPr lang="zh-CN" altLang="en-US" sz="4000" b="1"/>
              <a:t>，栈顶只是一个符号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4000" b="1"/>
              <a:t>广义</a:t>
            </a:r>
            <a:r>
              <a:rPr lang="en-US" altLang="zh-CN" sz="4000" b="1"/>
              <a:t>PDA</a:t>
            </a:r>
            <a:r>
              <a:rPr lang="zh-CN" altLang="en-US" sz="4000" b="1"/>
              <a:t>的</a:t>
            </a:r>
            <a:r>
              <a:rPr lang="zh-CN" altLang="en-US" sz="4000" b="1">
                <a:solidFill>
                  <a:schemeClr val="accent2"/>
                </a:solidFill>
              </a:rPr>
              <a:t>栈顶</a:t>
            </a:r>
            <a:r>
              <a:rPr lang="zh-CN" altLang="en-US" sz="4000" b="1"/>
              <a:t>可以为</a:t>
            </a:r>
            <a:r>
              <a:rPr lang="zh-CN" altLang="en-US" sz="4000" b="1">
                <a:solidFill>
                  <a:schemeClr val="accent2"/>
                </a:solidFill>
              </a:rPr>
              <a:t>多个符号</a:t>
            </a:r>
            <a:r>
              <a:rPr lang="zh-CN" altLang="en-US" sz="4000" b="1"/>
              <a:t>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70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70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0019" grpId="0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Clr>
                <a:schemeClr val="tx1"/>
              </a:buClr>
            </a:pPr>
            <a:r>
              <a:rPr lang="zh-CN" altLang="en-US" sz="4400" dirty="0">
                <a:solidFill>
                  <a:srgbClr val="000000"/>
                </a:solidFill>
              </a:rPr>
              <a:t>定理</a:t>
            </a:r>
            <a:r>
              <a:rPr lang="en-US" altLang="zh-CN" sz="4400" dirty="0">
                <a:solidFill>
                  <a:srgbClr val="000000"/>
                </a:solidFill>
              </a:rPr>
              <a:t>4</a:t>
            </a:r>
            <a:endParaRPr lang="zh-CN" altLang="en-US" sz="4400" dirty="0">
              <a:solidFill>
                <a:srgbClr val="000000"/>
              </a:solidFill>
            </a:endParaRPr>
          </a:p>
        </p:txBody>
      </p:sp>
      <p:sp>
        <p:nvSpPr>
          <p:cNvPr id="366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zh-CN" altLang="en-US" sz="4000" b="1"/>
              <a:t>若语言</a:t>
            </a:r>
            <a:r>
              <a:rPr lang="en-US" altLang="zh-CN" sz="4000" b="1"/>
              <a:t>L</a:t>
            </a:r>
            <a:r>
              <a:rPr lang="zh-CN" altLang="en-US" sz="4000" b="1"/>
              <a:t>能由广义</a:t>
            </a:r>
            <a:r>
              <a:rPr lang="en-US" altLang="zh-CN" sz="4000" b="1"/>
              <a:t>PDA</a:t>
            </a:r>
            <a:r>
              <a:rPr lang="zh-CN" altLang="en-US" sz="4000" b="1"/>
              <a:t>所接收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4000" b="1"/>
              <a:t>  则</a:t>
            </a:r>
            <a:r>
              <a:rPr lang="en-US" altLang="zh-CN" sz="4000" b="1"/>
              <a:t>L</a:t>
            </a:r>
            <a:r>
              <a:rPr lang="zh-CN" altLang="en-US" sz="4000" b="1"/>
              <a:t>能够由一般的</a:t>
            </a:r>
            <a:r>
              <a:rPr lang="en-US" altLang="zh-CN" sz="4000" b="1"/>
              <a:t>PDA</a:t>
            </a:r>
            <a:r>
              <a:rPr lang="zh-CN" altLang="en-US" sz="4000" b="1"/>
              <a:t>所接收。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66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66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6595" grpId="0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 dirty="0">
                <a:solidFill>
                  <a:srgbClr val="000000"/>
                </a:solidFill>
              </a:rPr>
              <a:t>证明思路</a:t>
            </a:r>
          </a:p>
        </p:txBody>
      </p:sp>
      <p:sp>
        <p:nvSpPr>
          <p:cNvPr id="541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sz="3600" b="1"/>
              <a:t> </a:t>
            </a:r>
            <a:r>
              <a:rPr lang="zh-CN" altLang="en-US" sz="4000" b="1">
                <a:latin typeface="宋体" charset="-122"/>
              </a:rPr>
              <a:t>广义的</a:t>
            </a:r>
            <a:r>
              <a:rPr lang="en-US" altLang="zh-CN" sz="4000" b="1">
                <a:latin typeface="宋体" charset="-122"/>
              </a:rPr>
              <a:t>PDA</a:t>
            </a:r>
            <a:r>
              <a:rPr lang="zh-CN" altLang="en-US" sz="4000" b="1">
                <a:latin typeface="宋体" charset="-122"/>
              </a:rPr>
              <a:t>的一条规则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4000" b="1">
                <a:latin typeface="宋体" charset="-122"/>
              </a:rPr>
              <a:t>一般</a:t>
            </a:r>
            <a:r>
              <a:rPr lang="en-US" altLang="zh-CN" sz="4000" b="1">
                <a:latin typeface="宋体" charset="-122"/>
              </a:rPr>
              <a:t>PDA</a:t>
            </a:r>
            <a:r>
              <a:rPr lang="zh-CN" altLang="en-US" sz="4000" b="1">
                <a:latin typeface="宋体" charset="-122"/>
              </a:rPr>
              <a:t>的多条规则的组合</a:t>
            </a:r>
          </a:p>
        </p:txBody>
      </p:sp>
      <p:sp>
        <p:nvSpPr>
          <p:cNvPr id="541700" name="Rectangle 4"/>
          <p:cNvSpPr>
            <a:spLocks noChangeArrowheads="1"/>
          </p:cNvSpPr>
          <p:nvPr/>
        </p:nvSpPr>
        <p:spPr bwMode="auto">
          <a:xfrm>
            <a:off x="6300788" y="2203450"/>
            <a:ext cx="1439862" cy="8651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342900" indent="-342900" algn="ctr">
              <a:buFont typeface="Wingdings" pitchFamily="2" charset="2"/>
              <a:buNone/>
            </a:pPr>
            <a:r>
              <a:rPr lang="zh-CN" altLang="en-US">
                <a:solidFill>
                  <a:schemeClr val="tx1"/>
                </a:solidFill>
              </a:rPr>
              <a:t>就是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41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41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41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1699" grpId="0" build="p"/>
      <p:bldP spid="541700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Clr>
                <a:schemeClr val="tx1"/>
              </a:buClr>
            </a:pPr>
            <a:r>
              <a:rPr lang="zh-CN" altLang="en-US" sz="4800" dirty="0">
                <a:solidFill>
                  <a:srgbClr val="000000"/>
                </a:solidFill>
              </a:rPr>
              <a:t>证明：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zh-CN" altLang="en-US" sz="3600" b="1"/>
              <a:t>对于广义的</a:t>
            </a:r>
            <a:r>
              <a:rPr lang="en-US" altLang="zh-CN" sz="3600" b="1"/>
              <a:t>PDA</a:t>
            </a:r>
            <a:r>
              <a:rPr lang="zh-CN" altLang="en-US" sz="3600" b="1"/>
              <a:t>的任意一条规则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/>
              <a:t>  &lt;q,x, B</a:t>
            </a:r>
            <a:r>
              <a:rPr lang="en-US" altLang="zh-CN" sz="3600" b="1" baseline="-30000"/>
              <a:t>1</a:t>
            </a:r>
            <a:r>
              <a:rPr lang="en-US" altLang="zh-CN" sz="3600" b="1"/>
              <a:t>B</a:t>
            </a:r>
            <a:r>
              <a:rPr lang="en-US" altLang="zh-CN" sz="3600" b="1" baseline="-30000"/>
              <a:t>2</a:t>
            </a:r>
            <a:r>
              <a:rPr lang="en-US" altLang="zh-CN" sz="3600" b="1"/>
              <a:t>… B</a:t>
            </a:r>
            <a:r>
              <a:rPr lang="en-US" altLang="zh-CN" sz="3600" b="1" baseline="-30000"/>
              <a:t>k</a:t>
            </a:r>
            <a:r>
              <a:rPr lang="zh-CN" altLang="en-US" sz="3600" b="1"/>
              <a:t>，</a:t>
            </a:r>
            <a:r>
              <a:rPr lang="en-US" altLang="zh-CN" sz="3600" b="1"/>
              <a:t>q′</a:t>
            </a:r>
            <a:r>
              <a:rPr lang="zh-CN" altLang="en-US" sz="3600" b="1"/>
              <a:t>，</a:t>
            </a:r>
            <a:r>
              <a:rPr lang="en-US" altLang="zh-CN" sz="3600" b="1"/>
              <a:t>C</a:t>
            </a:r>
            <a:r>
              <a:rPr lang="en-US" altLang="zh-CN" sz="3600" b="1" baseline="-30000"/>
              <a:t>1</a:t>
            </a:r>
            <a:r>
              <a:rPr lang="en-US" altLang="zh-CN" sz="3600" b="1"/>
              <a:t>C</a:t>
            </a:r>
            <a:r>
              <a:rPr lang="en-US" altLang="zh-CN" sz="3600" b="1" baseline="-30000"/>
              <a:t>2</a:t>
            </a:r>
            <a:r>
              <a:rPr lang="en-US" altLang="zh-CN" sz="3600" b="1"/>
              <a:t>… C</a:t>
            </a:r>
            <a:r>
              <a:rPr lang="en-US" altLang="zh-CN" sz="3600" b="1" baseline="-30000"/>
              <a:t>n</a:t>
            </a:r>
            <a:r>
              <a:rPr lang="en-US" altLang="zh-CN" sz="3600" b="1"/>
              <a:t>&gt;</a:t>
            </a:r>
            <a:endParaRPr lang="zh-CN" altLang="en-US" sz="3600" b="1"/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3600" b="1"/>
              <a:t>   增加状态</a:t>
            </a:r>
            <a:r>
              <a:rPr lang="en-US" altLang="zh-CN" sz="3600" b="1">
                <a:solidFill>
                  <a:srgbClr val="000000"/>
                </a:solidFill>
              </a:rPr>
              <a:t>r</a:t>
            </a:r>
            <a:r>
              <a:rPr lang="en-US" altLang="zh-CN" sz="3600" b="1" baseline="-30000">
                <a:solidFill>
                  <a:srgbClr val="000000"/>
                </a:solidFill>
              </a:rPr>
              <a:t>1</a:t>
            </a:r>
            <a:r>
              <a:rPr lang="zh-CN" altLang="en-US" sz="3600" b="1">
                <a:solidFill>
                  <a:srgbClr val="000000"/>
                </a:solidFill>
              </a:rPr>
              <a:t>，</a:t>
            </a:r>
            <a:r>
              <a:rPr lang="en-US" altLang="zh-CN" sz="3600" b="1">
                <a:solidFill>
                  <a:srgbClr val="000000"/>
                </a:solidFill>
              </a:rPr>
              <a:t>r</a:t>
            </a:r>
            <a:r>
              <a:rPr lang="en-US" altLang="zh-CN" sz="3600" b="1" baseline="-30000">
                <a:solidFill>
                  <a:srgbClr val="000000"/>
                </a:solidFill>
              </a:rPr>
              <a:t>2</a:t>
            </a:r>
            <a:r>
              <a:rPr lang="zh-CN" altLang="en-US" sz="3600" b="1">
                <a:solidFill>
                  <a:srgbClr val="000000"/>
                </a:solidFill>
              </a:rPr>
              <a:t>，</a:t>
            </a:r>
            <a:r>
              <a:rPr lang="en-US" altLang="zh-CN" sz="3600" b="1">
                <a:solidFill>
                  <a:srgbClr val="000000"/>
                </a:solidFill>
              </a:rPr>
              <a:t>…</a:t>
            </a:r>
            <a:r>
              <a:rPr lang="zh-CN" altLang="en-US" sz="3600" b="1">
                <a:solidFill>
                  <a:srgbClr val="000000"/>
                </a:solidFill>
              </a:rPr>
              <a:t>，</a:t>
            </a:r>
            <a:r>
              <a:rPr lang="en-US" altLang="zh-CN" sz="3600" b="1">
                <a:solidFill>
                  <a:srgbClr val="000000"/>
                </a:solidFill>
              </a:rPr>
              <a:t>r</a:t>
            </a:r>
            <a:r>
              <a:rPr lang="en-US" altLang="zh-CN" sz="3600" b="1" baseline="-30000">
                <a:solidFill>
                  <a:srgbClr val="000000"/>
                </a:solidFill>
              </a:rPr>
              <a:t>k-1</a:t>
            </a:r>
            <a:r>
              <a:rPr lang="zh-CN" altLang="en-US" sz="3600" b="1">
                <a:solidFill>
                  <a:srgbClr val="000000"/>
                </a:solidFill>
              </a:rPr>
              <a:t>，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&lt; q</a:t>
            </a:r>
            <a:r>
              <a:rPr lang="zh-CN" altLang="en-US"/>
              <a:t>，</a:t>
            </a:r>
            <a:r>
              <a:rPr lang="en-US" altLang="zh-CN"/>
              <a:t>x</a:t>
            </a:r>
            <a:r>
              <a:rPr lang="zh-CN" altLang="en-US"/>
              <a:t>，</a:t>
            </a:r>
            <a:r>
              <a:rPr lang="en-US" altLang="zh-CN"/>
              <a:t>B</a:t>
            </a:r>
            <a:r>
              <a:rPr lang="en-US" altLang="zh-CN" baseline="-30000"/>
              <a:t>1</a:t>
            </a:r>
            <a:r>
              <a:rPr lang="en-US" altLang="zh-CN"/>
              <a:t>B</a:t>
            </a:r>
            <a:r>
              <a:rPr lang="en-US" altLang="zh-CN" baseline="-30000"/>
              <a:t>2</a:t>
            </a:r>
            <a:r>
              <a:rPr lang="en-US" altLang="zh-CN"/>
              <a:t>… B</a:t>
            </a:r>
            <a:r>
              <a:rPr lang="en-US" altLang="zh-CN" baseline="-30000"/>
              <a:t>k</a:t>
            </a:r>
            <a:r>
              <a:rPr lang="zh-CN" altLang="en-US"/>
              <a:t>，</a:t>
            </a:r>
            <a:r>
              <a:rPr lang="en-US" altLang="zh-CN"/>
              <a:t>q′</a:t>
            </a:r>
            <a:r>
              <a:rPr lang="zh-CN" altLang="en-US"/>
              <a:t>，</a:t>
            </a:r>
            <a:r>
              <a:rPr lang="en-US" altLang="zh-CN"/>
              <a:t>C</a:t>
            </a:r>
            <a:r>
              <a:rPr lang="en-US" altLang="zh-CN" baseline="-30000"/>
              <a:t>1</a:t>
            </a:r>
            <a:r>
              <a:rPr lang="en-US" altLang="zh-CN"/>
              <a:t>C</a:t>
            </a:r>
            <a:r>
              <a:rPr lang="en-US" altLang="zh-CN" baseline="-30000"/>
              <a:t>2</a:t>
            </a:r>
            <a:r>
              <a:rPr lang="en-US" altLang="zh-CN"/>
              <a:t>… C</a:t>
            </a:r>
            <a:r>
              <a:rPr lang="en-US" altLang="zh-CN" baseline="-30000"/>
              <a:t>n</a:t>
            </a:r>
            <a:r>
              <a:rPr lang="en-US" altLang="zh-CN"/>
              <a:t>&gt;</a:t>
            </a:r>
            <a:endParaRPr lang="zh-CN" altLang="en-US"/>
          </a:p>
        </p:txBody>
      </p:sp>
      <p:sp>
        <p:nvSpPr>
          <p:cNvPr id="471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zh-CN" altLang="en-US" sz="3600" b="1" dirty="0"/>
              <a:t>改造为：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3600" b="1" dirty="0"/>
              <a:t>  </a:t>
            </a:r>
            <a:r>
              <a:rPr lang="en-US" altLang="zh-CN" sz="3600" b="1" dirty="0"/>
              <a:t>&lt;q  </a:t>
            </a:r>
            <a:r>
              <a:rPr lang="zh-CN" altLang="en-US" sz="3600" b="1" dirty="0"/>
              <a:t>， </a:t>
            </a:r>
            <a:r>
              <a:rPr lang="en-US" altLang="zh-CN" sz="3600" b="1" dirty="0">
                <a:solidFill>
                  <a:srgbClr val="FF0000"/>
                </a:solidFill>
              </a:rPr>
              <a:t>x</a:t>
            </a:r>
            <a:r>
              <a:rPr lang="zh-CN" altLang="en-US" sz="3600" b="1" dirty="0"/>
              <a:t>， </a:t>
            </a:r>
            <a:r>
              <a:rPr lang="en-US" altLang="zh-CN" sz="3600" b="1" dirty="0"/>
              <a:t>B</a:t>
            </a:r>
            <a:r>
              <a:rPr lang="en-US" altLang="zh-CN" sz="3600" b="1" baseline="-30000" dirty="0"/>
              <a:t>1</a:t>
            </a:r>
            <a:r>
              <a:rPr lang="zh-CN" altLang="en-US" sz="3600" b="1" dirty="0"/>
              <a:t>，</a:t>
            </a:r>
            <a:r>
              <a:rPr lang="en-US" altLang="zh-CN" sz="3600" b="1" dirty="0">
                <a:solidFill>
                  <a:srgbClr val="000000"/>
                </a:solidFill>
              </a:rPr>
              <a:t>r</a:t>
            </a:r>
            <a:r>
              <a:rPr lang="en-US" altLang="zh-CN" sz="3600" b="1" baseline="-30000" dirty="0">
                <a:solidFill>
                  <a:srgbClr val="000000"/>
                </a:solidFill>
              </a:rPr>
              <a:t>1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ε &gt;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 dirty="0"/>
              <a:t>  &lt; r</a:t>
            </a:r>
            <a:r>
              <a:rPr lang="en-US" altLang="zh-CN" sz="3600" b="1" baseline="-30000" dirty="0"/>
              <a:t>1</a:t>
            </a:r>
            <a:r>
              <a:rPr lang="zh-CN" altLang="en-US" sz="3600" b="1" dirty="0"/>
              <a:t>， </a:t>
            </a:r>
            <a:r>
              <a:rPr lang="en-US" altLang="zh-CN" sz="3600" b="1" dirty="0">
                <a:solidFill>
                  <a:srgbClr val="FF0000"/>
                </a:solidFill>
              </a:rPr>
              <a:t>ε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B</a:t>
            </a:r>
            <a:r>
              <a:rPr lang="en-US" altLang="zh-CN" sz="3600" b="1" baseline="-30000" dirty="0"/>
              <a:t>2</a:t>
            </a:r>
            <a:r>
              <a:rPr lang="zh-CN" altLang="en-US" sz="3600" b="1" dirty="0"/>
              <a:t>，</a:t>
            </a:r>
            <a:r>
              <a:rPr lang="en-US" altLang="zh-CN" sz="3600" b="1" dirty="0">
                <a:solidFill>
                  <a:srgbClr val="000000"/>
                </a:solidFill>
              </a:rPr>
              <a:t>r</a:t>
            </a:r>
            <a:r>
              <a:rPr lang="en-US" altLang="zh-CN" sz="3600" b="1" baseline="-30000" dirty="0">
                <a:solidFill>
                  <a:srgbClr val="000000"/>
                </a:solidFill>
              </a:rPr>
              <a:t>2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ε &gt;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 dirty="0"/>
              <a:t>   …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 dirty="0"/>
              <a:t> &lt;</a:t>
            </a:r>
            <a:r>
              <a:rPr lang="en-US" altLang="zh-CN" sz="3600" b="1" dirty="0">
                <a:solidFill>
                  <a:srgbClr val="000000"/>
                </a:solidFill>
              </a:rPr>
              <a:t> r</a:t>
            </a:r>
            <a:r>
              <a:rPr lang="en-US" altLang="zh-CN" sz="3600" b="1" baseline="-30000" dirty="0">
                <a:solidFill>
                  <a:srgbClr val="000000"/>
                </a:solidFill>
              </a:rPr>
              <a:t>k-1</a:t>
            </a:r>
            <a:r>
              <a:rPr lang="zh-CN" altLang="en-US" sz="3600" b="1" dirty="0"/>
              <a:t>，</a:t>
            </a:r>
            <a:r>
              <a:rPr lang="en-US" altLang="zh-CN" sz="3600" b="1" dirty="0">
                <a:solidFill>
                  <a:srgbClr val="FF0000"/>
                </a:solidFill>
              </a:rPr>
              <a:t>ε</a:t>
            </a:r>
            <a:r>
              <a:rPr lang="zh-CN" altLang="en-US" sz="3600" b="1" dirty="0"/>
              <a:t>，</a:t>
            </a:r>
            <a:r>
              <a:rPr lang="en-US" altLang="zh-CN" sz="3600" b="1" dirty="0" err="1"/>
              <a:t>B</a:t>
            </a:r>
            <a:r>
              <a:rPr lang="en-US" altLang="zh-CN" sz="3600" b="1" baseline="-30000" dirty="0" err="1"/>
              <a:t>k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q′</a:t>
            </a:r>
            <a:r>
              <a:rPr lang="zh-CN" altLang="en-US" sz="3600" b="1" dirty="0"/>
              <a:t>，</a:t>
            </a:r>
            <a:r>
              <a:rPr lang="en-US" altLang="zh-CN" sz="3600" b="1" dirty="0">
                <a:solidFill>
                  <a:srgbClr val="000000"/>
                </a:solidFill>
              </a:rPr>
              <a:t>C</a:t>
            </a:r>
            <a:r>
              <a:rPr lang="en-US" altLang="zh-CN" sz="3600" b="1" baseline="-30000" dirty="0">
                <a:solidFill>
                  <a:srgbClr val="000000"/>
                </a:solidFill>
              </a:rPr>
              <a:t>1</a:t>
            </a:r>
            <a:r>
              <a:rPr lang="en-US" altLang="zh-CN" sz="3600" b="1" dirty="0">
                <a:solidFill>
                  <a:srgbClr val="000000"/>
                </a:solidFill>
              </a:rPr>
              <a:t>C</a:t>
            </a:r>
            <a:r>
              <a:rPr lang="en-US" altLang="zh-CN" sz="3600" b="1" baseline="-30000" dirty="0">
                <a:solidFill>
                  <a:srgbClr val="000000"/>
                </a:solidFill>
              </a:rPr>
              <a:t>2</a:t>
            </a:r>
            <a:r>
              <a:rPr lang="en-US" altLang="zh-CN" sz="3600" b="1" dirty="0">
                <a:solidFill>
                  <a:srgbClr val="000000"/>
                </a:solidFill>
              </a:rPr>
              <a:t>… </a:t>
            </a:r>
            <a:r>
              <a:rPr lang="en-US" altLang="zh-CN" sz="3600" b="1" dirty="0" err="1">
                <a:solidFill>
                  <a:srgbClr val="000000"/>
                </a:solidFill>
              </a:rPr>
              <a:t>C</a:t>
            </a:r>
            <a:r>
              <a:rPr lang="en-US" altLang="zh-CN" sz="3600" b="1" baseline="-30000" dirty="0" err="1">
                <a:solidFill>
                  <a:srgbClr val="000000"/>
                </a:solidFill>
              </a:rPr>
              <a:t>n</a:t>
            </a:r>
            <a:r>
              <a:rPr lang="en-US" altLang="zh-CN" sz="3600" b="1" baseline="-30000" dirty="0"/>
              <a:t> </a:t>
            </a:r>
            <a:r>
              <a:rPr lang="en-US" altLang="zh-CN" sz="3600" b="1" dirty="0"/>
              <a:t>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71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71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71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71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471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4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701675"/>
            <a:ext cx="8001000" cy="1143000"/>
          </a:xfrm>
        </p:spPr>
        <p:txBody>
          <a:bodyPr/>
          <a:lstStyle/>
          <a:p>
            <a:pPr eaLnBrk="1" hangingPunct="1"/>
            <a:r>
              <a:rPr lang="zh-CN" altLang="en-US" sz="4400"/>
              <a:t>下推自动机</a:t>
            </a:r>
            <a:r>
              <a:rPr lang="zh-CN" altLang="en-US" sz="4800">
                <a:solidFill>
                  <a:srgbClr val="000000"/>
                </a:solidFill>
              </a:rPr>
              <a:t>物理模型</a:t>
            </a:r>
          </a:p>
        </p:txBody>
      </p:sp>
      <p:sp>
        <p:nvSpPr>
          <p:cNvPr id="531460" name="Rectangle 4"/>
          <p:cNvSpPr>
            <a:spLocks noChangeArrowheads="1"/>
          </p:cNvSpPr>
          <p:nvPr/>
        </p:nvSpPr>
        <p:spPr bwMode="ltGray">
          <a:xfrm>
            <a:off x="1331913" y="2713038"/>
            <a:ext cx="457200" cy="609600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i="1">
                <a:solidFill>
                  <a:srgbClr val="0000CC"/>
                </a:solidFill>
              </a:rPr>
              <a:t>a</a:t>
            </a:r>
            <a:r>
              <a:rPr lang="en-US" altLang="zh-CN" sz="2400" baseline="-25000">
                <a:solidFill>
                  <a:srgbClr val="0000CC"/>
                </a:solidFill>
              </a:rPr>
              <a:t>1</a:t>
            </a:r>
          </a:p>
        </p:txBody>
      </p:sp>
      <p:sp>
        <p:nvSpPr>
          <p:cNvPr id="531461" name="Rectangle 5"/>
          <p:cNvSpPr>
            <a:spLocks noChangeArrowheads="1"/>
          </p:cNvSpPr>
          <p:nvPr/>
        </p:nvSpPr>
        <p:spPr bwMode="ltGray">
          <a:xfrm>
            <a:off x="1789113" y="2713038"/>
            <a:ext cx="457200" cy="609600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i="1">
                <a:solidFill>
                  <a:srgbClr val="0000CC"/>
                </a:solidFill>
              </a:rPr>
              <a:t>a</a:t>
            </a:r>
            <a:r>
              <a:rPr lang="en-US" altLang="zh-CN" sz="2400" baseline="-25000">
                <a:solidFill>
                  <a:srgbClr val="0000CC"/>
                </a:solidFill>
              </a:rPr>
              <a:t>2</a:t>
            </a:r>
          </a:p>
        </p:txBody>
      </p:sp>
      <p:sp>
        <p:nvSpPr>
          <p:cNvPr id="531462" name="Rectangle 6"/>
          <p:cNvSpPr>
            <a:spLocks noChangeArrowheads="1"/>
          </p:cNvSpPr>
          <p:nvPr/>
        </p:nvSpPr>
        <p:spPr bwMode="ltGray">
          <a:xfrm>
            <a:off x="2246313" y="2713038"/>
            <a:ext cx="457200" cy="609600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i="1">
                <a:solidFill>
                  <a:srgbClr val="0000CC"/>
                </a:solidFill>
              </a:rPr>
              <a:t>a</a:t>
            </a:r>
            <a:r>
              <a:rPr lang="en-US" altLang="zh-CN" sz="2400" baseline="-25000">
                <a:solidFill>
                  <a:srgbClr val="0000CC"/>
                </a:solidFill>
              </a:rPr>
              <a:t>3</a:t>
            </a:r>
          </a:p>
        </p:txBody>
      </p:sp>
      <p:sp>
        <p:nvSpPr>
          <p:cNvPr id="531463" name="Rectangle 7"/>
          <p:cNvSpPr>
            <a:spLocks noChangeArrowheads="1"/>
          </p:cNvSpPr>
          <p:nvPr/>
        </p:nvSpPr>
        <p:spPr bwMode="ltGray">
          <a:xfrm>
            <a:off x="2703513" y="2713038"/>
            <a:ext cx="457200" cy="609600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CC"/>
                </a:solidFill>
              </a:rPr>
              <a:t>…</a:t>
            </a:r>
            <a:endParaRPr lang="en-US" altLang="zh-CN" sz="2400" baseline="-25000">
              <a:solidFill>
                <a:srgbClr val="0000CC"/>
              </a:solidFill>
            </a:endParaRPr>
          </a:p>
        </p:txBody>
      </p:sp>
      <p:sp>
        <p:nvSpPr>
          <p:cNvPr id="531464" name="Rectangle 8"/>
          <p:cNvSpPr>
            <a:spLocks noChangeArrowheads="1"/>
          </p:cNvSpPr>
          <p:nvPr/>
        </p:nvSpPr>
        <p:spPr bwMode="ltGray">
          <a:xfrm>
            <a:off x="3160713" y="2713038"/>
            <a:ext cx="457200" cy="609600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i="1">
                <a:solidFill>
                  <a:srgbClr val="0000CC"/>
                </a:solidFill>
              </a:rPr>
              <a:t>a</a:t>
            </a:r>
            <a:r>
              <a:rPr lang="en-US" altLang="zh-CN" sz="2400" i="1" baseline="-25000">
                <a:solidFill>
                  <a:srgbClr val="0000CC"/>
                </a:solidFill>
              </a:rPr>
              <a:t>j</a:t>
            </a:r>
          </a:p>
        </p:txBody>
      </p:sp>
      <p:sp>
        <p:nvSpPr>
          <p:cNvPr id="531465" name="Rectangle 9"/>
          <p:cNvSpPr>
            <a:spLocks noChangeArrowheads="1"/>
          </p:cNvSpPr>
          <p:nvPr/>
        </p:nvSpPr>
        <p:spPr bwMode="ltGray">
          <a:xfrm>
            <a:off x="3617913" y="2713038"/>
            <a:ext cx="457200" cy="609600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CC"/>
                </a:solidFill>
              </a:rPr>
              <a:t>…</a:t>
            </a:r>
            <a:endParaRPr lang="en-US" altLang="zh-CN" sz="2400" baseline="-25000">
              <a:solidFill>
                <a:srgbClr val="0000CC"/>
              </a:solidFill>
            </a:endParaRPr>
          </a:p>
        </p:txBody>
      </p:sp>
      <p:sp>
        <p:nvSpPr>
          <p:cNvPr id="531466" name="Rectangle 10"/>
          <p:cNvSpPr>
            <a:spLocks noChangeArrowheads="1"/>
          </p:cNvSpPr>
          <p:nvPr/>
        </p:nvSpPr>
        <p:spPr bwMode="ltGray">
          <a:xfrm>
            <a:off x="4075113" y="2713038"/>
            <a:ext cx="457200" cy="609600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i="1">
                <a:solidFill>
                  <a:srgbClr val="0000CC"/>
                </a:solidFill>
              </a:rPr>
              <a:t>a</a:t>
            </a:r>
            <a:r>
              <a:rPr lang="en-US" altLang="zh-CN" sz="2400" i="1" baseline="-25000">
                <a:solidFill>
                  <a:srgbClr val="0000CC"/>
                </a:solidFill>
              </a:rPr>
              <a:t>n</a:t>
            </a:r>
          </a:p>
        </p:txBody>
      </p:sp>
      <p:sp>
        <p:nvSpPr>
          <p:cNvPr id="531467" name="Rectangle 11"/>
          <p:cNvSpPr>
            <a:spLocks noChangeArrowheads="1"/>
          </p:cNvSpPr>
          <p:nvPr/>
        </p:nvSpPr>
        <p:spPr bwMode="ltGray">
          <a:xfrm>
            <a:off x="4532313" y="2713038"/>
            <a:ext cx="457200" cy="609600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i="1">
                <a:solidFill>
                  <a:srgbClr val="0000CC"/>
                </a:solidFill>
              </a:rPr>
              <a:t>a</a:t>
            </a:r>
            <a:r>
              <a:rPr lang="en-US" altLang="zh-CN" sz="2400" i="1" baseline="-25000">
                <a:solidFill>
                  <a:srgbClr val="0000CC"/>
                </a:solidFill>
              </a:rPr>
              <a:t>n</a:t>
            </a:r>
            <a:r>
              <a:rPr lang="en-US" altLang="zh-CN" sz="2400" baseline="-25000">
                <a:solidFill>
                  <a:srgbClr val="0000CC"/>
                </a:solidFill>
              </a:rPr>
              <a:t>+1</a:t>
            </a:r>
          </a:p>
        </p:txBody>
      </p:sp>
      <p:sp>
        <p:nvSpPr>
          <p:cNvPr id="531468" name="Line 12"/>
          <p:cNvSpPr>
            <a:spLocks noChangeShapeType="1"/>
          </p:cNvSpPr>
          <p:nvPr/>
        </p:nvSpPr>
        <p:spPr bwMode="ltGray">
          <a:xfrm>
            <a:off x="4989513" y="2713038"/>
            <a:ext cx="990600" cy="0"/>
          </a:xfrm>
          <a:prstGeom prst="line">
            <a:avLst/>
          </a:prstGeom>
          <a:noFill/>
          <a:ln w="9525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1469" name="Line 13"/>
          <p:cNvSpPr>
            <a:spLocks noChangeShapeType="1"/>
          </p:cNvSpPr>
          <p:nvPr/>
        </p:nvSpPr>
        <p:spPr bwMode="ltGray">
          <a:xfrm>
            <a:off x="4989513" y="3322638"/>
            <a:ext cx="990600" cy="0"/>
          </a:xfrm>
          <a:prstGeom prst="line">
            <a:avLst/>
          </a:prstGeom>
          <a:noFill/>
          <a:ln w="9525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1470" name="Text Box 14"/>
          <p:cNvSpPr txBox="1">
            <a:spLocks noChangeArrowheads="1"/>
          </p:cNvSpPr>
          <p:nvPr/>
        </p:nvSpPr>
        <p:spPr bwMode="ltGray">
          <a:xfrm>
            <a:off x="5065713" y="2789238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CC"/>
                </a:solidFill>
              </a:rPr>
              <a:t>…</a:t>
            </a:r>
          </a:p>
        </p:txBody>
      </p:sp>
      <p:sp>
        <p:nvSpPr>
          <p:cNvPr id="531471" name="Rectangle 15"/>
          <p:cNvSpPr>
            <a:spLocks noChangeArrowheads="1"/>
          </p:cNvSpPr>
          <p:nvPr/>
        </p:nvSpPr>
        <p:spPr bwMode="ltGray">
          <a:xfrm>
            <a:off x="2932113" y="4160838"/>
            <a:ext cx="990600" cy="609600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FF0000"/>
                </a:solidFill>
              </a:rPr>
              <a:t>FSC</a:t>
            </a:r>
            <a:endParaRPr lang="en-US" altLang="zh-CN" sz="2400" baseline="-25000">
              <a:solidFill>
                <a:srgbClr val="FF0000"/>
              </a:solidFill>
            </a:endParaRPr>
          </a:p>
        </p:txBody>
      </p:sp>
      <p:sp>
        <p:nvSpPr>
          <p:cNvPr id="531472" name="Line 16"/>
          <p:cNvSpPr>
            <a:spLocks noChangeShapeType="1"/>
          </p:cNvSpPr>
          <p:nvPr/>
        </p:nvSpPr>
        <p:spPr bwMode="ltGray">
          <a:xfrm flipV="1">
            <a:off x="3389313" y="3322638"/>
            <a:ext cx="0" cy="8382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1473" name="Rectangle 17"/>
          <p:cNvSpPr>
            <a:spLocks noChangeArrowheads="1"/>
          </p:cNvSpPr>
          <p:nvPr/>
        </p:nvSpPr>
        <p:spPr bwMode="auto">
          <a:xfrm>
            <a:off x="5076825" y="4294188"/>
            <a:ext cx="863600" cy="1439862"/>
          </a:xfrm>
          <a:prstGeom prst="rect">
            <a:avLst/>
          </a:prstGeom>
          <a:noFill/>
          <a:ln w="9525" algn="ctr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1474" name="Line 18"/>
          <p:cNvSpPr>
            <a:spLocks noChangeShapeType="1"/>
          </p:cNvSpPr>
          <p:nvPr/>
        </p:nvSpPr>
        <p:spPr bwMode="auto">
          <a:xfrm>
            <a:off x="5076825" y="4652963"/>
            <a:ext cx="841375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31475" name="Line 19"/>
          <p:cNvSpPr>
            <a:spLocks noChangeShapeType="1"/>
          </p:cNvSpPr>
          <p:nvPr/>
        </p:nvSpPr>
        <p:spPr bwMode="auto">
          <a:xfrm>
            <a:off x="3922713" y="4437063"/>
            <a:ext cx="1150937" cy="0"/>
          </a:xfrm>
          <a:prstGeom prst="line">
            <a:avLst/>
          </a:prstGeom>
          <a:noFill/>
          <a:ln w="3175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31476" name="Rectangle 20"/>
          <p:cNvSpPr>
            <a:spLocks noChangeArrowheads="1"/>
          </p:cNvSpPr>
          <p:nvPr/>
        </p:nvSpPr>
        <p:spPr bwMode="auto">
          <a:xfrm>
            <a:off x="5292725" y="4868863"/>
            <a:ext cx="720725" cy="5762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eaVert" wrap="none" anchor="ctr"/>
          <a:lstStyle/>
          <a:p>
            <a:pPr marL="342900" indent="-342900" algn="ctr">
              <a:buFont typeface="Wingdings" pitchFamily="2" charset="2"/>
              <a:buNone/>
            </a:pPr>
            <a:r>
              <a:rPr lang="en-GB" altLang="zh-CN"/>
              <a:t>…</a:t>
            </a:r>
            <a:endParaRPr lang="en-US" altLang="zh-CN"/>
          </a:p>
        </p:txBody>
      </p:sp>
      <p:sp>
        <p:nvSpPr>
          <p:cNvPr id="531477" name="Rectangle 21"/>
          <p:cNvSpPr>
            <a:spLocks noChangeArrowheads="1"/>
          </p:cNvSpPr>
          <p:nvPr/>
        </p:nvSpPr>
        <p:spPr bwMode="auto">
          <a:xfrm>
            <a:off x="6443663" y="2708275"/>
            <a:ext cx="1727200" cy="5762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342900" indent="-342900" algn="ctr">
              <a:buFont typeface="Wingdings" pitchFamily="2" charset="2"/>
              <a:buNone/>
            </a:pPr>
            <a:r>
              <a:rPr lang="zh-CN" altLang="en-US" sz="3200">
                <a:solidFill>
                  <a:schemeClr val="accent2"/>
                </a:solidFill>
              </a:rPr>
              <a:t>存储带</a:t>
            </a:r>
          </a:p>
        </p:txBody>
      </p:sp>
      <p:sp>
        <p:nvSpPr>
          <p:cNvPr id="531478" name="Rectangle 22"/>
          <p:cNvSpPr>
            <a:spLocks noChangeArrowheads="1"/>
          </p:cNvSpPr>
          <p:nvPr/>
        </p:nvSpPr>
        <p:spPr bwMode="auto">
          <a:xfrm>
            <a:off x="6732588" y="4652963"/>
            <a:ext cx="1727200" cy="5762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342900" indent="-342900" algn="ctr">
              <a:buFont typeface="Wingdings" pitchFamily="2" charset="2"/>
              <a:buNone/>
            </a:pPr>
            <a:r>
              <a:rPr lang="zh-CN" altLang="en-US" sz="3200">
                <a:solidFill>
                  <a:schemeClr val="accent2"/>
                </a:solidFill>
              </a:rPr>
              <a:t>栈存储器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31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531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531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531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531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31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531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531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531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531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531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531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531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531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531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0" dur="500"/>
                                        <p:tgtEl>
                                          <p:spTgt spid="531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3" dur="500"/>
                                        <p:tgtEl>
                                          <p:spTgt spid="531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8" dur="500"/>
                                        <p:tgtEl>
                                          <p:spTgt spid="531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3" dur="500"/>
                                        <p:tgtEl>
                                          <p:spTgt spid="531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1460" grpId="0" animBg="1"/>
      <p:bldP spid="531461" grpId="0" animBg="1"/>
      <p:bldP spid="531462" grpId="0" animBg="1"/>
      <p:bldP spid="531463" grpId="0" animBg="1"/>
      <p:bldP spid="531464" grpId="0" animBg="1"/>
      <p:bldP spid="531465" grpId="0" animBg="1"/>
      <p:bldP spid="531466" grpId="0" animBg="1"/>
      <p:bldP spid="531467" grpId="0" animBg="1"/>
      <p:bldP spid="531468" grpId="0" animBg="1"/>
      <p:bldP spid="531469" grpId="0" animBg="1"/>
      <p:bldP spid="531470" grpId="0"/>
      <p:bldP spid="531471" grpId="0" animBg="1"/>
      <p:bldP spid="531472" grpId="0" animBg="1"/>
      <p:bldP spid="531473" grpId="0" animBg="1"/>
      <p:bldP spid="531474" grpId="0" animBg="1"/>
      <p:bldP spid="531475" grpId="0" animBg="1"/>
      <p:bldP spid="531476" grpId="0"/>
      <p:bldP spid="531477" grpId="0"/>
      <p:bldP spid="531478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zh-CN" altLang="en-US" sz="4000" b="1"/>
              <a:t>得到一般的</a:t>
            </a:r>
            <a:r>
              <a:rPr lang="en-US" altLang="zh-CN" sz="4000" b="1"/>
              <a:t>PDA′</a:t>
            </a:r>
            <a:endParaRPr lang="zh-CN" altLang="en-US" sz="4000" b="1"/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4000" b="1"/>
              <a:t>   且</a:t>
            </a:r>
            <a:r>
              <a:rPr lang="en-US" altLang="zh-CN" sz="4000" b="1"/>
              <a:t>L=L(PDA′)</a:t>
            </a:r>
            <a:r>
              <a:rPr lang="zh-CN" altLang="en-US" sz="4000" b="1"/>
              <a:t>。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Clr>
                <a:schemeClr val="tx1"/>
              </a:buClr>
            </a:pPr>
            <a:r>
              <a:rPr lang="zh-CN" altLang="en-US" sz="4400" dirty="0">
                <a:solidFill>
                  <a:srgbClr val="000000"/>
                </a:solidFill>
              </a:rPr>
              <a:t>定义</a:t>
            </a:r>
            <a:r>
              <a:rPr lang="en-US" altLang="zh-CN" sz="4400" dirty="0">
                <a:solidFill>
                  <a:srgbClr val="000000"/>
                </a:solidFill>
              </a:rPr>
              <a:t>6  </a:t>
            </a:r>
            <a:r>
              <a:rPr lang="zh-CN" altLang="en-US" sz="4400" dirty="0">
                <a:solidFill>
                  <a:srgbClr val="000000"/>
                </a:solidFill>
              </a:rPr>
              <a:t>单态</a:t>
            </a:r>
            <a:r>
              <a:rPr lang="en-US" altLang="zh-CN" sz="4400" dirty="0">
                <a:solidFill>
                  <a:srgbClr val="000000"/>
                </a:solidFill>
              </a:rPr>
              <a:t>PDA</a:t>
            </a:r>
            <a:r>
              <a:rPr lang="en-US" altLang="zh-CN" sz="4400" b="0" dirty="0">
                <a:solidFill>
                  <a:srgbClr val="000000"/>
                </a:solidFill>
              </a:rPr>
              <a:t> </a:t>
            </a:r>
            <a:endParaRPr lang="zh-CN" altLang="en-US" sz="4400" b="0" dirty="0">
              <a:solidFill>
                <a:srgbClr val="000000"/>
              </a:solidFill>
            </a:endParaRPr>
          </a:p>
        </p:txBody>
      </p:sp>
      <p:sp>
        <p:nvSpPr>
          <p:cNvPr id="368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zh-CN" altLang="en-US" sz="4000" b="1"/>
              <a:t>仅有一个状态的</a:t>
            </a:r>
            <a:r>
              <a:rPr lang="en-US" altLang="zh-CN" sz="4000" b="1"/>
              <a:t>PDA</a:t>
            </a:r>
            <a:endParaRPr lang="zh-CN" altLang="en-US" sz="4000" b="1"/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3600" b="1"/>
              <a:t> </a:t>
            </a:r>
            <a:r>
              <a:rPr lang="en-US" altLang="zh-CN" sz="4400" b="1">
                <a:solidFill>
                  <a:schemeClr val="accent2"/>
                </a:solidFill>
              </a:rPr>
              <a:t>    </a:t>
            </a:r>
            <a:r>
              <a:rPr lang="zh-CN" altLang="en-US" sz="4000" b="1"/>
              <a:t>规则简化为   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4000" b="1"/>
              <a:t>     &lt;x</a:t>
            </a:r>
            <a:r>
              <a:rPr lang="zh-CN" altLang="en-US" sz="4000" b="1"/>
              <a:t>，</a:t>
            </a:r>
            <a:r>
              <a:rPr lang="en-US" altLang="zh-CN" sz="4000" b="1"/>
              <a:t>D</a:t>
            </a:r>
            <a:r>
              <a:rPr lang="zh-CN" altLang="en-US" sz="4000" b="1"/>
              <a:t>，</a:t>
            </a:r>
            <a:r>
              <a:rPr lang="en-US" altLang="zh-CN" sz="4000" b="1"/>
              <a:t>V&gt;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68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68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68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43" grpId="0" build="p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>
          <a:xfrm>
            <a:off x="899592" y="764704"/>
            <a:ext cx="8001000" cy="1143000"/>
          </a:xfrm>
        </p:spPr>
        <p:txBody>
          <a:bodyPr/>
          <a:lstStyle/>
          <a:p>
            <a:pPr eaLnBrk="1" hangingPunct="1"/>
            <a:r>
              <a:rPr lang="en-US" altLang="zh-CN" sz="4400" dirty="0">
                <a:solidFill>
                  <a:srgbClr val="000000"/>
                </a:solidFill>
              </a:rPr>
              <a:t>(</a:t>
            </a:r>
            <a:r>
              <a:rPr lang="zh-CN" altLang="en-US" sz="4400" dirty="0">
                <a:solidFill>
                  <a:srgbClr val="000000"/>
                </a:solidFill>
              </a:rPr>
              <a:t>等价性</a:t>
            </a:r>
            <a:r>
              <a:rPr lang="en-US" altLang="zh-CN" sz="4400" dirty="0">
                <a:solidFill>
                  <a:srgbClr val="000000"/>
                </a:solidFill>
              </a:rPr>
              <a:t>)</a:t>
            </a:r>
            <a:r>
              <a:rPr lang="zh-CN" altLang="en-US" sz="4400" dirty="0">
                <a:solidFill>
                  <a:srgbClr val="000000"/>
                </a:solidFill>
              </a:rPr>
              <a:t>问题</a:t>
            </a:r>
            <a:r>
              <a:rPr lang="en-US" altLang="zh-CN" sz="4400" dirty="0">
                <a:solidFill>
                  <a:srgbClr val="000000"/>
                </a:solidFill>
              </a:rPr>
              <a:t>1</a:t>
            </a:r>
            <a:endParaRPr lang="zh-CN" altLang="en-US" sz="4400" dirty="0">
              <a:solidFill>
                <a:srgbClr val="000000"/>
              </a:solidFill>
            </a:endParaRPr>
          </a:p>
        </p:txBody>
      </p:sp>
      <p:sp>
        <p:nvSpPr>
          <p:cNvPr id="472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zh-CN" altLang="en-US" sz="4400" b="1"/>
              <a:t>一个</a:t>
            </a:r>
            <a:r>
              <a:rPr lang="en-US" altLang="zh-CN" sz="4400" b="1">
                <a:solidFill>
                  <a:srgbClr val="000000"/>
                </a:solidFill>
              </a:rPr>
              <a:t>NFA</a:t>
            </a:r>
            <a:r>
              <a:rPr lang="zh-CN" altLang="en-US" sz="4400" b="1"/>
              <a:t>是否可以</a:t>
            </a:r>
            <a:r>
              <a:rPr lang="zh-CN" altLang="en-US" sz="4400" b="1">
                <a:solidFill>
                  <a:srgbClr val="000000"/>
                </a:solidFill>
              </a:rPr>
              <a:t>转换</a:t>
            </a:r>
            <a:r>
              <a:rPr lang="zh-CN" altLang="en-US" sz="4400" b="1"/>
              <a:t>为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4400" b="1"/>
              <a:t>    一个</a:t>
            </a:r>
            <a:r>
              <a:rPr lang="zh-CN" altLang="en-US" sz="4400" b="1">
                <a:solidFill>
                  <a:srgbClr val="000000"/>
                </a:solidFill>
              </a:rPr>
              <a:t>单态</a:t>
            </a:r>
            <a:r>
              <a:rPr lang="en-US" altLang="zh-CN" sz="4400" b="1">
                <a:solidFill>
                  <a:srgbClr val="000000"/>
                </a:solidFill>
              </a:rPr>
              <a:t>PDA</a:t>
            </a:r>
            <a:r>
              <a:rPr lang="zh-CN" altLang="en-US" sz="4400" b="1"/>
              <a:t>？</a:t>
            </a:r>
            <a:endParaRPr lang="zh-CN" altLang="en-US" sz="4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72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72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2067" grpId="0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Clr>
                <a:schemeClr val="tx1"/>
              </a:buClr>
            </a:pPr>
            <a:r>
              <a:rPr lang="zh-CN" altLang="en-US" sz="4400" dirty="0">
                <a:solidFill>
                  <a:srgbClr val="000000"/>
                </a:solidFill>
              </a:rPr>
              <a:t>思路</a:t>
            </a:r>
          </a:p>
        </p:txBody>
      </p:sp>
      <p:sp>
        <p:nvSpPr>
          <p:cNvPr id="369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3600" b="1"/>
              <a:t> NFA=</a:t>
            </a:r>
            <a:r>
              <a:rPr lang="zh-CN" altLang="en-US" sz="3600" b="1"/>
              <a:t>（</a:t>
            </a:r>
            <a:r>
              <a:rPr lang="en-US" altLang="zh-CN" sz="3600" b="1"/>
              <a:t>Q</a:t>
            </a:r>
            <a:r>
              <a:rPr lang="zh-CN" altLang="en-US" sz="3600" b="1"/>
              <a:t>，</a:t>
            </a:r>
            <a:r>
              <a:rPr lang="zh-CN" altLang="en-US" sz="3600" b="1">
                <a:solidFill>
                  <a:srgbClr val="000000"/>
                </a:solidFill>
              </a:rPr>
              <a:t>∑ </a:t>
            </a:r>
            <a:r>
              <a:rPr lang="en-US" altLang="zh-CN" sz="3600" b="1"/>
              <a:t>, δ</a:t>
            </a:r>
            <a:r>
              <a:rPr lang="zh-CN" altLang="en-US" sz="3600" b="1"/>
              <a:t>，</a:t>
            </a:r>
            <a:r>
              <a:rPr lang="en-US" altLang="zh-CN" sz="3600" b="1"/>
              <a:t>q</a:t>
            </a:r>
            <a:r>
              <a:rPr lang="en-US" altLang="zh-CN" sz="3600" b="1" baseline="-30000"/>
              <a:t>0</a:t>
            </a:r>
            <a:r>
              <a:rPr lang="zh-CN" altLang="en-US" sz="3600" b="1"/>
              <a:t>，</a:t>
            </a:r>
            <a:r>
              <a:rPr lang="en-US" altLang="zh-CN" sz="3600" b="1"/>
              <a:t>F</a:t>
            </a:r>
            <a:r>
              <a:rPr lang="zh-CN" altLang="en-US" sz="3600" b="1"/>
              <a:t>）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3600" b="1"/>
              <a:t> 将</a:t>
            </a:r>
            <a:r>
              <a:rPr lang="en-US" altLang="zh-CN" sz="3600" b="1"/>
              <a:t>NFA</a:t>
            </a:r>
            <a:r>
              <a:rPr lang="zh-CN" altLang="en-US" sz="3600" b="1"/>
              <a:t>的</a:t>
            </a:r>
            <a:r>
              <a:rPr lang="zh-CN" altLang="en-US" sz="3600" b="1">
                <a:solidFill>
                  <a:srgbClr val="000000"/>
                </a:solidFill>
              </a:rPr>
              <a:t>状态</a:t>
            </a:r>
            <a:r>
              <a:rPr lang="zh-CN" altLang="en-US" sz="3600" b="1"/>
              <a:t>当作</a:t>
            </a:r>
            <a:r>
              <a:rPr lang="en-US" altLang="zh-CN" sz="3600" b="1"/>
              <a:t>PDA</a:t>
            </a:r>
            <a:r>
              <a:rPr lang="zh-CN" altLang="en-US" sz="3600" b="1"/>
              <a:t>的</a:t>
            </a:r>
            <a:r>
              <a:rPr lang="zh-CN" altLang="en-US" sz="3600" b="1">
                <a:solidFill>
                  <a:srgbClr val="000000"/>
                </a:solidFill>
              </a:rPr>
              <a:t>栈内符号</a:t>
            </a:r>
            <a:endParaRPr lang="zh-CN" altLang="en-US" sz="3600" b="1"/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3600" b="1"/>
              <a:t>构造单态的</a:t>
            </a:r>
            <a:r>
              <a:rPr lang="en-US" altLang="zh-CN" sz="3600" b="1"/>
              <a:t>PDA</a:t>
            </a:r>
            <a:endParaRPr lang="zh-CN" altLang="en-US" sz="3600" b="1"/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3600" b="1"/>
              <a:t>　</a:t>
            </a:r>
            <a:r>
              <a:rPr lang="en-US" altLang="zh-CN" sz="3600" b="1"/>
              <a:t>=</a:t>
            </a:r>
            <a:r>
              <a:rPr lang="zh-CN" altLang="en-US" sz="3600" b="1"/>
              <a:t>（</a:t>
            </a:r>
            <a:r>
              <a:rPr lang="en-US" altLang="zh-CN" sz="3600" b="1"/>
              <a:t>{*}</a:t>
            </a:r>
            <a:r>
              <a:rPr lang="zh-CN" altLang="en-US" sz="3600" b="1"/>
              <a:t>，∑，</a:t>
            </a:r>
            <a:r>
              <a:rPr lang="en-US" altLang="zh-CN" sz="3600" b="1">
                <a:solidFill>
                  <a:srgbClr val="000000"/>
                </a:solidFill>
              </a:rPr>
              <a:t>Q</a:t>
            </a:r>
            <a:r>
              <a:rPr lang="zh-CN" altLang="en-US" sz="3600" b="1"/>
              <a:t>，</a:t>
            </a:r>
            <a:r>
              <a:rPr lang="en-US" altLang="zh-CN" sz="3600" b="1"/>
              <a:t>δ′</a:t>
            </a:r>
            <a:r>
              <a:rPr lang="zh-CN" altLang="en-US" sz="3600" b="1"/>
              <a:t>，*，</a:t>
            </a:r>
            <a:r>
              <a:rPr lang="en-US" altLang="zh-CN" sz="3600" b="1">
                <a:solidFill>
                  <a:srgbClr val="000000"/>
                </a:solidFill>
              </a:rPr>
              <a:t>q</a:t>
            </a:r>
            <a:r>
              <a:rPr lang="en-US" altLang="zh-CN" sz="3600" b="1" baseline="-30000">
                <a:solidFill>
                  <a:srgbClr val="000000"/>
                </a:solidFill>
              </a:rPr>
              <a:t>0</a:t>
            </a:r>
            <a:r>
              <a:rPr lang="zh-CN" altLang="en-US" sz="3600" b="1"/>
              <a:t>，</a:t>
            </a:r>
            <a:r>
              <a:rPr lang="en-US" altLang="zh-CN" sz="3600" b="1"/>
              <a:t>{*})</a:t>
            </a:r>
            <a:endParaRPr lang="zh-CN" altLang="en-US" sz="36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69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69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69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69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9667" grpId="0" build="p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Clr>
                <a:schemeClr val="tx1"/>
              </a:buClr>
            </a:pPr>
            <a:endParaRPr lang="zh-CN" altLang="en-US" b="0"/>
          </a:p>
        </p:txBody>
      </p:sp>
      <p:sp>
        <p:nvSpPr>
          <p:cNvPr id="370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n-US" altLang="zh-CN" sz="3600" b="1" dirty="0"/>
              <a:t>NFA</a:t>
            </a:r>
            <a:r>
              <a:rPr lang="zh-CN" altLang="en-US" sz="3600" b="1" dirty="0"/>
              <a:t>：</a:t>
            </a:r>
            <a:r>
              <a:rPr lang="en-US" altLang="zh-CN" sz="3600" b="1" dirty="0"/>
              <a:t>δ(</a:t>
            </a:r>
            <a:r>
              <a:rPr lang="en-US" altLang="zh-CN" sz="3600" b="1" dirty="0">
                <a:solidFill>
                  <a:srgbClr val="000000"/>
                </a:solidFill>
              </a:rPr>
              <a:t>q</a:t>
            </a:r>
            <a:r>
              <a:rPr lang="zh-CN" altLang="en-US" sz="3600" b="1" dirty="0"/>
              <a:t>，</a:t>
            </a:r>
            <a:r>
              <a:rPr lang="en-US" altLang="zh-CN" sz="3600" b="1" dirty="0">
                <a:solidFill>
                  <a:srgbClr val="FF0000"/>
                </a:solidFill>
              </a:rPr>
              <a:t>x</a:t>
            </a:r>
            <a:r>
              <a:rPr lang="en-US" altLang="zh-CN" sz="3600" b="1" dirty="0"/>
              <a:t>)= {q</a:t>
            </a:r>
            <a:r>
              <a:rPr lang="en-US" altLang="zh-CN" sz="3600" b="1" baseline="-25000" dirty="0"/>
              <a:t>1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q</a:t>
            </a:r>
            <a:r>
              <a:rPr lang="en-US" altLang="zh-CN" sz="3600" b="1" baseline="-25000" dirty="0"/>
              <a:t>2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…</a:t>
            </a:r>
            <a:r>
              <a:rPr lang="zh-CN" altLang="en-US" sz="3600" b="1" dirty="0"/>
              <a:t> </a:t>
            </a:r>
            <a:r>
              <a:rPr lang="en-US" altLang="zh-CN" sz="3600" b="1" dirty="0" err="1"/>
              <a:t>q</a:t>
            </a:r>
            <a:r>
              <a:rPr lang="en-US" altLang="zh-CN" sz="3600" b="1" baseline="-25000" dirty="0" err="1"/>
              <a:t>n</a:t>
            </a:r>
            <a:r>
              <a:rPr lang="zh-CN" altLang="en-US" sz="3600" b="1" dirty="0"/>
              <a:t>｝</a:t>
            </a:r>
          </a:p>
          <a:p>
            <a:pPr algn="just" eaLnBrk="1" hangingPunct="1">
              <a:lnSpc>
                <a:spcPct val="90000"/>
              </a:lnSpc>
            </a:pPr>
            <a:r>
              <a:rPr lang="zh-CN" altLang="en-US" sz="3600" b="1" dirty="0"/>
              <a:t>对应单态</a:t>
            </a:r>
            <a:r>
              <a:rPr lang="en-US" altLang="zh-CN" sz="3600" b="1" dirty="0"/>
              <a:t>PDA</a:t>
            </a:r>
            <a:r>
              <a:rPr lang="zh-CN" altLang="en-US" sz="3600" b="1" dirty="0"/>
              <a:t>的规则：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3600" b="1" dirty="0"/>
              <a:t>    </a:t>
            </a:r>
            <a:r>
              <a:rPr lang="en-US" altLang="zh-CN" sz="3600" b="1" dirty="0"/>
              <a:t>&lt;</a:t>
            </a:r>
            <a:r>
              <a:rPr lang="en-GB" altLang="zh-CN" sz="3600" b="1" dirty="0">
                <a:solidFill>
                  <a:srgbClr val="FF0000"/>
                </a:solidFill>
              </a:rPr>
              <a:t>x</a:t>
            </a:r>
            <a:r>
              <a:rPr lang="zh-CN" altLang="en-GB" sz="3600" b="1" dirty="0"/>
              <a:t>，</a:t>
            </a:r>
            <a:r>
              <a:rPr lang="en-GB" altLang="zh-CN" sz="3600" b="1" dirty="0">
                <a:solidFill>
                  <a:srgbClr val="000000"/>
                </a:solidFill>
              </a:rPr>
              <a:t>q</a:t>
            </a:r>
            <a:r>
              <a:rPr lang="zh-CN" altLang="en-GB" sz="3600" b="1" dirty="0"/>
              <a:t>， </a:t>
            </a:r>
            <a:r>
              <a:rPr lang="en-US" altLang="zh-CN" sz="3600" b="1" dirty="0"/>
              <a:t>q</a:t>
            </a:r>
            <a:r>
              <a:rPr lang="en-US" altLang="zh-CN" sz="3600" b="1" baseline="-25000" dirty="0"/>
              <a:t>1</a:t>
            </a:r>
            <a:r>
              <a:rPr lang="zh-CN" altLang="en-GB" sz="3600" b="1" dirty="0"/>
              <a:t> </a:t>
            </a:r>
            <a:r>
              <a:rPr lang="en-US" altLang="zh-CN" sz="3600" b="1" dirty="0"/>
              <a:t>&gt;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3600" b="1" dirty="0"/>
              <a:t>    &lt;</a:t>
            </a:r>
            <a:r>
              <a:rPr lang="en-GB" altLang="zh-CN" sz="3600" b="1" dirty="0">
                <a:solidFill>
                  <a:srgbClr val="FF0000"/>
                </a:solidFill>
              </a:rPr>
              <a:t>x</a:t>
            </a:r>
            <a:r>
              <a:rPr lang="zh-CN" altLang="en-GB" sz="3600" b="1" dirty="0"/>
              <a:t>，</a:t>
            </a:r>
            <a:r>
              <a:rPr lang="en-GB" altLang="zh-CN" sz="3600" b="1" dirty="0">
                <a:solidFill>
                  <a:srgbClr val="000000"/>
                </a:solidFill>
              </a:rPr>
              <a:t>q</a:t>
            </a:r>
            <a:r>
              <a:rPr lang="zh-CN" altLang="en-GB" sz="3600" b="1" dirty="0"/>
              <a:t>， </a:t>
            </a:r>
            <a:r>
              <a:rPr lang="en-US" altLang="zh-CN" sz="3600" b="1" dirty="0"/>
              <a:t>q</a:t>
            </a:r>
            <a:r>
              <a:rPr lang="en-US" altLang="zh-CN" sz="3600" b="1" baseline="-25000" dirty="0"/>
              <a:t>2</a:t>
            </a:r>
            <a:r>
              <a:rPr lang="zh-CN" altLang="en-GB" sz="3600" b="1" dirty="0"/>
              <a:t> </a:t>
            </a:r>
            <a:r>
              <a:rPr lang="en-US" altLang="zh-CN" sz="3600" b="1" dirty="0"/>
              <a:t>&gt;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3600" b="1" dirty="0"/>
              <a:t>    …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3600" b="1" dirty="0"/>
              <a:t>    &lt;</a:t>
            </a:r>
            <a:r>
              <a:rPr lang="en-GB" altLang="zh-CN" sz="3600" b="1" dirty="0">
                <a:solidFill>
                  <a:srgbClr val="FF0000"/>
                </a:solidFill>
              </a:rPr>
              <a:t>x</a:t>
            </a:r>
            <a:r>
              <a:rPr lang="zh-CN" altLang="en-GB" sz="3600" b="1" dirty="0"/>
              <a:t>，</a:t>
            </a:r>
            <a:r>
              <a:rPr lang="en-GB" altLang="zh-CN" sz="3600" b="1" dirty="0">
                <a:solidFill>
                  <a:srgbClr val="000000"/>
                </a:solidFill>
              </a:rPr>
              <a:t>q</a:t>
            </a:r>
            <a:r>
              <a:rPr lang="zh-CN" altLang="en-GB" sz="3600" b="1" dirty="0"/>
              <a:t>， </a:t>
            </a:r>
            <a:r>
              <a:rPr lang="en-US" altLang="zh-CN" sz="3600" b="1" dirty="0" err="1"/>
              <a:t>q</a:t>
            </a:r>
            <a:r>
              <a:rPr lang="en-US" altLang="zh-CN" sz="3600" b="1" baseline="-25000" dirty="0" err="1"/>
              <a:t>n</a:t>
            </a:r>
            <a:r>
              <a:rPr lang="zh-CN" altLang="en-GB" sz="3600" b="1" dirty="0"/>
              <a:t> </a:t>
            </a:r>
            <a:r>
              <a:rPr lang="en-US" altLang="zh-CN" sz="3600" b="1" dirty="0"/>
              <a:t>&gt;</a:t>
            </a:r>
            <a:endParaRPr lang="zh-CN" altLang="en-US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70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70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70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70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70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70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0691" grpId="0" build="p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Clr>
                <a:schemeClr val="tx1"/>
              </a:buClr>
            </a:pPr>
            <a:endParaRPr lang="zh-CN" altLang="en-US" b="0"/>
          </a:p>
        </p:txBody>
      </p:sp>
      <p:sp>
        <p:nvSpPr>
          <p:cNvPr id="372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3600" b="1" dirty="0" err="1"/>
              <a:t>NFA</a:t>
            </a:r>
            <a:r>
              <a:rPr lang="zh-CN" altLang="en-US" sz="3600" b="1" dirty="0"/>
              <a:t>： </a:t>
            </a:r>
            <a:r>
              <a:rPr lang="en-US" altLang="zh-CN" sz="3600" b="1" dirty="0"/>
              <a:t>q </a:t>
            </a:r>
            <a:r>
              <a:rPr lang="zh-CN" altLang="en-US" sz="3600" b="1" dirty="0"/>
              <a:t>∈ </a:t>
            </a:r>
            <a:r>
              <a:rPr lang="en-US" altLang="zh-CN" sz="3600" b="1" dirty="0"/>
              <a:t>F  </a:t>
            </a:r>
            <a:endParaRPr lang="zh-CN" altLang="en-US" sz="3600" dirty="0"/>
          </a:p>
          <a:p>
            <a:r>
              <a:rPr lang="zh-CN" altLang="en-US" sz="3600" b="1" dirty="0"/>
              <a:t>对应单态</a:t>
            </a:r>
            <a:r>
              <a:rPr lang="en-US" altLang="zh-CN" sz="3600" b="1" dirty="0"/>
              <a:t>PDA</a:t>
            </a:r>
            <a:r>
              <a:rPr lang="zh-CN" altLang="en-US" sz="3600" b="1" dirty="0"/>
              <a:t>的规则：</a:t>
            </a:r>
            <a:endParaRPr lang="en-US" altLang="zh-CN" sz="3600" b="1" dirty="0"/>
          </a:p>
          <a:p>
            <a:pPr marL="0" indent="0">
              <a:buNone/>
            </a:pPr>
            <a:r>
              <a:rPr lang="zh-CN" altLang="en-US" sz="3600" b="1" dirty="0"/>
              <a:t>   </a:t>
            </a:r>
            <a:r>
              <a:rPr lang="en-US" altLang="zh-CN" sz="3600" b="1" dirty="0"/>
              <a:t>&lt; ε</a:t>
            </a:r>
            <a:r>
              <a:rPr lang="zh-CN" altLang="en-US" sz="3600" b="1" dirty="0"/>
              <a:t> ， </a:t>
            </a:r>
            <a:r>
              <a:rPr lang="en-US" altLang="zh-CN" sz="3600" b="1" dirty="0"/>
              <a:t>q</a:t>
            </a:r>
            <a:r>
              <a:rPr lang="zh-CN" altLang="en-US" sz="3600" b="1" dirty="0"/>
              <a:t> ， </a:t>
            </a:r>
            <a:r>
              <a:rPr lang="en-US" altLang="zh-CN" sz="3600" b="1" dirty="0"/>
              <a:t>ε</a:t>
            </a:r>
            <a:r>
              <a:rPr lang="zh-CN" altLang="en-US" sz="3600" b="1" dirty="0"/>
              <a:t> </a:t>
            </a:r>
            <a:r>
              <a:rPr lang="en-US" altLang="zh-CN" sz="3600" b="1" dirty="0"/>
              <a:t>&gt; </a:t>
            </a:r>
          </a:p>
        </p:txBody>
      </p:sp>
    </p:spTree>
    <p:extLst>
      <p:ext uri="{BB962C8B-B14F-4D97-AF65-F5344CB8AC3E}">
        <p14:creationId xmlns:p14="http://schemas.microsoft.com/office/powerpoint/2010/main" val="1130698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72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72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72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2739" grpId="0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b="0"/>
          </a:p>
        </p:txBody>
      </p:sp>
      <p:sp>
        <p:nvSpPr>
          <p:cNvPr id="371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362200"/>
            <a:ext cx="8001000" cy="3947120"/>
          </a:xfrm>
        </p:spPr>
        <p:txBody>
          <a:bodyPr/>
          <a:lstStyle/>
          <a:p>
            <a:pPr algn="just" eaLnBrk="1" hangingPunct="1"/>
            <a:r>
              <a:rPr lang="en-US" altLang="zh-CN" sz="3600" b="1" dirty="0"/>
              <a:t>NFA</a:t>
            </a:r>
            <a:r>
              <a:rPr lang="zh-CN" altLang="en-US" sz="3600" b="1" dirty="0"/>
              <a:t>：</a:t>
            </a:r>
          </a:p>
          <a:p>
            <a:pPr algn="just" eaLnBrk="1" hangingPunct="1">
              <a:buNone/>
            </a:pPr>
            <a:r>
              <a:rPr lang="zh-CN" altLang="en-US" sz="3600" b="1" dirty="0"/>
              <a:t>     若 </a:t>
            </a:r>
            <a:r>
              <a:rPr lang="en-US" altLang="zh-CN" sz="3600" b="1" dirty="0">
                <a:solidFill>
                  <a:srgbClr val="000000"/>
                </a:solidFill>
              </a:rPr>
              <a:t>q ∈δ</a:t>
            </a:r>
            <a:r>
              <a:rPr lang="en-US" altLang="zh-CN" sz="3600" b="1" baseline="30000" dirty="0">
                <a:solidFill>
                  <a:srgbClr val="000000"/>
                </a:solidFill>
              </a:rPr>
              <a:t>*</a:t>
            </a:r>
            <a:r>
              <a:rPr lang="en-US" altLang="zh-CN" sz="3600" b="1" dirty="0">
                <a:solidFill>
                  <a:srgbClr val="000000"/>
                </a:solidFill>
              </a:rPr>
              <a:t>(q</a:t>
            </a:r>
            <a:r>
              <a:rPr lang="en-US" altLang="zh-CN" sz="3600" b="1" baseline="-30000" dirty="0">
                <a:solidFill>
                  <a:srgbClr val="000000"/>
                </a:solidFill>
              </a:rPr>
              <a:t>0</a:t>
            </a:r>
            <a:r>
              <a:rPr lang="zh-CN" altLang="en-US" sz="3600" b="1" dirty="0">
                <a:solidFill>
                  <a:srgbClr val="000000"/>
                </a:solidFill>
              </a:rPr>
              <a:t>，</a:t>
            </a:r>
            <a:r>
              <a:rPr lang="en-US" altLang="zh-CN" sz="3600" b="1" dirty="0">
                <a:solidFill>
                  <a:srgbClr val="000000"/>
                </a:solidFill>
              </a:rPr>
              <a:t>w)</a:t>
            </a:r>
            <a:r>
              <a:rPr lang="zh-CN" altLang="en-US" sz="3600" b="1" dirty="0">
                <a:solidFill>
                  <a:srgbClr val="000000"/>
                </a:solidFill>
              </a:rPr>
              <a:t>，且</a:t>
            </a:r>
            <a:r>
              <a:rPr lang="zh-CN" altLang="en-US" sz="3600" b="1" dirty="0"/>
              <a:t> </a:t>
            </a:r>
            <a:r>
              <a:rPr lang="en-US" altLang="zh-CN" sz="3600" b="1" dirty="0"/>
              <a:t>q </a:t>
            </a:r>
            <a:r>
              <a:rPr lang="zh-CN" altLang="en-US" sz="3600" b="1" dirty="0"/>
              <a:t>∈ </a:t>
            </a:r>
            <a:r>
              <a:rPr lang="en-US" altLang="zh-CN" sz="3600" b="1" dirty="0"/>
              <a:t>F </a:t>
            </a:r>
            <a:endParaRPr lang="en-US" altLang="zh-CN" sz="3600" b="1" dirty="0">
              <a:solidFill>
                <a:srgbClr val="000000"/>
              </a:solidFill>
            </a:endParaRPr>
          </a:p>
          <a:p>
            <a:pPr algn="just" eaLnBrk="1" hangingPunct="1"/>
            <a:r>
              <a:rPr lang="zh-CN" altLang="en-US" sz="3600" b="1" dirty="0"/>
              <a:t>则单态</a:t>
            </a:r>
            <a:r>
              <a:rPr lang="en-US" altLang="zh-CN" sz="3600" b="1" dirty="0"/>
              <a:t>PDA</a:t>
            </a:r>
            <a:r>
              <a:rPr lang="zh-CN" altLang="en-US" sz="3600" b="1" dirty="0"/>
              <a:t>有：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3600" b="1" dirty="0"/>
              <a:t>    </a:t>
            </a:r>
            <a:r>
              <a:rPr lang="zh-CN" altLang="en-US" sz="3600" b="1" dirty="0">
                <a:solidFill>
                  <a:srgbClr val="000000"/>
                </a:solidFill>
              </a:rPr>
              <a:t>（*，</a:t>
            </a:r>
            <a:r>
              <a:rPr lang="en-US" altLang="zh-CN" sz="3600" b="1" dirty="0">
                <a:solidFill>
                  <a:srgbClr val="000000"/>
                </a:solidFill>
              </a:rPr>
              <a:t>w</a:t>
            </a:r>
            <a:r>
              <a:rPr lang="zh-CN" altLang="en-US" sz="3600" b="1" dirty="0">
                <a:solidFill>
                  <a:srgbClr val="000000"/>
                </a:solidFill>
              </a:rPr>
              <a:t>，</a:t>
            </a:r>
            <a:r>
              <a:rPr lang="en-US" altLang="zh-CN" sz="3600" b="1" dirty="0">
                <a:solidFill>
                  <a:srgbClr val="000000"/>
                </a:solidFill>
              </a:rPr>
              <a:t>q</a:t>
            </a:r>
            <a:r>
              <a:rPr lang="en-US" altLang="zh-CN" sz="3600" b="1" baseline="-30000" dirty="0">
                <a:solidFill>
                  <a:srgbClr val="000000"/>
                </a:solidFill>
              </a:rPr>
              <a:t>0</a:t>
            </a:r>
            <a:r>
              <a:rPr lang="zh-CN" altLang="en-US" sz="3600" b="1" dirty="0">
                <a:solidFill>
                  <a:srgbClr val="000000"/>
                </a:solidFill>
              </a:rPr>
              <a:t>）</a:t>
            </a:r>
            <a:r>
              <a:rPr lang="en-US" altLang="zh-CN" sz="3600" b="1" dirty="0">
                <a:solidFill>
                  <a:srgbClr val="000000"/>
                </a:solidFill>
              </a:rPr>
              <a:t>=&gt;</a:t>
            </a:r>
            <a:r>
              <a:rPr lang="en-US" altLang="zh-CN" sz="3600" b="1" baseline="30000" dirty="0">
                <a:solidFill>
                  <a:srgbClr val="000000"/>
                </a:solidFill>
              </a:rPr>
              <a:t>*</a:t>
            </a:r>
            <a:r>
              <a:rPr lang="zh-CN" altLang="en-US" sz="3600" b="1" dirty="0">
                <a:solidFill>
                  <a:srgbClr val="000000"/>
                </a:solidFill>
              </a:rPr>
              <a:t>（*，</a:t>
            </a:r>
            <a:r>
              <a:rPr lang="en-US" altLang="zh-CN" sz="3600" b="1" dirty="0">
                <a:solidFill>
                  <a:srgbClr val="000000"/>
                </a:solidFill>
              </a:rPr>
              <a:t>ε</a:t>
            </a:r>
            <a:r>
              <a:rPr lang="zh-CN" altLang="en-US" sz="3600" b="1" dirty="0">
                <a:solidFill>
                  <a:srgbClr val="000000"/>
                </a:solidFill>
              </a:rPr>
              <a:t>，</a:t>
            </a:r>
            <a:r>
              <a:rPr lang="en-US" altLang="zh-CN" sz="3600" b="1" dirty="0">
                <a:solidFill>
                  <a:srgbClr val="000000"/>
                </a:solidFill>
              </a:rPr>
              <a:t>q</a:t>
            </a:r>
            <a:r>
              <a:rPr lang="zh-CN" altLang="en-US" sz="3600" b="1" dirty="0">
                <a:solidFill>
                  <a:srgbClr val="000000"/>
                </a:solidFill>
              </a:rPr>
              <a:t>）</a:t>
            </a:r>
            <a:endParaRPr lang="en-US" altLang="zh-CN" sz="3600" b="1" dirty="0">
              <a:solidFill>
                <a:srgbClr val="000000"/>
              </a:solidFill>
            </a:endParaRPr>
          </a:p>
          <a:p>
            <a:pPr algn="just" eaLnBrk="1" hangingPunct="1">
              <a:buNone/>
            </a:pPr>
            <a:r>
              <a:rPr lang="en-US" altLang="zh-CN" sz="3600" b="1" dirty="0"/>
              <a:t>                             =&gt; </a:t>
            </a:r>
            <a:r>
              <a:rPr lang="zh-CN" altLang="en-US" sz="3600" b="1" dirty="0"/>
              <a:t>（*，</a:t>
            </a:r>
            <a:r>
              <a:rPr lang="en-US" altLang="zh-CN" sz="3600" b="1" dirty="0"/>
              <a:t>ε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ε</a:t>
            </a:r>
            <a:r>
              <a:rPr lang="zh-CN" altLang="en-US" sz="3600" b="1" dirty="0"/>
              <a:t>）</a:t>
            </a:r>
            <a:endParaRPr lang="en-US" altLang="zh-CN" sz="3600" b="1" dirty="0"/>
          </a:p>
          <a:p>
            <a:pPr algn="just" eaLnBrk="1" hangingPunct="1">
              <a:buNone/>
            </a:pPr>
            <a:r>
              <a:rPr lang="zh-CN" altLang="en-US" sz="3600" b="1" dirty="0"/>
              <a:t>即    </a:t>
            </a:r>
            <a:r>
              <a:rPr lang="en-US" altLang="zh-CN" sz="3600" b="1" dirty="0"/>
              <a:t>L(</a:t>
            </a:r>
            <a:r>
              <a:rPr lang="en-US" altLang="zh-CN" sz="3600" b="1" dirty="0" err="1"/>
              <a:t>NFA</a:t>
            </a:r>
            <a:r>
              <a:rPr lang="en-US" altLang="zh-CN" sz="3600" b="1" dirty="0"/>
              <a:t>)=L(PDA)</a:t>
            </a:r>
            <a:endParaRPr lang="zh-CN" altLang="en-US" sz="3600" b="1" dirty="0"/>
          </a:p>
          <a:p>
            <a:pPr algn="just" eaLnBrk="1" hangingPunct="1">
              <a:buFont typeface="Wingdings" pitchFamily="2" charset="2"/>
              <a:buNone/>
            </a:pPr>
            <a:endParaRPr lang="zh-CN" altLang="en-US" sz="3600" b="1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71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71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71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71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71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71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1715" grpId="0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>
          <a:xfrm>
            <a:off x="899592" y="764704"/>
            <a:ext cx="8001000" cy="1143000"/>
          </a:xfrm>
        </p:spPr>
        <p:txBody>
          <a:bodyPr/>
          <a:lstStyle/>
          <a:p>
            <a:pPr eaLnBrk="1" hangingPunct="1"/>
            <a:r>
              <a:rPr lang="en-US" altLang="zh-CN" sz="4400" dirty="0">
                <a:solidFill>
                  <a:srgbClr val="000000"/>
                </a:solidFill>
              </a:rPr>
              <a:t>(</a:t>
            </a:r>
            <a:r>
              <a:rPr lang="zh-CN" altLang="en-US" sz="4400" dirty="0">
                <a:solidFill>
                  <a:srgbClr val="000000"/>
                </a:solidFill>
              </a:rPr>
              <a:t>等价性</a:t>
            </a:r>
            <a:r>
              <a:rPr lang="en-US" altLang="zh-CN" sz="4400" dirty="0">
                <a:solidFill>
                  <a:srgbClr val="000000"/>
                </a:solidFill>
              </a:rPr>
              <a:t>)</a:t>
            </a:r>
            <a:r>
              <a:rPr lang="zh-CN" altLang="en-US" sz="4400" dirty="0">
                <a:solidFill>
                  <a:srgbClr val="000000"/>
                </a:solidFill>
              </a:rPr>
              <a:t>问题</a:t>
            </a:r>
            <a:r>
              <a:rPr lang="en-US" altLang="zh-CN" sz="4400" dirty="0">
                <a:solidFill>
                  <a:srgbClr val="000000"/>
                </a:solidFill>
              </a:rPr>
              <a:t>2</a:t>
            </a:r>
            <a:endParaRPr lang="zh-CN" altLang="en-US" sz="4400" dirty="0">
              <a:solidFill>
                <a:srgbClr val="000000"/>
              </a:solidFill>
            </a:endParaRPr>
          </a:p>
        </p:txBody>
      </p:sp>
      <p:sp>
        <p:nvSpPr>
          <p:cNvPr id="472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zh-CN" altLang="en-US" sz="4400" b="1" dirty="0"/>
              <a:t>一个右线性文法是否可以</a:t>
            </a:r>
            <a:r>
              <a:rPr lang="zh-CN" altLang="en-US" sz="4400" b="1" dirty="0">
                <a:solidFill>
                  <a:srgbClr val="000000"/>
                </a:solidFill>
              </a:rPr>
              <a:t>转换</a:t>
            </a:r>
            <a:r>
              <a:rPr lang="zh-CN" altLang="en-US" sz="4400" b="1" dirty="0"/>
              <a:t>为一个</a:t>
            </a:r>
            <a:r>
              <a:rPr lang="zh-CN" altLang="en-US" sz="4400" b="1" dirty="0">
                <a:solidFill>
                  <a:srgbClr val="000000"/>
                </a:solidFill>
              </a:rPr>
              <a:t>单态</a:t>
            </a:r>
            <a:r>
              <a:rPr lang="en-US" altLang="zh-CN" sz="4400" b="1" dirty="0">
                <a:solidFill>
                  <a:srgbClr val="000000"/>
                </a:solidFill>
              </a:rPr>
              <a:t>PDA</a:t>
            </a:r>
            <a:r>
              <a:rPr lang="zh-CN" altLang="en-US" sz="4400" b="1" dirty="0"/>
              <a:t>？</a:t>
            </a:r>
            <a:endParaRPr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3812632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72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2067" grpId="0" build="p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Clr>
                <a:schemeClr val="tx1"/>
              </a:buClr>
            </a:pPr>
            <a:r>
              <a:rPr lang="zh-CN" altLang="en-US" sz="4400" dirty="0">
                <a:solidFill>
                  <a:srgbClr val="000000"/>
                </a:solidFill>
              </a:rPr>
              <a:t>右线性文法</a:t>
            </a:r>
          </a:p>
        </p:txBody>
      </p:sp>
      <p:sp>
        <p:nvSpPr>
          <p:cNvPr id="374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/>
              <a:t>G=</a:t>
            </a:r>
            <a:r>
              <a:rPr lang="zh-CN" altLang="en-US" sz="3600" b="1"/>
              <a:t>（∑，</a:t>
            </a:r>
            <a:r>
              <a:rPr lang="en-US" altLang="zh-CN" sz="3600" b="1"/>
              <a:t>V</a:t>
            </a:r>
            <a:r>
              <a:rPr lang="zh-CN" altLang="en-US" sz="3600" b="1"/>
              <a:t>，</a:t>
            </a:r>
            <a:r>
              <a:rPr lang="en-US" altLang="zh-CN" sz="3600" b="1"/>
              <a:t>S</a:t>
            </a:r>
            <a:r>
              <a:rPr lang="zh-CN" altLang="en-US" sz="3600" b="1"/>
              <a:t>，</a:t>
            </a:r>
            <a:r>
              <a:rPr lang="en-US" altLang="zh-CN" sz="3600" b="1"/>
              <a:t>P</a:t>
            </a:r>
            <a:r>
              <a:rPr lang="zh-CN" altLang="en-US" sz="3600" b="1"/>
              <a:t>）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3600" b="1"/>
              <a:t>    也可以对应一个单态的</a:t>
            </a:r>
            <a:r>
              <a:rPr lang="en-US" altLang="zh-CN" sz="3600" b="1"/>
              <a:t>PDA</a:t>
            </a:r>
            <a:r>
              <a:rPr lang="zh-CN" altLang="en-US" sz="3600" b="1"/>
              <a:t>，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74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74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4787" grpId="0" build="p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482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zh-CN" altLang="en-US" sz="3600" b="1"/>
              <a:t>产生式　　　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3600" b="1"/>
              <a:t> </a:t>
            </a:r>
            <a:r>
              <a:rPr lang="en-US" altLang="zh-CN" sz="3600" b="1">
                <a:solidFill>
                  <a:srgbClr val="000000"/>
                </a:solidFill>
              </a:rPr>
              <a:t>A→bB </a:t>
            </a:r>
            <a:r>
              <a:rPr lang="zh-CN" altLang="en-US" sz="3600" b="1">
                <a:solidFill>
                  <a:srgbClr val="000000"/>
                </a:solidFill>
              </a:rPr>
              <a:t>　</a:t>
            </a:r>
            <a:r>
              <a:rPr lang="zh-CN" altLang="en-US" sz="3600" b="1"/>
              <a:t>　  　　</a:t>
            </a:r>
            <a:endParaRPr lang="en-US" altLang="zh-CN" sz="3600" b="1">
              <a:solidFill>
                <a:srgbClr val="000000"/>
              </a:solidFill>
            </a:endParaRP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/>
              <a:t> </a:t>
            </a:r>
            <a:r>
              <a:rPr lang="en-US" altLang="zh-CN" sz="3600" b="1">
                <a:solidFill>
                  <a:srgbClr val="000000"/>
                </a:solidFill>
              </a:rPr>
              <a:t>A→b</a:t>
            </a:r>
            <a:r>
              <a:rPr lang="en-US" altLang="zh-CN" sz="3600" b="1"/>
              <a:t>      </a:t>
            </a:r>
            <a:r>
              <a:rPr lang="zh-CN" altLang="en-US" sz="3600" b="1"/>
              <a:t>　　　　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82308" name="Rectangle 4"/>
          <p:cNvSpPr>
            <a:spLocks noChangeArrowheads="1"/>
          </p:cNvSpPr>
          <p:nvPr/>
        </p:nvSpPr>
        <p:spPr bwMode="auto">
          <a:xfrm>
            <a:off x="4211638" y="2349500"/>
            <a:ext cx="3600450" cy="20161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342900" indent="-342900" algn="ctr">
              <a:buFont typeface="Wingdings" pitchFamily="2" charset="2"/>
              <a:buNone/>
            </a:pPr>
            <a:r>
              <a:rPr lang="en-US" altLang="zh-CN" dirty="0">
                <a:solidFill>
                  <a:schemeClr val="tx1"/>
                </a:solidFill>
              </a:rPr>
              <a:t>PDA</a:t>
            </a:r>
            <a:r>
              <a:rPr lang="zh-CN" altLang="en-US" dirty="0">
                <a:solidFill>
                  <a:schemeClr val="tx1"/>
                </a:solidFill>
              </a:rPr>
              <a:t>的规则</a:t>
            </a:r>
          </a:p>
          <a:p>
            <a:pPr marL="342900" indent="-342900" algn="ctr">
              <a:buFont typeface="Wingdings" pitchFamily="2" charset="2"/>
              <a:buNone/>
            </a:pPr>
            <a:r>
              <a:rPr lang="en-US" altLang="zh-CN" dirty="0"/>
              <a:t>   &lt;b</a:t>
            </a:r>
            <a:r>
              <a:rPr lang="zh-CN" altLang="en-US" dirty="0"/>
              <a:t>，</a:t>
            </a:r>
            <a:r>
              <a:rPr lang="en-US" altLang="zh-CN" dirty="0"/>
              <a:t>A</a:t>
            </a:r>
            <a:r>
              <a:rPr lang="zh-CN" altLang="en-US" dirty="0"/>
              <a:t>，</a:t>
            </a:r>
            <a:r>
              <a:rPr lang="en-US" altLang="zh-CN" dirty="0"/>
              <a:t>B &gt;</a:t>
            </a:r>
          </a:p>
          <a:p>
            <a:pPr marL="342900" indent="-342900" algn="ctr">
              <a:buFont typeface="Wingdings" pitchFamily="2" charset="2"/>
              <a:buNone/>
            </a:pPr>
            <a:r>
              <a:rPr lang="en-US" altLang="zh-CN" dirty="0">
                <a:solidFill>
                  <a:schemeClr val="tx1"/>
                </a:solidFill>
              </a:rPr>
              <a:t>  </a:t>
            </a:r>
            <a:r>
              <a:rPr lang="en-US" altLang="zh-CN" dirty="0"/>
              <a:t>&lt;b</a:t>
            </a:r>
            <a:r>
              <a:rPr lang="zh-CN" altLang="en-US" dirty="0"/>
              <a:t>，</a:t>
            </a:r>
            <a:r>
              <a:rPr lang="en-US" altLang="zh-CN" dirty="0"/>
              <a:t>A</a:t>
            </a:r>
            <a:r>
              <a:rPr lang="zh-CN" altLang="en-US" dirty="0"/>
              <a:t>，</a:t>
            </a:r>
            <a:r>
              <a:rPr lang="en-US" altLang="zh-CN" dirty="0"/>
              <a:t>ε &gt;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82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82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82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823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4823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4823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2307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/>
              <a:t>栈存储器</a:t>
            </a:r>
          </a:p>
        </p:txBody>
      </p:sp>
      <p:sp>
        <p:nvSpPr>
          <p:cNvPr id="305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zh-CN" altLang="en-US" sz="3600" b="1"/>
              <a:t>   </a:t>
            </a:r>
            <a:r>
              <a:rPr lang="zh-CN" altLang="en-US" sz="4400" b="1"/>
              <a:t>存放</a:t>
            </a:r>
            <a:r>
              <a:rPr lang="zh-CN" altLang="en-US" sz="4400" b="1">
                <a:solidFill>
                  <a:srgbClr val="000000"/>
                </a:solidFill>
              </a:rPr>
              <a:t>不同于</a:t>
            </a:r>
            <a:r>
              <a:rPr lang="zh-CN" altLang="en-US" sz="4400" b="1"/>
              <a:t>字母的符号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4400" b="1"/>
              <a:t>   只能对</a:t>
            </a:r>
            <a:r>
              <a:rPr lang="zh-CN" altLang="en-US" sz="4400" b="1">
                <a:solidFill>
                  <a:srgbClr val="000000"/>
                </a:solidFill>
              </a:rPr>
              <a:t>栈顶</a:t>
            </a:r>
            <a:r>
              <a:rPr lang="zh-CN" altLang="en-US" sz="4400" b="1"/>
              <a:t>元素进行操作。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05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05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5155" grpId="0" build="p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Clr>
                <a:schemeClr val="tx1"/>
              </a:buClr>
            </a:pPr>
            <a:endParaRPr lang="zh-CN" altLang="en-US" b="0"/>
          </a:p>
        </p:txBody>
      </p:sp>
      <p:sp>
        <p:nvSpPr>
          <p:cNvPr id="375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zh-CN" altLang="en-US" sz="4000" b="1"/>
              <a:t>将文法的开始符号</a:t>
            </a:r>
            <a:r>
              <a:rPr lang="en-US" altLang="zh-CN" sz="4000" b="1"/>
              <a:t>S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4000" b="1"/>
              <a:t>当作是单态</a:t>
            </a:r>
            <a:r>
              <a:rPr lang="en-US" altLang="zh-CN" sz="4000" b="1"/>
              <a:t>PDA</a:t>
            </a:r>
            <a:r>
              <a:rPr lang="zh-CN" altLang="en-US" sz="4000" b="1"/>
              <a:t>的栈底符号，则 </a:t>
            </a:r>
            <a:endParaRPr lang="en-US" altLang="zh-CN" sz="40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75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75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5811" grpId="0" build="p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483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zh-CN" altLang="en-US" sz="4000" b="1" dirty="0"/>
              <a:t>对于文法</a:t>
            </a:r>
            <a:r>
              <a:rPr lang="en-US" altLang="zh-CN" sz="4000" b="1" dirty="0"/>
              <a:t>G</a:t>
            </a:r>
            <a:endParaRPr lang="zh-CN" altLang="en-US" sz="4000" b="1" dirty="0"/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4000" b="1" dirty="0"/>
              <a:t>   </a:t>
            </a:r>
            <a:r>
              <a:rPr lang="en-US" altLang="zh-CN" sz="4000" b="1" dirty="0">
                <a:solidFill>
                  <a:srgbClr val="000000"/>
                </a:solidFill>
              </a:rPr>
              <a:t>S</a:t>
            </a:r>
            <a:r>
              <a:rPr lang="en-US" altLang="zh-CN" sz="4000" b="1" dirty="0"/>
              <a:t>=&gt;</a:t>
            </a:r>
            <a:r>
              <a:rPr lang="en-US" altLang="zh-CN" sz="4000" b="1" baseline="30000" dirty="0"/>
              <a:t>*</a:t>
            </a:r>
            <a:r>
              <a:rPr lang="en-US" altLang="zh-CN" sz="4000" b="1" dirty="0">
                <a:solidFill>
                  <a:srgbClr val="000000"/>
                </a:solidFill>
              </a:rPr>
              <a:t>w</a:t>
            </a:r>
            <a:r>
              <a:rPr lang="en-US" altLang="zh-CN" sz="4000" b="1" baseline="-30000" dirty="0">
                <a:solidFill>
                  <a:srgbClr val="000000"/>
                </a:solidFill>
              </a:rPr>
              <a:t>1</a:t>
            </a:r>
            <a:r>
              <a:rPr lang="en-US" altLang="zh-CN" sz="4000" b="1" dirty="0">
                <a:solidFill>
                  <a:srgbClr val="FF0000"/>
                </a:solidFill>
              </a:rPr>
              <a:t>A</a:t>
            </a:r>
            <a:r>
              <a:rPr lang="en-US" altLang="zh-CN" sz="4000" b="1" dirty="0"/>
              <a:t>=&gt;w</a:t>
            </a:r>
            <a:r>
              <a:rPr lang="en-US" altLang="zh-CN" sz="4000" b="1" baseline="-30000" dirty="0"/>
              <a:t>1</a:t>
            </a:r>
            <a:r>
              <a:rPr lang="en-US" altLang="zh-CN" sz="4000" b="1" dirty="0">
                <a:solidFill>
                  <a:srgbClr val="FF0000"/>
                </a:solidFill>
              </a:rPr>
              <a:t>b</a:t>
            </a:r>
            <a:r>
              <a:rPr lang="en-US" altLang="zh-CN" sz="4000" b="1" dirty="0"/>
              <a:t>B=&gt;</a:t>
            </a:r>
            <a:r>
              <a:rPr lang="en-US" altLang="zh-CN" sz="4000" b="1" baseline="30000" dirty="0"/>
              <a:t>*</a:t>
            </a:r>
            <a:r>
              <a:rPr lang="en-US" altLang="zh-CN" sz="4000" b="1" dirty="0"/>
              <a:t>w</a:t>
            </a:r>
            <a:r>
              <a:rPr lang="en-US" altLang="zh-CN" sz="4000" b="1" baseline="-30000" dirty="0"/>
              <a:t>1</a:t>
            </a:r>
            <a:r>
              <a:rPr lang="en-US" altLang="zh-CN" sz="4000" b="1" dirty="0"/>
              <a:t>bw</a:t>
            </a:r>
            <a:r>
              <a:rPr lang="en-US" altLang="zh-CN" sz="4000" b="1" baseline="-30000" dirty="0"/>
              <a:t>2</a:t>
            </a:r>
            <a:r>
              <a:rPr lang="en-US" altLang="zh-CN" sz="4000" b="1" dirty="0"/>
              <a:t>=w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4000" b="1" dirty="0"/>
              <a:t>对于单态</a:t>
            </a:r>
            <a:r>
              <a:rPr lang="en-US" altLang="zh-CN" sz="4000" b="1" dirty="0"/>
              <a:t>PDA</a:t>
            </a:r>
            <a:endParaRPr lang="zh-CN" altLang="en-US" sz="4000" b="1" dirty="0"/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4000" b="1" dirty="0"/>
              <a:t>  (*</a:t>
            </a:r>
            <a:r>
              <a:rPr lang="zh-CN" altLang="en-US" sz="4000" b="1" dirty="0"/>
              <a:t>，</a:t>
            </a:r>
            <a:r>
              <a:rPr lang="en-US" altLang="zh-CN" sz="4000" b="1" dirty="0">
                <a:solidFill>
                  <a:srgbClr val="000000"/>
                </a:solidFill>
              </a:rPr>
              <a:t>w</a:t>
            </a:r>
            <a:r>
              <a:rPr lang="en-US" altLang="zh-CN" sz="4000" b="1" baseline="-30000" dirty="0">
                <a:solidFill>
                  <a:srgbClr val="000000"/>
                </a:solidFill>
              </a:rPr>
              <a:t>1</a:t>
            </a:r>
            <a:r>
              <a:rPr lang="en-US" altLang="zh-CN" sz="4000" b="1" dirty="0"/>
              <a:t>bw</a:t>
            </a:r>
            <a:r>
              <a:rPr lang="en-US" altLang="zh-CN" sz="4000" b="1" baseline="-30000" dirty="0"/>
              <a:t>2</a:t>
            </a:r>
            <a:r>
              <a:rPr lang="zh-CN" altLang="en-US" sz="4000" b="1" dirty="0"/>
              <a:t>，</a:t>
            </a:r>
            <a:r>
              <a:rPr lang="en-US" altLang="zh-CN" sz="4000" b="1" dirty="0">
                <a:solidFill>
                  <a:srgbClr val="000000"/>
                </a:solidFill>
              </a:rPr>
              <a:t>S</a:t>
            </a:r>
            <a:r>
              <a:rPr lang="en-US" altLang="zh-CN" sz="4000" b="1" dirty="0"/>
              <a:t>)=&gt;</a:t>
            </a:r>
            <a:r>
              <a:rPr lang="en-US" altLang="zh-CN" sz="4000" b="1" baseline="30000" dirty="0"/>
              <a:t>*</a:t>
            </a:r>
            <a:r>
              <a:rPr lang="en-US" altLang="zh-CN" sz="4000" b="1" dirty="0"/>
              <a:t>(*</a:t>
            </a:r>
            <a:r>
              <a:rPr lang="zh-CN" altLang="en-US" sz="4000" b="1" dirty="0"/>
              <a:t>，</a:t>
            </a:r>
            <a:r>
              <a:rPr lang="en-US" altLang="zh-CN" sz="4000" b="1" dirty="0">
                <a:solidFill>
                  <a:srgbClr val="FF0000"/>
                </a:solidFill>
              </a:rPr>
              <a:t>b</a:t>
            </a:r>
            <a:r>
              <a:rPr lang="en-US" altLang="zh-CN" sz="4000" b="1" dirty="0"/>
              <a:t>w</a:t>
            </a:r>
            <a:r>
              <a:rPr lang="en-US" altLang="zh-CN" sz="4000" b="1" baseline="-30000" dirty="0"/>
              <a:t>2</a:t>
            </a:r>
            <a:r>
              <a:rPr lang="zh-CN" altLang="en-US" sz="4000" b="1" dirty="0"/>
              <a:t>，</a:t>
            </a:r>
            <a:r>
              <a:rPr lang="en-US" altLang="zh-CN" sz="4000" b="1" dirty="0">
                <a:solidFill>
                  <a:srgbClr val="FF0000"/>
                </a:solidFill>
              </a:rPr>
              <a:t>A</a:t>
            </a:r>
            <a:r>
              <a:rPr lang="en-US" altLang="zh-CN" sz="4000" b="1" dirty="0"/>
              <a:t>)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4000" b="1" dirty="0"/>
              <a:t>    =&gt;(*</a:t>
            </a:r>
            <a:r>
              <a:rPr lang="zh-CN" altLang="en-US" sz="4000" b="1" dirty="0"/>
              <a:t>，</a:t>
            </a:r>
            <a:r>
              <a:rPr lang="en-US" altLang="zh-CN" sz="4000" b="1" dirty="0"/>
              <a:t>w</a:t>
            </a:r>
            <a:r>
              <a:rPr lang="en-US" altLang="zh-CN" sz="4000" b="1" baseline="-30000" dirty="0"/>
              <a:t>2</a:t>
            </a:r>
            <a:r>
              <a:rPr lang="zh-CN" altLang="en-US" sz="4000" b="1" dirty="0"/>
              <a:t>，</a:t>
            </a:r>
            <a:r>
              <a:rPr lang="en-US" altLang="zh-CN" sz="4000" b="1" dirty="0"/>
              <a:t>B)=&gt;</a:t>
            </a:r>
            <a:r>
              <a:rPr lang="en-US" altLang="zh-CN" sz="4000" b="1" baseline="30000" dirty="0"/>
              <a:t>*</a:t>
            </a:r>
            <a:r>
              <a:rPr lang="en-US" altLang="zh-CN" sz="4000" b="1" dirty="0"/>
              <a:t>(*</a:t>
            </a:r>
            <a:r>
              <a:rPr lang="zh-CN" altLang="en-US" sz="4000" b="1" dirty="0"/>
              <a:t>， </a:t>
            </a:r>
            <a:r>
              <a:rPr lang="en-US" altLang="zh-CN" sz="4000" b="1" dirty="0"/>
              <a:t>ε</a:t>
            </a:r>
            <a:r>
              <a:rPr lang="zh-CN" altLang="en-US" sz="4000" b="1" dirty="0"/>
              <a:t>， </a:t>
            </a:r>
            <a:r>
              <a:rPr lang="en-US" altLang="zh-CN" sz="4000" b="1" dirty="0"/>
              <a:t>ε)</a:t>
            </a:r>
            <a:endParaRPr lang="zh-CN" alt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83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83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83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83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483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3331" grpId="0" build="p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Clr>
                <a:schemeClr val="tx1"/>
              </a:buClr>
            </a:pPr>
            <a:r>
              <a:rPr lang="zh-CN" altLang="en-US" sz="4400" dirty="0">
                <a:solidFill>
                  <a:srgbClr val="000000"/>
                </a:solidFill>
              </a:rPr>
              <a:t>例</a:t>
            </a:r>
            <a:r>
              <a:rPr lang="en-US" altLang="zh-CN" sz="4400" dirty="0">
                <a:solidFill>
                  <a:srgbClr val="000000"/>
                </a:solidFill>
              </a:rPr>
              <a:t>4  </a:t>
            </a:r>
            <a:r>
              <a:rPr lang="zh-CN" altLang="en-US" sz="4400" dirty="0">
                <a:solidFill>
                  <a:srgbClr val="000000"/>
                </a:solidFill>
              </a:rPr>
              <a:t>语言</a:t>
            </a:r>
            <a:r>
              <a:rPr lang="en-US" altLang="zh-CN" sz="4400" dirty="0">
                <a:solidFill>
                  <a:srgbClr val="000000"/>
                </a:solidFill>
              </a:rPr>
              <a:t>L={a</a:t>
            </a:r>
            <a:r>
              <a:rPr lang="en-US" altLang="zh-CN" sz="4400" baseline="30000" dirty="0">
                <a:solidFill>
                  <a:srgbClr val="000000"/>
                </a:solidFill>
              </a:rPr>
              <a:t>n</a:t>
            </a:r>
            <a:r>
              <a:rPr lang="en-US" altLang="zh-CN" sz="4400" dirty="0">
                <a:solidFill>
                  <a:srgbClr val="000000"/>
                </a:solidFill>
              </a:rPr>
              <a:t>b</a:t>
            </a:r>
            <a:r>
              <a:rPr lang="en-US" altLang="zh-CN" sz="4400" baseline="30000" dirty="0">
                <a:solidFill>
                  <a:srgbClr val="000000"/>
                </a:solidFill>
              </a:rPr>
              <a:t>n</a:t>
            </a:r>
            <a:r>
              <a:rPr lang="en-US" altLang="zh-CN" sz="4400" dirty="0">
                <a:solidFill>
                  <a:srgbClr val="000000"/>
                </a:solidFill>
              </a:rPr>
              <a:t>|n≥1}</a:t>
            </a:r>
            <a:endParaRPr lang="zh-CN" altLang="en-US" sz="4400" dirty="0">
              <a:solidFill>
                <a:srgbClr val="000000"/>
              </a:solidFill>
            </a:endParaRPr>
          </a:p>
        </p:txBody>
      </p:sp>
      <p:sp>
        <p:nvSpPr>
          <p:cNvPr id="376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zh-CN" altLang="en-US" sz="3600" b="1" dirty="0">
                <a:solidFill>
                  <a:srgbClr val="000000"/>
                </a:solidFill>
              </a:rPr>
              <a:t>文法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 dirty="0" err="1"/>
              <a:t>S→aSB</a:t>
            </a:r>
            <a:endParaRPr lang="en-US" altLang="zh-CN" sz="3600" b="1" dirty="0"/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 dirty="0" err="1"/>
              <a:t>S→aB</a:t>
            </a:r>
            <a:r>
              <a:rPr lang="en-US" altLang="zh-CN" sz="3600" b="1" dirty="0"/>
              <a:t> 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 dirty="0" err="1"/>
              <a:t>B→b</a:t>
            </a:r>
            <a:endParaRPr lang="en-US" altLang="zh-CN" sz="3600" b="1" dirty="0"/>
          </a:p>
        </p:txBody>
      </p:sp>
      <p:sp>
        <p:nvSpPr>
          <p:cNvPr id="376836" name="Rectangle 4"/>
          <p:cNvSpPr>
            <a:spLocks noChangeArrowheads="1"/>
          </p:cNvSpPr>
          <p:nvPr/>
        </p:nvSpPr>
        <p:spPr bwMode="auto">
          <a:xfrm>
            <a:off x="3851275" y="3068638"/>
            <a:ext cx="3960813" cy="23749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342900" indent="-342900" algn="ctr">
              <a:buFont typeface="Wingdings" pitchFamily="2" charset="2"/>
              <a:buNone/>
            </a:pPr>
            <a:r>
              <a:rPr lang="en-US" altLang="zh-CN" dirty="0">
                <a:solidFill>
                  <a:schemeClr val="tx1"/>
                </a:solidFill>
              </a:rPr>
              <a:t>   &lt;a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S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SB&gt;</a:t>
            </a:r>
          </a:p>
          <a:p>
            <a:pPr marL="342900" indent="-342900" algn="ctr">
              <a:buFont typeface="Wingdings" pitchFamily="2" charset="2"/>
              <a:buNone/>
            </a:pPr>
            <a:r>
              <a:rPr lang="en-US" altLang="zh-CN" dirty="0">
                <a:solidFill>
                  <a:schemeClr val="tx1"/>
                </a:solidFill>
              </a:rPr>
              <a:t> &lt;a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S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B&gt;</a:t>
            </a:r>
          </a:p>
          <a:p>
            <a:pPr marL="342900" indent="-342900" algn="ctr">
              <a:buFont typeface="Wingdings" pitchFamily="2" charset="2"/>
              <a:buNone/>
            </a:pPr>
            <a:r>
              <a:rPr lang="en-US" altLang="zh-CN" dirty="0">
                <a:solidFill>
                  <a:schemeClr val="tx1"/>
                </a:solidFill>
              </a:rPr>
              <a:t> &lt;b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B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ε&gt;</a:t>
            </a:r>
            <a:endParaRPr lang="zh-CN" altLang="en-US" dirty="0">
              <a:solidFill>
                <a:schemeClr val="tx1"/>
              </a:solidFill>
            </a:endParaRPr>
          </a:p>
          <a:p>
            <a:pPr marL="342900" indent="-342900" algn="ctr"/>
            <a:endParaRPr lang="zh-CN" altLang="en-US" dirty="0"/>
          </a:p>
        </p:txBody>
      </p:sp>
      <p:sp>
        <p:nvSpPr>
          <p:cNvPr id="376838" name="Rectangle 6"/>
          <p:cNvSpPr>
            <a:spLocks noChangeArrowheads="1"/>
          </p:cNvSpPr>
          <p:nvPr/>
        </p:nvSpPr>
        <p:spPr bwMode="auto">
          <a:xfrm>
            <a:off x="4211638" y="2349500"/>
            <a:ext cx="2736850" cy="5762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342900" indent="-342900" algn="ctr">
              <a:buFont typeface="Wingdings" pitchFamily="2" charset="2"/>
              <a:buNone/>
            </a:pPr>
            <a:r>
              <a:rPr lang="zh-CN" altLang="en-US" dirty="0"/>
              <a:t>单态</a:t>
            </a:r>
            <a:r>
              <a:rPr lang="en-US" altLang="zh-CN" dirty="0"/>
              <a:t>PDA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76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76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76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76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76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768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3768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3768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6835" grpId="0" build="p"/>
      <p:bldP spid="376838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Clr>
                <a:schemeClr val="tx1"/>
              </a:buClr>
            </a:pPr>
            <a:endParaRPr lang="zh-CN" altLang="en-US" b="0"/>
          </a:p>
        </p:txBody>
      </p:sp>
      <p:sp>
        <p:nvSpPr>
          <p:cNvPr id="377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zh-CN" altLang="en-US" sz="3600" b="1" dirty="0"/>
              <a:t>对于串</a:t>
            </a:r>
            <a:r>
              <a:rPr lang="en-US" altLang="zh-CN" sz="3600" b="1" dirty="0" err="1"/>
              <a:t>a</a:t>
            </a:r>
            <a:r>
              <a:rPr lang="en-US" altLang="zh-CN" sz="3600" b="1" baseline="30000" dirty="0" err="1"/>
              <a:t>n</a:t>
            </a:r>
            <a:r>
              <a:rPr lang="en-US" altLang="zh-CN" sz="3600" b="1" dirty="0" err="1"/>
              <a:t>b</a:t>
            </a:r>
            <a:r>
              <a:rPr lang="en-US" altLang="zh-CN" sz="3600" b="1" baseline="30000" dirty="0" err="1"/>
              <a:t>n</a:t>
            </a:r>
            <a:r>
              <a:rPr lang="zh-CN" altLang="en-US" sz="3600" b="1" dirty="0"/>
              <a:t>，单态的</a:t>
            </a:r>
            <a:r>
              <a:rPr lang="en-US" altLang="zh-CN" sz="3600" b="1" dirty="0"/>
              <a:t>PDA</a:t>
            </a:r>
            <a:r>
              <a:rPr lang="zh-CN" altLang="en-US" sz="3600" b="1" dirty="0"/>
              <a:t>可能会有以下的格局转换：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3600" b="1" dirty="0"/>
              <a:t>①</a:t>
            </a:r>
            <a:r>
              <a:rPr lang="en-US" altLang="zh-CN" sz="3600" b="1" dirty="0"/>
              <a:t>(*</a:t>
            </a:r>
            <a:r>
              <a:rPr lang="zh-CN" altLang="en-US" sz="3600" b="1" dirty="0"/>
              <a:t>，</a:t>
            </a:r>
            <a:r>
              <a:rPr lang="en-US" altLang="zh-CN" sz="3600" b="1" dirty="0" err="1"/>
              <a:t>a</a:t>
            </a:r>
            <a:r>
              <a:rPr lang="en-US" altLang="zh-CN" sz="3600" b="1" baseline="30000" dirty="0" err="1"/>
              <a:t>n</a:t>
            </a:r>
            <a:r>
              <a:rPr lang="en-US" altLang="zh-CN" sz="3600" b="1" dirty="0" err="1"/>
              <a:t>b</a:t>
            </a:r>
            <a:r>
              <a:rPr lang="en-US" altLang="zh-CN" sz="3600" b="1" baseline="30000" dirty="0" err="1"/>
              <a:t>n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S</a:t>
            </a:r>
            <a:r>
              <a:rPr lang="zh-CN" altLang="en-US" sz="3600" b="1" dirty="0"/>
              <a:t>）</a:t>
            </a:r>
            <a:r>
              <a:rPr lang="en-US" altLang="zh-CN" sz="3600" b="1" dirty="0"/>
              <a:t>=&gt;</a:t>
            </a:r>
            <a:r>
              <a:rPr lang="en-US" altLang="zh-CN" sz="3600" b="1" baseline="30000" dirty="0"/>
              <a:t>* </a:t>
            </a:r>
            <a:r>
              <a:rPr lang="en-US" altLang="zh-CN" sz="3600" b="1" dirty="0"/>
              <a:t>(</a:t>
            </a:r>
            <a:r>
              <a:rPr lang="zh-CN" altLang="en-US" sz="3600" b="1" dirty="0"/>
              <a:t>*，</a:t>
            </a:r>
            <a:r>
              <a:rPr lang="en-US" altLang="zh-CN" sz="3600" b="1" dirty="0">
                <a:solidFill>
                  <a:srgbClr val="C00000"/>
                </a:solidFill>
              </a:rPr>
              <a:t>a</a:t>
            </a:r>
            <a:r>
              <a:rPr lang="en-US" altLang="zh-CN" sz="3600" b="1" baseline="30000" dirty="0"/>
              <a:t>n-</a:t>
            </a:r>
            <a:r>
              <a:rPr lang="en-US" altLang="zh-CN" sz="3600" b="1" baseline="30000" dirty="0" err="1"/>
              <a:t>j</a:t>
            </a:r>
            <a:r>
              <a:rPr lang="en-US" altLang="zh-CN" sz="3600" b="1" dirty="0" err="1"/>
              <a:t>b</a:t>
            </a:r>
            <a:r>
              <a:rPr lang="en-US" altLang="zh-CN" sz="3600" b="1" baseline="30000" dirty="0" err="1"/>
              <a:t>n</a:t>
            </a:r>
            <a:r>
              <a:rPr lang="zh-CN" altLang="en-US" sz="3600" b="1" dirty="0"/>
              <a:t>，</a:t>
            </a:r>
            <a:r>
              <a:rPr lang="en-US" altLang="zh-CN" sz="3600" b="1" dirty="0" err="1">
                <a:solidFill>
                  <a:srgbClr val="C00000"/>
                </a:solidFill>
              </a:rPr>
              <a:t>S</a:t>
            </a:r>
            <a:r>
              <a:rPr lang="en-US" altLang="zh-CN" sz="3600" b="1" dirty="0" err="1"/>
              <a:t>B</a:t>
            </a:r>
            <a:r>
              <a:rPr lang="en-US" altLang="zh-CN" sz="3600" b="1" baseline="30000" dirty="0" err="1"/>
              <a:t>j</a:t>
            </a:r>
            <a:r>
              <a:rPr lang="zh-CN" altLang="en-US" sz="3600" b="1" dirty="0"/>
              <a:t>）       </a:t>
            </a:r>
          </a:p>
          <a:p>
            <a:pPr algn="just" eaLnBrk="1" hangingPunct="1">
              <a:buNone/>
            </a:pPr>
            <a:r>
              <a:rPr lang="zh-CN" altLang="en-US" sz="3600" b="1" dirty="0"/>
              <a:t>②</a:t>
            </a:r>
            <a:r>
              <a:rPr lang="en-US" altLang="zh-CN" sz="3600" b="1" dirty="0"/>
              <a:t>(*</a:t>
            </a:r>
            <a:r>
              <a:rPr lang="zh-CN" altLang="en-US" sz="3600" b="1" dirty="0"/>
              <a:t>，</a:t>
            </a:r>
            <a:r>
              <a:rPr lang="en-US" altLang="zh-CN" sz="3600" b="1" dirty="0" err="1"/>
              <a:t>a</a:t>
            </a:r>
            <a:r>
              <a:rPr lang="en-US" altLang="zh-CN" sz="3600" b="1" baseline="30000" dirty="0" err="1"/>
              <a:t>n</a:t>
            </a:r>
            <a:r>
              <a:rPr lang="en-US" altLang="zh-CN" sz="3600" b="1" dirty="0" err="1"/>
              <a:t>b</a:t>
            </a:r>
            <a:r>
              <a:rPr lang="en-US" altLang="zh-CN" sz="3600" b="1" baseline="30000" dirty="0" err="1"/>
              <a:t>n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S</a:t>
            </a:r>
            <a:r>
              <a:rPr lang="zh-CN" altLang="en-US" sz="3600" b="1" dirty="0"/>
              <a:t>）</a:t>
            </a:r>
            <a:r>
              <a:rPr lang="en-US" altLang="zh-CN" sz="3600" b="1" dirty="0"/>
              <a:t>=&gt;</a:t>
            </a:r>
            <a:r>
              <a:rPr lang="en-US" altLang="zh-CN" sz="3600" b="1" baseline="30000" dirty="0"/>
              <a:t>* </a:t>
            </a:r>
            <a:r>
              <a:rPr lang="en-US" altLang="zh-CN" sz="3600" b="1" dirty="0"/>
              <a:t>(</a:t>
            </a:r>
            <a:r>
              <a:rPr lang="zh-CN" altLang="en-US" sz="3600" b="1" dirty="0"/>
              <a:t>*，</a:t>
            </a:r>
            <a:r>
              <a:rPr lang="en-US" altLang="zh-CN" sz="3600" b="1" dirty="0">
                <a:solidFill>
                  <a:srgbClr val="C00000"/>
                </a:solidFill>
              </a:rPr>
              <a:t>a</a:t>
            </a:r>
            <a:r>
              <a:rPr lang="en-US" altLang="zh-CN" sz="3600" b="1" baseline="30000" dirty="0"/>
              <a:t>n-</a:t>
            </a:r>
            <a:r>
              <a:rPr lang="en-US" altLang="zh-CN" sz="3600" b="1" baseline="30000" dirty="0" err="1"/>
              <a:t>k</a:t>
            </a:r>
            <a:r>
              <a:rPr lang="en-US" altLang="zh-CN" sz="3600" b="1" dirty="0" err="1"/>
              <a:t>b</a:t>
            </a:r>
            <a:r>
              <a:rPr lang="en-US" altLang="zh-CN" sz="3600" b="1" baseline="30000" dirty="0" err="1"/>
              <a:t>n</a:t>
            </a:r>
            <a:r>
              <a:rPr lang="zh-CN" altLang="en-US" sz="3600" b="1" dirty="0"/>
              <a:t>，</a:t>
            </a:r>
            <a:r>
              <a:rPr lang="en-US" altLang="zh-CN" sz="3600" b="1" dirty="0" err="1">
                <a:solidFill>
                  <a:srgbClr val="C00000"/>
                </a:solidFill>
              </a:rPr>
              <a:t>B</a:t>
            </a:r>
            <a:r>
              <a:rPr lang="en-US" altLang="zh-CN" sz="3600" b="1" baseline="30000" dirty="0" err="1"/>
              <a:t>k</a:t>
            </a:r>
            <a:r>
              <a:rPr lang="en-US" altLang="zh-CN" sz="3600" b="1" dirty="0"/>
              <a:t>)</a:t>
            </a:r>
            <a:r>
              <a:rPr lang="zh-CN" altLang="en-US" sz="3600" b="1" dirty="0"/>
              <a:t>         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3600" b="1" dirty="0"/>
              <a:t>③</a:t>
            </a:r>
            <a:r>
              <a:rPr lang="en-US" altLang="zh-CN" sz="3600" b="1" dirty="0"/>
              <a:t>(</a:t>
            </a:r>
            <a:r>
              <a:rPr lang="zh-CN" altLang="en-US" sz="3600" b="1" dirty="0"/>
              <a:t>*，</a:t>
            </a:r>
            <a:r>
              <a:rPr lang="en-US" altLang="zh-CN" sz="3600" b="1" dirty="0" err="1"/>
              <a:t>a</a:t>
            </a:r>
            <a:r>
              <a:rPr lang="en-US" altLang="zh-CN" sz="3600" b="1" baseline="30000" dirty="0" err="1"/>
              <a:t>n</a:t>
            </a:r>
            <a:r>
              <a:rPr lang="en-US" altLang="zh-CN" sz="3600" b="1" dirty="0" err="1"/>
              <a:t>b</a:t>
            </a:r>
            <a:r>
              <a:rPr lang="en-US" altLang="zh-CN" sz="3600" b="1" baseline="30000" dirty="0" err="1"/>
              <a:t>n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S</a:t>
            </a:r>
            <a:r>
              <a:rPr lang="zh-CN" altLang="en-US" sz="3600" b="1" dirty="0"/>
              <a:t>）</a:t>
            </a:r>
            <a:r>
              <a:rPr lang="en-US" altLang="zh-CN" sz="3600" b="1" dirty="0"/>
              <a:t>=&gt;</a:t>
            </a:r>
            <a:r>
              <a:rPr lang="en-US" altLang="zh-CN" sz="3600" b="1" baseline="30000" dirty="0"/>
              <a:t>* </a:t>
            </a:r>
            <a:r>
              <a:rPr lang="en-US" altLang="zh-CN" sz="3600" b="1" dirty="0"/>
              <a:t>(</a:t>
            </a:r>
            <a:r>
              <a:rPr lang="zh-CN" altLang="en-US" sz="3600" b="1" dirty="0"/>
              <a:t>*，</a:t>
            </a:r>
            <a:r>
              <a:rPr lang="en-US" altLang="zh-CN" sz="3600" b="1" dirty="0" err="1">
                <a:solidFill>
                  <a:srgbClr val="C00000"/>
                </a:solidFill>
              </a:rPr>
              <a:t>b</a:t>
            </a:r>
            <a:r>
              <a:rPr lang="en-US" altLang="zh-CN" sz="3600" b="1" baseline="30000" dirty="0" err="1"/>
              <a:t>n</a:t>
            </a:r>
            <a:r>
              <a:rPr lang="zh-CN" altLang="en-US" sz="3600" b="1" dirty="0"/>
              <a:t>，</a:t>
            </a:r>
            <a:r>
              <a:rPr lang="en-US" altLang="zh-CN" sz="3600" b="1" dirty="0" err="1">
                <a:solidFill>
                  <a:srgbClr val="C00000"/>
                </a:solidFill>
              </a:rPr>
              <a:t>B</a:t>
            </a:r>
            <a:r>
              <a:rPr lang="en-US" altLang="zh-CN" sz="3600" b="1" baseline="30000" dirty="0" err="1"/>
              <a:t>n</a:t>
            </a:r>
            <a:r>
              <a:rPr lang="en-US" altLang="zh-CN" sz="3600" b="1" dirty="0"/>
              <a:t>)</a:t>
            </a:r>
            <a:endParaRPr lang="zh-CN" altLang="en-US" sz="3600" b="1" dirty="0"/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3600" b="1" dirty="0"/>
              <a:t>其中：①是导出②和③的中间过程；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77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77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77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77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77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7859" grpId="0" build="p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Clr>
                <a:schemeClr val="tx1"/>
              </a:buClr>
            </a:pPr>
            <a:endParaRPr lang="zh-CN" altLang="en-US" b="0"/>
          </a:p>
        </p:txBody>
      </p:sp>
      <p:sp>
        <p:nvSpPr>
          <p:cNvPr id="378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zh-CN" altLang="en-US" sz="3600" b="1"/>
              <a:t>②会导致停机，因为没有合适的规则</a:t>
            </a:r>
            <a:r>
              <a:rPr lang="en-US" altLang="zh-CN" sz="3600" b="1"/>
              <a:t>&lt;a</a:t>
            </a:r>
            <a:r>
              <a:rPr lang="zh-CN" altLang="en-US" sz="3600" b="1"/>
              <a:t>，</a:t>
            </a:r>
            <a:r>
              <a:rPr lang="en-US" altLang="zh-CN" sz="3600" b="1"/>
              <a:t>B</a:t>
            </a:r>
            <a:r>
              <a:rPr lang="zh-CN" altLang="en-US" sz="3600" b="1"/>
              <a:t>，</a:t>
            </a:r>
            <a:r>
              <a:rPr lang="zh-CN" altLang="en-US" sz="3600" b="1">
                <a:solidFill>
                  <a:schemeClr val="accent2"/>
                </a:solidFill>
              </a:rPr>
              <a:t>？</a:t>
            </a:r>
            <a:r>
              <a:rPr lang="en-US" altLang="zh-CN" sz="3600" b="1"/>
              <a:t>&gt;</a:t>
            </a:r>
            <a:endParaRPr lang="zh-CN" altLang="en-US" sz="3600" b="1"/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3600" b="1"/>
              <a:t>③可以完成最后的转换：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3600" b="1"/>
              <a:t> （*，</a:t>
            </a:r>
            <a:r>
              <a:rPr lang="en-US" altLang="zh-CN" sz="3600" b="1"/>
              <a:t>b</a:t>
            </a:r>
            <a:r>
              <a:rPr lang="en-US" altLang="zh-CN" sz="3600" b="1" baseline="30000"/>
              <a:t>n</a:t>
            </a:r>
            <a:r>
              <a:rPr lang="zh-CN" altLang="en-US" sz="3600" b="1"/>
              <a:t>，</a:t>
            </a:r>
            <a:r>
              <a:rPr lang="en-US" altLang="zh-CN" sz="3600" b="1"/>
              <a:t>B</a:t>
            </a:r>
            <a:r>
              <a:rPr lang="en-US" altLang="zh-CN" sz="3600" b="1" baseline="30000"/>
              <a:t>n</a:t>
            </a:r>
            <a:r>
              <a:rPr lang="zh-CN" altLang="en-US" sz="3600" b="1"/>
              <a:t>）</a:t>
            </a:r>
            <a:r>
              <a:rPr lang="en-US" altLang="zh-CN" sz="3600" b="1"/>
              <a:t>=&gt;</a:t>
            </a:r>
            <a:r>
              <a:rPr lang="en-US" altLang="zh-CN" sz="3600" b="1" baseline="30000"/>
              <a:t>*</a:t>
            </a:r>
            <a:r>
              <a:rPr lang="zh-CN" altLang="en-US" sz="3600" b="1"/>
              <a:t>（*，</a:t>
            </a:r>
            <a:r>
              <a:rPr lang="en-US" altLang="zh-CN" sz="3600" b="1"/>
              <a:t>ε</a:t>
            </a:r>
            <a:r>
              <a:rPr lang="zh-CN" altLang="en-US" sz="3600" b="1"/>
              <a:t>，</a:t>
            </a:r>
            <a:r>
              <a:rPr lang="en-US" altLang="zh-CN" sz="3600" b="1"/>
              <a:t>ε</a:t>
            </a:r>
            <a:r>
              <a:rPr lang="zh-CN" altLang="en-US" sz="3600" b="1"/>
              <a:t>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78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78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78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883" grpId="0" build="p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485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zh-CN" altLang="en-US" sz="3600" b="1"/>
              <a:t>  使用</a:t>
            </a:r>
            <a:r>
              <a:rPr lang="en-US" altLang="zh-CN" sz="3600" b="1"/>
              <a:t>n-1</a:t>
            </a:r>
            <a:r>
              <a:rPr lang="zh-CN" altLang="en-US" sz="3600" b="1"/>
              <a:t>次规则  </a:t>
            </a:r>
            <a:r>
              <a:rPr lang="en-US" altLang="zh-CN" sz="3600" b="1"/>
              <a:t>&lt;a</a:t>
            </a:r>
            <a:r>
              <a:rPr lang="zh-CN" altLang="en-US" sz="3600" b="1"/>
              <a:t>，</a:t>
            </a:r>
            <a:r>
              <a:rPr lang="en-US" altLang="zh-CN" sz="3600" b="1"/>
              <a:t>S</a:t>
            </a:r>
            <a:r>
              <a:rPr lang="zh-CN" altLang="en-US" sz="3600" b="1"/>
              <a:t>，</a:t>
            </a:r>
            <a:r>
              <a:rPr lang="en-US" altLang="zh-CN" sz="3600" b="1"/>
              <a:t>SB&gt;</a:t>
            </a:r>
            <a:endParaRPr lang="zh-CN" altLang="en-US" sz="3600" b="1"/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3600" b="1"/>
              <a:t>          </a:t>
            </a:r>
            <a:r>
              <a:rPr lang="en-US" altLang="zh-CN" sz="3600" b="1"/>
              <a:t>1</a:t>
            </a:r>
            <a:r>
              <a:rPr lang="zh-CN" altLang="en-US" sz="3600" b="1"/>
              <a:t>次规则     </a:t>
            </a:r>
            <a:r>
              <a:rPr lang="en-US" altLang="zh-CN" sz="3600" b="1"/>
              <a:t>&lt;a</a:t>
            </a:r>
            <a:r>
              <a:rPr lang="zh-CN" altLang="en-US" sz="3600" b="1"/>
              <a:t>，</a:t>
            </a:r>
            <a:r>
              <a:rPr lang="en-US" altLang="zh-CN" sz="3600" b="1"/>
              <a:t>S</a:t>
            </a:r>
            <a:r>
              <a:rPr lang="zh-CN" altLang="en-US" sz="3600" b="1"/>
              <a:t>，</a:t>
            </a:r>
            <a:r>
              <a:rPr lang="en-US" altLang="zh-CN" sz="3600" b="1"/>
              <a:t>B&gt;</a:t>
            </a:r>
            <a:endParaRPr lang="zh-CN" altLang="en-US" sz="3600" b="1"/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/>
              <a:t>          n</a:t>
            </a:r>
            <a:r>
              <a:rPr lang="zh-CN" altLang="en-US" sz="3600" b="1"/>
              <a:t>次规则     </a:t>
            </a:r>
            <a:r>
              <a:rPr lang="en-US" altLang="zh-CN" sz="3600" b="1"/>
              <a:t>&lt;b</a:t>
            </a:r>
            <a:r>
              <a:rPr lang="zh-CN" altLang="en-US" sz="3600" b="1"/>
              <a:t>，</a:t>
            </a:r>
            <a:r>
              <a:rPr lang="en-US" altLang="zh-CN" sz="3600" b="1"/>
              <a:t>B</a:t>
            </a:r>
            <a:r>
              <a:rPr lang="zh-CN" altLang="en-US" sz="3600" b="1"/>
              <a:t>，</a:t>
            </a:r>
            <a:r>
              <a:rPr lang="en-US" altLang="zh-CN" sz="3600" b="1"/>
              <a:t>ε&gt;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85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85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85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5379" grpId="0" build="p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Clr>
                <a:schemeClr val="tx1"/>
              </a:buClr>
            </a:pPr>
            <a:r>
              <a:rPr lang="en-US" altLang="zh-CN" sz="4000" dirty="0">
                <a:solidFill>
                  <a:srgbClr val="000000"/>
                </a:solidFill>
              </a:rPr>
              <a:t>2 </a:t>
            </a:r>
            <a:r>
              <a:rPr lang="zh-CN" altLang="en-US" sz="4000" dirty="0">
                <a:solidFill>
                  <a:srgbClr val="000000"/>
                </a:solidFill>
              </a:rPr>
              <a:t>上下文无关文法和范式</a:t>
            </a:r>
          </a:p>
        </p:txBody>
      </p:sp>
      <p:sp>
        <p:nvSpPr>
          <p:cNvPr id="391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zh-CN" altLang="en-US" sz="3600" b="1" dirty="0"/>
              <a:t>范式是指标准的形式</a:t>
            </a:r>
          </a:p>
          <a:p>
            <a:pPr algn="just" eaLnBrk="1" hangingPunct="1"/>
            <a:r>
              <a:rPr lang="zh-CN" altLang="en-US" sz="3600" b="1" dirty="0"/>
              <a:t>在代数中， </a:t>
            </a:r>
            <a:r>
              <a:rPr lang="en-US" altLang="zh-CN" sz="3600" b="1" dirty="0"/>
              <a:t>2/4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3/6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…</a:t>
            </a:r>
            <a:r>
              <a:rPr lang="zh-CN" altLang="en-US" sz="3600" b="1" dirty="0"/>
              <a:t>的范式是</a:t>
            </a:r>
            <a:r>
              <a:rPr lang="en-US" altLang="zh-CN" sz="3600" b="1" dirty="0"/>
              <a:t>1/2</a:t>
            </a:r>
            <a:r>
              <a:rPr lang="zh-CN" altLang="en-US" sz="3600" b="1" dirty="0"/>
              <a:t>。本节讨论在上下文无关文法的几个重要的</a:t>
            </a:r>
            <a:r>
              <a:rPr lang="zh-CN" altLang="en-US" sz="3600" b="1" dirty="0">
                <a:solidFill>
                  <a:srgbClr val="000000"/>
                </a:solidFill>
              </a:rPr>
              <a:t>范式</a:t>
            </a:r>
            <a:r>
              <a:rPr lang="zh-CN" altLang="en-US" sz="3600" b="1" dirty="0"/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91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91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1171" grpId="0" build="p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Clr>
                <a:schemeClr val="tx1"/>
              </a:buClr>
            </a:pPr>
            <a:r>
              <a:rPr lang="zh-CN" altLang="en-US" sz="4400" dirty="0">
                <a:solidFill>
                  <a:srgbClr val="000000"/>
                </a:solidFill>
              </a:rPr>
              <a:t>定理</a:t>
            </a:r>
            <a:r>
              <a:rPr lang="en-US" altLang="zh-CN" sz="4400" dirty="0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392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 dirty="0"/>
              <a:t>G</a:t>
            </a:r>
            <a:r>
              <a:rPr lang="zh-CN" altLang="en-US" sz="3600" b="1" dirty="0"/>
              <a:t>是一个上下文无关文法，则存在一个上下文无关文法</a:t>
            </a:r>
            <a:r>
              <a:rPr lang="en-US" altLang="zh-CN" sz="3600" b="1" dirty="0"/>
              <a:t>G′</a:t>
            </a:r>
            <a:r>
              <a:rPr lang="zh-CN" altLang="en-US" sz="3600" b="1" dirty="0"/>
              <a:t>，使得：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3600" b="1" dirty="0"/>
              <a:t>①</a:t>
            </a:r>
            <a:r>
              <a:rPr lang="en-US" altLang="zh-CN" sz="3600" b="1" dirty="0"/>
              <a:t>L(G)=L(G′)</a:t>
            </a:r>
            <a:endParaRPr lang="zh-CN" altLang="en-US" sz="3600" b="1" dirty="0"/>
          </a:p>
          <a:p>
            <a:pPr algn="just" eaLnBrk="1" hangingPunct="1">
              <a:buNone/>
            </a:pPr>
            <a:r>
              <a:rPr lang="zh-CN" altLang="en-US" sz="3600" b="1" dirty="0"/>
              <a:t>②若</a:t>
            </a:r>
            <a:r>
              <a:rPr lang="en-US" altLang="zh-CN" sz="3600" b="1" dirty="0"/>
              <a:t>ε</a:t>
            </a:r>
            <a:r>
              <a:rPr lang="zh-CN" altLang="en-US" b="1" dirty="0"/>
              <a:t>∉</a:t>
            </a:r>
            <a:r>
              <a:rPr lang="en-US" altLang="zh-CN" sz="3600" b="1" dirty="0"/>
              <a:t>L(G)</a:t>
            </a:r>
            <a:r>
              <a:rPr lang="zh-CN" altLang="en-US" sz="3600" b="1" dirty="0"/>
              <a:t>，则</a:t>
            </a:r>
            <a:r>
              <a:rPr lang="en-US" altLang="zh-CN" sz="3600" b="1" dirty="0"/>
              <a:t>G′</a:t>
            </a:r>
            <a:r>
              <a:rPr lang="zh-CN" altLang="en-US" sz="3600" b="1" dirty="0"/>
              <a:t>没有空串产生式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92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92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92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2195" grpId="0" build="p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Clr>
                <a:schemeClr val="tx1"/>
              </a:buClr>
            </a:pPr>
            <a:endParaRPr lang="zh-CN" altLang="en-US" b="0"/>
          </a:p>
        </p:txBody>
      </p:sp>
      <p:sp>
        <p:nvSpPr>
          <p:cNvPr id="393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zh-CN" altLang="en-US" sz="3600" b="1" dirty="0"/>
              <a:t>③若</a:t>
            </a:r>
            <a:r>
              <a:rPr lang="en-US" altLang="zh-CN" sz="3600" b="1" dirty="0" err="1"/>
              <a:t>ε∈L</a:t>
            </a:r>
            <a:r>
              <a:rPr lang="en-US" altLang="zh-CN" sz="3600" b="1" dirty="0"/>
              <a:t>(G)</a:t>
            </a:r>
            <a:r>
              <a:rPr lang="zh-CN" altLang="en-US" sz="3600" b="1" dirty="0"/>
              <a:t>，则</a:t>
            </a:r>
            <a:r>
              <a:rPr lang="en-US" altLang="zh-CN" sz="3600" b="1" dirty="0"/>
              <a:t>G′</a:t>
            </a:r>
            <a:r>
              <a:rPr lang="zh-CN" altLang="en-US" sz="3600" b="1" dirty="0"/>
              <a:t>有</a:t>
            </a:r>
            <a:r>
              <a:rPr lang="en-US" altLang="zh-CN" sz="3600" b="1" dirty="0" err="1"/>
              <a:t>S′→ε</a:t>
            </a:r>
            <a:r>
              <a:rPr lang="zh-CN" altLang="en-US" sz="3600" b="1" dirty="0"/>
              <a:t>，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3600" b="1" dirty="0"/>
              <a:t>    且</a:t>
            </a:r>
            <a:r>
              <a:rPr lang="en-US" altLang="zh-CN" sz="3600" b="1" dirty="0"/>
              <a:t>S′</a:t>
            </a:r>
            <a:r>
              <a:rPr lang="zh-CN" altLang="en-US" sz="3600" b="1" dirty="0"/>
              <a:t>不出现在</a:t>
            </a:r>
            <a:r>
              <a:rPr lang="en-US" altLang="zh-CN" sz="3600" b="1" dirty="0"/>
              <a:t>G′</a:t>
            </a:r>
            <a:r>
              <a:rPr lang="zh-CN" altLang="en-US" sz="3600" b="1" dirty="0"/>
              <a:t>的任何产生式的右边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3600" b="1" dirty="0"/>
              <a:t>④</a:t>
            </a:r>
            <a:r>
              <a:rPr lang="en-US" altLang="zh-CN" sz="3600" b="1" dirty="0"/>
              <a:t>G′</a:t>
            </a:r>
            <a:r>
              <a:rPr lang="zh-CN" altLang="en-US" sz="3600" b="1" dirty="0"/>
              <a:t>中没有</a:t>
            </a:r>
            <a:r>
              <a:rPr lang="en-US" altLang="zh-CN" sz="3600" b="1" dirty="0"/>
              <a:t>A→B</a:t>
            </a:r>
            <a:r>
              <a:rPr lang="zh-CN" altLang="en-US" sz="3600" b="1" dirty="0"/>
              <a:t>形式的产生式。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93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93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93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219" grpId="0" build="p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Clr>
                <a:schemeClr val="tx1"/>
              </a:buClr>
            </a:pPr>
            <a:r>
              <a:rPr lang="en-US" altLang="zh-CN" dirty="0">
                <a:solidFill>
                  <a:srgbClr val="000000"/>
                </a:solidFill>
              </a:rPr>
              <a:t>2.1  Chomsky</a:t>
            </a:r>
            <a:r>
              <a:rPr lang="zh-CN" altLang="en-US" dirty="0">
                <a:solidFill>
                  <a:srgbClr val="000000"/>
                </a:solidFill>
              </a:rPr>
              <a:t>范式</a:t>
            </a:r>
            <a:r>
              <a:rPr lang="en-US" altLang="zh-CN" sz="4800" b="0" dirty="0"/>
              <a:t>(</a:t>
            </a:r>
            <a:r>
              <a:rPr lang="en-US" altLang="zh-CN" sz="4800" b="0" dirty="0">
                <a:solidFill>
                  <a:schemeClr val="accent2"/>
                </a:solidFill>
              </a:rPr>
              <a:t>CNF</a:t>
            </a:r>
            <a:r>
              <a:rPr lang="en-US" altLang="zh-CN" sz="4800" b="0" dirty="0"/>
              <a:t>)</a:t>
            </a:r>
            <a:endParaRPr lang="zh-CN" altLang="en-US" sz="4800" b="0" dirty="0"/>
          </a:p>
        </p:txBody>
      </p:sp>
      <p:sp>
        <p:nvSpPr>
          <p:cNvPr id="395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zh-CN" altLang="en-US" sz="4000" b="1" dirty="0">
                <a:solidFill>
                  <a:srgbClr val="000000"/>
                </a:solidFill>
              </a:rPr>
              <a:t>定义</a:t>
            </a:r>
            <a:r>
              <a:rPr lang="en-US" altLang="zh-CN" sz="4000" b="1" dirty="0">
                <a:solidFill>
                  <a:srgbClr val="000000"/>
                </a:solidFill>
              </a:rPr>
              <a:t>7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4000" b="1" dirty="0"/>
              <a:t> 上下文无关文法</a:t>
            </a:r>
            <a:r>
              <a:rPr lang="en-US" altLang="zh-CN" sz="4000" b="1" dirty="0"/>
              <a:t>G=(∑</a:t>
            </a:r>
            <a:r>
              <a:rPr lang="zh-CN" altLang="en-US" sz="4000" b="1" dirty="0"/>
              <a:t>，</a:t>
            </a:r>
            <a:r>
              <a:rPr lang="en-US" altLang="zh-CN" sz="4000" b="1" dirty="0"/>
              <a:t>V</a:t>
            </a:r>
            <a:r>
              <a:rPr lang="zh-CN" altLang="en-US" sz="4000" b="1" dirty="0"/>
              <a:t>，</a:t>
            </a:r>
            <a:r>
              <a:rPr lang="en-US" altLang="zh-CN" sz="4000" b="1" dirty="0"/>
              <a:t>S</a:t>
            </a:r>
            <a:r>
              <a:rPr lang="zh-CN" altLang="en-US" sz="4000" b="1" dirty="0"/>
              <a:t>，</a:t>
            </a:r>
            <a:r>
              <a:rPr lang="en-US" altLang="zh-CN" sz="4000" b="1" dirty="0"/>
              <a:t>P)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4000" b="1" dirty="0"/>
              <a:t> 若</a:t>
            </a:r>
            <a:r>
              <a:rPr lang="en-US" altLang="zh-CN" sz="4000" b="1" dirty="0"/>
              <a:t>G</a:t>
            </a:r>
            <a:r>
              <a:rPr lang="zh-CN" altLang="en-US" sz="4000" b="1" dirty="0"/>
              <a:t>的每个产生式是下列形式之一：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95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95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95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5267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/>
              <a:t>下推自动机动作</a:t>
            </a:r>
            <a:endParaRPr lang="zh-CN" altLang="en-US" sz="4400" b="0"/>
          </a:p>
        </p:txBody>
      </p:sp>
      <p:sp>
        <p:nvSpPr>
          <p:cNvPr id="307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987425" indent="274638"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3200" b="1" dirty="0"/>
              <a:t>             </a:t>
            </a:r>
            <a:r>
              <a:rPr lang="en-US" altLang="zh-CN" sz="3600" b="1" dirty="0"/>
              <a:t>FSC</a:t>
            </a:r>
            <a:r>
              <a:rPr lang="zh-CN" altLang="en-US" sz="3600" b="1" dirty="0"/>
              <a:t>当前的</a:t>
            </a:r>
            <a:r>
              <a:rPr lang="zh-CN" altLang="en-US" sz="3600" b="1" dirty="0">
                <a:solidFill>
                  <a:schemeClr val="accent2"/>
                </a:solidFill>
              </a:rPr>
              <a:t>状态</a:t>
            </a:r>
          </a:p>
          <a:p>
            <a:pPr marL="987425" indent="274638"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3600" b="1" dirty="0"/>
              <a:t>           输入带上的当前</a:t>
            </a:r>
            <a:r>
              <a:rPr lang="zh-CN" altLang="en-US" sz="3600" b="1" dirty="0">
                <a:solidFill>
                  <a:schemeClr val="accent2"/>
                </a:solidFill>
              </a:rPr>
              <a:t>字符</a:t>
            </a:r>
          </a:p>
          <a:p>
            <a:pPr marL="987425" indent="274638"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3600" b="1" dirty="0"/>
              <a:t>           </a:t>
            </a:r>
            <a:r>
              <a:rPr lang="zh-CN" altLang="en-US" sz="3600" b="1" dirty="0">
                <a:solidFill>
                  <a:schemeClr val="accent2"/>
                </a:solidFill>
              </a:rPr>
              <a:t>栈顶符号</a:t>
            </a:r>
          </a:p>
          <a:p>
            <a:pPr marL="987425" indent="274638"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3600" b="1" dirty="0">
                <a:solidFill>
                  <a:schemeClr val="accent2"/>
                </a:solidFill>
              </a:rPr>
              <a:t>           </a:t>
            </a:r>
            <a:r>
              <a:rPr lang="zh-CN" altLang="en-US" sz="3600" b="1" dirty="0"/>
              <a:t>状态</a:t>
            </a:r>
            <a:r>
              <a:rPr lang="zh-CN" altLang="en-US" sz="3600" b="1" dirty="0">
                <a:solidFill>
                  <a:schemeClr val="accent2"/>
                </a:solidFill>
              </a:rPr>
              <a:t>改变</a:t>
            </a:r>
            <a:endParaRPr lang="zh-CN" altLang="en-US" sz="3600" b="1" dirty="0"/>
          </a:p>
          <a:p>
            <a:pPr marL="987425" indent="274638"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3600" b="1" dirty="0"/>
              <a:t>           </a:t>
            </a:r>
            <a:r>
              <a:rPr lang="zh-CN" altLang="en-US" sz="3600" b="1" dirty="0">
                <a:solidFill>
                  <a:srgbClr val="000000"/>
                </a:solidFill>
              </a:rPr>
              <a:t>入栈或出栈</a:t>
            </a:r>
            <a:r>
              <a:rPr lang="zh-CN" altLang="en-US" sz="3600" b="1" dirty="0"/>
              <a:t>操作</a:t>
            </a:r>
          </a:p>
          <a:p>
            <a:pPr marL="987425" indent="274638"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3600" b="1" dirty="0"/>
              <a:t>           读头向右</a:t>
            </a:r>
            <a:r>
              <a:rPr lang="zh-CN" altLang="en-US" sz="3600" b="1" dirty="0">
                <a:solidFill>
                  <a:schemeClr val="accent2"/>
                </a:solidFill>
              </a:rPr>
              <a:t>移动</a:t>
            </a:r>
            <a:r>
              <a:rPr lang="zh-CN" altLang="en-US" sz="3600" b="1" dirty="0"/>
              <a:t>一个单元</a:t>
            </a:r>
          </a:p>
        </p:txBody>
      </p:sp>
      <p:sp>
        <p:nvSpPr>
          <p:cNvPr id="307204" name="AutoShape 4"/>
          <p:cNvSpPr>
            <a:spLocks/>
          </p:cNvSpPr>
          <p:nvPr/>
        </p:nvSpPr>
        <p:spPr bwMode="auto">
          <a:xfrm>
            <a:off x="3060700" y="2565400"/>
            <a:ext cx="287338" cy="1439863"/>
          </a:xfrm>
          <a:prstGeom prst="leftBrace">
            <a:avLst>
              <a:gd name="adj1" fmla="val 41759"/>
              <a:gd name="adj2" fmla="val 50000"/>
            </a:avLst>
          </a:prstGeom>
          <a:noFill/>
          <a:ln w="5397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205" name="AutoShape 5"/>
          <p:cNvSpPr>
            <a:spLocks/>
          </p:cNvSpPr>
          <p:nvPr/>
        </p:nvSpPr>
        <p:spPr bwMode="auto">
          <a:xfrm>
            <a:off x="3132138" y="4437063"/>
            <a:ext cx="144462" cy="1295400"/>
          </a:xfrm>
          <a:prstGeom prst="leftBrace">
            <a:avLst>
              <a:gd name="adj1" fmla="val 74726"/>
              <a:gd name="adj2" fmla="val 50000"/>
            </a:avLst>
          </a:prstGeom>
          <a:noFill/>
          <a:ln w="635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206" name="Rectangle 6"/>
          <p:cNvSpPr>
            <a:spLocks noChangeArrowheads="1"/>
          </p:cNvSpPr>
          <p:nvPr/>
        </p:nvSpPr>
        <p:spPr bwMode="auto">
          <a:xfrm>
            <a:off x="1116013" y="2781300"/>
            <a:ext cx="1800225" cy="9350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342900" indent="-342900" algn="ctr">
              <a:buFont typeface="Wingdings" pitchFamily="2" charset="2"/>
              <a:buNone/>
            </a:pPr>
            <a:r>
              <a:rPr lang="zh-CN" altLang="en-US"/>
              <a:t>根据</a:t>
            </a:r>
          </a:p>
        </p:txBody>
      </p:sp>
      <p:sp>
        <p:nvSpPr>
          <p:cNvPr id="307207" name="Rectangle 7"/>
          <p:cNvSpPr>
            <a:spLocks noChangeArrowheads="1"/>
          </p:cNvSpPr>
          <p:nvPr/>
        </p:nvSpPr>
        <p:spPr bwMode="auto">
          <a:xfrm>
            <a:off x="971550" y="4652963"/>
            <a:ext cx="1800225" cy="9350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342900" indent="-342900" algn="ctr">
              <a:buFont typeface="Wingdings" pitchFamily="2" charset="2"/>
              <a:buNone/>
            </a:pPr>
            <a:r>
              <a:rPr lang="zh-CN" altLang="en-US"/>
              <a:t>进行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07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07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07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07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07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07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307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307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307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307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03" grpId="0" build="p"/>
      <p:bldP spid="307204" grpId="0" animBg="1"/>
      <p:bldP spid="307205" grpId="0" animBg="1"/>
      <p:bldP spid="307206" grpId="0"/>
      <p:bldP spid="307207" grpId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492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en-US" altLang="zh-CN" sz="4000" b="1" dirty="0"/>
              <a:t>  </a:t>
            </a:r>
            <a:r>
              <a:rPr lang="en-US" altLang="zh-CN" sz="4000" b="1" dirty="0" err="1">
                <a:solidFill>
                  <a:schemeClr val="accent2"/>
                </a:solidFill>
              </a:rPr>
              <a:t>A→BC</a:t>
            </a:r>
            <a:r>
              <a:rPr lang="en-US" altLang="zh-CN" sz="4000" b="1" dirty="0">
                <a:solidFill>
                  <a:schemeClr val="accent2"/>
                </a:solidFill>
              </a:rPr>
              <a:t>     </a:t>
            </a:r>
            <a:r>
              <a:rPr lang="en-US" altLang="zh-CN" sz="4000" b="1" dirty="0"/>
              <a:t>A</a:t>
            </a:r>
            <a:r>
              <a:rPr lang="zh-CN" altLang="en-US" sz="4000" b="1" dirty="0"/>
              <a:t>，</a:t>
            </a:r>
            <a:r>
              <a:rPr lang="en-US" altLang="zh-CN" sz="4000" b="1" dirty="0"/>
              <a:t>B</a:t>
            </a:r>
            <a:r>
              <a:rPr lang="zh-CN" altLang="en-US" sz="4000" b="1" dirty="0"/>
              <a:t>，</a:t>
            </a:r>
            <a:r>
              <a:rPr lang="en-US" altLang="zh-CN" sz="4000" b="1" dirty="0" err="1"/>
              <a:t>C∈V</a:t>
            </a:r>
            <a:r>
              <a:rPr lang="zh-CN" altLang="en-US" sz="4000" b="1" dirty="0"/>
              <a:t>   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4000" b="1" dirty="0"/>
              <a:t>  </a:t>
            </a:r>
            <a:r>
              <a:rPr lang="en-US" altLang="zh-CN" sz="4000" b="1" dirty="0" err="1">
                <a:solidFill>
                  <a:schemeClr val="accent2"/>
                </a:solidFill>
              </a:rPr>
              <a:t>A→a</a:t>
            </a:r>
            <a:r>
              <a:rPr lang="zh-CN" altLang="en-US" sz="4000" b="1" dirty="0"/>
              <a:t>         </a:t>
            </a:r>
            <a:r>
              <a:rPr lang="en-US" altLang="zh-CN" sz="4000" b="1" dirty="0" err="1"/>
              <a:t>A∈V</a:t>
            </a:r>
            <a:r>
              <a:rPr lang="zh-CN" altLang="en-US" sz="4000" b="1" dirty="0"/>
              <a:t>，</a:t>
            </a:r>
            <a:r>
              <a:rPr lang="en-US" altLang="zh-CN" sz="4000" b="1" dirty="0"/>
              <a:t>a∈∑</a:t>
            </a:r>
            <a:endParaRPr lang="zh-CN" altLang="en-US" sz="4000" b="1" dirty="0"/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4000" b="1" dirty="0"/>
              <a:t>  </a:t>
            </a:r>
            <a:r>
              <a:rPr lang="en-US" altLang="zh-CN" sz="4000" b="1" dirty="0" err="1">
                <a:solidFill>
                  <a:schemeClr val="accent2"/>
                </a:solidFill>
              </a:rPr>
              <a:t>S→ε</a:t>
            </a:r>
            <a:r>
              <a:rPr lang="zh-CN" altLang="en-US" sz="4000" b="1" dirty="0"/>
              <a:t>  且</a:t>
            </a:r>
            <a:r>
              <a:rPr lang="en-US" altLang="zh-CN" sz="4000" b="1" dirty="0"/>
              <a:t>S</a:t>
            </a:r>
            <a:r>
              <a:rPr lang="zh-CN" altLang="en-US" sz="4000" b="1" dirty="0"/>
              <a:t>不出现在产生式的右边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4000" b="1" dirty="0"/>
              <a:t>则</a:t>
            </a:r>
            <a:r>
              <a:rPr lang="en-US" altLang="zh-CN" sz="4000" b="1" dirty="0"/>
              <a:t>G</a:t>
            </a:r>
            <a:r>
              <a:rPr lang="zh-CN" altLang="en-US" sz="4000" b="1" dirty="0"/>
              <a:t>是</a:t>
            </a:r>
            <a:r>
              <a:rPr lang="en-US" altLang="zh-CN" sz="4000" b="1" dirty="0">
                <a:solidFill>
                  <a:srgbClr val="000000"/>
                </a:solidFill>
              </a:rPr>
              <a:t>Chomsky</a:t>
            </a:r>
            <a:r>
              <a:rPr lang="zh-CN" altLang="en-US" sz="4000" b="1" dirty="0"/>
              <a:t>范式</a:t>
            </a:r>
            <a:r>
              <a:rPr lang="en-US" altLang="zh-CN" sz="4000" b="1" dirty="0"/>
              <a:t>(</a:t>
            </a:r>
            <a:r>
              <a:rPr lang="en-US" altLang="zh-CN" sz="4000" b="1" dirty="0">
                <a:solidFill>
                  <a:schemeClr val="accent2"/>
                </a:solidFill>
              </a:rPr>
              <a:t>CNF</a:t>
            </a:r>
            <a:r>
              <a:rPr lang="en-US" altLang="zh-CN" sz="4000" b="1" dirty="0"/>
              <a:t>)</a:t>
            </a:r>
            <a:r>
              <a:rPr lang="zh-CN" altLang="en-US" sz="4000" b="1" dirty="0"/>
              <a:t> 。</a:t>
            </a:r>
            <a:endParaRPr lang="zh-CN" alt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92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92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92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92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2547" grpId="0" build="p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dirty="0">
                <a:solidFill>
                  <a:srgbClr val="000000"/>
                </a:solidFill>
              </a:rPr>
              <a:t>定理</a:t>
            </a:r>
            <a:r>
              <a:rPr lang="en-US" altLang="zh-CN" sz="4400" dirty="0">
                <a:solidFill>
                  <a:srgbClr val="000000"/>
                </a:solidFill>
              </a:rPr>
              <a:t>6</a:t>
            </a:r>
            <a:endParaRPr lang="zh-CN" altLang="en-US" sz="4400" dirty="0">
              <a:solidFill>
                <a:srgbClr val="000000"/>
              </a:solidFill>
            </a:endParaRPr>
          </a:p>
        </p:txBody>
      </p:sp>
      <p:sp>
        <p:nvSpPr>
          <p:cNvPr id="396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algn="just" eaLnBrk="1" hangingPunct="1">
              <a:buFont typeface="Wingdings" pitchFamily="2" charset="2"/>
              <a:buNone/>
            </a:pPr>
            <a:r>
              <a:rPr lang="en-US" altLang="zh-CN" sz="3600" b="1"/>
              <a:t>   G</a:t>
            </a:r>
            <a:r>
              <a:rPr lang="zh-CN" altLang="en-US" sz="3600" b="1"/>
              <a:t>是一个上下文无关文法，则存在一个等价的上下文无关文法</a:t>
            </a:r>
            <a:r>
              <a:rPr lang="en-US" altLang="zh-CN" sz="3600" b="1"/>
              <a:t>G′</a:t>
            </a:r>
            <a:endParaRPr lang="zh-CN" altLang="en-US" sz="3600" b="1"/>
          </a:p>
          <a:p>
            <a:pPr marL="0" indent="0" algn="just" eaLnBrk="1" hangingPunct="1">
              <a:buFont typeface="Wingdings" pitchFamily="2" charset="2"/>
              <a:buNone/>
            </a:pPr>
            <a:r>
              <a:rPr lang="zh-CN" altLang="en-US" sz="3600" b="1"/>
              <a:t>   使得</a:t>
            </a:r>
            <a:r>
              <a:rPr lang="en-US" altLang="zh-CN" sz="3600" b="1"/>
              <a:t>L(G)=L(G′)</a:t>
            </a:r>
            <a:r>
              <a:rPr lang="zh-CN" altLang="en-US" sz="3600" b="1"/>
              <a:t>，且</a:t>
            </a:r>
            <a:r>
              <a:rPr lang="en-US" altLang="zh-CN" sz="3600" b="1"/>
              <a:t>G′</a:t>
            </a:r>
            <a:r>
              <a:rPr lang="zh-CN" altLang="en-US" sz="3600" b="1"/>
              <a:t>是</a:t>
            </a:r>
            <a:r>
              <a:rPr lang="en-US" altLang="zh-CN" sz="3600" b="1">
                <a:solidFill>
                  <a:srgbClr val="000000"/>
                </a:solidFill>
              </a:rPr>
              <a:t>CNF</a:t>
            </a:r>
            <a:r>
              <a:rPr lang="zh-CN" altLang="en-US" sz="3600" b="1"/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96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96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6291" grpId="0" build="p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solidFill>
                  <a:srgbClr val="000000"/>
                </a:solidFill>
              </a:rPr>
              <a:t>2.2  </a:t>
            </a:r>
            <a:r>
              <a:rPr lang="en-US" altLang="zh-CN" dirty="0" err="1">
                <a:solidFill>
                  <a:srgbClr val="000000"/>
                </a:solidFill>
              </a:rPr>
              <a:t>Greibach</a:t>
            </a:r>
            <a:r>
              <a:rPr lang="zh-CN" altLang="en-US" dirty="0">
                <a:solidFill>
                  <a:srgbClr val="000000"/>
                </a:solidFill>
              </a:rPr>
              <a:t>范式</a:t>
            </a:r>
            <a:r>
              <a:rPr lang="en-US" altLang="zh-CN" sz="4400" b="0" dirty="0"/>
              <a:t>(</a:t>
            </a:r>
            <a:r>
              <a:rPr lang="en-US" altLang="zh-CN" sz="4400" b="0" dirty="0">
                <a:solidFill>
                  <a:schemeClr val="accent2"/>
                </a:solidFill>
              </a:rPr>
              <a:t>GNF</a:t>
            </a:r>
            <a:r>
              <a:rPr lang="en-US" altLang="zh-CN" sz="4400" b="0" dirty="0"/>
              <a:t>)</a:t>
            </a:r>
            <a:endParaRPr lang="zh-CN" altLang="en-US" sz="4400" b="0" dirty="0"/>
          </a:p>
        </p:txBody>
      </p:sp>
      <p:sp>
        <p:nvSpPr>
          <p:cNvPr id="397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zh-CN" altLang="en-US" sz="3600" b="1" dirty="0">
                <a:solidFill>
                  <a:srgbClr val="000000"/>
                </a:solidFill>
              </a:rPr>
              <a:t>定义</a:t>
            </a:r>
            <a:r>
              <a:rPr lang="en-US" altLang="zh-CN" sz="3600" b="1" dirty="0">
                <a:solidFill>
                  <a:srgbClr val="000000"/>
                </a:solidFill>
              </a:rPr>
              <a:t>8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3600" b="1" dirty="0"/>
              <a:t>上下文无关文法</a:t>
            </a:r>
            <a:r>
              <a:rPr lang="en-US" altLang="zh-CN" sz="3600" b="1" dirty="0"/>
              <a:t>G=(∑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V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S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P)</a:t>
            </a:r>
          </a:p>
          <a:p>
            <a:pPr algn="just" eaLnBrk="1" hangingPunct="1">
              <a:lnSpc>
                <a:spcPct val="90000"/>
              </a:lnSpc>
              <a:buNone/>
            </a:pPr>
            <a:r>
              <a:rPr lang="zh-CN" altLang="en-US" sz="3600" b="1" dirty="0"/>
              <a:t>若</a:t>
            </a:r>
            <a:r>
              <a:rPr lang="en-US" altLang="zh-CN" sz="3600" b="1" dirty="0"/>
              <a:t>G</a:t>
            </a:r>
            <a:r>
              <a:rPr lang="zh-CN" altLang="en-US" sz="3600" b="1" dirty="0"/>
              <a:t>的每个产生式是下列形式之一：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3600" b="1" dirty="0"/>
              <a:t>     </a:t>
            </a:r>
            <a:r>
              <a:rPr lang="en-US" altLang="zh-CN" sz="3600" b="1" dirty="0" err="1"/>
              <a:t>A→bW</a:t>
            </a:r>
            <a:r>
              <a:rPr lang="en-US" altLang="zh-CN" sz="3600" b="1" dirty="0"/>
              <a:t>    b∈∑</a:t>
            </a:r>
            <a:r>
              <a:rPr lang="zh-CN" altLang="en-US" sz="3600" b="1" dirty="0"/>
              <a:t>，</a:t>
            </a:r>
            <a:r>
              <a:rPr lang="en-US" altLang="zh-CN" sz="3600" b="1" dirty="0">
                <a:solidFill>
                  <a:srgbClr val="FF0000"/>
                </a:solidFill>
              </a:rPr>
              <a:t>W∈V</a:t>
            </a:r>
            <a:r>
              <a:rPr lang="en-US" altLang="zh-CN" sz="3600" b="1" baseline="30000" dirty="0">
                <a:solidFill>
                  <a:srgbClr val="FF0000"/>
                </a:solidFill>
              </a:rPr>
              <a:t>*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3600" b="1" dirty="0">
                <a:solidFill>
                  <a:schemeClr val="accent2"/>
                </a:solidFill>
              </a:rPr>
              <a:t>     </a:t>
            </a:r>
            <a:r>
              <a:rPr lang="en-US" altLang="zh-CN" sz="3600" b="1" dirty="0" err="1">
                <a:solidFill>
                  <a:schemeClr val="accent2"/>
                </a:solidFill>
              </a:rPr>
              <a:t>S→ε</a:t>
            </a:r>
            <a:r>
              <a:rPr lang="zh-CN" altLang="en-US" sz="3600" b="1" dirty="0"/>
              <a:t>        且</a:t>
            </a:r>
            <a:r>
              <a:rPr lang="en-US" altLang="zh-CN" sz="3600" b="1" dirty="0"/>
              <a:t>S</a:t>
            </a:r>
            <a:r>
              <a:rPr lang="zh-CN" altLang="en-US" sz="3600" b="1" dirty="0"/>
              <a:t>不出现在产生式的右边</a:t>
            </a:r>
            <a:endParaRPr lang="en-US" altLang="zh-CN" sz="3600" b="1" dirty="0"/>
          </a:p>
          <a:p>
            <a:pPr algn="just" eaLnBrk="1" hangingPunct="1">
              <a:lnSpc>
                <a:spcPct val="90000"/>
              </a:lnSpc>
              <a:buNone/>
            </a:pPr>
            <a:r>
              <a:rPr lang="zh-CN" altLang="en-US" sz="3600" b="1" dirty="0"/>
              <a:t>则</a:t>
            </a:r>
            <a:r>
              <a:rPr lang="en-US" altLang="zh-CN" sz="3600" b="1" dirty="0"/>
              <a:t>G</a:t>
            </a:r>
            <a:r>
              <a:rPr lang="zh-CN" altLang="en-US" sz="3600" b="1" dirty="0"/>
              <a:t>是</a:t>
            </a:r>
            <a:r>
              <a:rPr lang="en-US" altLang="zh-CN" sz="3600" b="1" dirty="0" err="1">
                <a:solidFill>
                  <a:srgbClr val="000000"/>
                </a:solidFill>
              </a:rPr>
              <a:t>Greibach</a:t>
            </a:r>
            <a:r>
              <a:rPr lang="zh-CN" altLang="en-US" sz="3600" b="1" dirty="0"/>
              <a:t>范式</a:t>
            </a:r>
            <a:r>
              <a:rPr lang="en-US" altLang="zh-CN" sz="3600" b="1" dirty="0"/>
              <a:t>(</a:t>
            </a:r>
            <a:r>
              <a:rPr lang="en-US" altLang="zh-CN" sz="3600" b="1" dirty="0">
                <a:solidFill>
                  <a:schemeClr val="accent2"/>
                </a:solidFill>
              </a:rPr>
              <a:t>GNF</a:t>
            </a:r>
            <a:r>
              <a:rPr lang="en-US" altLang="zh-CN" sz="3600" b="1" dirty="0"/>
              <a:t>)</a:t>
            </a:r>
            <a:r>
              <a:rPr lang="zh-CN" altLang="en-US" sz="3600" b="1" dirty="0"/>
              <a:t> 。</a:t>
            </a:r>
            <a:endParaRPr lang="zh-CN" altLang="en-US" sz="3600" dirty="0"/>
          </a:p>
          <a:p>
            <a:pPr algn="just" eaLnBrk="1" hangingPunct="1">
              <a:lnSpc>
                <a:spcPct val="90000"/>
              </a:lnSpc>
              <a:buNone/>
            </a:pPr>
            <a:endParaRPr lang="zh-CN" altLang="en-US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97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97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97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97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97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97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7315" grpId="0" build="p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dirty="0">
                <a:solidFill>
                  <a:srgbClr val="000000"/>
                </a:solidFill>
              </a:rPr>
              <a:t>定理</a:t>
            </a:r>
            <a:r>
              <a:rPr lang="en-US" altLang="zh-CN" sz="4400" dirty="0">
                <a:solidFill>
                  <a:srgbClr val="000000"/>
                </a:solidFill>
              </a:rPr>
              <a:t>9</a:t>
            </a:r>
            <a:endParaRPr lang="zh-CN" altLang="en-US" sz="4400" dirty="0">
              <a:solidFill>
                <a:srgbClr val="000000"/>
              </a:solidFill>
            </a:endParaRPr>
          </a:p>
        </p:txBody>
      </p:sp>
      <p:sp>
        <p:nvSpPr>
          <p:cNvPr id="399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en-US" altLang="zh-CN" sz="3600" b="1"/>
              <a:t>G</a:t>
            </a:r>
            <a:r>
              <a:rPr lang="zh-CN" altLang="en-US" sz="3600" b="1"/>
              <a:t>是任意一个上下文无关文法，则存在一个等价的上下文无关文法</a:t>
            </a:r>
            <a:r>
              <a:rPr lang="en-US" altLang="zh-CN" sz="3600" b="1"/>
              <a:t>G′</a:t>
            </a:r>
            <a:r>
              <a:rPr lang="zh-CN" altLang="en-US" sz="3600" b="1"/>
              <a:t>，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3600" b="1"/>
              <a:t>   使得</a:t>
            </a:r>
            <a:r>
              <a:rPr lang="en-US" altLang="zh-CN" sz="3600" b="1"/>
              <a:t>L(G)=L(G′)</a:t>
            </a:r>
            <a:endParaRPr lang="zh-CN" altLang="en-US" sz="3600" b="1"/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3600" b="1"/>
              <a:t>    且</a:t>
            </a:r>
            <a:r>
              <a:rPr lang="en-US" altLang="zh-CN" sz="3600" b="1"/>
              <a:t>G′</a:t>
            </a:r>
            <a:r>
              <a:rPr lang="zh-CN" altLang="en-US" sz="3600" b="1"/>
              <a:t>是</a:t>
            </a:r>
            <a:r>
              <a:rPr lang="en-US" altLang="zh-CN" sz="3600" b="1">
                <a:solidFill>
                  <a:srgbClr val="000000"/>
                </a:solidFill>
              </a:rPr>
              <a:t>Greibach</a:t>
            </a:r>
            <a:r>
              <a:rPr lang="zh-CN" altLang="en-US" sz="3600" b="1"/>
              <a:t>范式</a:t>
            </a:r>
            <a:r>
              <a:rPr lang="en-GB" altLang="zh-CN" sz="3600" b="1"/>
              <a:t>(GNF)</a:t>
            </a:r>
            <a:r>
              <a:rPr lang="zh-CN" altLang="en-US" sz="3600" b="1"/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99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99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99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63" grpId="0" build="p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dirty="0">
                <a:solidFill>
                  <a:srgbClr val="000000"/>
                </a:solidFill>
              </a:rPr>
              <a:t>3  PDA</a:t>
            </a:r>
            <a:r>
              <a:rPr lang="zh-CN" altLang="en-US" sz="4000" dirty="0">
                <a:solidFill>
                  <a:srgbClr val="000000"/>
                </a:solidFill>
              </a:rPr>
              <a:t>与上下文无关语言</a:t>
            </a:r>
          </a:p>
        </p:txBody>
      </p:sp>
      <p:sp>
        <p:nvSpPr>
          <p:cNvPr id="400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en-US" altLang="zh-CN" sz="3600" b="1"/>
              <a:t>PDA</a:t>
            </a:r>
            <a:r>
              <a:rPr lang="zh-CN" altLang="en-US" sz="3600" b="1"/>
              <a:t>识别的语言是上下文无关语言。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00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0387" grpId="0" build="p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dirty="0">
                <a:solidFill>
                  <a:srgbClr val="000000"/>
                </a:solidFill>
              </a:rPr>
              <a:t>定理</a:t>
            </a:r>
            <a:r>
              <a:rPr lang="en-US" altLang="zh-CN" sz="4400" dirty="0">
                <a:solidFill>
                  <a:srgbClr val="000000"/>
                </a:solidFill>
              </a:rPr>
              <a:t>10</a:t>
            </a:r>
            <a:endParaRPr lang="zh-CN" altLang="en-US" sz="4400" dirty="0">
              <a:solidFill>
                <a:srgbClr val="000000"/>
              </a:solidFill>
            </a:endParaRPr>
          </a:p>
        </p:txBody>
      </p:sp>
      <p:sp>
        <p:nvSpPr>
          <p:cNvPr id="505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algn="just" eaLnBrk="1" hangingPunct="1"/>
            <a:r>
              <a:rPr lang="zh-CN" altLang="en-US" sz="3600" b="1" dirty="0"/>
              <a:t>对于上下文无关语言</a:t>
            </a:r>
            <a:r>
              <a:rPr lang="en-US" altLang="zh-CN" sz="3600" b="1" dirty="0"/>
              <a:t>L</a:t>
            </a:r>
            <a:r>
              <a:rPr lang="zh-CN" altLang="en-US" sz="3600" b="1" dirty="0"/>
              <a:t>和文法</a:t>
            </a:r>
            <a:r>
              <a:rPr lang="en-US" altLang="zh-CN" sz="3600" b="1" dirty="0"/>
              <a:t>G</a:t>
            </a:r>
            <a:endParaRPr lang="zh-CN" altLang="en-US" sz="3600" b="1" dirty="0"/>
          </a:p>
          <a:p>
            <a:pPr marL="0" indent="0" algn="just" eaLnBrk="1" hangingPunct="1">
              <a:buFont typeface="Wingdings" pitchFamily="2" charset="2"/>
              <a:buNone/>
            </a:pPr>
            <a:r>
              <a:rPr lang="zh-CN" altLang="en-US" sz="3600" b="1" dirty="0"/>
              <a:t>   若</a:t>
            </a:r>
            <a:r>
              <a:rPr lang="en-US" altLang="zh-CN" sz="3600" b="1" dirty="0">
                <a:solidFill>
                  <a:srgbClr val="000000"/>
                </a:solidFill>
              </a:rPr>
              <a:t>L=L(G)</a:t>
            </a:r>
            <a:r>
              <a:rPr lang="zh-CN" altLang="en-US" sz="3600" b="1" dirty="0"/>
              <a:t>，则</a:t>
            </a:r>
          </a:p>
          <a:p>
            <a:pPr marL="0" indent="0" algn="just" eaLnBrk="1" hangingPunct="1">
              <a:buFont typeface="Wingdings" pitchFamily="2" charset="2"/>
              <a:buNone/>
            </a:pPr>
            <a:r>
              <a:rPr lang="zh-CN" altLang="en-US" sz="3600" b="1" dirty="0"/>
              <a:t>语言</a:t>
            </a:r>
            <a:r>
              <a:rPr lang="en-US" altLang="zh-CN" sz="3600" b="1" dirty="0"/>
              <a:t>L</a:t>
            </a:r>
            <a:r>
              <a:rPr lang="zh-CN" altLang="en-US" sz="3600" b="1" dirty="0"/>
              <a:t>能被不确定的</a:t>
            </a:r>
            <a:r>
              <a:rPr lang="zh-CN" altLang="en-US" sz="3600" b="1" dirty="0">
                <a:solidFill>
                  <a:srgbClr val="000000"/>
                </a:solidFill>
              </a:rPr>
              <a:t>单态</a:t>
            </a:r>
            <a:r>
              <a:rPr lang="en-US" altLang="zh-CN" sz="3600" b="1" dirty="0">
                <a:solidFill>
                  <a:srgbClr val="000000"/>
                </a:solidFill>
              </a:rPr>
              <a:t>PDA</a:t>
            </a:r>
            <a:r>
              <a:rPr lang="zh-CN" altLang="en-US" sz="3600" b="1" dirty="0"/>
              <a:t>所接收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05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05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05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5859" grpId="0" build="p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dirty="0">
                <a:solidFill>
                  <a:srgbClr val="000000"/>
                </a:solidFill>
              </a:rPr>
              <a:t>证明：</a:t>
            </a:r>
          </a:p>
        </p:txBody>
      </p:sp>
      <p:sp>
        <p:nvSpPr>
          <p:cNvPr id="401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zh-CN" altLang="en-US" sz="3600" b="1" dirty="0"/>
              <a:t>假设文法是</a:t>
            </a:r>
            <a:r>
              <a:rPr lang="en-US" altLang="zh-CN" sz="3600" b="1" dirty="0"/>
              <a:t>GNF</a:t>
            </a:r>
            <a:r>
              <a:rPr lang="zh-CN" altLang="en-US" sz="3600" b="1" dirty="0"/>
              <a:t>范式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3600" b="1" dirty="0"/>
              <a:t>  构造一个单态的</a:t>
            </a:r>
            <a:r>
              <a:rPr lang="en-US" altLang="zh-CN" sz="3600" b="1" dirty="0"/>
              <a:t>PDA</a:t>
            </a:r>
            <a:r>
              <a:rPr lang="zh-CN" altLang="en-US" sz="3600" b="1" dirty="0"/>
              <a:t>来接收语言</a:t>
            </a:r>
            <a:r>
              <a:rPr lang="en-US" altLang="zh-CN" sz="3600" b="1" dirty="0"/>
              <a:t>L</a:t>
            </a:r>
            <a:r>
              <a:rPr lang="zh-CN" altLang="en-US" sz="3600" b="1" dirty="0"/>
              <a:t>；</a:t>
            </a:r>
            <a:endParaRPr lang="en-US" altLang="zh-CN" sz="36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01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01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1411" grpId="0" build="p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402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zh-CN" altLang="en-US" sz="3600" b="1" dirty="0"/>
              <a:t>文法</a:t>
            </a:r>
            <a:r>
              <a:rPr lang="en-US" altLang="zh-CN" sz="3600" b="1" dirty="0"/>
              <a:t>G</a:t>
            </a:r>
            <a:r>
              <a:rPr lang="zh-CN" altLang="en-US" sz="3600" b="1" dirty="0"/>
              <a:t>中有</a:t>
            </a:r>
            <a:r>
              <a:rPr lang="en-US" altLang="zh-CN" sz="3600" b="1" dirty="0"/>
              <a:t>3</a:t>
            </a:r>
            <a:r>
              <a:rPr lang="zh-CN" altLang="en-US" sz="3600" b="1" dirty="0"/>
              <a:t>种形式的产生式，它们分别对应</a:t>
            </a:r>
            <a:r>
              <a:rPr lang="en-US" altLang="zh-CN" sz="3600" b="1" dirty="0"/>
              <a:t>PDA</a:t>
            </a:r>
            <a:r>
              <a:rPr lang="zh-CN" altLang="en-US" sz="3600" b="1" dirty="0"/>
              <a:t>的规则：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3600" b="1" dirty="0"/>
              <a:t>   </a:t>
            </a:r>
            <a:r>
              <a:rPr lang="en-US" altLang="zh-CN" sz="3600" b="1" dirty="0" err="1">
                <a:solidFill>
                  <a:srgbClr val="000000"/>
                </a:solidFill>
              </a:rPr>
              <a:t>S→ε</a:t>
            </a:r>
            <a:endParaRPr lang="en-US" altLang="zh-CN" sz="3600" b="1" dirty="0">
              <a:solidFill>
                <a:srgbClr val="000000"/>
              </a:solidFill>
            </a:endParaRP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 dirty="0"/>
              <a:t>   </a:t>
            </a:r>
            <a:r>
              <a:rPr lang="en-US" altLang="zh-CN" sz="3600" b="1" dirty="0" err="1">
                <a:solidFill>
                  <a:srgbClr val="FF0000"/>
                </a:solidFill>
              </a:rPr>
              <a:t>A→b</a:t>
            </a:r>
            <a:endParaRPr lang="en-US" altLang="zh-CN" sz="3600" b="1" dirty="0">
              <a:solidFill>
                <a:srgbClr val="FF0000"/>
              </a:solidFill>
            </a:endParaRP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 dirty="0"/>
              <a:t>   </a:t>
            </a:r>
            <a:r>
              <a:rPr lang="en-US" altLang="zh-CN" sz="3600" b="1" dirty="0" err="1"/>
              <a:t>A→bW</a:t>
            </a:r>
            <a:endParaRPr lang="en-US" altLang="zh-CN" sz="3600" b="1" dirty="0"/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3600" b="1" dirty="0"/>
              <a:t>其中：</a:t>
            </a:r>
            <a:r>
              <a:rPr lang="en-US" altLang="zh-CN" sz="3600" b="1" dirty="0"/>
              <a:t>A∈V</a:t>
            </a:r>
            <a:r>
              <a:rPr lang="zh-CN" altLang="en-US" sz="3600" b="1" dirty="0"/>
              <a:t>，</a:t>
            </a:r>
            <a:r>
              <a:rPr lang="en-US" altLang="zh-CN" sz="3600" b="1" dirty="0">
                <a:solidFill>
                  <a:srgbClr val="FF0000"/>
                </a:solidFill>
              </a:rPr>
              <a:t>W∈V</a:t>
            </a:r>
            <a:r>
              <a:rPr lang="en-US" altLang="zh-CN" sz="3600" b="1" baseline="30000" dirty="0">
                <a:solidFill>
                  <a:srgbClr val="FF0000"/>
                </a:solidFill>
              </a:rPr>
              <a:t>+</a:t>
            </a:r>
            <a:endParaRPr lang="zh-CN" altLang="en-US" sz="3600" b="1" dirty="0"/>
          </a:p>
        </p:txBody>
      </p:sp>
      <p:sp>
        <p:nvSpPr>
          <p:cNvPr id="402436" name="Rectangle 4"/>
          <p:cNvSpPr>
            <a:spLocks noChangeArrowheads="1"/>
          </p:cNvSpPr>
          <p:nvPr/>
        </p:nvSpPr>
        <p:spPr bwMode="auto">
          <a:xfrm>
            <a:off x="4644008" y="3428653"/>
            <a:ext cx="3527425" cy="2160587"/>
          </a:xfrm>
          <a:prstGeom prst="rect">
            <a:avLst/>
          </a:prstGeom>
          <a:noFill/>
          <a:ln w="9525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342900" indent="-342900" algn="ctr">
              <a:buFont typeface="Wingdings" pitchFamily="2" charset="2"/>
              <a:buNone/>
            </a:pPr>
            <a:r>
              <a:rPr lang="en-US" altLang="zh-CN" dirty="0"/>
              <a:t>&lt;ε</a:t>
            </a:r>
            <a:r>
              <a:rPr lang="zh-CN" altLang="en-US" dirty="0"/>
              <a:t>，</a:t>
            </a:r>
            <a:r>
              <a:rPr lang="en-US" altLang="zh-CN" dirty="0"/>
              <a:t>S</a:t>
            </a:r>
            <a:r>
              <a:rPr lang="zh-CN" altLang="en-US" dirty="0"/>
              <a:t>，</a:t>
            </a:r>
            <a:r>
              <a:rPr lang="en-US" altLang="zh-CN" dirty="0"/>
              <a:t>ε&gt;</a:t>
            </a:r>
          </a:p>
          <a:p>
            <a:pPr marL="342900" indent="-342900" algn="ctr">
              <a:buFont typeface="Wingdings" pitchFamily="2" charset="2"/>
              <a:buNone/>
            </a:pPr>
            <a:r>
              <a:rPr lang="en-US" altLang="zh-CN" dirty="0">
                <a:solidFill>
                  <a:srgbClr val="FF0000"/>
                </a:solidFill>
              </a:rPr>
              <a:t>  &lt; b</a:t>
            </a:r>
            <a:r>
              <a:rPr lang="zh-CN" altLang="en-US" dirty="0">
                <a:solidFill>
                  <a:srgbClr val="FF0000"/>
                </a:solidFill>
              </a:rPr>
              <a:t>，</a:t>
            </a:r>
            <a:r>
              <a:rPr lang="en-US" altLang="zh-CN" dirty="0">
                <a:solidFill>
                  <a:srgbClr val="FF0000"/>
                </a:solidFill>
              </a:rPr>
              <a:t>A</a:t>
            </a:r>
            <a:r>
              <a:rPr lang="zh-CN" altLang="en-US" dirty="0">
                <a:solidFill>
                  <a:srgbClr val="FF0000"/>
                </a:solidFill>
              </a:rPr>
              <a:t>，</a:t>
            </a:r>
            <a:r>
              <a:rPr lang="en-US" altLang="zh-CN" dirty="0">
                <a:solidFill>
                  <a:srgbClr val="FF0000"/>
                </a:solidFill>
              </a:rPr>
              <a:t>ε&gt;</a:t>
            </a:r>
          </a:p>
          <a:p>
            <a:pPr marL="342900" indent="-342900" algn="ctr">
              <a:buFont typeface="Wingdings" pitchFamily="2" charset="2"/>
              <a:buNone/>
            </a:pPr>
            <a:r>
              <a:rPr lang="en-US" altLang="zh-CN" dirty="0">
                <a:solidFill>
                  <a:schemeClr val="tx1"/>
                </a:solidFill>
              </a:rPr>
              <a:t>    &lt; b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A</a:t>
            </a:r>
            <a:r>
              <a:rPr lang="zh-CN" altLang="en-US" dirty="0">
                <a:solidFill>
                  <a:schemeClr val="tx1"/>
                </a:solidFill>
              </a:rPr>
              <a:t>， </a:t>
            </a:r>
            <a:r>
              <a:rPr lang="en-US" altLang="zh-CN" dirty="0">
                <a:solidFill>
                  <a:schemeClr val="tx1"/>
                </a:solidFill>
              </a:rPr>
              <a:t>W&gt;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02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02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02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02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402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402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4024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4024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2435" grpId="0" build="p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dirty="0">
                <a:solidFill>
                  <a:srgbClr val="000000"/>
                </a:solidFill>
              </a:rPr>
              <a:t>例</a:t>
            </a:r>
            <a:r>
              <a:rPr lang="en-US" altLang="zh-CN" sz="4400" dirty="0">
                <a:solidFill>
                  <a:srgbClr val="000000"/>
                </a:solidFill>
              </a:rPr>
              <a:t>10</a:t>
            </a:r>
            <a:endParaRPr lang="zh-CN" altLang="en-US" sz="4400" dirty="0">
              <a:solidFill>
                <a:srgbClr val="000000"/>
              </a:solidFill>
            </a:endParaRPr>
          </a:p>
        </p:txBody>
      </p:sp>
      <p:sp>
        <p:nvSpPr>
          <p:cNvPr id="407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zh-CN" altLang="en-US" sz="3600" b="1"/>
              <a:t>文法</a:t>
            </a:r>
            <a:r>
              <a:rPr lang="en-US" altLang="zh-CN" sz="3600" b="1"/>
              <a:t>G</a:t>
            </a:r>
            <a:r>
              <a:rPr lang="zh-CN" altLang="en-US" sz="3600" b="1"/>
              <a:t>为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3600" b="1"/>
              <a:t>   </a:t>
            </a:r>
            <a:r>
              <a:rPr lang="en-US" altLang="zh-CN" sz="3600" b="1"/>
              <a:t>S→(L|ε  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/>
              <a:t>   L→(LL|)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3600" b="1"/>
              <a:t>对于串：</a:t>
            </a:r>
            <a:r>
              <a:rPr lang="en-US" altLang="zh-CN" sz="3600" b="1"/>
              <a:t>(()())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07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07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07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07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7555" grpId="0" build="p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zh-CN" altLang="en-US" sz="3600" b="1"/>
              <a:t>构造的单态的</a:t>
            </a:r>
            <a:r>
              <a:rPr lang="en-US" altLang="zh-CN" sz="3600" b="1"/>
              <a:t>PDA</a:t>
            </a:r>
            <a:r>
              <a:rPr lang="zh-CN" altLang="en-US" sz="3600" b="1"/>
              <a:t>（栈底为</a:t>
            </a:r>
            <a:r>
              <a:rPr lang="en-US" altLang="zh-CN" sz="3600" b="1"/>
              <a:t>S</a:t>
            </a:r>
            <a:r>
              <a:rPr lang="zh-CN" altLang="en-US" sz="3600" b="1"/>
              <a:t>）为：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/>
              <a:t>&lt;(</a:t>
            </a:r>
            <a:r>
              <a:rPr lang="zh-CN" altLang="en-US" sz="3600" b="1"/>
              <a:t>， </a:t>
            </a:r>
            <a:r>
              <a:rPr lang="en-US" altLang="zh-CN" sz="3600" b="1"/>
              <a:t>S</a:t>
            </a:r>
            <a:r>
              <a:rPr lang="zh-CN" altLang="en-US" sz="3600" b="1"/>
              <a:t>， </a:t>
            </a:r>
            <a:r>
              <a:rPr lang="en-US" altLang="zh-CN" sz="3600" b="1"/>
              <a:t>L&gt;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/>
              <a:t>&lt;ε</a:t>
            </a:r>
            <a:r>
              <a:rPr lang="zh-CN" altLang="en-US" sz="3600" b="1"/>
              <a:t>，</a:t>
            </a:r>
            <a:r>
              <a:rPr lang="en-US" altLang="zh-CN" sz="3600" b="1"/>
              <a:t>S</a:t>
            </a:r>
            <a:r>
              <a:rPr lang="zh-CN" altLang="en-US" sz="3600" b="1"/>
              <a:t>，</a:t>
            </a:r>
            <a:r>
              <a:rPr lang="en-US" altLang="zh-CN" sz="3600" b="1"/>
              <a:t>ε&gt;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/>
              <a:t>&lt;(</a:t>
            </a:r>
            <a:r>
              <a:rPr lang="zh-CN" altLang="en-US" sz="3600" b="1"/>
              <a:t>，</a:t>
            </a:r>
            <a:r>
              <a:rPr lang="en-US" altLang="zh-CN" sz="3600" b="1"/>
              <a:t>L</a:t>
            </a:r>
            <a:r>
              <a:rPr lang="zh-CN" altLang="en-US" sz="3600" b="1"/>
              <a:t>，</a:t>
            </a:r>
            <a:r>
              <a:rPr lang="en-US" altLang="zh-CN" sz="3600" b="1"/>
              <a:t>LL&gt;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/>
              <a:t>&lt;)</a:t>
            </a:r>
            <a:r>
              <a:rPr lang="zh-CN" altLang="en-US" sz="3600" b="1"/>
              <a:t>，</a:t>
            </a:r>
            <a:r>
              <a:rPr lang="en-US" altLang="zh-CN" sz="3600" b="1"/>
              <a:t>L</a:t>
            </a:r>
            <a:r>
              <a:rPr lang="zh-CN" altLang="en-US" sz="3600" b="1"/>
              <a:t>，</a:t>
            </a:r>
            <a:r>
              <a:rPr lang="en-US" altLang="zh-CN" sz="3600" b="1"/>
              <a:t>ε&gt;</a:t>
            </a:r>
          </a:p>
        </p:txBody>
      </p:sp>
      <p:sp>
        <p:nvSpPr>
          <p:cNvPr id="408580" name="Rectangle 4"/>
          <p:cNvSpPr>
            <a:spLocks noChangeArrowheads="1"/>
          </p:cNvSpPr>
          <p:nvPr/>
        </p:nvSpPr>
        <p:spPr bwMode="auto">
          <a:xfrm>
            <a:off x="5076825" y="3068638"/>
            <a:ext cx="2735263" cy="2447925"/>
          </a:xfrm>
          <a:prstGeom prst="rect">
            <a:avLst/>
          </a:prstGeom>
          <a:noFill/>
          <a:ln w="9525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>
              <a:buFont typeface="Wingdings" pitchFamily="2" charset="2"/>
              <a:buNone/>
            </a:pPr>
            <a:r>
              <a:rPr lang="en-US" altLang="zh-CN">
                <a:solidFill>
                  <a:schemeClr val="tx1"/>
                </a:solidFill>
              </a:rPr>
              <a:t>S→(L</a:t>
            </a:r>
          </a:p>
          <a:p>
            <a:pPr algn="l">
              <a:buFont typeface="Wingdings" pitchFamily="2" charset="2"/>
              <a:buNone/>
            </a:pPr>
            <a:r>
              <a:rPr lang="en-US" altLang="zh-CN">
                <a:solidFill>
                  <a:schemeClr val="tx1"/>
                </a:solidFill>
              </a:rPr>
              <a:t>S→ε </a:t>
            </a:r>
          </a:p>
          <a:p>
            <a:pPr algn="l">
              <a:buFont typeface="Wingdings" pitchFamily="2" charset="2"/>
              <a:buNone/>
            </a:pPr>
            <a:r>
              <a:rPr lang="en-US" altLang="zh-CN">
                <a:solidFill>
                  <a:schemeClr val="tx1"/>
                </a:solidFill>
              </a:rPr>
              <a:t>L→(LL</a:t>
            </a:r>
          </a:p>
          <a:p>
            <a:pPr algn="l">
              <a:buFont typeface="Wingdings" pitchFamily="2" charset="2"/>
              <a:buNone/>
            </a:pPr>
            <a:r>
              <a:rPr lang="en-US" altLang="zh-CN">
                <a:solidFill>
                  <a:schemeClr val="tx1"/>
                </a:solidFill>
              </a:rPr>
              <a:t>L→)</a:t>
            </a:r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08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08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08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08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408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4085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4085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4085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4085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8579" grpId="0" build="p"/>
    </p:bldLst>
  </p:timing>
</p:sld>
</file>

<file path=ppt/theme/theme1.xml><?xml version="1.0" encoding="utf-8"?>
<a:theme xmlns:a="http://schemas.openxmlformats.org/drawingml/2006/main" name="Capsules">
  <a:themeElements>
    <a:clrScheme name="">
      <a:dk1>
        <a:srgbClr val="0000FF"/>
      </a:dk1>
      <a:lt1>
        <a:srgbClr val="FFFFFF"/>
      </a:lt1>
      <a:dk2>
        <a:srgbClr val="0000FF"/>
      </a:dk2>
      <a:lt2>
        <a:srgbClr val="0000FF"/>
      </a:lt2>
      <a:accent1>
        <a:srgbClr val="99CC99"/>
      </a:accent1>
      <a:accent2>
        <a:srgbClr val="000000"/>
      </a:accent2>
      <a:accent3>
        <a:srgbClr val="FFFFFF"/>
      </a:accent3>
      <a:accent4>
        <a:srgbClr val="0000DA"/>
      </a:accent4>
      <a:accent5>
        <a:srgbClr val="CAE2CA"/>
      </a:accent5>
      <a:accent6>
        <a:srgbClr val="000000"/>
      </a:accent6>
      <a:hlink>
        <a:srgbClr val="666699"/>
      </a:hlink>
      <a:folHlink>
        <a:srgbClr val="CC99FF"/>
      </a:folHlink>
    </a:clrScheme>
    <a:fontScheme name="Capsules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just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tx1"/>
          </a:buClr>
          <a:buSzPct val="75000"/>
          <a:buFont typeface="Wingdings" pitchFamily="2" charset="2"/>
          <a:buChar char="l"/>
          <a:tabLst/>
          <a:defRPr kumimoji="1" lang="en-US" sz="3600" b="1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just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tx1"/>
          </a:buClr>
          <a:buSzPct val="75000"/>
          <a:buFont typeface="Wingdings" pitchFamily="2" charset="2"/>
          <a:buChar char="l"/>
          <a:tabLst/>
          <a:defRPr kumimoji="1" lang="en-US" sz="3600" b="1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Capsules 1">
        <a:dk1>
          <a:srgbClr val="000066"/>
        </a:dk1>
        <a:lt1>
          <a:srgbClr val="FFFFEB"/>
        </a:lt1>
        <a:dk2>
          <a:srgbClr val="336699"/>
        </a:dk2>
        <a:lt2>
          <a:srgbClr val="FFFFEB"/>
        </a:lt2>
        <a:accent1>
          <a:srgbClr val="666699"/>
        </a:accent1>
        <a:accent2>
          <a:srgbClr val="99CCFF"/>
        </a:accent2>
        <a:accent3>
          <a:srgbClr val="ADB8CA"/>
        </a:accent3>
        <a:accent4>
          <a:srgbClr val="DADAC9"/>
        </a:accent4>
        <a:accent5>
          <a:srgbClr val="B8B8CA"/>
        </a:accent5>
        <a:accent6>
          <a:srgbClr val="8AB9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2">
        <a:dk1>
          <a:srgbClr val="003366"/>
        </a:dk1>
        <a:lt1>
          <a:srgbClr val="FFFFFF"/>
        </a:lt1>
        <a:dk2>
          <a:srgbClr val="006666"/>
        </a:dk2>
        <a:lt2>
          <a:srgbClr val="003366"/>
        </a:lt2>
        <a:accent1>
          <a:srgbClr val="99CC99"/>
        </a:accent1>
        <a:accent2>
          <a:srgbClr val="33CCCC"/>
        </a:accent2>
        <a:accent3>
          <a:srgbClr val="FFFFFF"/>
        </a:accent3>
        <a:accent4>
          <a:srgbClr val="002A56"/>
        </a:accent4>
        <a:accent5>
          <a:srgbClr val="CAE2CA"/>
        </a:accent5>
        <a:accent6>
          <a:srgbClr val="2DB9B9"/>
        </a:accent6>
        <a:hlink>
          <a:srgbClr val="666699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4">
        <a:dk1>
          <a:srgbClr val="000000"/>
        </a:dk1>
        <a:lt1>
          <a:srgbClr val="FFFFFF"/>
        </a:lt1>
        <a:dk2>
          <a:srgbClr val="9900CC"/>
        </a:dk2>
        <a:lt2>
          <a:srgbClr val="0033CC"/>
        </a:lt2>
        <a:accent1>
          <a:srgbClr val="FFCC66"/>
        </a:accent1>
        <a:accent2>
          <a:srgbClr val="33CC33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2DB92D"/>
        </a:accent6>
        <a:hlink>
          <a:srgbClr val="9900CC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Designs\Pulse.pot</Template>
  <TotalTime>15035</TotalTime>
  <Words>4786</Words>
  <Application>Microsoft Office PowerPoint</Application>
  <PresentationFormat>全屏显示(4:3)</PresentationFormat>
  <Paragraphs>625</Paragraphs>
  <Slides>127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127</vt:i4>
      </vt:variant>
    </vt:vector>
  </HeadingPairs>
  <TitlesOfParts>
    <vt:vector size="131" baseType="lpstr">
      <vt:lpstr>宋体</vt:lpstr>
      <vt:lpstr>Times New Roman</vt:lpstr>
      <vt:lpstr>Wingdings</vt:lpstr>
      <vt:lpstr>Capsules</vt:lpstr>
      <vt:lpstr>       第四章 下推自动机</vt:lpstr>
      <vt:lpstr>PowerPoint 演示文稿</vt:lpstr>
      <vt:lpstr>PowerPoint 演示文稿</vt:lpstr>
      <vt:lpstr>PowerPoint 演示文稿</vt:lpstr>
      <vt:lpstr>PowerPoint 演示文稿</vt:lpstr>
      <vt:lpstr>与FA比较</vt:lpstr>
      <vt:lpstr>下推自动机物理模型</vt:lpstr>
      <vt:lpstr>栈存储器</vt:lpstr>
      <vt:lpstr>下推自动机动作</vt:lpstr>
      <vt:lpstr>1.1 确定的下推自动机 </vt:lpstr>
      <vt:lpstr>初始</vt:lpstr>
      <vt:lpstr>入栈</vt:lpstr>
      <vt:lpstr>出栈</vt:lpstr>
      <vt:lpstr>PowerPoint 演示文稿</vt:lpstr>
      <vt:lpstr>注意</vt:lpstr>
      <vt:lpstr>串扫描结束</vt:lpstr>
      <vt:lpstr>用形式化的方式进行描述：</vt:lpstr>
      <vt:lpstr>&lt;x，D，V&gt;规则 (指令)</vt:lpstr>
      <vt:lpstr>具体</vt:lpstr>
      <vt:lpstr>入栈扩展</vt:lpstr>
      <vt:lpstr>例1 算法的形式化描述</vt:lpstr>
      <vt:lpstr>PowerPoint 演示文稿</vt:lpstr>
      <vt:lpstr>思考：</vt:lpstr>
      <vt:lpstr>例2  识别语言</vt:lpstr>
      <vt:lpstr>思想：</vt:lpstr>
      <vt:lpstr>PowerPoint 演示文稿</vt:lpstr>
      <vt:lpstr>PowerPoint 演示文稿</vt:lpstr>
      <vt:lpstr>规则&lt;q，x，D，q′，V&gt;</vt:lpstr>
      <vt:lpstr>PowerPoint 演示文稿</vt:lpstr>
      <vt:lpstr>用下列的规则来描述PDA</vt:lpstr>
      <vt:lpstr>PowerPoint 演示文稿</vt:lpstr>
      <vt:lpstr>扫描到字母c</vt:lpstr>
      <vt:lpstr>接收语言L={anbn|n&gt;0}</vt:lpstr>
      <vt:lpstr>1.2 不确定的下推自动机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不确定的PDA的两种情况</vt:lpstr>
      <vt:lpstr>接收语言L={(ab)n|n≥0}</vt:lpstr>
      <vt:lpstr>接收语言L={(ab)n|n&gt;0}</vt:lpstr>
      <vt:lpstr>定义1</vt:lpstr>
      <vt:lpstr>PowerPoint 演示文稿</vt:lpstr>
      <vt:lpstr>PowerPoint 演示文稿</vt:lpstr>
      <vt:lpstr>一般</vt:lpstr>
      <vt:lpstr>定义2 PDA格局(或瞬间描述ID)</vt:lpstr>
      <vt:lpstr>PowerPoint 演示文稿</vt:lpstr>
      <vt:lpstr>PowerPoint 演示文稿</vt:lpstr>
      <vt:lpstr>确定的PDA</vt:lpstr>
      <vt:lpstr>不确定的PDA  （情况1）</vt:lpstr>
      <vt:lpstr>不确定的PDA  （情况2）</vt:lpstr>
      <vt:lpstr>PowerPoint 演示文稿</vt:lpstr>
      <vt:lpstr>PowerPoint 演示文稿</vt:lpstr>
      <vt:lpstr>1.3 PDA接收语言的两种方式</vt:lpstr>
      <vt:lpstr>PowerPoint 演示文稿</vt:lpstr>
      <vt:lpstr>定义4</vt:lpstr>
      <vt:lpstr>PowerPoint 演示文稿</vt:lpstr>
      <vt:lpstr>定理1</vt:lpstr>
      <vt:lpstr>1.4广义PDA和单态PDA</vt:lpstr>
      <vt:lpstr>PowerPoint 演示文稿</vt:lpstr>
      <vt:lpstr>状态转换函数</vt:lpstr>
      <vt:lpstr>状态转换函数</vt:lpstr>
      <vt:lpstr>PowerPoint 演示文稿</vt:lpstr>
      <vt:lpstr>定理4</vt:lpstr>
      <vt:lpstr>证明思路</vt:lpstr>
      <vt:lpstr>证明：</vt:lpstr>
      <vt:lpstr>&lt; q，x，B1B2… Bk，q′，C1C2… Cn&gt;</vt:lpstr>
      <vt:lpstr>PowerPoint 演示文稿</vt:lpstr>
      <vt:lpstr>定义6  单态PDA </vt:lpstr>
      <vt:lpstr>(等价性)问题1</vt:lpstr>
      <vt:lpstr>思路</vt:lpstr>
      <vt:lpstr>PowerPoint 演示文稿</vt:lpstr>
      <vt:lpstr>PowerPoint 演示文稿</vt:lpstr>
      <vt:lpstr>PowerPoint 演示文稿</vt:lpstr>
      <vt:lpstr>(等价性)问题2</vt:lpstr>
      <vt:lpstr>右线性文法</vt:lpstr>
      <vt:lpstr>PowerPoint 演示文稿</vt:lpstr>
      <vt:lpstr>PowerPoint 演示文稿</vt:lpstr>
      <vt:lpstr>PowerPoint 演示文稿</vt:lpstr>
      <vt:lpstr>例4  语言L={anbn|n≥1}</vt:lpstr>
      <vt:lpstr>PowerPoint 演示文稿</vt:lpstr>
      <vt:lpstr>PowerPoint 演示文稿</vt:lpstr>
      <vt:lpstr>PowerPoint 演示文稿</vt:lpstr>
      <vt:lpstr>2 上下文无关文法和范式</vt:lpstr>
      <vt:lpstr>定理5</vt:lpstr>
      <vt:lpstr>PowerPoint 演示文稿</vt:lpstr>
      <vt:lpstr>2.1  Chomsky范式(CNF)</vt:lpstr>
      <vt:lpstr>PowerPoint 演示文稿</vt:lpstr>
      <vt:lpstr>定理6</vt:lpstr>
      <vt:lpstr>2.2  Greibach范式(GNF)</vt:lpstr>
      <vt:lpstr>定理9</vt:lpstr>
      <vt:lpstr>3  PDA与上下文无关语言</vt:lpstr>
      <vt:lpstr>定理10</vt:lpstr>
      <vt:lpstr>证明：</vt:lpstr>
      <vt:lpstr>PowerPoint 演示文稿</vt:lpstr>
      <vt:lpstr>例10</vt:lpstr>
      <vt:lpstr>PowerPoint 演示文稿</vt:lpstr>
      <vt:lpstr>例12构造PDA </vt:lpstr>
      <vt:lpstr>解法1：</vt:lpstr>
      <vt:lpstr>解法2：GNF =&gt;PDA</vt:lpstr>
      <vt:lpstr>将文法转化成GNF</vt:lpstr>
      <vt:lpstr>构造单态PDA</vt:lpstr>
      <vt:lpstr>定理11</vt:lpstr>
      <vt:lpstr>证明思路</vt:lpstr>
      <vt:lpstr>例11有单态的PDA</vt:lpstr>
      <vt:lpstr>PowerPoint 演示文稿</vt:lpstr>
      <vt:lpstr>PowerPoint 演示文稿</vt:lpstr>
      <vt:lpstr>定理12</vt:lpstr>
      <vt:lpstr>定理13</vt:lpstr>
      <vt:lpstr>总结</vt:lpstr>
      <vt:lpstr>例16构造(广义)PDA接收</vt:lpstr>
      <vt:lpstr>考虑出栈情况</vt:lpstr>
      <vt:lpstr>aba  aab baa</vt:lpstr>
      <vt:lpstr>方法2： aab、aba和baa</vt:lpstr>
      <vt:lpstr>思考    构造PDA接收</vt:lpstr>
      <vt:lpstr>例17  构造PDA接收</vt:lpstr>
      <vt:lpstr>文法</vt:lpstr>
      <vt:lpstr>单态PDA为</vt:lpstr>
      <vt:lpstr>或  单态PDA</vt:lpstr>
      <vt:lpstr>多态PDA</vt:lpstr>
      <vt:lpstr>例18  构造PDA接收</vt:lpstr>
      <vt:lpstr>文法</vt:lpstr>
      <vt:lpstr>单态PDA</vt:lpstr>
      <vt:lpstr>或  单态PDA</vt:lpstr>
      <vt:lpstr>   多态PDA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第01章 绪论</dc:title>
  <dc:creator>minfan</dc:creator>
  <cp:lastModifiedBy>TEST</cp:lastModifiedBy>
  <cp:revision>497</cp:revision>
  <dcterms:created xsi:type="dcterms:W3CDTF">1601-01-01T00:00:00Z</dcterms:created>
  <dcterms:modified xsi:type="dcterms:W3CDTF">2021-10-11T12:20:07Z</dcterms:modified>
</cp:coreProperties>
</file>