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076"/>
  </p:normalViewPr>
  <p:slideViewPr>
    <p:cSldViewPr snapToGrid="0" snapToObjects="1">
      <p:cViewPr varScale="1">
        <p:scale>
          <a:sx n="119" d="100"/>
          <a:sy n="119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1698A-2859-0444-BD79-8428061174F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2D4A-BBAF-F942-AC05-E1F65F342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1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A2D4A-BBAF-F942-AC05-E1F65F342B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2EF3-178F-9942-8EEA-F01B333E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9FEDC-F491-2C4B-9EDA-53A90F8B6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DA13-5E3F-E345-ABA7-90CE7FE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10A5-07F3-834D-ABE0-95158199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66BF-76DF-FF43-8949-EAB71D0D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04E6-838C-574C-925C-0215D74F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206F3-3BA9-684F-9BEA-4E95A41F7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0107-77F7-384F-9B59-08203B01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3A7B-7ABD-EF46-A8F2-FD90FE33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08573-EF99-ED44-9ACA-0D17EAC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C323D-D1A5-9C46-8134-AF765B6B1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38394-8B6C-C14B-AD64-3199DF609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7A6D-AC77-B340-827B-E61734E1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ECDE-88ED-9E4B-9FE0-4402D654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9450-6FA4-8747-85D0-75214918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3C9-EFFA-5E41-9161-9D6C352A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8801-036C-734C-A501-AEE075A4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3A50-17D4-A14C-9BA0-E989D3A4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F637-3B33-854B-9896-E2E03B19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AADC-7279-864A-A2B8-2502118A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D712-37EB-2C45-B935-AC84EF98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FF40-8689-B041-AD22-E475FE63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D103-CA5E-7640-8E42-E7F33917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0441-3AFF-A449-8624-B9DBB89E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4313-D666-2941-A17C-1329CACA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A78E-ECDA-6F47-9B78-66A066CA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DDE8-B8C9-6B40-A2A1-26D7776F8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BC36-2D0A-964B-9BA4-498CA6EB4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474-6E51-D949-8E74-4A0DA330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1E379-29AC-C046-BFE8-1B12516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15E4-6912-3948-B844-9018F7F6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DB98-4F6B-4345-8D1D-5CAB32B1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9E388-2F2B-D546-95F5-C338BC63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4054-D5CF-9C44-9B88-FD5F3A916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6B041-298C-4442-AC40-0B0078921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4644A-0566-3841-8C00-8FDC97770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C4D47-027F-F442-B96D-CE98509C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BBCA0-3966-A84B-904D-B7A9EEB7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295B9-9A32-404D-A4F3-9B71D633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D1EB-7476-904E-8F26-8D6A45F5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7FAFA-E6EC-1645-925A-93B6A2B9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C2729-F72D-5A4D-96AB-8494DBEF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CBB08-D4EE-0D43-8667-9C2EC11F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47A08-7393-884D-A930-7CC9841F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72DBD-96FC-0F4F-AD3C-A62FEB38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8A75-B2B3-5A46-9AD7-D480C6BE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1B39-62D9-CD47-BAD5-C84CF784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8E21-04D3-164E-B0CB-BD351228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1139-CC60-C74C-B8E2-87A6EED1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C8B69-1C63-6043-AC26-BDC82BE1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EEA7-B871-484F-93A3-C1157291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C71AF-309E-4741-9240-55473E52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D1C-04FD-AF44-9658-58C836AF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FA77E-9EE6-114B-8DBF-882BA4C26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8D5E0-7A9B-4B49-B2EC-318D2DAF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C484-BFB7-2D4B-BC2B-5DC97376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B2016-8D6F-F446-B52B-AAD8B34F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352F5-3771-9F48-A548-7013C080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ACB7E-CB1C-9D4D-B75A-C81004AC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B3364-8700-C04B-AC77-1AE193FC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D441-6CDB-694E-93FA-E0DC8AB00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7836-4C7A-3445-83A3-E52A01690DB5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D786-52AB-124E-AA46-9761D90D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BCB7-E5EF-BF43-96CC-5E88110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C973-CB4A-AA4C-A1FF-15DF661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A5A36A9-3C53-3C4D-B739-7E9FAE2D690B}"/>
              </a:ext>
            </a:extLst>
          </p:cNvPr>
          <p:cNvSpPr/>
          <p:nvPr/>
        </p:nvSpPr>
        <p:spPr>
          <a:xfrm>
            <a:off x="7175351" y="473336"/>
            <a:ext cx="1581374" cy="1118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825208-FB3F-114E-A9F9-17EE8DD9C58A}"/>
              </a:ext>
            </a:extLst>
          </p:cNvPr>
          <p:cNvSpPr/>
          <p:nvPr/>
        </p:nvSpPr>
        <p:spPr>
          <a:xfrm>
            <a:off x="7180730" y="3305292"/>
            <a:ext cx="1581374" cy="1118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0DC7B7-2185-8347-AAC9-DC55D2E64C98}"/>
              </a:ext>
            </a:extLst>
          </p:cNvPr>
          <p:cNvSpPr/>
          <p:nvPr/>
        </p:nvSpPr>
        <p:spPr>
          <a:xfrm>
            <a:off x="4514626" y="3273915"/>
            <a:ext cx="1581374" cy="1118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41C17B-B21F-5B48-A09F-FF4CC6A7F9D9}"/>
              </a:ext>
            </a:extLst>
          </p:cNvPr>
          <p:cNvSpPr/>
          <p:nvPr/>
        </p:nvSpPr>
        <p:spPr>
          <a:xfrm>
            <a:off x="4389120" y="2917111"/>
            <a:ext cx="4507454" cy="1735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B86BAB-8D4B-354D-B91A-33151599021A}"/>
              </a:ext>
            </a:extLst>
          </p:cNvPr>
          <p:cNvSpPr/>
          <p:nvPr/>
        </p:nvSpPr>
        <p:spPr>
          <a:xfrm>
            <a:off x="7175351" y="5188778"/>
            <a:ext cx="1581374" cy="1118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C00000"/>
                </a:solidFill>
              </a:rPr>
              <a:t>Vigibase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AF3EA6B-5741-4B4A-BD9D-182EEA3F94FC}"/>
              </a:ext>
            </a:extLst>
          </p:cNvPr>
          <p:cNvSpPr/>
          <p:nvPr/>
        </p:nvSpPr>
        <p:spPr>
          <a:xfrm>
            <a:off x="1954306" y="3273915"/>
            <a:ext cx="1581374" cy="11187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C00000"/>
                </a:solidFill>
              </a:rPr>
              <a:t>National Ethics Committee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7102C08-9874-104D-9D06-1597C1ABC0A1}"/>
              </a:ext>
            </a:extLst>
          </p:cNvPr>
          <p:cNvSpPr/>
          <p:nvPr/>
        </p:nvSpPr>
        <p:spPr>
          <a:xfrm>
            <a:off x="4248374" y="2011680"/>
            <a:ext cx="4788946" cy="2834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08501-8646-4042-8EC6-D6063CF7830D}"/>
              </a:ext>
            </a:extLst>
          </p:cNvPr>
          <p:cNvSpPr txBox="1"/>
          <p:nvPr/>
        </p:nvSpPr>
        <p:spPr>
          <a:xfrm>
            <a:off x="6236746" y="2723470"/>
            <a:ext cx="695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PVCT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CD53E-F402-9449-8045-5BB3D1CB28C3}"/>
              </a:ext>
            </a:extLst>
          </p:cNvPr>
          <p:cNvSpPr txBox="1"/>
          <p:nvPr/>
        </p:nvSpPr>
        <p:spPr>
          <a:xfrm>
            <a:off x="6195956" y="1813577"/>
            <a:ext cx="777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MCAZ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934E0-D5A0-D345-9DD4-C05C0C2065F2}"/>
              </a:ext>
            </a:extLst>
          </p:cNvPr>
          <p:cNvSpPr txBox="1"/>
          <p:nvPr/>
        </p:nvSpPr>
        <p:spPr>
          <a:xfrm>
            <a:off x="5013063" y="3120626"/>
            <a:ext cx="5844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41D206-0690-C243-9F20-A0AED0A24B07}"/>
              </a:ext>
            </a:extLst>
          </p:cNvPr>
          <p:cNvSpPr txBox="1"/>
          <p:nvPr/>
        </p:nvSpPr>
        <p:spPr>
          <a:xfrm>
            <a:off x="7673787" y="3120626"/>
            <a:ext cx="5844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NPC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C5514-6C84-C245-BA73-047D0D402D08}"/>
              </a:ext>
            </a:extLst>
          </p:cNvPr>
          <p:cNvSpPr txBox="1"/>
          <p:nvPr/>
        </p:nvSpPr>
        <p:spPr>
          <a:xfrm>
            <a:off x="7634342" y="6073592"/>
            <a:ext cx="6633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UMC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5709A-B77F-F242-A625-05D0F2172A55}"/>
              </a:ext>
            </a:extLst>
          </p:cNvPr>
          <p:cNvSpPr txBox="1"/>
          <p:nvPr/>
        </p:nvSpPr>
        <p:spPr>
          <a:xfrm>
            <a:off x="2372285" y="3089249"/>
            <a:ext cx="7454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MRCZ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F9377-9AC0-484D-B774-1ABA95B7C164}"/>
              </a:ext>
            </a:extLst>
          </p:cNvPr>
          <p:cNvSpPr txBox="1"/>
          <p:nvPr/>
        </p:nvSpPr>
        <p:spPr>
          <a:xfrm>
            <a:off x="7492701" y="324519"/>
            <a:ext cx="946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MOHCC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9996DA-5661-FB4B-AC70-22726388E2EC}"/>
              </a:ext>
            </a:extLst>
          </p:cNvPr>
          <p:cNvCxnSpPr>
            <a:cxnSpLocks/>
          </p:cNvCxnSpPr>
          <p:nvPr/>
        </p:nvCxnSpPr>
        <p:spPr>
          <a:xfrm>
            <a:off x="7842324" y="1605569"/>
            <a:ext cx="0" cy="6418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5562DB-014E-204D-83FE-AB4155636281}"/>
              </a:ext>
            </a:extLst>
          </p:cNvPr>
          <p:cNvCxnSpPr>
            <a:cxnSpLocks/>
          </p:cNvCxnSpPr>
          <p:nvPr/>
        </p:nvCxnSpPr>
        <p:spPr>
          <a:xfrm flipH="1" flipV="1">
            <a:off x="8029575" y="1592133"/>
            <a:ext cx="4621" cy="643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CB5FB9-5656-1147-B8E1-D0B7E75D69AA}"/>
              </a:ext>
            </a:extLst>
          </p:cNvPr>
          <p:cNvCxnSpPr>
            <a:cxnSpLocks/>
          </p:cNvCxnSpPr>
          <p:nvPr/>
        </p:nvCxnSpPr>
        <p:spPr>
          <a:xfrm flipV="1">
            <a:off x="8023972" y="4424089"/>
            <a:ext cx="0" cy="7646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0DF04A-C691-AD4E-BB08-F062799F9C70}"/>
              </a:ext>
            </a:extLst>
          </p:cNvPr>
          <p:cNvCxnSpPr>
            <a:cxnSpLocks/>
          </p:cNvCxnSpPr>
          <p:nvPr/>
        </p:nvCxnSpPr>
        <p:spPr>
          <a:xfrm>
            <a:off x="7836721" y="4424088"/>
            <a:ext cx="0" cy="7646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ACC390-1D03-D44E-BA84-7A6AAFEB213F}"/>
              </a:ext>
            </a:extLst>
          </p:cNvPr>
          <p:cNvCxnSpPr/>
          <p:nvPr/>
        </p:nvCxnSpPr>
        <p:spPr>
          <a:xfrm flipH="1">
            <a:off x="3535680" y="3689873"/>
            <a:ext cx="9789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AC2CA-8AE6-4742-AAD5-1305EFDE90BD}"/>
              </a:ext>
            </a:extLst>
          </p:cNvPr>
          <p:cNvCxnSpPr>
            <a:cxnSpLocks/>
          </p:cNvCxnSpPr>
          <p:nvPr/>
        </p:nvCxnSpPr>
        <p:spPr>
          <a:xfrm>
            <a:off x="3535680" y="3889796"/>
            <a:ext cx="9789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65E7A0E-441D-5042-A707-9DE563AE9418}"/>
              </a:ext>
            </a:extLst>
          </p:cNvPr>
          <p:cNvSpPr txBox="1"/>
          <p:nvPr/>
        </p:nvSpPr>
        <p:spPr>
          <a:xfrm>
            <a:off x="1538789" y="5068637"/>
            <a:ext cx="33792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Key</a:t>
            </a:r>
          </a:p>
          <a:p>
            <a:endParaRPr lang="en-US" sz="1100" dirty="0">
              <a:solidFill>
                <a:srgbClr val="C00000"/>
              </a:solidFill>
            </a:endParaRPr>
          </a:p>
          <a:p>
            <a:r>
              <a:rPr lang="en-US" sz="1100" dirty="0">
                <a:solidFill>
                  <a:srgbClr val="C00000"/>
                </a:solidFill>
              </a:rPr>
              <a:t>MOHCC – Ministry of Health and Child Care</a:t>
            </a:r>
          </a:p>
          <a:p>
            <a:r>
              <a:rPr lang="en-US" sz="1100" dirty="0">
                <a:solidFill>
                  <a:srgbClr val="C00000"/>
                </a:solidFill>
              </a:rPr>
              <a:t>MCAZ     – Medicines Control Authority of Zimbabwe</a:t>
            </a:r>
          </a:p>
          <a:p>
            <a:r>
              <a:rPr lang="en-US" sz="1100" dirty="0">
                <a:solidFill>
                  <a:srgbClr val="C00000"/>
                </a:solidFill>
              </a:rPr>
              <a:t>DG          – Director General</a:t>
            </a:r>
          </a:p>
          <a:p>
            <a:r>
              <a:rPr lang="en-US" sz="1100" dirty="0">
                <a:solidFill>
                  <a:srgbClr val="C00000"/>
                </a:solidFill>
              </a:rPr>
              <a:t>PVCT      – Pharmacovigilance and Clinical Trials</a:t>
            </a:r>
          </a:p>
          <a:p>
            <a:r>
              <a:rPr lang="en-US" sz="1100" dirty="0">
                <a:solidFill>
                  <a:srgbClr val="C00000"/>
                </a:solidFill>
              </a:rPr>
              <a:t>NPC        – National Pharmacovigilance Centre</a:t>
            </a:r>
          </a:p>
          <a:p>
            <a:r>
              <a:rPr lang="en-US" sz="1100" dirty="0">
                <a:solidFill>
                  <a:srgbClr val="C00000"/>
                </a:solidFill>
              </a:rPr>
              <a:t>CTO        – Clinical Trials Oversight</a:t>
            </a:r>
          </a:p>
          <a:p>
            <a:r>
              <a:rPr lang="en-US" sz="1100" dirty="0">
                <a:solidFill>
                  <a:srgbClr val="C00000"/>
                </a:solidFill>
              </a:rPr>
              <a:t>UMC      – </a:t>
            </a:r>
            <a:r>
              <a:rPr lang="en-US" sz="1100" dirty="0" err="1">
                <a:solidFill>
                  <a:srgbClr val="C00000"/>
                </a:solidFill>
              </a:rPr>
              <a:t>Upssala</a:t>
            </a:r>
            <a:r>
              <a:rPr lang="en-US" sz="1100" dirty="0">
                <a:solidFill>
                  <a:srgbClr val="C00000"/>
                </a:solidFill>
              </a:rPr>
              <a:t> Monitoring Centre</a:t>
            </a:r>
          </a:p>
          <a:p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323DF0-6FF0-AD43-9613-76E9273C800F}"/>
              </a:ext>
            </a:extLst>
          </p:cNvPr>
          <p:cNvSpPr/>
          <p:nvPr/>
        </p:nvSpPr>
        <p:spPr>
          <a:xfrm>
            <a:off x="7700400" y="2247448"/>
            <a:ext cx="531271" cy="441957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DG</a:t>
            </a:r>
          </a:p>
        </p:txBody>
      </p:sp>
    </p:spTree>
    <p:extLst>
      <p:ext uri="{BB962C8B-B14F-4D97-AF65-F5344CB8AC3E}">
        <p14:creationId xmlns:p14="http://schemas.microsoft.com/office/powerpoint/2010/main" val="39892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24E6C7-37D4-F64A-995B-10C6DBF41182}"/>
              </a:ext>
            </a:extLst>
          </p:cNvPr>
          <p:cNvSpPr/>
          <p:nvPr/>
        </p:nvSpPr>
        <p:spPr>
          <a:xfrm>
            <a:off x="6510169" y="2932130"/>
            <a:ext cx="1882588" cy="750346"/>
          </a:xfrm>
          <a:prstGeom prst="roundRect">
            <a:avLst/>
          </a:prstGeom>
          <a:solidFill>
            <a:srgbClr val="1E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MCAZ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E714FCB-B2A5-0541-BB60-10341CEC1F0B}"/>
              </a:ext>
            </a:extLst>
          </p:cNvPr>
          <p:cNvSpPr/>
          <p:nvPr/>
        </p:nvSpPr>
        <p:spPr>
          <a:xfrm>
            <a:off x="6510169" y="4130376"/>
            <a:ext cx="1882588" cy="750346"/>
          </a:xfrm>
          <a:prstGeom prst="roundRect">
            <a:avLst/>
          </a:prstGeom>
          <a:solidFill>
            <a:srgbClr val="1E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PVCT/Committee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3F409B-26F6-2F4F-A910-61EC10265E38}"/>
              </a:ext>
            </a:extLst>
          </p:cNvPr>
          <p:cNvSpPr/>
          <p:nvPr/>
        </p:nvSpPr>
        <p:spPr>
          <a:xfrm>
            <a:off x="4627581" y="5328622"/>
            <a:ext cx="1882588" cy="750346"/>
          </a:xfrm>
          <a:prstGeom prst="roundRect">
            <a:avLst/>
          </a:prstGeom>
          <a:solidFill>
            <a:srgbClr val="1E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0048D6-DDF2-DA4A-A02E-83C75076CFBF}"/>
              </a:ext>
            </a:extLst>
          </p:cNvPr>
          <p:cNvSpPr/>
          <p:nvPr/>
        </p:nvSpPr>
        <p:spPr>
          <a:xfrm>
            <a:off x="8392757" y="5328622"/>
            <a:ext cx="1882588" cy="750346"/>
          </a:xfrm>
          <a:prstGeom prst="roundRect">
            <a:avLst/>
          </a:prstGeom>
          <a:solidFill>
            <a:srgbClr val="1E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1C50B2-A582-0642-9B46-105AA593B0BA}"/>
              </a:ext>
            </a:extLst>
          </p:cNvPr>
          <p:cNvSpPr/>
          <p:nvPr/>
        </p:nvSpPr>
        <p:spPr>
          <a:xfrm>
            <a:off x="6510169" y="1733884"/>
            <a:ext cx="1882588" cy="7503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1E006F"/>
                </a:solidFill>
              </a:rPr>
              <a:t>DG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1E347EB-2F80-7C47-B0F7-ECEBAEAB3864}"/>
              </a:ext>
            </a:extLst>
          </p:cNvPr>
          <p:cNvSpPr/>
          <p:nvPr/>
        </p:nvSpPr>
        <p:spPr>
          <a:xfrm>
            <a:off x="6503893" y="504653"/>
            <a:ext cx="1999130" cy="7503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1E006F"/>
                </a:solidFill>
              </a:rPr>
              <a:t>MOHCC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EA7B3A0-3634-8D48-A0D5-24480A42260C}"/>
              </a:ext>
            </a:extLst>
          </p:cNvPr>
          <p:cNvSpPr/>
          <p:nvPr/>
        </p:nvSpPr>
        <p:spPr>
          <a:xfrm>
            <a:off x="1635162" y="4130376"/>
            <a:ext cx="1882588" cy="750346"/>
          </a:xfrm>
          <a:prstGeom prst="roundRect">
            <a:avLst/>
          </a:prstGeom>
          <a:solidFill>
            <a:srgbClr val="1E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MRCZ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129E57-1B5F-2146-8109-11E4E49706B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438912" y="1198299"/>
            <a:ext cx="12551" cy="5355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4AD403-3F6B-F34A-8707-BD60930E4FF2}"/>
              </a:ext>
            </a:extLst>
          </p:cNvPr>
          <p:cNvCxnSpPr>
            <a:cxnSpLocks/>
          </p:cNvCxnSpPr>
          <p:nvPr/>
        </p:nvCxnSpPr>
        <p:spPr>
          <a:xfrm>
            <a:off x="7438912" y="2334409"/>
            <a:ext cx="12551" cy="597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46C795-3286-6447-8242-BEF175FDBCD9}"/>
              </a:ext>
            </a:extLst>
          </p:cNvPr>
          <p:cNvCxnSpPr/>
          <p:nvPr/>
        </p:nvCxnSpPr>
        <p:spPr>
          <a:xfrm>
            <a:off x="7438912" y="3682476"/>
            <a:ext cx="0" cy="447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FD26E19-D535-AF47-AF24-E16D41CE0F70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6416039" y="4305750"/>
            <a:ext cx="175709" cy="1870037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4678E73-B84C-FA4F-9645-B8F97F691D3B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8298628" y="4293198"/>
            <a:ext cx="175708" cy="189513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B25C12-AC7C-6144-A11F-23521A9A01EF}"/>
              </a:ext>
            </a:extLst>
          </p:cNvPr>
          <p:cNvCxnSpPr>
            <a:cxnSpLocks/>
          </p:cNvCxnSpPr>
          <p:nvPr/>
        </p:nvCxnSpPr>
        <p:spPr>
          <a:xfrm>
            <a:off x="7438912" y="4880722"/>
            <a:ext cx="0" cy="2721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C3FE79-3DDF-5A4A-85C4-062CF6FAACCB}"/>
              </a:ext>
            </a:extLst>
          </p:cNvPr>
          <p:cNvCxnSpPr/>
          <p:nvPr/>
        </p:nvCxnSpPr>
        <p:spPr>
          <a:xfrm flipH="1">
            <a:off x="3517750" y="4494791"/>
            <a:ext cx="298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618BAD-1FAF-5E46-A78A-3D620AE67CEF}"/>
              </a:ext>
            </a:extLst>
          </p:cNvPr>
          <p:cNvCxnSpPr>
            <a:cxnSpLocks/>
          </p:cNvCxnSpPr>
          <p:nvPr/>
        </p:nvCxnSpPr>
        <p:spPr>
          <a:xfrm>
            <a:off x="3517750" y="4602368"/>
            <a:ext cx="2992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094879-357A-A04E-BC89-6CE0F8D7E6BA}"/>
              </a:ext>
            </a:extLst>
          </p:cNvPr>
          <p:cNvCxnSpPr>
            <a:cxnSpLocks/>
          </p:cNvCxnSpPr>
          <p:nvPr/>
        </p:nvCxnSpPr>
        <p:spPr>
          <a:xfrm flipV="1">
            <a:off x="2710927" y="910811"/>
            <a:ext cx="3774141" cy="3219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899B0-C32C-DC4E-93ED-4E8864C8B74A}"/>
              </a:ext>
            </a:extLst>
          </p:cNvPr>
          <p:cNvCxnSpPr>
            <a:cxnSpLocks/>
          </p:cNvCxnSpPr>
          <p:nvPr/>
        </p:nvCxnSpPr>
        <p:spPr>
          <a:xfrm flipH="1">
            <a:off x="2904565" y="1086523"/>
            <a:ext cx="3580504" cy="3043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7070099-8D6E-6A47-9709-DD4198439075}"/>
              </a:ext>
            </a:extLst>
          </p:cNvPr>
          <p:cNvSpPr/>
          <p:nvPr/>
        </p:nvSpPr>
        <p:spPr>
          <a:xfrm>
            <a:off x="291352" y="156861"/>
            <a:ext cx="3774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Key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MOHCC – Ministry of Health and Child Care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MCAZ     – Medicines Control Authority of Zimbabwe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DG          – Director General</a:t>
            </a:r>
          </a:p>
          <a:p>
            <a:r>
              <a:rPr lang="en-US" sz="1200" dirty="0">
                <a:solidFill>
                  <a:srgbClr val="C00000"/>
                </a:solidFill>
              </a:rPr>
              <a:t>PVCT      – Pharmacovigilance and Clinical Trials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NPC        – National Pharmacovigilance Centre</a:t>
            </a:r>
          </a:p>
          <a:p>
            <a:r>
              <a:rPr lang="en-US" sz="1200" dirty="0">
                <a:solidFill>
                  <a:srgbClr val="C00000"/>
                </a:solidFill>
              </a:rPr>
              <a:t>CTO        – Clinical Trials Oversight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MRCZ     – Medical Research Council of Zimbabwe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35B2D4-530D-1449-91EC-737333FB95DA}"/>
              </a:ext>
            </a:extLst>
          </p:cNvPr>
          <p:cNvSpPr txBox="1"/>
          <p:nvPr/>
        </p:nvSpPr>
        <p:spPr>
          <a:xfrm>
            <a:off x="1237133" y="4845992"/>
            <a:ext cx="267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006F"/>
                </a:solidFill>
              </a:rPr>
              <a:t>National Ethics Committee</a:t>
            </a:r>
          </a:p>
        </p:txBody>
      </p:sp>
    </p:spTree>
    <p:extLst>
      <p:ext uri="{BB962C8B-B14F-4D97-AF65-F5344CB8AC3E}">
        <p14:creationId xmlns:p14="http://schemas.microsoft.com/office/powerpoint/2010/main" val="424570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110</Words>
  <Application>Microsoft Macintosh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Shingai Gwatidzo</dc:creator>
  <cp:lastModifiedBy>Shingai Gwatidzo</cp:lastModifiedBy>
  <cp:revision>7</cp:revision>
  <dcterms:created xsi:type="dcterms:W3CDTF">2018-11-19T10:13:06Z</dcterms:created>
  <dcterms:modified xsi:type="dcterms:W3CDTF">2018-11-20T07:02:54Z</dcterms:modified>
</cp:coreProperties>
</file>