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76" r:id="rId5"/>
    <p:sldId id="259" r:id="rId6"/>
    <p:sldId id="272" r:id="rId7"/>
    <p:sldId id="273" r:id="rId8"/>
    <p:sldId id="275" r:id="rId9"/>
    <p:sldId id="267" r:id="rId10"/>
    <p:sldId id="270" r:id="rId11"/>
    <p:sldId id="274" r:id="rId12"/>
    <p:sldId id="277" r:id="rId13"/>
    <p:sldId id="269" r:id="rId14"/>
    <p:sldId id="260" r:id="rId15"/>
    <p:sldId id="261" r:id="rId16"/>
    <p:sldId id="266" r:id="rId17"/>
    <p:sldId id="262" r:id="rId18"/>
    <p:sldId id="268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1.2/apidocs/org/apache/log4j/PatternLayou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ging.apache.org/log4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log4j, JCL and SLF4J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38800" cy="4525963"/>
          </a:xfrm>
        </p:spPr>
        <p:txBody>
          <a:bodyPr/>
          <a:lstStyle/>
          <a:p>
            <a:r>
              <a:rPr lang="en-US" dirty="0" smtClean="0"/>
              <a:t>Used as the logging </a:t>
            </a:r>
            <a:r>
              <a:rPr lang="en-US" b="1" dirty="0" smtClean="0"/>
              <a:t>frontend</a:t>
            </a:r>
            <a:r>
              <a:rPr lang="en-US" dirty="0" smtClean="0"/>
              <a:t> in OpenMRS</a:t>
            </a:r>
          </a:p>
          <a:p>
            <a:r>
              <a:rPr lang="en-US" dirty="0" smtClean="0"/>
              <a:t>For each log level, there is a corresponding output method</a:t>
            </a:r>
          </a:p>
          <a:p>
            <a:r>
              <a:rPr lang="en-US" dirty="0" smtClean="0"/>
              <a:t>Loggers are created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LogFactory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For example: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Jakarta Commons Logging (JCL)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77000" y="1577876"/>
            <a:ext cx="2028119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fatal(...)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error(...)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warn(...)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info(...)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debug(...)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trace(...)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14400" y="4724400"/>
            <a:ext cx="70866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HelloWorld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  Log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LogFactory.getLog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HelloWorld.class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log.info("Hello World");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the logging </a:t>
            </a:r>
            <a:r>
              <a:rPr lang="en-US" b="1" dirty="0" smtClean="0"/>
              <a:t>backend</a:t>
            </a:r>
            <a:r>
              <a:rPr lang="en-US" dirty="0" smtClean="0"/>
              <a:t> in OpenMRS</a:t>
            </a:r>
          </a:p>
          <a:p>
            <a:r>
              <a:rPr lang="en-US" dirty="0" smtClean="0"/>
              <a:t>Configurable using a properties file or XML file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for Java (log4j)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352800"/>
            <a:ext cx="7543800" cy="3108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&lt;log4j:configuration xmlns:log4j="http://jakarta.apache.org/log4j/"&gt;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name="CONSOLE" class="org.apache.log4j.ConsoleAppender"&gt;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&lt;layout class="org.apache.log4j.SimpleLayout"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&lt;logger name="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org.openmrs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&lt;level value="WARN"/&gt;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&lt;/logger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&lt;root&gt;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-ref ref="CONSOLE"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&lt;/root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&lt;/log4j:configuration&gt;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800600" y="4495800"/>
            <a:ext cx="2133600" cy="685800"/>
          </a:xfrm>
          <a:prstGeom prst="wedgeRoundRectCallout">
            <a:avLst>
              <a:gd name="adj1" fmla="val -72006"/>
              <a:gd name="adj2" fmla="val -32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 a</a:t>
            </a:r>
          </a:p>
          <a:p>
            <a:pPr algn="ctr"/>
            <a:r>
              <a:rPr lang="en-US" dirty="0" smtClean="0"/>
              <a:t>log in JCL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10200" y="5638800"/>
            <a:ext cx="2133600" cy="685800"/>
          </a:xfrm>
          <a:prstGeom prst="wedgeRoundRectCallout">
            <a:avLst>
              <a:gd name="adj1" fmla="val -76835"/>
              <a:gd name="adj2" fmla="val -45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loggers inherit from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en-US" dirty="0" smtClean="0"/>
              <a:t>In the class: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org.openmrs.web.HelloWorld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This creates a JCL log with the name </a:t>
            </a:r>
            <a:r>
              <a:rPr lang="en-US" i="1" dirty="0" smtClean="0">
                <a:cs typeface="Courier New" pitchFamily="49" charset="0"/>
              </a:rPr>
              <a:t>"</a:t>
            </a:r>
            <a:r>
              <a:rPr lang="en-US" i="1" dirty="0" err="1" smtClean="0">
                <a:cs typeface="Courier New" pitchFamily="49" charset="0"/>
              </a:rPr>
              <a:t>org.openmrs.web.HelloWorld</a:t>
            </a:r>
            <a:r>
              <a:rPr lang="en-US" i="1" dirty="0" smtClean="0">
                <a:cs typeface="Courier New" pitchFamily="49" charset="0"/>
              </a:rPr>
              <a:t>"</a:t>
            </a:r>
          </a:p>
          <a:p>
            <a:r>
              <a:rPr lang="en-US" dirty="0" smtClean="0">
                <a:cs typeface="Courier New" pitchFamily="49" charset="0"/>
              </a:rPr>
              <a:t>This log will inherit properties from the following log4j loggers (if they are defined in log4j.xml)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root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org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org.openmrs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org.openmrs.web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Logs and Loggers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6629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LogFactory.getLog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HelloWorld.class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4930914"/>
            <a:ext cx="28440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More specific loggers</a:t>
            </a:r>
          </a:p>
          <a:p>
            <a:r>
              <a:rPr lang="en-US" sz="2000" dirty="0" smtClean="0"/>
              <a:t>override less specific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>
          <a:xfrm>
            <a:off x="4114800" y="4800600"/>
            <a:ext cx="228600" cy="9906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logger is configured with a log level</a:t>
            </a:r>
          </a:p>
          <a:p>
            <a:r>
              <a:rPr lang="en-US" dirty="0" smtClean="0"/>
              <a:t>All log messages with that level or above will be recorded</a:t>
            </a:r>
          </a:p>
          <a:p>
            <a:r>
              <a:rPr lang="en-US" dirty="0" smtClean="0"/>
              <a:t>All log messages below that level will be ignored</a:t>
            </a:r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levels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75438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&lt;logger name="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org.openmrs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&lt;level value="WARN"/&gt;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&lt;/logger&gt;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0600" y="4495800"/>
            <a:ext cx="1600200" cy="12954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output:</a:t>
            </a:r>
            <a:br>
              <a:rPr lang="en-US" dirty="0" smtClean="0"/>
            </a:br>
            <a:r>
              <a:rPr lang="en-US" dirty="0" smtClean="0"/>
              <a:t>FATAL</a:t>
            </a:r>
          </a:p>
          <a:p>
            <a:pPr algn="ctr"/>
            <a:r>
              <a:rPr lang="en-US" dirty="0" smtClean="0"/>
              <a:t>ERROR</a:t>
            </a:r>
          </a:p>
          <a:p>
            <a:pPr algn="ctr"/>
            <a:r>
              <a:rPr lang="en-US" dirty="0" smtClean="0"/>
              <a:t>WARN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9400" y="4495800"/>
            <a:ext cx="16002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ignore:</a:t>
            </a:r>
            <a:br>
              <a:rPr lang="en-US" dirty="0" smtClean="0"/>
            </a:br>
            <a:r>
              <a:rPr lang="en-US" dirty="0" smtClean="0"/>
              <a:t>INFO</a:t>
            </a:r>
          </a:p>
          <a:p>
            <a:pPr algn="ctr"/>
            <a:r>
              <a:rPr lang="en-US" dirty="0" smtClean="0"/>
              <a:t>DEBUG</a:t>
            </a:r>
          </a:p>
          <a:p>
            <a:pPr algn="ctr"/>
            <a:r>
              <a:rPr lang="en-US" dirty="0" smtClean="0"/>
              <a:t>TRACE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the log messages is done by </a:t>
            </a:r>
            <a:r>
              <a:rPr lang="en-US" i="1" dirty="0" err="1" smtClean="0"/>
              <a:t>appenders</a:t>
            </a:r>
            <a:endParaRPr lang="en-US" i="1" dirty="0" smtClean="0"/>
          </a:p>
          <a:p>
            <a:r>
              <a:rPr lang="en-US" dirty="0" smtClean="0"/>
              <a:t>More than one </a:t>
            </a:r>
            <a:r>
              <a:rPr lang="en-US" dirty="0" err="1" smtClean="0"/>
              <a:t>appender</a:t>
            </a:r>
            <a:r>
              <a:rPr lang="en-US" dirty="0" smtClean="0"/>
              <a:t> can be attached to a logger, so that the log messages can be outputted in more than one way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appenders</a:t>
            </a:r>
            <a:r>
              <a:rPr lang="en-US" dirty="0" smtClean="0"/>
              <a:t> exist:</a:t>
            </a:r>
          </a:p>
          <a:p>
            <a:pPr lvl="1"/>
            <a:r>
              <a:rPr lang="en-US" dirty="0" err="1" smtClean="0"/>
              <a:t>FileAppender</a:t>
            </a:r>
            <a:r>
              <a:rPr lang="en-US" dirty="0" smtClean="0"/>
              <a:t>, </a:t>
            </a:r>
            <a:r>
              <a:rPr lang="en-US" dirty="0" err="1" smtClean="0"/>
              <a:t>ConsoleAppender</a:t>
            </a:r>
            <a:r>
              <a:rPr lang="en-US" dirty="0" smtClean="0"/>
              <a:t>, </a:t>
            </a:r>
            <a:r>
              <a:rPr lang="en-US" dirty="0" err="1" smtClean="0"/>
              <a:t>SocketAppender</a:t>
            </a:r>
            <a:r>
              <a:rPr lang="en-US" dirty="0" smtClean="0"/>
              <a:t>, </a:t>
            </a:r>
            <a:r>
              <a:rPr lang="en-US" dirty="0" err="1" smtClean="0"/>
              <a:t>SyslogAppender</a:t>
            </a:r>
            <a:r>
              <a:rPr lang="en-US" dirty="0" smtClean="0"/>
              <a:t>, </a:t>
            </a:r>
            <a:r>
              <a:rPr lang="en-US" dirty="0" err="1" smtClean="0"/>
              <a:t>NTEventLogAppender</a:t>
            </a:r>
            <a:r>
              <a:rPr lang="en-US" dirty="0" smtClean="0"/>
              <a:t>, </a:t>
            </a:r>
            <a:r>
              <a:rPr lang="en-US" dirty="0" err="1" smtClean="0"/>
              <a:t>SMTPAppender</a:t>
            </a:r>
            <a:r>
              <a:rPr lang="en-US" dirty="0" smtClean="0"/>
              <a:t>, </a:t>
            </a:r>
            <a:r>
              <a:rPr lang="en-US" dirty="0" err="1" smtClean="0"/>
              <a:t>JDBCAppender</a:t>
            </a:r>
            <a:r>
              <a:rPr lang="en-US" dirty="0" smtClean="0"/>
              <a:t>, and more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responsible for formatting the log messages</a:t>
            </a:r>
          </a:p>
          <a:p>
            <a:r>
              <a:rPr lang="en-US" dirty="0" smtClean="0"/>
              <a:t>There are several to choose from</a:t>
            </a:r>
          </a:p>
          <a:p>
            <a:pPr lvl="1"/>
            <a:r>
              <a:rPr lang="en-US" b="1" dirty="0" err="1" smtClean="0"/>
              <a:t>SimpleLayout</a:t>
            </a:r>
            <a:endParaRPr lang="en-US" b="1" dirty="0" smtClean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DEBUG - This is a log message</a:t>
            </a:r>
          </a:p>
          <a:p>
            <a:pPr lvl="1"/>
            <a:r>
              <a:rPr lang="en-US" b="1" dirty="0" err="1" smtClean="0">
                <a:cs typeface="Courier New" pitchFamily="49" charset="0"/>
              </a:rPr>
              <a:t>HTMLLayout</a:t>
            </a:r>
            <a:endParaRPr lang="en-US" b="1" dirty="0" smtClean="0"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&gt;&lt;td&gt;DEBUG&lt;/td&gt; .... 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b="1" dirty="0" err="1" smtClean="0"/>
              <a:t>XMLLayout</a:t>
            </a:r>
            <a:endParaRPr lang="en-US" b="1" dirty="0" smtClean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&lt;log4j:eventSet&gt;...&lt;/log4j:eventSet&gt;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4" name="Picture 2" descr="C:\Users\Rowan\AppData\Local\Microsoft\Windows\Temporary Internet Files\Content.IE5\OGJX8C8T\MPj04386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0526" y="363386"/>
            <a:ext cx="1510074" cy="1008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most flexible layout</a:t>
            </a:r>
          </a:p>
          <a:p>
            <a:r>
              <a:rPr lang="en-US" dirty="0" smtClean="0"/>
              <a:t>Slightly slower which may be important in applications where performance is important</a:t>
            </a:r>
          </a:p>
          <a:p>
            <a:r>
              <a:rPr lang="en-US" dirty="0" smtClean="0"/>
              <a:t>Format is completely customizable using a conversion pattern, e.g.</a:t>
            </a:r>
          </a:p>
          <a:p>
            <a:pPr lvl="1"/>
            <a:r>
              <a:rPr lang="pt-BR" dirty="0" smtClean="0"/>
              <a:t>        %d - %m%n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49530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http://logging.apache.org/log4j/1.2/apidocs/org/apache/log4j/PatternLayout.html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10000" y="3810000"/>
            <a:ext cx="1371600" cy="304800"/>
          </a:xfrm>
          <a:prstGeom prst="wedgeRoundRectCallout">
            <a:avLst>
              <a:gd name="adj1" fmla="val -66129"/>
              <a:gd name="adj2" fmla="val -35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line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71800" y="4267200"/>
            <a:ext cx="1371600" cy="304800"/>
          </a:xfrm>
          <a:prstGeom prst="wedgeRoundRectCallout">
            <a:avLst>
              <a:gd name="adj1" fmla="val -47350"/>
              <a:gd name="adj2" fmla="val -120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47800" y="4267200"/>
            <a:ext cx="1371600" cy="304800"/>
          </a:xfrm>
          <a:prstGeom prst="wedgeRoundRectCallout">
            <a:avLst>
              <a:gd name="adj1" fmla="val -3219"/>
              <a:gd name="adj2" fmla="val -120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date+time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log4j can be configured using one of</a:t>
            </a:r>
          </a:p>
          <a:p>
            <a:pPr lvl="1"/>
            <a:r>
              <a:rPr lang="en-US" dirty="0" smtClean="0"/>
              <a:t>log4j.properties (old format)</a:t>
            </a:r>
          </a:p>
          <a:p>
            <a:pPr lvl="1"/>
            <a:r>
              <a:rPr lang="en-US" dirty="0" smtClean="0"/>
              <a:t>log4j.xml (new XML format)</a:t>
            </a:r>
          </a:p>
          <a:p>
            <a:r>
              <a:rPr lang="en-US" dirty="0" smtClean="0"/>
              <a:t>log4j searches for a file with one of these names on the </a:t>
            </a:r>
            <a:r>
              <a:rPr lang="en-US" dirty="0" err="1" smtClean="0"/>
              <a:t>classpath</a:t>
            </a:r>
            <a:endParaRPr lang="en-US" dirty="0"/>
          </a:p>
          <a:p>
            <a:r>
              <a:rPr lang="en-US" dirty="0" smtClean="0"/>
              <a:t>Thus for a web app, the file can be placed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/WEB-INF/classes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25463"/>
            <a:ext cx="8686800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&lt;log4j:configuration xmlns:log4j="http://jakarta.apache.org/log4j/"&gt;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name="CONSOLE" class="org.apache.log4j.ConsoleAppender"&gt;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&lt;layout class="org.apache.log4j.PatternLayout"&gt;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ConversionPattern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value="%p - %C{1}.%M(%L) |%d{ISO8601}|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m%n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&lt;/layout&gt;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&lt;logger name="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org.openmrs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&lt;level value="INFO"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&lt;/logger&gt;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&lt;root&gt;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&lt;level value="WARN"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appender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-ref ref="CONSOLE" /&gt;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&lt;/root&gt;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log4j:configuration&gt;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4114800"/>
            <a:ext cx="2438400" cy="1905000"/>
          </a:xfrm>
          <a:prstGeom prst="wedgeRoundRectCallout">
            <a:avLst>
              <a:gd name="adj1" fmla="val -41603"/>
              <a:gd name="adj2" fmla="val -2062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of elements is important:</a:t>
            </a:r>
          </a:p>
          <a:p>
            <a:pPr algn="ctr"/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Appenders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Loggers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http://logging.apache.org/log4j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http://www.slf4j.org/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010400" cy="4525963"/>
          </a:xfrm>
        </p:spPr>
        <p:txBody>
          <a:bodyPr/>
          <a:lstStyle/>
          <a:p>
            <a:r>
              <a:rPr lang="en-US" dirty="0" smtClean="0"/>
              <a:t>In any large application, logging is necessary to monitor..</a:t>
            </a:r>
          </a:p>
          <a:p>
            <a:pPr lvl="1"/>
            <a:r>
              <a:rPr lang="en-US" dirty="0" smtClean="0"/>
              <a:t>What the application is doing</a:t>
            </a:r>
          </a:p>
          <a:p>
            <a:pPr lvl="1"/>
            <a:r>
              <a:rPr lang="en-US" dirty="0" smtClean="0"/>
              <a:t>Why errors might be occurring</a:t>
            </a:r>
          </a:p>
          <a:p>
            <a:r>
              <a:rPr lang="en-US" dirty="0" smtClean="0"/>
              <a:t>It is not always possible or practical to debug</a:t>
            </a:r>
          </a:p>
          <a:p>
            <a:r>
              <a:rPr lang="en-US" dirty="0" smtClean="0"/>
              <a:t>When a non-programmer finds an error, they can submit information from logs to the developers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log?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QI1VS20N\MCj021512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04800"/>
            <a:ext cx="1866900" cy="198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small application, then a few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 smtClean="0"/>
              <a:t> calls may suffice</a:t>
            </a:r>
          </a:p>
          <a:p>
            <a:r>
              <a:rPr lang="en-US" dirty="0" smtClean="0"/>
              <a:t>But for a larger application we might require:</a:t>
            </a:r>
          </a:p>
          <a:p>
            <a:pPr lvl="1"/>
            <a:r>
              <a:rPr lang="en-US" dirty="0" smtClean="0"/>
              <a:t>Keeping a record of log messages for each day</a:t>
            </a:r>
          </a:p>
          <a:p>
            <a:pPr lvl="1"/>
            <a:r>
              <a:rPr lang="en-US" dirty="0" smtClean="0"/>
              <a:t>A way of distinguishing between serious errors and just useful information</a:t>
            </a:r>
          </a:p>
          <a:p>
            <a:pPr lvl="1"/>
            <a:r>
              <a:rPr lang="en-US" dirty="0" smtClean="0"/>
              <a:t>The ability to send log messages to different places, e.g. the console, a file, email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2111" y="304800"/>
            <a:ext cx="14937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wan\AppData\Local\Microsoft\Windows\Temporary Internet Files\Content.IE5\Z17ZLHB1\MPj043942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52400"/>
            <a:ext cx="1409700" cy="14097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useful, log messages should contain the following information:</a:t>
            </a:r>
          </a:p>
          <a:p>
            <a:pPr lvl="1"/>
            <a:r>
              <a:rPr lang="en-US" dirty="0" smtClean="0"/>
              <a:t>The severity level (e.g. ERROR or WARN)</a:t>
            </a:r>
          </a:p>
          <a:p>
            <a:pPr lvl="1"/>
            <a:r>
              <a:rPr lang="en-US" dirty="0" smtClean="0"/>
              <a:t>The date and time</a:t>
            </a:r>
          </a:p>
          <a:p>
            <a:pPr lvl="1"/>
            <a:r>
              <a:rPr lang="en-US" dirty="0" smtClean="0"/>
              <a:t>The source - usually the Java class name</a:t>
            </a:r>
          </a:p>
          <a:p>
            <a:pPr lvl="1"/>
            <a:r>
              <a:rPr lang="en-US" dirty="0" smtClean="0"/>
              <a:t>The message - some useful information for the user or developer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524000"/>
          <a:ext cx="7086600" cy="412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/>
                <a:gridCol w="5996354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FATAL</a:t>
                      </a:r>
                      <a:r>
                        <a:rPr lang="en-US" b="1" baseline="30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baseline="30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Severe errors that cause premature termination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ERROR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Other runtime errors or unexpected conditions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WARN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Other runtime situations that are undesirable or unexpected, but not necessarily "wrong"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INFO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Interesting runtime events (startup/shutdown)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DEBUG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Detailed information on the flow through the system</a:t>
                      </a:r>
                      <a:endParaRPr lang="en-US" dirty="0"/>
                    </a:p>
                  </a:txBody>
                  <a:tcPr/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TRACE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 more detailed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609600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- not used by SLF4J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Z17ZLHB1\MPj043924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04800"/>
            <a:ext cx="1524000" cy="1016000"/>
          </a:xfrm>
          <a:prstGeom prst="rect">
            <a:avLst/>
          </a:prstGeom>
          <a:noFill/>
        </p:spPr>
      </p:pic>
      <p:sp>
        <p:nvSpPr>
          <p:cNvPr id="6" name="Up Arrow 5"/>
          <p:cNvSpPr/>
          <p:nvPr/>
        </p:nvSpPr>
        <p:spPr>
          <a:xfrm>
            <a:off x="8077200" y="1600200"/>
            <a:ext cx="533400" cy="4038600"/>
          </a:xfrm>
          <a:prstGeom prst="upArrow">
            <a:avLst/>
          </a:prstGeom>
          <a:gradFill>
            <a:gsLst>
              <a:gs pos="0">
                <a:schemeClr val="accent2"/>
              </a:gs>
              <a:gs pos="50000">
                <a:srgbClr val="FFFF00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java.util.logging</a:t>
            </a:r>
            <a:r>
              <a:rPr lang="en-US" dirty="0" smtClean="0"/>
              <a:t> (JUL)</a:t>
            </a:r>
          </a:p>
          <a:p>
            <a:pPr lvl="1"/>
            <a:r>
              <a:rPr lang="en-US" dirty="0" smtClean="0"/>
              <a:t>Part of the JDK 1.4+</a:t>
            </a:r>
          </a:p>
          <a:p>
            <a:r>
              <a:rPr lang="en-US" dirty="0" smtClean="0"/>
              <a:t>log4j</a:t>
            </a:r>
          </a:p>
          <a:p>
            <a:pPr lvl="1"/>
            <a:r>
              <a:rPr lang="en-US" dirty="0" smtClean="0"/>
              <a:t>Part of the Apache logging services</a:t>
            </a:r>
          </a:p>
          <a:p>
            <a:pPr lvl="1"/>
            <a:r>
              <a:rPr lang="en-US" dirty="0" smtClean="0"/>
              <a:t>More features than JUL</a:t>
            </a:r>
          </a:p>
          <a:p>
            <a:pPr lvl="1"/>
            <a:r>
              <a:rPr lang="en-US" dirty="0" smtClean="0"/>
              <a:t>Widely used by open source community, including OpenMRS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logging libraries</a:t>
            </a:r>
            <a:endParaRPr lang="en-US" dirty="0"/>
          </a:p>
        </p:txBody>
      </p:sp>
      <p:pic>
        <p:nvPicPr>
          <p:cNvPr id="3074" name="Picture 2" descr="C:\Users\Rowan\AppData\Local\Microsoft\Windows\Temporary Internet Files\Content.IE5\U2QRYMA0\MCj044147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28600"/>
            <a:ext cx="1731962" cy="1731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Facades are designed to work with many different logging libraries, and provide a common interface</a:t>
            </a:r>
          </a:p>
          <a:p>
            <a:r>
              <a:rPr lang="en-US" dirty="0" smtClean="0"/>
              <a:t>This means the application's logging calls are independent of the logging library used</a:t>
            </a:r>
          </a:p>
          <a:p>
            <a:endParaRPr lang="en-US" dirty="0" smtClean="0"/>
          </a:p>
          <a:p>
            <a:r>
              <a:rPr lang="en-US" dirty="0" smtClean="0"/>
              <a:t>Most commonly used ones are:</a:t>
            </a:r>
          </a:p>
          <a:p>
            <a:pPr lvl="1"/>
            <a:r>
              <a:rPr lang="en-US" dirty="0" smtClean="0"/>
              <a:t>Jakarta Commons Logging (JCL)</a:t>
            </a:r>
          </a:p>
          <a:p>
            <a:pPr lvl="1"/>
            <a:r>
              <a:rPr lang="en-US" dirty="0" smtClean="0"/>
              <a:t>Simple Logging Façade for Java (SLF4J)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facades</a:t>
            </a:r>
            <a:endParaRPr lang="en-US" dirty="0"/>
          </a:p>
        </p:txBody>
      </p:sp>
      <p:pic>
        <p:nvPicPr>
          <p:cNvPr id="2051" name="Picture 3" descr="C:\Users\Rowan\Desktop\AC_Adap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46188" cy="1246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libraries within an application may use different logging frameworks</a:t>
            </a:r>
          </a:p>
          <a:p>
            <a:r>
              <a:rPr lang="en-US" dirty="0" smtClean="0"/>
              <a:t>To ensure that all logging messages end up in the same place, we can use bridges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jcl-over-slf4j.jar</a:t>
            </a:r>
            <a:r>
              <a:rPr lang="en-US" dirty="0" smtClean="0"/>
              <a:t> replaces the JCL JAR file, and redirects all JCL log messages to SLF4J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+ SLF4J + JCL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1795272"/>
          </a:xfrm>
        </p:spPr>
        <p:txBody>
          <a:bodyPr>
            <a:normAutofit/>
          </a:bodyPr>
          <a:lstStyle/>
          <a:p>
            <a:r>
              <a:rPr lang="en-US" dirty="0" smtClean="0"/>
              <a:t>For an application like OpenMRS, that needs to support both JCL and SLF4J interfaces, then it can be configured as follows: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+ SLF4J + JCL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13621" y="3200400"/>
            <a:ext cx="16764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SLF4J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13621" y="4038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SLF4J-API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13621" y="57150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8028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log4j.jar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251" y="32882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jcl-over-slf4j.jar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32421" y="3200400"/>
            <a:ext cx="16764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JCL→SLF4J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13621" y="48768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SLF4J→log4j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6576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slf4j.jar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49530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slf4j-log4j.jar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3048000"/>
            <a:ext cx="3962400" cy="8382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3048000"/>
            <a:ext cx="3733800" cy="16764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4724400"/>
            <a:ext cx="3733800" cy="8382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5562600"/>
            <a:ext cx="3733800" cy="8382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hape 19"/>
          <p:cNvCxnSpPr>
            <a:stCxn id="11" idx="2"/>
            <a:endCxn id="7" idx="1"/>
          </p:cNvCxnSpPr>
          <p:nvPr/>
        </p:nvCxnSpPr>
        <p:spPr>
          <a:xfrm rot="16200000" flipH="1">
            <a:off x="3956371" y="3448050"/>
            <a:ext cx="571500" cy="11430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rot="5400000">
            <a:off x="5499421" y="38862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2" idx="0"/>
          </p:cNvCxnSpPr>
          <p:nvPr/>
        </p:nvCxnSpPr>
        <p:spPr>
          <a:xfrm rot="5400000">
            <a:off x="5499421" y="47244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8" idx="0"/>
          </p:cNvCxnSpPr>
          <p:nvPr/>
        </p:nvCxnSpPr>
        <p:spPr>
          <a:xfrm rot="5400000">
            <a:off x="5499421" y="55626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419600"/>
            <a:ext cx="227498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OpenMRS source</a:t>
            </a:r>
          </a:p>
          <a:p>
            <a:r>
              <a:rPr lang="en-US" sz="2000" dirty="0" smtClean="0"/>
              <a:t>code uses JCL 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667000" y="4038600"/>
            <a:ext cx="304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983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Presentation1</vt:lpstr>
      <vt:lpstr>Logging</vt:lpstr>
      <vt:lpstr>Why log?</vt:lpstr>
      <vt:lpstr>System.out.println?</vt:lpstr>
      <vt:lpstr>Log messages</vt:lpstr>
      <vt:lpstr>Log levels</vt:lpstr>
      <vt:lpstr>Java logging libraries</vt:lpstr>
      <vt:lpstr>Logging facades</vt:lpstr>
      <vt:lpstr>log4j + SLF4J + JCL</vt:lpstr>
      <vt:lpstr>log4j + SLF4J + JCL</vt:lpstr>
      <vt:lpstr>Jakarta Commons Logging (JCL)</vt:lpstr>
      <vt:lpstr>Logging for Java (log4j)</vt:lpstr>
      <vt:lpstr>Example: Logs and Loggers</vt:lpstr>
      <vt:lpstr>Logger levels</vt:lpstr>
      <vt:lpstr>Appenders</vt:lpstr>
      <vt:lpstr>Layouts</vt:lpstr>
      <vt:lpstr>Pattern Layout</vt:lpstr>
      <vt:lpstr>Configuration</vt:lpstr>
      <vt:lpstr>Example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117</cp:revision>
  <dcterms:created xsi:type="dcterms:W3CDTF">2009-05-07T15:19:39Z</dcterms:created>
  <dcterms:modified xsi:type="dcterms:W3CDTF">2009-07-30T14:10:37Z</dcterms:modified>
</cp:coreProperties>
</file>