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6" r:id="rId3"/>
    <p:sldId id="292" r:id="rId4"/>
    <p:sldId id="293" r:id="rId5"/>
    <p:sldId id="289" r:id="rId6"/>
    <p:sldId id="290" r:id="rId7"/>
    <p:sldId id="291" r:id="rId8"/>
    <p:sldId id="259" r:id="rId9"/>
    <p:sldId id="294" r:id="rId10"/>
    <p:sldId id="295" r:id="rId11"/>
    <p:sldId id="257" r:id="rId12"/>
    <p:sldId id="297" r:id="rId13"/>
    <p:sldId id="296" r:id="rId14"/>
    <p:sldId id="270" r:id="rId15"/>
    <p:sldId id="300" r:id="rId16"/>
    <p:sldId id="302" r:id="rId17"/>
    <p:sldId id="301" r:id="rId18"/>
    <p:sldId id="298" r:id="rId19"/>
    <p:sldId id="299" r:id="rId20"/>
    <p:sldId id="280" r:id="rId21"/>
    <p:sldId id="275" r:id="rId22"/>
    <p:sldId id="281" r:id="rId23"/>
    <p:sldId id="283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4" autoAdjust="0"/>
    <p:restoredTop sz="94660"/>
  </p:normalViewPr>
  <p:slideViewPr>
    <p:cSldViewPr>
      <p:cViewPr>
        <p:scale>
          <a:sx n="74" d="100"/>
          <a:sy n="74" d="100"/>
        </p:scale>
        <p:origin x="-528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D6093-822A-4818-8F30-C61A50A0A81B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93814-068F-4D32-AF41-6F8D1B2745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9/3/2010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EHXXX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nt.apache.org/manua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nt.apache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deoplex.com/focus/java#ant" TargetMode="External"/><Relationship Id="rId4" Type="http://schemas.openxmlformats.org/officeDocument/2006/relationships/hyperlink" Target="http://ant.apache.org/manua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XML based build scripts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 are relationships between targets, i.e. we can say that the execution of one target </a:t>
            </a:r>
            <a:r>
              <a:rPr lang="en-US" i="1" dirty="0" smtClean="0"/>
              <a:t>depends</a:t>
            </a:r>
            <a:r>
              <a:rPr lang="en-US" dirty="0" smtClean="0"/>
              <a:t> on the execution of another</a:t>
            </a:r>
          </a:p>
          <a:p>
            <a:r>
              <a:rPr lang="en-US" dirty="0" smtClean="0"/>
              <a:t>For example, we need our compile target to be executed before we can execute the jar target: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653136"/>
            <a:ext cx="8183651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&lt;target name="compile" description="compile the Java source files"&gt;</a:t>
            </a:r>
          </a:p>
          <a:p>
            <a:pPr lvl="1"/>
            <a:r>
              <a:rPr lang="en-GB" b="1" dirty="0" smtClean="0"/>
              <a:t>...</a:t>
            </a:r>
          </a:p>
          <a:p>
            <a:r>
              <a:rPr lang="en-GB" dirty="0" smtClean="0"/>
              <a:t>&lt;/target&gt; </a:t>
            </a:r>
          </a:p>
          <a:p>
            <a:r>
              <a:rPr lang="en-GB" dirty="0" smtClean="0"/>
              <a:t>&lt;target name="jar" </a:t>
            </a:r>
            <a:r>
              <a:rPr lang="en-GB" b="1" dirty="0" smtClean="0"/>
              <a:t>depends="compile" </a:t>
            </a:r>
            <a:r>
              <a:rPr lang="en-GB" dirty="0" smtClean="0"/>
              <a:t>description="create a Jar file"&gt;</a:t>
            </a:r>
          </a:p>
          <a:p>
            <a:r>
              <a:rPr lang="en-GB" dirty="0" smtClean="0"/>
              <a:t>	</a:t>
            </a:r>
            <a:r>
              <a:rPr lang="en-GB" b="1" dirty="0" smtClean="0"/>
              <a:t>...</a:t>
            </a:r>
          </a:p>
          <a:p>
            <a:r>
              <a:rPr lang="en-GB" dirty="0" smtClean="0"/>
              <a:t>&lt;/target&gt;</a:t>
            </a:r>
          </a:p>
        </p:txBody>
      </p:sp>
      <p:sp>
        <p:nvSpPr>
          <p:cNvPr id="5" name="Chevron 4"/>
          <p:cNvSpPr/>
          <p:nvPr/>
        </p:nvSpPr>
        <p:spPr>
          <a:xfrm>
            <a:off x="6588224" y="548680"/>
            <a:ext cx="576064" cy="576064"/>
          </a:xfrm>
          <a:prstGeom prst="chevr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164288" y="548680"/>
            <a:ext cx="576064" cy="576064"/>
          </a:xfrm>
          <a:prstGeom prst="chevr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7740352" y="548680"/>
            <a:ext cx="576064" cy="576064"/>
          </a:xfrm>
          <a:prstGeom prst="chevr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constants can be defined as properties which is good practice for readability and re-usability,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9592" y="3068960"/>
            <a:ext cx="7416824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&lt;property name="</a:t>
            </a:r>
            <a:r>
              <a:rPr lang="en-US" dirty="0" err="1" smtClean="0">
                <a:cs typeface="Courier New" pitchFamily="49" charset="0"/>
              </a:rPr>
              <a:t>classdir</a:t>
            </a:r>
            <a:r>
              <a:rPr lang="en-US" dirty="0" smtClean="0">
                <a:cs typeface="Courier New" pitchFamily="49" charset="0"/>
              </a:rPr>
              <a:t>" value="classes"/&gt;</a:t>
            </a:r>
          </a:p>
          <a:p>
            <a:endParaRPr lang="en-GB" dirty="0" smtClean="0"/>
          </a:p>
          <a:p>
            <a:r>
              <a:rPr lang="en-GB" dirty="0" smtClean="0"/>
              <a:t>&lt;target name="clean" description="remove intermediate files"&gt;</a:t>
            </a:r>
          </a:p>
          <a:p>
            <a:r>
              <a:rPr lang="en-GB" dirty="0" smtClean="0"/>
              <a:t>	&lt;delete dir="</a:t>
            </a:r>
            <a:r>
              <a:rPr lang="en-GB" b="1" dirty="0" smtClean="0"/>
              <a:t>${</a:t>
            </a:r>
            <a:r>
              <a:rPr lang="en-GB" b="1" dirty="0" err="1" smtClean="0"/>
              <a:t>classdir</a:t>
            </a:r>
            <a:r>
              <a:rPr lang="en-GB" b="1" dirty="0" smtClean="0"/>
              <a:t>}</a:t>
            </a:r>
            <a:r>
              <a:rPr lang="en-GB" dirty="0" smtClean="0"/>
              <a:t>"/&gt;</a:t>
            </a:r>
          </a:p>
          <a:p>
            <a:r>
              <a:rPr lang="en-GB" dirty="0" smtClean="0"/>
              <a:t>&lt;/target&gt;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access various predefined system / environment properties in this way as well, e.g.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properties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9592" y="3501008"/>
            <a:ext cx="7416824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smtClean="0"/>
              <a:t>&lt;property </a:t>
            </a:r>
            <a:r>
              <a:rPr lang="en-GB" b="1" dirty="0" smtClean="0"/>
              <a:t>environment="</a:t>
            </a:r>
            <a:r>
              <a:rPr lang="en-GB" b="1" dirty="0" err="1" smtClean="0"/>
              <a:t>env</a:t>
            </a:r>
            <a:r>
              <a:rPr lang="en-GB" b="1" dirty="0" smtClean="0"/>
              <a:t>"</a:t>
            </a:r>
            <a:r>
              <a:rPr lang="en-GB" dirty="0" smtClean="0"/>
              <a:t>/&gt;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&lt;target name</a:t>
            </a:r>
            <a:r>
              <a:rPr lang="en-GB" dirty="0" smtClean="0"/>
              <a:t>="test" </a:t>
            </a:r>
            <a:r>
              <a:rPr lang="en-GB" dirty="0" smtClean="0"/>
              <a:t>description</a:t>
            </a:r>
            <a:r>
              <a:rPr lang="en-GB" dirty="0" smtClean="0"/>
              <a:t>="show path </a:t>
            </a:r>
            <a:r>
              <a:rPr lang="en-GB" dirty="0" err="1" smtClean="0"/>
              <a:t>env</a:t>
            </a:r>
            <a:r>
              <a:rPr lang="en-GB" dirty="0" smtClean="0"/>
              <a:t> variable"&gt;</a:t>
            </a:r>
            <a:endParaRPr lang="en-GB" dirty="0" smtClean="0"/>
          </a:p>
          <a:p>
            <a:r>
              <a:rPr lang="en-GB" dirty="0" smtClean="0"/>
              <a:t>	</a:t>
            </a:r>
            <a:r>
              <a:rPr lang="en-GB" dirty="0" smtClean="0"/>
              <a:t>&lt;echo message</a:t>
            </a:r>
            <a:r>
              <a:rPr lang="en-GB" dirty="0" smtClean="0"/>
              <a:t>="path </a:t>
            </a:r>
            <a:r>
              <a:rPr lang="en-GB" dirty="0" smtClean="0"/>
              <a:t>= ${</a:t>
            </a:r>
            <a:r>
              <a:rPr lang="en-GB" b="1" dirty="0" err="1" smtClean="0"/>
              <a:t>env</a:t>
            </a:r>
            <a:r>
              <a:rPr lang="en-GB" dirty="0" err="1" smtClean="0"/>
              <a:t>.PATH</a:t>
            </a:r>
            <a:r>
              <a:rPr lang="en-GB" dirty="0" smtClean="0"/>
              <a:t>}"/&gt; </a:t>
            </a:r>
            <a:endParaRPr lang="en-GB" dirty="0" smtClean="0"/>
          </a:p>
          <a:p>
            <a:r>
              <a:rPr lang="en-GB" dirty="0" smtClean="0"/>
              <a:t>&lt;/target&gt;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2771800" y="5085184"/>
            <a:ext cx="1800200" cy="936104"/>
          </a:xfrm>
          <a:prstGeom prst="wedgeRectCallout">
            <a:avLst>
              <a:gd name="adj1" fmla="val -58035"/>
              <a:gd name="adj2" fmla="val -88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dirty="0" smtClean="0"/>
              <a:t> is a built-in task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5364088" y="2636912"/>
            <a:ext cx="3096344" cy="1008112"/>
          </a:xfrm>
          <a:prstGeom prst="wedgeRectCallout">
            <a:avLst>
              <a:gd name="adj1" fmla="val -73841"/>
              <a:gd name="adj2" fmla="val 37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ourier New" pitchFamily="49" charset="0"/>
              </a:rPr>
              <a:t>All environment variables will be imported with this prefix</a:t>
            </a:r>
            <a:endParaRPr lang="en-GB" dirty="0"/>
          </a:p>
        </p:txBody>
      </p:sp>
      <p:sp>
        <p:nvSpPr>
          <p:cNvPr id="8" name="Rectangular Callout 7"/>
          <p:cNvSpPr/>
          <p:nvPr/>
        </p:nvSpPr>
        <p:spPr>
          <a:xfrm>
            <a:off x="5364088" y="5085184"/>
            <a:ext cx="1800200" cy="936104"/>
          </a:xfrm>
          <a:prstGeom prst="wedgeRectCallout">
            <a:avLst>
              <a:gd name="adj1" fmla="val -58035"/>
              <a:gd name="adj2" fmla="val -88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prefix from above</a:t>
            </a:r>
            <a:endParaRPr lang="en-GB" dirty="0"/>
          </a:p>
        </p:txBody>
      </p:sp>
      <p:pic>
        <p:nvPicPr>
          <p:cNvPr id="4098" name="Picture 2" descr="C:\Users\Rowan\AppData\Local\Microsoft\Windows\Temporary Internet Files\Content.IE5\AAJU11E4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332656"/>
            <a:ext cx="1135856" cy="11358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property is a path then you should use the location attribute as its value will be modified for different file systems,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properties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9592" y="2924944"/>
            <a:ext cx="7416824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&lt;property name="</a:t>
            </a:r>
            <a:r>
              <a:rPr lang="en-US" dirty="0" err="1" smtClean="0">
                <a:cs typeface="Courier New" pitchFamily="49" charset="0"/>
              </a:rPr>
              <a:t>datadir</a:t>
            </a:r>
            <a:r>
              <a:rPr lang="en-US" dirty="0" smtClean="0">
                <a:cs typeface="Courier New" pitchFamily="49" charset="0"/>
              </a:rPr>
              <a:t>" location="../data/files"/&gt;</a:t>
            </a:r>
          </a:p>
          <a:p>
            <a:endParaRPr lang="en-GB" dirty="0" smtClean="0"/>
          </a:p>
          <a:p>
            <a:r>
              <a:rPr lang="en-GB" dirty="0" smtClean="0"/>
              <a:t>&lt;target name="clean-data" description="remove data files"&gt;</a:t>
            </a:r>
          </a:p>
          <a:p>
            <a:r>
              <a:rPr lang="en-GB" dirty="0" smtClean="0"/>
              <a:t>	&lt;delete dir="${</a:t>
            </a:r>
            <a:r>
              <a:rPr lang="en-US" dirty="0" err="1" smtClean="0">
                <a:cs typeface="Courier New" pitchFamily="49" charset="0"/>
              </a:rPr>
              <a:t>datadir</a:t>
            </a:r>
            <a:r>
              <a:rPr lang="en-GB" dirty="0" smtClean="0"/>
              <a:t>}"/&gt;</a:t>
            </a:r>
          </a:p>
          <a:p>
            <a:r>
              <a:rPr lang="en-GB" dirty="0" smtClean="0"/>
              <a:t>&lt;/target&gt;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1680" y="4653136"/>
            <a:ext cx="280831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Windows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datadir</a:t>
            </a:r>
            <a:r>
              <a:rPr lang="en-US" dirty="0" smtClean="0"/>
              <a:t> will become "..\data\files"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716016" y="4653136"/>
            <a:ext cx="259228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Linux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datadir</a:t>
            </a:r>
            <a:r>
              <a:rPr lang="en-US" dirty="0" smtClean="0"/>
              <a:t> will remain as "../data/files"</a:t>
            </a:r>
            <a:endParaRPr lang="en-GB" dirty="0"/>
          </a:p>
        </p:txBody>
      </p:sp>
      <p:pic>
        <p:nvPicPr>
          <p:cNvPr id="3074" name="Picture 2" descr="C:\Users\Rowan\AppData\Local\Microsoft\Windows\Temporary Internet Files\Content.IE5\C3QBEDPT\MC900433853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260648"/>
            <a:ext cx="1173708" cy="11737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590481"/>
          </a:xfrm>
        </p:spPr>
        <p:txBody>
          <a:bodyPr>
            <a:normAutofit/>
          </a:bodyPr>
          <a:lstStyle/>
          <a:p>
            <a:r>
              <a:rPr lang="en-US" dirty="0" smtClean="0"/>
              <a:t>Ant also has three predefined properties for getting the current time: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and date properties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5656" y="259371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${DSTAMP}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yyyyMMdd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20090725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${TSTAMP}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hhmm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${TODAY}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MMMM </a:t>
                      </a:r>
                      <a:r>
                        <a:rPr lang="en-GB" dirty="0" err="1" smtClean="0"/>
                        <a:t>dd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yyyy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July 25 2009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Rowan\AppData\Local\Microsoft\Windows\Temporary Internet Files\Content.IE5\C3QBEDPT\MC90044150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332656"/>
            <a:ext cx="1043286" cy="1043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r>
              <a:rPr lang="en-US" dirty="0" smtClean="0"/>
              <a:t>This simple task writes text, e.g.</a:t>
            </a:r>
          </a:p>
          <a:p>
            <a:endParaRPr lang="en-US" dirty="0" smtClean="0"/>
          </a:p>
          <a:p>
            <a:r>
              <a:rPr lang="en-US" dirty="0" smtClean="0"/>
              <a:t>We can also write to a file instead of the console, e.g.</a:t>
            </a:r>
          </a:p>
          <a:p>
            <a:endParaRPr lang="en-US" dirty="0" smtClean="0"/>
          </a:p>
          <a:p>
            <a:r>
              <a:rPr lang="en-US" dirty="0" smtClean="0"/>
              <a:t>A level can be assigned to a message to determine if it should be displayed: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echo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71600" y="1988840"/>
            <a:ext cx="6264696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smtClean="0"/>
              <a:t>&lt;echo message="Hello world!" /&gt;</a:t>
            </a:r>
            <a:endParaRPr lang="en-GB" dirty="0" smtClean="0"/>
          </a:p>
        </p:txBody>
      </p:sp>
      <p:pic>
        <p:nvPicPr>
          <p:cNvPr id="6" name="Picture 2" descr="C:\Users\Rowan\AppData\Local\Microsoft\Windows\Temporary Internet Files\Content.IE5\AAJU11E4\MP90044395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7164" y="332657"/>
            <a:ext cx="1290193" cy="86409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971600" y="3284984"/>
            <a:ext cx="6264696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smtClean="0"/>
              <a:t>&lt;echo message="Hello world!" file="msgs.txt" /&gt;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971600" y="4653136"/>
            <a:ext cx="6264696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smtClean="0"/>
              <a:t>&lt;echo message="Hello world!" level="debug" /&gt;</a:t>
            </a:r>
            <a:endParaRPr lang="en-GB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5004048" y="5301208"/>
            <a:ext cx="2664296" cy="1080120"/>
          </a:xfrm>
          <a:prstGeom prst="wedgeRectCallout">
            <a:avLst>
              <a:gd name="adj1" fmla="val -27799"/>
              <a:gd name="adj2" fmla="val -77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only be displayed if ant is run with </a:t>
            </a:r>
          </a:p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-debug </a:t>
            </a:r>
            <a:r>
              <a:rPr lang="en-US" dirty="0" smtClean="0"/>
              <a:t>flag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r>
              <a:rPr lang="en-US" dirty="0" smtClean="0"/>
              <a:t>This task creates the specified directory and any non-existent parent directories, e.g.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</a:t>
            </a:r>
            <a:r>
              <a:rPr lang="en-US" dirty="0" err="1" smtClean="0"/>
              <a:t>mkdir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71600" y="2420888"/>
            <a:ext cx="6264696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smtClean="0"/>
              <a:t>&lt;</a:t>
            </a:r>
            <a:r>
              <a:rPr lang="en-GB" dirty="0" err="1" smtClean="0"/>
              <a:t>mkdir</a:t>
            </a:r>
            <a:r>
              <a:rPr lang="en-GB" dirty="0" smtClean="0"/>
              <a:t> dir="project/output/bin/test"/&gt;</a:t>
            </a:r>
            <a:endParaRPr lang="en-GB" dirty="0" smtClean="0"/>
          </a:p>
        </p:txBody>
      </p:sp>
      <p:pic>
        <p:nvPicPr>
          <p:cNvPr id="6" name="Picture 2" descr="C:\Users\Rowan\AppData\Local\Microsoft\Windows\Temporary Internet Files\Content.IE5\AAJU11E4\MP90044395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7164" y="332657"/>
            <a:ext cx="1290193" cy="864096"/>
          </a:xfrm>
          <a:prstGeom prst="rect">
            <a:avLst/>
          </a:prstGeom>
          <a:noFill/>
        </p:spPr>
      </p:pic>
      <p:sp>
        <p:nvSpPr>
          <p:cNvPr id="7" name="Rectangular Callout 6"/>
          <p:cNvSpPr/>
          <p:nvPr/>
        </p:nvSpPr>
        <p:spPr>
          <a:xfrm>
            <a:off x="2771800" y="3140968"/>
            <a:ext cx="3456384" cy="1224136"/>
          </a:xfrm>
          <a:prstGeom prst="wedgeRectCallout">
            <a:avLst>
              <a:gd name="adj1" fmla="val -22209"/>
              <a:gd name="adj2" fmla="val -79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Creates the </a:t>
            </a:r>
            <a:r>
              <a:rPr lang="en-US" i="1" dirty="0" smtClean="0"/>
              <a:t>project</a:t>
            </a:r>
            <a:r>
              <a:rPr lang="en-US" dirty="0" smtClean="0"/>
              <a:t> folder if it doesn't exist, then creates the </a:t>
            </a:r>
            <a:r>
              <a:rPr lang="en-US" i="1" dirty="0" smtClean="0"/>
              <a:t>output</a:t>
            </a:r>
            <a:r>
              <a:rPr lang="en-US" dirty="0" smtClean="0"/>
              <a:t> folder.. etc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r>
              <a:rPr lang="en-US" dirty="0" smtClean="0"/>
              <a:t>This task deletes the specified directory or file, e.g.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delete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71600" y="2420888"/>
            <a:ext cx="6264696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smtClean="0"/>
              <a:t>&lt;delete file="project/test.java"/&gt;</a:t>
            </a:r>
            <a:endParaRPr lang="en-GB" dirty="0" smtClean="0"/>
          </a:p>
        </p:txBody>
      </p:sp>
      <p:pic>
        <p:nvPicPr>
          <p:cNvPr id="6" name="Picture 2" descr="C:\Users\Rowan\AppData\Local\Microsoft\Windows\Temporary Internet Files\Content.IE5\AAJU11E4\MP90044395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7164" y="332657"/>
            <a:ext cx="1290193" cy="864096"/>
          </a:xfrm>
          <a:prstGeom prst="rect">
            <a:avLst/>
          </a:prstGeom>
          <a:noFill/>
        </p:spPr>
      </p:pic>
      <p:sp>
        <p:nvSpPr>
          <p:cNvPr id="7" name="Rectangular Callout 6"/>
          <p:cNvSpPr/>
          <p:nvPr/>
        </p:nvSpPr>
        <p:spPr>
          <a:xfrm>
            <a:off x="2771800" y="3068960"/>
            <a:ext cx="3960440" cy="360040"/>
          </a:xfrm>
          <a:prstGeom prst="wedgeRectCallout">
            <a:avLst>
              <a:gd name="adj1" fmla="val -31897"/>
              <a:gd name="adj2" fmla="val -118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Deletes the filed called </a:t>
            </a:r>
            <a:r>
              <a:rPr lang="en-US" i="1" dirty="0" smtClean="0"/>
              <a:t>test.java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71600" y="3789040"/>
            <a:ext cx="6264696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smtClean="0"/>
              <a:t>&lt;delete dir="project/test"/&gt;</a:t>
            </a:r>
            <a:endParaRPr lang="en-GB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2771800" y="4509120"/>
            <a:ext cx="4032448" cy="720080"/>
          </a:xfrm>
          <a:prstGeom prst="wedgeRectCallout">
            <a:avLst>
              <a:gd name="adj1" fmla="val -31897"/>
              <a:gd name="adj2" fmla="val -93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Deletes the folder called </a:t>
            </a:r>
            <a:r>
              <a:rPr lang="en-US" i="1" dirty="0" smtClean="0"/>
              <a:t>test</a:t>
            </a:r>
            <a:r>
              <a:rPr lang="en-US" dirty="0" smtClean="0"/>
              <a:t> and everything inside it 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r>
              <a:rPr lang="en-US" dirty="0" smtClean="0"/>
              <a:t>This task invokes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dirty="0" smtClean="0"/>
              <a:t> to compile a directory of Java files, e.g.</a:t>
            </a:r>
          </a:p>
          <a:p>
            <a:endParaRPr lang="en-US" dirty="0" smtClean="0"/>
          </a:p>
          <a:p>
            <a:r>
              <a:rPr lang="en-US" dirty="0" smtClean="0"/>
              <a:t>By default class files will be placed in the same directory, however we can specify the output directory, e.g.</a:t>
            </a:r>
          </a:p>
          <a:p>
            <a:endParaRPr lang="en-US" dirty="0" smtClean="0"/>
          </a:p>
          <a:p>
            <a:r>
              <a:rPr lang="en-US" dirty="0" smtClean="0"/>
              <a:t>It checks the modified time of each class file and only compile Java files which have been modified since they were last compiled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</a:t>
            </a:r>
            <a:r>
              <a:rPr lang="en-US" dirty="0" err="1" smtClean="0"/>
              <a:t>javac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71600" y="2411596"/>
            <a:ext cx="6264696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smtClean="0"/>
              <a:t>&lt;</a:t>
            </a:r>
            <a:r>
              <a:rPr lang="en-GB" dirty="0" err="1" smtClean="0"/>
              <a:t>javac</a:t>
            </a:r>
            <a:r>
              <a:rPr lang="en-GB" dirty="0" smtClean="0"/>
              <a:t> </a:t>
            </a:r>
            <a:r>
              <a:rPr lang="en-GB" dirty="0" err="1" smtClean="0"/>
              <a:t>srcdir</a:t>
            </a:r>
            <a:r>
              <a:rPr lang="en-GB" dirty="0" smtClean="0"/>
              <a:t>="${src.dir}" /&gt;</a:t>
            </a:r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971600" y="4139788"/>
            <a:ext cx="6264696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smtClean="0"/>
              <a:t>&lt;</a:t>
            </a:r>
            <a:r>
              <a:rPr lang="en-GB" dirty="0" err="1" smtClean="0"/>
              <a:t>javac</a:t>
            </a:r>
            <a:r>
              <a:rPr lang="en-GB" dirty="0" smtClean="0"/>
              <a:t> </a:t>
            </a:r>
            <a:r>
              <a:rPr lang="en-GB" dirty="0" err="1" smtClean="0"/>
              <a:t>srcdir</a:t>
            </a:r>
            <a:r>
              <a:rPr lang="en-GB" dirty="0" smtClean="0"/>
              <a:t>="${src.dir}" </a:t>
            </a:r>
            <a:r>
              <a:rPr lang="en-GB" dirty="0" err="1" smtClean="0"/>
              <a:t>destdir</a:t>
            </a:r>
            <a:r>
              <a:rPr lang="en-GB" dirty="0" smtClean="0"/>
              <a:t>="${classes.dir}" /&gt;</a:t>
            </a:r>
            <a:endParaRPr lang="en-GB" dirty="0" smtClean="0"/>
          </a:p>
        </p:txBody>
      </p:sp>
      <p:pic>
        <p:nvPicPr>
          <p:cNvPr id="6" name="Picture 2" descr="C:\Users\Rowan\AppData\Local\Microsoft\Windows\Temporary Internet Files\Content.IE5\AAJU11E4\MP90044395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7164" y="332657"/>
            <a:ext cx="1290193" cy="864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r>
              <a:rPr lang="en-US" dirty="0" smtClean="0"/>
              <a:t>This task invokes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jar</a:t>
            </a:r>
            <a:r>
              <a:rPr lang="en-US" dirty="0" smtClean="0"/>
              <a:t> to create a JAR file from a directory of class files, e.g.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jar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75656" y="2627620"/>
            <a:ext cx="6264696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smtClean="0"/>
              <a:t>&lt;jar </a:t>
            </a:r>
            <a:r>
              <a:rPr lang="en-GB" dirty="0" err="1" smtClean="0"/>
              <a:t>jarfile</a:t>
            </a:r>
            <a:r>
              <a:rPr lang="en-GB" dirty="0" smtClean="0"/>
              <a:t>="project.jar" </a:t>
            </a:r>
            <a:r>
              <a:rPr lang="en-GB" dirty="0" err="1" smtClean="0"/>
              <a:t>basedir</a:t>
            </a:r>
            <a:r>
              <a:rPr lang="en-GB" dirty="0" smtClean="0"/>
              <a:t>="${classes.dir}" /&gt;</a:t>
            </a:r>
            <a:endParaRPr lang="en-GB" dirty="0" smtClean="0"/>
          </a:p>
        </p:txBody>
      </p:sp>
      <p:pic>
        <p:nvPicPr>
          <p:cNvPr id="6" name="Picture 2" descr="C:\Users\Rowan\AppData\Local\Microsoft\Windows\Temporary Internet Files\Content.IE5\AAJU11E4\MP90044395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7164" y="332657"/>
            <a:ext cx="1290193" cy="864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Apache Ant is a software tool for automating software build processes</a:t>
            </a:r>
          </a:p>
          <a:p>
            <a:r>
              <a:rPr lang="en-US" dirty="0" smtClean="0"/>
              <a:t>Similar to MAKE, but:</a:t>
            </a:r>
          </a:p>
          <a:p>
            <a:pPr lvl="1"/>
            <a:r>
              <a:rPr lang="en-US" dirty="0" smtClean="0"/>
              <a:t>Written in and developed primarily for Java</a:t>
            </a:r>
          </a:p>
          <a:p>
            <a:pPr lvl="1"/>
            <a:r>
              <a:rPr lang="en-US" dirty="0" smtClean="0"/>
              <a:t>Uses XML scripts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	</a:t>
            </a:r>
            <a:endParaRPr lang="en-US" dirty="0"/>
          </a:p>
        </p:txBody>
      </p:sp>
      <p:pic>
        <p:nvPicPr>
          <p:cNvPr id="1027" name="Picture 3" descr="C:\Users\Rowan\Desktop\200px-Apache-Ant-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717032"/>
            <a:ext cx="3672557" cy="22769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task builds a WAR file from a Java web application project, e.g.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Tasks: war</a:t>
            </a:r>
            <a:endParaRPr lang="en-US" dirty="0"/>
          </a:p>
        </p:txBody>
      </p:sp>
      <p:pic>
        <p:nvPicPr>
          <p:cNvPr id="14" name="Picture 2" descr="C:\Users\Rowan\AppData\Local\Microsoft\Windows\Temporary Internet Files\Content.IE5\AAJU11E4\MP900443952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7164" y="332657"/>
            <a:ext cx="1290193" cy="864096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899592" y="3114834"/>
            <a:ext cx="7488832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smtClean="0"/>
              <a:t>&lt;war </a:t>
            </a:r>
            <a:r>
              <a:rPr lang="en-GB" dirty="0" err="1" smtClean="0"/>
              <a:t>dest</a:t>
            </a:r>
            <a:r>
              <a:rPr lang="en-GB" dirty="0" err="1" smtClean="0"/>
              <a:t>file</a:t>
            </a:r>
            <a:r>
              <a:rPr lang="en-GB" dirty="0" smtClean="0"/>
              <a:t>="</a:t>
            </a:r>
            <a:r>
              <a:rPr lang="en-GB" dirty="0" err="1" smtClean="0"/>
              <a:t>myapp.war</a:t>
            </a:r>
            <a:r>
              <a:rPr lang="en-GB" dirty="0" smtClean="0"/>
              <a:t>" </a:t>
            </a:r>
            <a:r>
              <a:rPr lang="en-GB" dirty="0" err="1" smtClean="0"/>
              <a:t>webxml</a:t>
            </a:r>
            <a:r>
              <a:rPr lang="en-GB" dirty="0" smtClean="0"/>
              <a:t>="</a:t>
            </a:r>
            <a:r>
              <a:rPr lang="en-GB" dirty="0" err="1" smtClean="0"/>
              <a:t>src</a:t>
            </a:r>
            <a:r>
              <a:rPr lang="en-GB" dirty="0" smtClean="0"/>
              <a:t>/metadata/web.xml"&gt;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fileset</a:t>
            </a:r>
            <a:r>
              <a:rPr lang="en-US" dirty="0" smtClean="0"/>
              <a:t> dir="</a:t>
            </a:r>
            <a:r>
              <a:rPr lang="en-US" dirty="0" err="1" smtClean="0"/>
              <a:t>src</a:t>
            </a:r>
            <a:r>
              <a:rPr lang="en-US" dirty="0" smtClean="0"/>
              <a:t>/html/</a:t>
            </a:r>
            <a:r>
              <a:rPr lang="en-US" dirty="0" err="1" smtClean="0"/>
              <a:t>myapp</a:t>
            </a:r>
            <a:r>
              <a:rPr lang="en-US" dirty="0" smtClean="0"/>
              <a:t>"/&gt;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fileset</a:t>
            </a:r>
            <a:r>
              <a:rPr lang="en-US" dirty="0" smtClean="0"/>
              <a:t> dir="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jsp</a:t>
            </a:r>
            <a:r>
              <a:rPr lang="en-US" dirty="0" smtClean="0"/>
              <a:t>/</a:t>
            </a:r>
            <a:r>
              <a:rPr lang="en-US" dirty="0" err="1" smtClean="0"/>
              <a:t>myapp</a:t>
            </a:r>
            <a:r>
              <a:rPr lang="en-US" dirty="0" smtClean="0"/>
              <a:t>"/&gt;</a:t>
            </a:r>
          </a:p>
          <a:p>
            <a:pPr lvl="1"/>
            <a:r>
              <a:rPr lang="en-US" dirty="0" smtClean="0"/>
              <a:t>&lt;lib dir="</a:t>
            </a:r>
            <a:r>
              <a:rPr lang="en-US" dirty="0" err="1" smtClean="0"/>
              <a:t>libs</a:t>
            </a:r>
            <a:r>
              <a:rPr lang="en-US" dirty="0" smtClean="0"/>
              <a:t>"/&gt;</a:t>
            </a:r>
          </a:p>
          <a:p>
            <a:pPr lvl="1"/>
            <a:r>
              <a:rPr lang="en-US" dirty="0" smtClean="0"/>
              <a:t>&lt;classes dir="build/main" /&gt;</a:t>
            </a:r>
            <a:endParaRPr lang="en-US" dirty="0" smtClean="0"/>
          </a:p>
          <a:p>
            <a:r>
              <a:rPr lang="en-US" dirty="0" smtClean="0"/>
              <a:t>&lt;/war&gt;</a:t>
            </a:r>
            <a:endParaRPr lang="en-GB" dirty="0" smtClean="0"/>
          </a:p>
        </p:txBody>
      </p:sp>
      <p:sp>
        <p:nvSpPr>
          <p:cNvPr id="16" name="Rectangular Callout 15"/>
          <p:cNvSpPr/>
          <p:nvPr/>
        </p:nvSpPr>
        <p:spPr>
          <a:xfrm>
            <a:off x="5796136" y="2132856"/>
            <a:ext cx="1512168" cy="79208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 web.xml</a:t>
            </a:r>
            <a:endParaRPr lang="en-GB" dirty="0"/>
          </a:p>
        </p:txBody>
      </p:sp>
      <p:sp>
        <p:nvSpPr>
          <p:cNvPr id="17" name="Rectangular Callout 16"/>
          <p:cNvSpPr/>
          <p:nvPr/>
        </p:nvSpPr>
        <p:spPr>
          <a:xfrm>
            <a:off x="6228184" y="3645024"/>
            <a:ext cx="1512168" cy="792088"/>
          </a:xfrm>
          <a:prstGeom prst="wedgeRectCallout">
            <a:avLst>
              <a:gd name="adj1" fmla="val -114518"/>
              <a:gd name="adj2" fmla="val -35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and JSP files</a:t>
            </a:r>
            <a:endParaRPr lang="en-GB" dirty="0"/>
          </a:p>
        </p:txBody>
      </p:sp>
      <p:sp>
        <p:nvSpPr>
          <p:cNvPr id="18" name="Rectangular Callout 17"/>
          <p:cNvSpPr/>
          <p:nvPr/>
        </p:nvSpPr>
        <p:spPr>
          <a:xfrm>
            <a:off x="2843808" y="4941168"/>
            <a:ext cx="1728192" cy="648072"/>
          </a:xfrm>
          <a:prstGeom prst="wedgeRectCallout">
            <a:avLst>
              <a:gd name="adj1" fmla="val -52451"/>
              <a:gd name="adj2" fmla="val -11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classes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complete list </a:t>
            </a:r>
            <a:r>
              <a:rPr lang="en-US" dirty="0" smtClean="0"/>
              <a:t>of built-in tasks see </a:t>
            </a:r>
            <a:r>
              <a:rPr lang="en-US" dirty="0" smtClean="0">
                <a:hlinkClick r:id="rId3"/>
              </a:rPr>
              <a:t>http://ant.apache.org/manual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You can also write your own tasks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Extend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org.apache.tools.ant.Task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Override the execute method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Provide setter methods for all task attributes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Import the custom task into your build script using &lt;</a:t>
            </a:r>
            <a:r>
              <a:rPr lang="en-US" dirty="0" err="1" smtClean="0">
                <a:cs typeface="Courier New" pitchFamily="49" charset="0"/>
              </a:rPr>
              <a:t>taskdef</a:t>
            </a:r>
            <a:r>
              <a:rPr lang="en-US" dirty="0" smtClean="0">
                <a:cs typeface="Courier New" pitchFamily="49" charset="0"/>
              </a:rPr>
              <a:t>&gt;, e.g.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tasks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5013176"/>
            <a:ext cx="757611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cs typeface="Arial" pitchFamily="34" charset="0"/>
              </a:rPr>
              <a:t>&lt;</a:t>
            </a:r>
            <a:r>
              <a:rPr lang="en-US" dirty="0" err="1" smtClean="0">
                <a:cs typeface="Arial" pitchFamily="34" charset="0"/>
              </a:rPr>
              <a:t>taskdef</a:t>
            </a:r>
            <a:r>
              <a:rPr lang="en-US" dirty="0" smtClean="0">
                <a:cs typeface="Arial" pitchFamily="34" charset="0"/>
              </a:rPr>
              <a:t> name="</a:t>
            </a:r>
            <a:r>
              <a:rPr lang="en-US" dirty="0" err="1" smtClean="0">
                <a:cs typeface="Arial" pitchFamily="34" charset="0"/>
              </a:rPr>
              <a:t>mytask</a:t>
            </a:r>
            <a:r>
              <a:rPr lang="en-US" dirty="0" smtClean="0">
                <a:cs typeface="Arial" pitchFamily="34" charset="0"/>
              </a:rPr>
              <a:t>" </a:t>
            </a:r>
            <a:r>
              <a:rPr lang="en-US" dirty="0" err="1" smtClean="0">
                <a:cs typeface="Arial" pitchFamily="34" charset="0"/>
              </a:rPr>
              <a:t>classname</a:t>
            </a:r>
            <a:r>
              <a:rPr lang="en-US" dirty="0" smtClean="0">
                <a:cs typeface="Arial" pitchFamily="34" charset="0"/>
              </a:rPr>
              <a:t>="</a:t>
            </a:r>
            <a:r>
              <a:rPr lang="en-US" dirty="0" err="1" smtClean="0">
                <a:cs typeface="Arial" pitchFamily="34" charset="0"/>
              </a:rPr>
              <a:t>com.mydomain.MyTask</a:t>
            </a:r>
            <a:r>
              <a:rPr lang="en-US" dirty="0" smtClean="0">
                <a:cs typeface="Arial" pitchFamily="34" charset="0"/>
              </a:rPr>
              <a:t>"/&gt;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2962672" cy="4525963"/>
          </a:xfrm>
        </p:spPr>
        <p:txBody>
          <a:bodyPr/>
          <a:lstStyle/>
          <a:p>
            <a:r>
              <a:rPr lang="en-US" i="1" dirty="0" smtClean="0"/>
              <a:t>Window &gt; Show View &gt; Ant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Eclipse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556792"/>
            <a:ext cx="4425166" cy="41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357166"/>
            <a:ext cx="5715008" cy="621508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Curved Right Arrow 4"/>
          <p:cNvSpPr/>
          <p:nvPr/>
        </p:nvSpPr>
        <p:spPr>
          <a:xfrm rot="18817746">
            <a:off x="2404478" y="2824287"/>
            <a:ext cx="1074953" cy="3623742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5157192"/>
            <a:ext cx="18002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Drag build.xml file to Ant view</a:t>
            </a:r>
            <a:endParaRPr lang="en-GB" dirty="0"/>
          </a:p>
        </p:txBody>
      </p:sp>
      <p:sp>
        <p:nvSpPr>
          <p:cNvPr id="8" name="Rectangular Callout 7"/>
          <p:cNvSpPr/>
          <p:nvPr/>
        </p:nvSpPr>
        <p:spPr>
          <a:xfrm>
            <a:off x="6084168" y="4365104"/>
            <a:ext cx="2016224" cy="1368152"/>
          </a:xfrm>
          <a:prstGeom prst="wedgeRectCallout">
            <a:avLst>
              <a:gd name="adj1" fmla="val -80238"/>
              <a:gd name="adj2" fmla="val 17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Double-click targets to execute them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site: </a:t>
            </a:r>
            <a:r>
              <a:rPr lang="en-US" dirty="0" smtClean="0">
                <a:hlinkClick r:id="rId3"/>
              </a:rPr>
              <a:t>http://ant.apache.org</a:t>
            </a:r>
            <a:endParaRPr lang="en-US" dirty="0" smtClean="0"/>
          </a:p>
          <a:p>
            <a:r>
              <a:rPr lang="en-US" dirty="0" smtClean="0"/>
              <a:t>Manual: </a:t>
            </a:r>
            <a:r>
              <a:rPr lang="en-US" dirty="0" smtClean="0">
                <a:hlinkClick r:id="rId4"/>
              </a:rPr>
              <a:t>http://ant.apache.org/manual/</a:t>
            </a:r>
            <a:endParaRPr lang="en-US" dirty="0" smtClean="0"/>
          </a:p>
          <a:p>
            <a:r>
              <a:rPr lang="en-US" dirty="0" smtClean="0"/>
              <a:t>Tutorial: </a:t>
            </a:r>
            <a:r>
              <a:rPr lang="en-US" dirty="0" smtClean="0">
                <a:hlinkClick r:id="rId5"/>
              </a:rPr>
              <a:t>http://ideoplex.com/focus/java#ant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 can be run from the command line which means projects can be built without a large IDE such as Eclipse</a:t>
            </a:r>
          </a:p>
          <a:p>
            <a:r>
              <a:rPr lang="en-US" dirty="0" smtClean="0"/>
              <a:t>By default the command line client looks for a build script in the current directory called build.xml, e.g.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we need to use a different build script, we can specify the path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4077072"/>
            <a:ext cx="28083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ant</a:t>
            </a:r>
            <a:endParaRPr lang="en-GB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5507940"/>
            <a:ext cx="41044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ant -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buildfile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other.xml </a:t>
            </a:r>
            <a:endParaRPr lang="en-GB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 descr="C:\Users\Rowan\AppData\Local\Microsoft\Windows\Temporary Internet Files\Content.IE5\SU501PIT\MC90007879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332656"/>
            <a:ext cx="1691680" cy="915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scripts contain targets which are the different jobs that they can perform</a:t>
            </a:r>
          </a:p>
          <a:p>
            <a:r>
              <a:rPr lang="en-US" dirty="0" smtClean="0"/>
              <a:t>We specify the name of the target to run as an argument, e.g.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we don't specify a target, then the default one will be run, e.g.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3491716"/>
            <a:ext cx="28083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ant compile</a:t>
            </a:r>
            <a:endParaRPr lang="en-GB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5147900"/>
            <a:ext cx="27363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ant</a:t>
            </a:r>
            <a:endParaRPr lang="en-GB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Rowan\AppData\Local\Microsoft\Windows\Temporary Internet Files\Content.IE5\SU501PIT\MC90038402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236296" y="332656"/>
            <a:ext cx="1330932" cy="10929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example: project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484784"/>
            <a:ext cx="8645315" cy="507831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&lt;?xml version="1.0"?&gt;</a:t>
            </a:r>
          </a:p>
          <a:p>
            <a:r>
              <a:rPr lang="en-GB" b="1" dirty="0" smtClean="0"/>
              <a:t>&lt;project name="</a:t>
            </a:r>
            <a:r>
              <a:rPr lang="en-GB" b="1" dirty="0" err="1" smtClean="0"/>
              <a:t>HelloWorld</a:t>
            </a:r>
            <a:r>
              <a:rPr lang="en-GB" b="1" dirty="0" smtClean="0"/>
              <a:t>" default="compile"&gt;</a:t>
            </a:r>
          </a:p>
          <a:p>
            <a:pPr lvl="1"/>
            <a:r>
              <a:rPr lang="en-GB" dirty="0" smtClean="0"/>
              <a:t>&lt;target name="clean" description="remove intermediate files"&gt;</a:t>
            </a:r>
          </a:p>
          <a:p>
            <a:pPr lvl="1"/>
            <a:r>
              <a:rPr lang="en-GB" dirty="0" smtClean="0"/>
              <a:t>	&lt;delete dir="classes"/&gt;</a:t>
            </a:r>
          </a:p>
          <a:p>
            <a:pPr lvl="1"/>
            <a:r>
              <a:rPr lang="en-GB" dirty="0" smtClean="0"/>
              <a:t>&lt;/target&gt;</a:t>
            </a:r>
          </a:p>
          <a:p>
            <a:pPr lvl="1"/>
            <a:r>
              <a:rPr lang="en-GB" dirty="0" smtClean="0"/>
              <a:t>&lt;target name="compile" description="compile the Java source files"&gt;</a:t>
            </a:r>
          </a:p>
          <a:p>
            <a:pPr lvl="2"/>
            <a:r>
              <a:rPr lang="en-GB" dirty="0" smtClean="0"/>
              <a:t>&lt;</a:t>
            </a:r>
            <a:r>
              <a:rPr lang="en-GB" dirty="0" err="1" smtClean="0"/>
              <a:t>mkdir</a:t>
            </a:r>
            <a:r>
              <a:rPr lang="en-GB" dirty="0" smtClean="0"/>
              <a:t> dir="classes"/&gt;</a:t>
            </a:r>
          </a:p>
          <a:p>
            <a:pPr lvl="2"/>
            <a:r>
              <a:rPr lang="en-GB" dirty="0" smtClean="0"/>
              <a:t>&lt;</a:t>
            </a:r>
            <a:r>
              <a:rPr lang="en-GB" dirty="0" err="1" smtClean="0"/>
              <a:t>javac</a:t>
            </a:r>
            <a:r>
              <a:rPr lang="en-GB" dirty="0" smtClean="0"/>
              <a:t> </a:t>
            </a:r>
            <a:r>
              <a:rPr lang="en-GB" dirty="0" err="1" smtClean="0"/>
              <a:t>srcdir</a:t>
            </a:r>
            <a:r>
              <a:rPr lang="en-GB" dirty="0" smtClean="0"/>
              <a:t>="." </a:t>
            </a:r>
            <a:r>
              <a:rPr lang="en-GB" dirty="0" err="1" smtClean="0"/>
              <a:t>destdir</a:t>
            </a:r>
            <a:r>
              <a:rPr lang="en-GB" dirty="0" smtClean="0"/>
              <a:t>="classes"/&gt;</a:t>
            </a:r>
          </a:p>
          <a:p>
            <a:pPr lvl="1"/>
            <a:r>
              <a:rPr lang="en-GB" dirty="0" smtClean="0"/>
              <a:t>&lt;/target&gt; </a:t>
            </a:r>
          </a:p>
          <a:p>
            <a:pPr lvl="1"/>
            <a:r>
              <a:rPr lang="en-GB" dirty="0" smtClean="0"/>
              <a:t>&lt;target name="jar" depends="compile" description="create a Jar file"&gt;</a:t>
            </a:r>
          </a:p>
          <a:p>
            <a:pPr lvl="1"/>
            <a:r>
              <a:rPr lang="en-GB" dirty="0" smtClean="0"/>
              <a:t>	&lt;jar </a:t>
            </a:r>
            <a:r>
              <a:rPr lang="en-GB" dirty="0" err="1" smtClean="0"/>
              <a:t>destfile</a:t>
            </a:r>
            <a:r>
              <a:rPr lang="en-GB" dirty="0" smtClean="0"/>
              <a:t>="hello.jar"&gt;</a:t>
            </a:r>
          </a:p>
          <a:p>
            <a:pPr lvl="1"/>
            <a:r>
              <a:rPr lang="en-GB" dirty="0" smtClean="0"/>
              <a:t>	      &lt;</a:t>
            </a:r>
            <a:r>
              <a:rPr lang="en-GB" dirty="0" err="1" smtClean="0"/>
              <a:t>fileset</a:t>
            </a:r>
            <a:r>
              <a:rPr lang="en-GB" dirty="0" smtClean="0"/>
              <a:t> dir="classes" includes="**/*.class"/&gt; </a:t>
            </a:r>
          </a:p>
          <a:p>
            <a:pPr lvl="3"/>
            <a:r>
              <a:rPr lang="en-GB" dirty="0" smtClean="0"/>
              <a:t>&lt;manifest&gt; </a:t>
            </a:r>
          </a:p>
          <a:p>
            <a:pPr lvl="3"/>
            <a:r>
              <a:rPr lang="en-GB" dirty="0" smtClean="0"/>
              <a:t>	&lt;attribute name="Main-Class" value="</a:t>
            </a:r>
            <a:r>
              <a:rPr lang="en-GB" dirty="0" err="1" smtClean="0"/>
              <a:t>HelloProgram</a:t>
            </a:r>
            <a:r>
              <a:rPr lang="en-GB" dirty="0" smtClean="0"/>
              <a:t>"/&gt; </a:t>
            </a:r>
          </a:p>
          <a:p>
            <a:pPr lvl="3"/>
            <a:r>
              <a:rPr lang="en-GB" dirty="0" smtClean="0"/>
              <a:t>&lt;/manifest&gt; </a:t>
            </a:r>
          </a:p>
          <a:p>
            <a:pPr lvl="2"/>
            <a:r>
              <a:rPr lang="en-GB" dirty="0" smtClean="0"/>
              <a:t>&lt;/jar&gt; </a:t>
            </a:r>
          </a:p>
          <a:p>
            <a:pPr lvl="1"/>
            <a:r>
              <a:rPr lang="en-GB" dirty="0" smtClean="0"/>
              <a:t>&lt;/target&gt; </a:t>
            </a:r>
          </a:p>
          <a:p>
            <a:r>
              <a:rPr lang="en-GB" b="1" dirty="0" smtClean="0"/>
              <a:t>&lt;/project&gt; 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4067944" y="5589240"/>
            <a:ext cx="360040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Everything is contained in a </a:t>
            </a:r>
            <a:r>
              <a:rPr lang="en-US" b="1" dirty="0" smtClean="0"/>
              <a:t>project</a:t>
            </a:r>
            <a:r>
              <a:rPr lang="en-US" dirty="0" smtClean="0"/>
              <a:t> tag</a:t>
            </a:r>
            <a:endParaRPr lang="en-GB" dirty="0"/>
          </a:p>
        </p:txBody>
      </p:sp>
      <p:pic>
        <p:nvPicPr>
          <p:cNvPr id="6" name="Picture 2" descr="C:\Users\Rowan\AppData\Local\Microsoft\Windows\Temporary Internet Files\Content.IE5\SLYQSJ7D\MC90023776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1462" y="332656"/>
            <a:ext cx="1012986" cy="996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example: targets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91047"/>
            <a:ext cx="8645315" cy="507831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&lt;?xml version="1.0"?&gt;</a:t>
            </a:r>
          </a:p>
          <a:p>
            <a:r>
              <a:rPr lang="en-GB" dirty="0" smtClean="0"/>
              <a:t>&lt;project name=" </a:t>
            </a:r>
            <a:r>
              <a:rPr lang="en-GB" dirty="0" err="1" smtClean="0"/>
              <a:t>HelloWorld</a:t>
            </a:r>
            <a:r>
              <a:rPr lang="en-GB" dirty="0" smtClean="0"/>
              <a:t>" default="compile"&gt;</a:t>
            </a:r>
          </a:p>
          <a:p>
            <a:pPr lvl="1"/>
            <a:r>
              <a:rPr lang="en-GB" b="1" dirty="0" smtClean="0"/>
              <a:t>&lt;target name="clean" description="remove intermediate files"&gt;</a:t>
            </a:r>
          </a:p>
          <a:p>
            <a:pPr lvl="1"/>
            <a:r>
              <a:rPr lang="en-GB" b="1" dirty="0" smtClean="0"/>
              <a:t>	&lt;delete dir="classes"/&gt;</a:t>
            </a:r>
          </a:p>
          <a:p>
            <a:pPr lvl="1"/>
            <a:r>
              <a:rPr lang="en-GB" b="1" dirty="0" smtClean="0"/>
              <a:t>&lt;/target&gt;</a:t>
            </a:r>
          </a:p>
          <a:p>
            <a:pPr lvl="1"/>
            <a:r>
              <a:rPr lang="en-GB" b="1" dirty="0" smtClean="0"/>
              <a:t>&lt;target name="compile" description="compile the Java source files"&gt;</a:t>
            </a:r>
          </a:p>
          <a:p>
            <a:pPr lvl="2"/>
            <a:r>
              <a:rPr lang="en-GB" b="1" dirty="0" smtClean="0"/>
              <a:t>&lt;</a:t>
            </a:r>
            <a:r>
              <a:rPr lang="en-GB" b="1" dirty="0" err="1" smtClean="0"/>
              <a:t>mkdir</a:t>
            </a:r>
            <a:r>
              <a:rPr lang="en-GB" b="1" dirty="0" smtClean="0"/>
              <a:t> dir="classes"/&gt;</a:t>
            </a:r>
          </a:p>
          <a:p>
            <a:pPr lvl="2"/>
            <a:r>
              <a:rPr lang="en-GB" b="1" dirty="0" smtClean="0"/>
              <a:t>&lt;</a:t>
            </a:r>
            <a:r>
              <a:rPr lang="en-GB" b="1" dirty="0" err="1" smtClean="0"/>
              <a:t>javac</a:t>
            </a:r>
            <a:r>
              <a:rPr lang="en-GB" b="1" dirty="0" smtClean="0"/>
              <a:t> </a:t>
            </a:r>
            <a:r>
              <a:rPr lang="en-GB" b="1" dirty="0" err="1" smtClean="0"/>
              <a:t>srcdir</a:t>
            </a:r>
            <a:r>
              <a:rPr lang="en-GB" b="1" dirty="0" smtClean="0"/>
              <a:t>="." </a:t>
            </a:r>
            <a:r>
              <a:rPr lang="en-GB" b="1" dirty="0" err="1" smtClean="0"/>
              <a:t>destdir</a:t>
            </a:r>
            <a:r>
              <a:rPr lang="en-GB" b="1" dirty="0" smtClean="0"/>
              <a:t>="classes"/&gt;</a:t>
            </a:r>
          </a:p>
          <a:p>
            <a:pPr lvl="1"/>
            <a:r>
              <a:rPr lang="en-GB" b="1" dirty="0" smtClean="0"/>
              <a:t>&lt;/target&gt; </a:t>
            </a:r>
          </a:p>
          <a:p>
            <a:pPr lvl="1"/>
            <a:r>
              <a:rPr lang="en-GB" b="1" dirty="0" smtClean="0"/>
              <a:t>&lt;target name="jar" depends="compile" description="create a Jar file"&gt;</a:t>
            </a:r>
          </a:p>
          <a:p>
            <a:pPr lvl="1"/>
            <a:r>
              <a:rPr lang="en-GB" b="1" dirty="0" smtClean="0"/>
              <a:t>	&lt;jar </a:t>
            </a:r>
            <a:r>
              <a:rPr lang="en-GB" b="1" dirty="0" err="1" smtClean="0"/>
              <a:t>destfile</a:t>
            </a:r>
            <a:r>
              <a:rPr lang="en-GB" b="1" dirty="0" smtClean="0"/>
              <a:t>="hello.jar"&gt;</a:t>
            </a:r>
          </a:p>
          <a:p>
            <a:pPr lvl="1"/>
            <a:r>
              <a:rPr lang="en-GB" b="1" dirty="0" smtClean="0"/>
              <a:t>	      &lt;</a:t>
            </a:r>
            <a:r>
              <a:rPr lang="en-GB" b="1" dirty="0" err="1" smtClean="0"/>
              <a:t>fileset</a:t>
            </a:r>
            <a:r>
              <a:rPr lang="en-GB" b="1" dirty="0" smtClean="0"/>
              <a:t> dir="classes" includes="**/*.class"/&gt; </a:t>
            </a:r>
          </a:p>
          <a:p>
            <a:pPr lvl="3"/>
            <a:r>
              <a:rPr lang="en-GB" b="1" dirty="0" smtClean="0"/>
              <a:t>&lt;manifest&gt; </a:t>
            </a:r>
          </a:p>
          <a:p>
            <a:pPr lvl="3"/>
            <a:r>
              <a:rPr lang="en-GB" b="1" dirty="0" smtClean="0"/>
              <a:t>	&lt;attribute name="Main-Class" value="</a:t>
            </a:r>
            <a:r>
              <a:rPr lang="en-GB" b="1" dirty="0" err="1" smtClean="0"/>
              <a:t>HelloProgram</a:t>
            </a:r>
            <a:r>
              <a:rPr lang="en-GB" b="1" dirty="0" smtClean="0"/>
              <a:t>"/&gt; </a:t>
            </a:r>
          </a:p>
          <a:p>
            <a:pPr lvl="3"/>
            <a:r>
              <a:rPr lang="en-GB" b="1" dirty="0" smtClean="0"/>
              <a:t>&lt;/manifest&gt; </a:t>
            </a:r>
          </a:p>
          <a:p>
            <a:pPr lvl="2"/>
            <a:r>
              <a:rPr lang="en-GB" b="1" dirty="0" smtClean="0"/>
              <a:t>&lt;/jar&gt; </a:t>
            </a:r>
          </a:p>
          <a:p>
            <a:pPr lvl="1"/>
            <a:r>
              <a:rPr lang="en-GB" b="1" dirty="0" smtClean="0"/>
              <a:t>&lt;/target&gt; </a:t>
            </a:r>
          </a:p>
          <a:p>
            <a:r>
              <a:rPr lang="en-GB" dirty="0" smtClean="0"/>
              <a:t>&lt;/project&gt;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23928" y="5445224"/>
            <a:ext cx="403244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Scripts are broken down into </a:t>
            </a:r>
            <a:r>
              <a:rPr lang="en-US" b="1" dirty="0" smtClean="0"/>
              <a:t>targets</a:t>
            </a:r>
            <a:r>
              <a:rPr lang="en-US" dirty="0" smtClean="0"/>
              <a:t> which are the different jobs that this script can perform </a:t>
            </a:r>
            <a:endParaRPr lang="en-GB" dirty="0"/>
          </a:p>
        </p:txBody>
      </p:sp>
      <p:pic>
        <p:nvPicPr>
          <p:cNvPr id="6" name="Picture 2" descr="C:\Users\Rowan\AppData\Local\Microsoft\Windows\Temporary Internet Files\Content.IE5\SU501PIT\MC90038402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236296" y="332656"/>
            <a:ext cx="1330932" cy="10929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example: tasks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484784"/>
            <a:ext cx="8645315" cy="507831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&lt;?xml version="1.0"?&gt;</a:t>
            </a:r>
          </a:p>
          <a:p>
            <a:r>
              <a:rPr lang="en-GB" dirty="0" smtClean="0"/>
              <a:t>&lt;project name="</a:t>
            </a:r>
            <a:r>
              <a:rPr lang="en-GB" dirty="0" err="1" smtClean="0"/>
              <a:t>HelloWorld</a:t>
            </a:r>
            <a:r>
              <a:rPr lang="en-GB" dirty="0" smtClean="0"/>
              <a:t>" default="compile"&gt;</a:t>
            </a:r>
          </a:p>
          <a:p>
            <a:pPr lvl="1"/>
            <a:r>
              <a:rPr lang="en-GB" dirty="0" smtClean="0"/>
              <a:t>&lt;target name="clean" description="remove intermediate files"&gt;</a:t>
            </a:r>
          </a:p>
          <a:p>
            <a:pPr lvl="1"/>
            <a:r>
              <a:rPr lang="en-GB" dirty="0" smtClean="0"/>
              <a:t>	</a:t>
            </a:r>
            <a:r>
              <a:rPr lang="en-GB" b="1" dirty="0" smtClean="0"/>
              <a:t>&lt;delete dir="classes"/&gt;</a:t>
            </a:r>
          </a:p>
          <a:p>
            <a:pPr lvl="1"/>
            <a:r>
              <a:rPr lang="en-GB" dirty="0" smtClean="0"/>
              <a:t>&lt;/target&gt;</a:t>
            </a:r>
          </a:p>
          <a:p>
            <a:pPr lvl="1"/>
            <a:r>
              <a:rPr lang="en-GB" dirty="0" smtClean="0"/>
              <a:t>&lt;target name="compile" description="compile the Java source files"&gt;</a:t>
            </a:r>
          </a:p>
          <a:p>
            <a:pPr lvl="2"/>
            <a:r>
              <a:rPr lang="en-GB" b="1" dirty="0" smtClean="0"/>
              <a:t>&lt;</a:t>
            </a:r>
            <a:r>
              <a:rPr lang="en-GB" b="1" dirty="0" err="1" smtClean="0"/>
              <a:t>mkdir</a:t>
            </a:r>
            <a:r>
              <a:rPr lang="en-GB" b="1" dirty="0" smtClean="0"/>
              <a:t> dir="classes"/&gt;</a:t>
            </a:r>
          </a:p>
          <a:p>
            <a:pPr lvl="2"/>
            <a:r>
              <a:rPr lang="en-GB" b="1" dirty="0" smtClean="0"/>
              <a:t>&lt;</a:t>
            </a:r>
            <a:r>
              <a:rPr lang="en-GB" b="1" dirty="0" err="1" smtClean="0"/>
              <a:t>javac</a:t>
            </a:r>
            <a:r>
              <a:rPr lang="en-GB" b="1" dirty="0" smtClean="0"/>
              <a:t> </a:t>
            </a:r>
            <a:r>
              <a:rPr lang="en-GB" b="1" dirty="0" err="1" smtClean="0"/>
              <a:t>srcdir</a:t>
            </a:r>
            <a:r>
              <a:rPr lang="en-GB" b="1" dirty="0" smtClean="0"/>
              <a:t>="." </a:t>
            </a:r>
            <a:r>
              <a:rPr lang="en-GB" b="1" dirty="0" err="1" smtClean="0"/>
              <a:t>destdir</a:t>
            </a:r>
            <a:r>
              <a:rPr lang="en-GB" b="1" dirty="0" smtClean="0"/>
              <a:t>="classes"/&gt;</a:t>
            </a:r>
          </a:p>
          <a:p>
            <a:pPr lvl="1"/>
            <a:r>
              <a:rPr lang="en-GB" dirty="0" smtClean="0"/>
              <a:t>&lt;/target&gt; </a:t>
            </a:r>
          </a:p>
          <a:p>
            <a:pPr lvl="1"/>
            <a:r>
              <a:rPr lang="en-GB" dirty="0" smtClean="0"/>
              <a:t>&lt;target name="jar" depends="compile" description="create a Jar file"&gt;</a:t>
            </a:r>
          </a:p>
          <a:p>
            <a:pPr lvl="1"/>
            <a:r>
              <a:rPr lang="en-GB" dirty="0" smtClean="0"/>
              <a:t>	</a:t>
            </a:r>
            <a:r>
              <a:rPr lang="en-GB" b="1" dirty="0" smtClean="0"/>
              <a:t>&lt;jar </a:t>
            </a:r>
            <a:r>
              <a:rPr lang="en-GB" b="1" dirty="0" err="1" smtClean="0"/>
              <a:t>destfile</a:t>
            </a:r>
            <a:r>
              <a:rPr lang="en-GB" b="1" dirty="0" smtClean="0"/>
              <a:t>="hello.jar"&gt;</a:t>
            </a:r>
          </a:p>
          <a:p>
            <a:pPr lvl="1"/>
            <a:r>
              <a:rPr lang="en-GB" b="1" dirty="0" smtClean="0"/>
              <a:t>	      &lt;</a:t>
            </a:r>
            <a:r>
              <a:rPr lang="en-GB" b="1" dirty="0" err="1" smtClean="0"/>
              <a:t>fileset</a:t>
            </a:r>
            <a:r>
              <a:rPr lang="en-GB" b="1" dirty="0" smtClean="0"/>
              <a:t> dir="classes" includes="**/*.class"/&gt; </a:t>
            </a:r>
          </a:p>
          <a:p>
            <a:pPr lvl="3"/>
            <a:r>
              <a:rPr lang="en-GB" b="1" dirty="0" smtClean="0"/>
              <a:t>&lt;manifest&gt; </a:t>
            </a:r>
          </a:p>
          <a:p>
            <a:pPr lvl="3"/>
            <a:r>
              <a:rPr lang="en-GB" b="1" dirty="0" smtClean="0"/>
              <a:t>	&lt;attribute name="Main-Class" value="</a:t>
            </a:r>
            <a:r>
              <a:rPr lang="en-GB" b="1" dirty="0" err="1" smtClean="0"/>
              <a:t>HelloProgram</a:t>
            </a:r>
            <a:r>
              <a:rPr lang="en-GB" b="1" dirty="0" smtClean="0"/>
              <a:t>"/&gt; </a:t>
            </a:r>
          </a:p>
          <a:p>
            <a:pPr lvl="3"/>
            <a:r>
              <a:rPr lang="en-GB" b="1" dirty="0" smtClean="0"/>
              <a:t>&lt;/manifest&gt; </a:t>
            </a:r>
          </a:p>
          <a:p>
            <a:pPr lvl="2"/>
            <a:r>
              <a:rPr lang="en-GB" b="1" dirty="0" smtClean="0"/>
              <a:t>&lt;/jar&gt; </a:t>
            </a:r>
          </a:p>
          <a:p>
            <a:pPr lvl="1"/>
            <a:r>
              <a:rPr lang="en-GB" dirty="0" smtClean="0"/>
              <a:t>&lt;/target&gt; </a:t>
            </a:r>
          </a:p>
          <a:p>
            <a:r>
              <a:rPr lang="en-GB" dirty="0" smtClean="0"/>
              <a:t>&lt;/project&gt;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23928" y="5445224"/>
            <a:ext cx="410445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Targets are composed of </a:t>
            </a:r>
            <a:r>
              <a:rPr lang="en-US" b="1" dirty="0" smtClean="0"/>
              <a:t>tasks</a:t>
            </a:r>
            <a:r>
              <a:rPr lang="en-US" dirty="0" smtClean="0"/>
              <a:t> which are built-in functions</a:t>
            </a:r>
            <a:endParaRPr lang="en-GB" dirty="0"/>
          </a:p>
        </p:txBody>
      </p:sp>
      <p:pic>
        <p:nvPicPr>
          <p:cNvPr id="5122" name="Picture 2" descr="C:\Users\Rowan\AppData\Local\Microsoft\Windows\Temporary Internet Files\Content.IE5\AAJU11E4\MP90044395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7164" y="332657"/>
            <a:ext cx="1290193" cy="864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ant build file has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dirty="0" smtClean="0"/>
              <a:t> element as its root element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build.xml: project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3501008"/>
            <a:ext cx="5820824" cy="203132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&lt;?xml version="1.0"?&gt;</a:t>
            </a:r>
          </a:p>
          <a:p>
            <a:r>
              <a:rPr lang="en-GB" b="1" dirty="0" smtClean="0"/>
              <a:t>&lt;project name="</a:t>
            </a:r>
            <a:r>
              <a:rPr lang="en-GB" b="1" dirty="0" err="1" smtClean="0"/>
              <a:t>HelloWorld</a:t>
            </a:r>
            <a:r>
              <a:rPr lang="en-GB" b="1" dirty="0" smtClean="0"/>
              <a:t>" default="compile"&gt;</a:t>
            </a:r>
          </a:p>
          <a:p>
            <a:pPr lvl="1"/>
            <a:r>
              <a:rPr lang="en-GB" dirty="0" smtClean="0"/>
              <a:t>&lt;description&gt;</a:t>
            </a:r>
          </a:p>
          <a:p>
            <a:pPr lvl="1"/>
            <a:r>
              <a:rPr lang="en-US" dirty="0" smtClean="0"/>
              <a:t>	Ant build script for the </a:t>
            </a:r>
            <a:r>
              <a:rPr lang="en-US" dirty="0" err="1" smtClean="0"/>
              <a:t>HelloWorld</a:t>
            </a:r>
            <a:r>
              <a:rPr lang="en-US" dirty="0" smtClean="0"/>
              <a:t> project</a:t>
            </a:r>
            <a:endParaRPr lang="en-GB" dirty="0" smtClean="0"/>
          </a:p>
          <a:p>
            <a:pPr lvl="1"/>
            <a:r>
              <a:rPr lang="en-GB" dirty="0" smtClean="0"/>
              <a:t>&lt;/ description &gt;</a:t>
            </a:r>
          </a:p>
          <a:p>
            <a:pPr lvl="1"/>
            <a:r>
              <a:rPr lang="en-GB" dirty="0" smtClean="0"/>
              <a:t>...</a:t>
            </a:r>
          </a:p>
          <a:p>
            <a:r>
              <a:rPr lang="en-GB" b="1" dirty="0" smtClean="0"/>
              <a:t>&lt;/project&gt; </a:t>
            </a:r>
            <a:endParaRPr lang="en-GB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2915816" y="2492896"/>
            <a:ext cx="2016224" cy="792088"/>
          </a:xfrm>
          <a:prstGeom prst="wedgeRectCallout">
            <a:avLst>
              <a:gd name="adj1" fmla="val 30907"/>
              <a:gd name="adj2" fmla="val 106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to display it in Eclipse etc</a:t>
            </a:r>
            <a:endParaRPr lang="en-GB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5436096" y="2492896"/>
            <a:ext cx="2736304" cy="792088"/>
          </a:xfrm>
          <a:prstGeom prst="wedgeRectCallout">
            <a:avLst>
              <a:gd name="adj1" fmla="val -5704"/>
              <a:gd name="adj2" fmla="val 111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default target to run if none is specified</a:t>
            </a:r>
            <a:endParaRPr lang="en-GB" dirty="0" smtClean="0"/>
          </a:p>
        </p:txBody>
      </p:sp>
      <p:sp>
        <p:nvSpPr>
          <p:cNvPr id="10" name="Rectangular Callout 9"/>
          <p:cNvSpPr/>
          <p:nvPr/>
        </p:nvSpPr>
        <p:spPr>
          <a:xfrm>
            <a:off x="4355976" y="5085184"/>
            <a:ext cx="1656184" cy="1080120"/>
          </a:xfrm>
          <a:prstGeom prst="wedgeRectCallout">
            <a:avLst>
              <a:gd name="adj1" fmla="val -49577"/>
              <a:gd name="adj2" fmla="val -80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description element</a:t>
            </a:r>
            <a:endParaRPr lang="en-GB" dirty="0" smtClean="0"/>
          </a:p>
        </p:txBody>
      </p:sp>
      <p:pic>
        <p:nvPicPr>
          <p:cNvPr id="4098" name="Picture 2" descr="C:\Users\Rowan\AppData\Local\Microsoft\Windows\Temporary Internet Files\Content.IE5\SLYQSJ7D\MC90023776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1462" y="332656"/>
            <a:ext cx="1012986" cy="996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Targets are like different jobs that the script can perform, e.g.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build.xml: target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861048"/>
            <a:ext cx="7390165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&lt;target name="clean" description="remove intermediate files"&gt;</a:t>
            </a:r>
          </a:p>
          <a:p>
            <a:r>
              <a:rPr lang="en-GB" b="1" dirty="0" smtClean="0"/>
              <a:t>	</a:t>
            </a:r>
            <a:r>
              <a:rPr lang="en-GB" dirty="0" smtClean="0"/>
              <a:t>&lt;delete dir="classes"/&gt;</a:t>
            </a:r>
          </a:p>
          <a:p>
            <a:r>
              <a:rPr lang="en-GB" b="1" dirty="0" smtClean="0"/>
              <a:t>&lt;/target&gt;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115616" y="2492896"/>
            <a:ext cx="2664296" cy="1008112"/>
          </a:xfrm>
          <a:prstGeom prst="wedgeRectCallout">
            <a:avLst>
              <a:gd name="adj1" fmla="val 22206"/>
              <a:gd name="adj2" fmla="val 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to display it in Eclipse and choose it from command line</a:t>
            </a:r>
            <a:endParaRPr lang="en-GB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4427984" y="2492896"/>
            <a:ext cx="2736304" cy="792088"/>
          </a:xfrm>
          <a:prstGeom prst="wedgeRectCallout">
            <a:avLst>
              <a:gd name="adj1" fmla="val -5704"/>
              <a:gd name="adj2" fmla="val 111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description</a:t>
            </a:r>
            <a:endParaRPr lang="en-GB" dirty="0" smtClean="0"/>
          </a:p>
        </p:txBody>
      </p:sp>
      <p:sp>
        <p:nvSpPr>
          <p:cNvPr id="10" name="Rectangular Callout 9"/>
          <p:cNvSpPr/>
          <p:nvPr/>
        </p:nvSpPr>
        <p:spPr>
          <a:xfrm>
            <a:off x="3347864" y="4869160"/>
            <a:ext cx="2232248" cy="1008112"/>
          </a:xfrm>
          <a:prstGeom prst="wedgeRectCallout">
            <a:avLst>
              <a:gd name="adj1" fmla="val -38038"/>
              <a:gd name="adj2" fmla="val -89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Targets contains tasks like this </a:t>
            </a:r>
            <a:r>
              <a:rPr lang="en-US" b="1" dirty="0" smtClean="0"/>
              <a:t>delete</a:t>
            </a:r>
            <a:r>
              <a:rPr lang="en-US" dirty="0" smtClean="0"/>
              <a:t> task</a:t>
            </a:r>
            <a:endParaRPr lang="en-GB" dirty="0" smtClean="0"/>
          </a:p>
        </p:txBody>
      </p:sp>
      <p:pic>
        <p:nvPicPr>
          <p:cNvPr id="11" name="Picture 2" descr="C:\Users\Rowan\AppData\Local\Microsoft\Windows\Temporary Internet Files\Content.IE5\SU501PIT\MC9003840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236296" y="332656"/>
            <a:ext cx="1330932" cy="10929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HSDI Powerpoin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EHSDI Powerpoint</Template>
  <TotalTime>24787</TotalTime>
  <Words>1109</Words>
  <Application>Microsoft Office PowerPoint</Application>
  <PresentationFormat>On-screen Show (4:3)</PresentationFormat>
  <Paragraphs>233</Paragraphs>
  <Slides>24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EHSDI Powerpoint</vt:lpstr>
      <vt:lpstr>Ant</vt:lpstr>
      <vt:lpstr>Ant </vt:lpstr>
      <vt:lpstr>Usage</vt:lpstr>
      <vt:lpstr>Targets</vt:lpstr>
      <vt:lpstr>Basic example: project</vt:lpstr>
      <vt:lpstr>Basic example: targets</vt:lpstr>
      <vt:lpstr>Basic example: tasks</vt:lpstr>
      <vt:lpstr>build.xml: project</vt:lpstr>
      <vt:lpstr>build.xml: target</vt:lpstr>
      <vt:lpstr>Dependencies</vt:lpstr>
      <vt:lpstr>Properties</vt:lpstr>
      <vt:lpstr>System properties</vt:lpstr>
      <vt:lpstr>Location properties</vt:lpstr>
      <vt:lpstr>Time and date properties</vt:lpstr>
      <vt:lpstr>Tasks: echo</vt:lpstr>
      <vt:lpstr>Tasks: mkdir</vt:lpstr>
      <vt:lpstr>Tasks: delete</vt:lpstr>
      <vt:lpstr>Tasks: javac</vt:lpstr>
      <vt:lpstr>Tasks: jar</vt:lpstr>
      <vt:lpstr>Tasks: war</vt:lpstr>
      <vt:lpstr>Other tasks</vt:lpstr>
      <vt:lpstr>In Eclipse</vt:lpstr>
      <vt:lpstr>Slide 23</vt:lpstr>
      <vt:lpstr>Resources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</dc:title>
  <dc:creator>Rowan</dc:creator>
  <cp:lastModifiedBy>Rowan Seymour</cp:lastModifiedBy>
  <cp:revision>209</cp:revision>
  <dcterms:created xsi:type="dcterms:W3CDTF">2009-01-20T07:13:56Z</dcterms:created>
  <dcterms:modified xsi:type="dcterms:W3CDTF">2010-09-03T14:06:55Z</dcterms:modified>
</cp:coreProperties>
</file>