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7" r:id="rId4"/>
    <p:sldId id="265" r:id="rId5"/>
    <p:sldId id="264" r:id="rId6"/>
    <p:sldId id="266" r:id="rId7"/>
    <p:sldId id="288" r:id="rId8"/>
    <p:sldId id="294" r:id="rId9"/>
    <p:sldId id="296" r:id="rId10"/>
    <p:sldId id="295" r:id="rId11"/>
    <p:sldId id="297" r:id="rId12"/>
    <p:sldId id="298" r:id="rId13"/>
    <p:sldId id="269" r:id="rId14"/>
    <p:sldId id="268" r:id="rId15"/>
    <p:sldId id="271" r:id="rId16"/>
    <p:sldId id="272" r:id="rId17"/>
    <p:sldId id="273" r:id="rId18"/>
    <p:sldId id="274" r:id="rId19"/>
    <p:sldId id="270" r:id="rId20"/>
    <p:sldId id="277" r:id="rId21"/>
    <p:sldId id="278" r:id="rId22"/>
    <p:sldId id="275" r:id="rId23"/>
    <p:sldId id="279" r:id="rId24"/>
    <p:sldId id="276" r:id="rId25"/>
    <p:sldId id="290" r:id="rId26"/>
    <p:sldId id="281" r:id="rId27"/>
    <p:sldId id="280" r:id="rId28"/>
    <p:sldId id="282" r:id="rId29"/>
    <p:sldId id="286" r:id="rId30"/>
    <p:sldId id="284" r:id="rId31"/>
    <p:sldId id="287" r:id="rId32"/>
    <p:sldId id="285" r:id="rId33"/>
    <p:sldId id="291" r:id="rId34"/>
    <p:sldId id="292" r:id="rId35"/>
    <p:sldId id="293" r:id="rId36"/>
    <p:sldId id="283" r:id="rId37"/>
    <p:sldId id="289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8/12/2009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ring_Framework" TargetMode="External"/><Relationship Id="rId2" Type="http://schemas.openxmlformats.org/officeDocument/2006/relationships/hyperlink" Target="http://www.springsour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serverside.com/tt/articles/article.tss?l=SpringFramewor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its use in OpenMRS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DAO code into a servlet or JSP creates more dependencies...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971800"/>
            <a:ext cx="15240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(Hibernate)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971800"/>
            <a:ext cx="1524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4800600"/>
            <a:ext cx="15240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</a:p>
          <a:p>
            <a:pPr algn="ctr"/>
            <a:r>
              <a:rPr lang="en-US" dirty="0" smtClean="0"/>
              <a:t>(JSP)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48006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(Java)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4038600" y="5334000"/>
            <a:ext cx="10668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962400" y="3962400"/>
            <a:ext cx="1219200" cy="9144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7" idx="2"/>
          </p:cNvCxnSpPr>
          <p:nvPr/>
        </p:nvCxnSpPr>
        <p:spPr>
          <a:xfrm rot="5400000" flipH="1" flipV="1">
            <a:off x="2895600" y="4419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MySQL specific connection code into the DAO, using SQL in the servlet...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971800"/>
            <a:ext cx="15240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(Hibernate)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971800"/>
            <a:ext cx="1524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4800600"/>
            <a:ext cx="15240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</a:p>
          <a:p>
            <a:pPr algn="ctr"/>
            <a:r>
              <a:rPr lang="en-US" dirty="0" smtClean="0"/>
              <a:t>(JSP)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48006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(Java)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4038600" y="5334000"/>
            <a:ext cx="10668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962400" y="3962400"/>
            <a:ext cx="1219200" cy="9144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7" idx="2"/>
          </p:cNvCxnSpPr>
          <p:nvPr/>
        </p:nvCxnSpPr>
        <p:spPr>
          <a:xfrm rot="5400000" flipH="1" flipV="1">
            <a:off x="2895600" y="4419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8" idx="1"/>
          </p:cNvCxnSpPr>
          <p:nvPr/>
        </p:nvCxnSpPr>
        <p:spPr>
          <a:xfrm>
            <a:off x="4038600" y="3505200"/>
            <a:ext cx="10668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0" idx="0"/>
          </p:cNvCxnSpPr>
          <p:nvPr/>
        </p:nvCxnSpPr>
        <p:spPr>
          <a:xfrm rot="5400000">
            <a:off x="5486400" y="4419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attempts to keep dependencies in one place - the application context - it connects all the different components as beans...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3048000"/>
            <a:ext cx="15240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(Hibernate)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3048000"/>
            <a:ext cx="1524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4876800"/>
            <a:ext cx="15240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</a:p>
          <a:p>
            <a:pPr algn="ctr"/>
            <a:r>
              <a:rPr lang="en-US" dirty="0" smtClean="0"/>
              <a:t>(JSP)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38800" y="48768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(Java)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05400" y="4724400"/>
            <a:ext cx="609600" cy="2286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4114800"/>
            <a:ext cx="1143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</a:t>
            </a:r>
          </a:p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429000" y="4724400"/>
            <a:ext cx="533400" cy="2286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4038600"/>
            <a:ext cx="533400" cy="3048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105400" y="4038600"/>
            <a:ext cx="533400" cy="3048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4000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1481329"/>
            <a:ext cx="4343400" cy="1109472"/>
          </a:xfrm>
        </p:spPr>
        <p:txBody>
          <a:bodyPr/>
          <a:lstStyle/>
          <a:p>
            <a:r>
              <a:rPr lang="en-US" dirty="0" smtClean="0"/>
              <a:t>Beans are defined in an XML file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4709" y="3657600"/>
            <a:ext cx="618449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application is made up of different </a:t>
            </a:r>
            <a:r>
              <a:rPr lang="en-US" b="1" i="1" dirty="0" smtClean="0"/>
              <a:t>concerns</a:t>
            </a:r>
            <a:r>
              <a:rPr lang="en-US" dirty="0" smtClean="0"/>
              <a:t> - areas of functionality, e.g. logging, authorization, data access</a:t>
            </a:r>
          </a:p>
          <a:p>
            <a:r>
              <a:rPr lang="en-US" dirty="0" smtClean="0"/>
              <a:t>Often these end up mixed in the same methods,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8287" y="3810000"/>
            <a:ext cx="583685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List&lt;Patient&gt;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getAllPatients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log.debug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("Getting all patients");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User.hasPrivilege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("View Patients"))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db.getAllPatients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7025" y="4038600"/>
            <a:ext cx="2057400" cy="457200"/>
          </a:xfrm>
          <a:prstGeom prst="wedgeRoundRectCallout">
            <a:avLst>
              <a:gd name="adj1" fmla="val 63048"/>
              <a:gd name="adj2" fmla="val -2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Logging concern</a:t>
            </a:r>
            <a:endParaRPr lang="en-US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7025" y="4724400"/>
            <a:ext cx="2057400" cy="533400"/>
          </a:xfrm>
          <a:prstGeom prst="wedgeRoundRectCallout">
            <a:avLst>
              <a:gd name="adj1" fmla="val 63048"/>
              <a:gd name="adj2" fmla="val -2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 concern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Spring's AOP support allows us to configure code to be executed before or after multiple methods, e.g.</a:t>
            </a:r>
          </a:p>
          <a:p>
            <a:pPr lvl="1"/>
            <a:r>
              <a:rPr lang="en-US" dirty="0" smtClean="0"/>
              <a:t>It's possible that many methods will start with an authorization check</a:t>
            </a:r>
          </a:p>
          <a:p>
            <a:pPr lvl="1"/>
            <a:r>
              <a:rPr lang="en-US" dirty="0" smtClean="0"/>
              <a:t>We can define an annotation and tell Spring to execute a specific method when it encounters that annotation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417874"/>
            <a:ext cx="5561138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@Authorized("View Patients")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List&lt;Patient&gt;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getAllPatients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log.debug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("Getting all patients");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db.getAllPatients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676400"/>
            <a:ext cx="2209800" cy="17526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getAllPatients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057400"/>
            <a:ext cx="1676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 checking code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3733800"/>
            <a:ext cx="2209800" cy="17526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getDrugById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4114800"/>
            <a:ext cx="1676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 checking code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1676400"/>
            <a:ext cx="2209800" cy="17526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1800" y="2057400"/>
            <a:ext cx="1676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 checking code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209800" cy="17526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getPatientObs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0" y="4191000"/>
            <a:ext cx="1676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 checking code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429000" y="1676400"/>
            <a:ext cx="2286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class Authorize { </a:t>
            </a:r>
          </a:p>
          <a:p>
            <a:r>
              <a:rPr lang="en-US" sz="1600" dirty="0" smtClean="0"/>
              <a:t>   </a:t>
            </a:r>
            <a:r>
              <a:rPr lang="en-US" sz="1600" i="1" dirty="0" smtClean="0"/>
              <a:t>authorization  </a:t>
            </a:r>
          </a:p>
          <a:p>
            <a:r>
              <a:rPr lang="en-US" sz="1600" i="1" dirty="0" smtClean="0"/>
              <a:t>   checking code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 flipV="1">
            <a:off x="2514600" y="2286000"/>
            <a:ext cx="914400" cy="76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V="1">
            <a:off x="2514600" y="2895600"/>
            <a:ext cx="1143000" cy="1524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4" idx="3"/>
          </p:cNvCxnSpPr>
          <p:nvPr/>
        </p:nvCxnSpPr>
        <p:spPr>
          <a:xfrm rot="10800000">
            <a:off x="5715000" y="2286000"/>
            <a:ext cx="1066800" cy="76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14" idx="2"/>
          </p:cNvCxnSpPr>
          <p:nvPr/>
        </p:nvCxnSpPr>
        <p:spPr>
          <a:xfrm rot="16200000" flipV="1">
            <a:off x="3962400" y="3505200"/>
            <a:ext cx="1295400" cy="76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4038600"/>
            <a:ext cx="26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AOP, code for</a:t>
            </a:r>
          </a:p>
          <a:p>
            <a:r>
              <a:rPr lang="en-US" dirty="0" smtClean="0"/>
              <a:t>different concerns is </a:t>
            </a:r>
          </a:p>
          <a:p>
            <a:r>
              <a:rPr lang="en-US" dirty="0" smtClean="0"/>
              <a:t>mixed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676400"/>
            <a:ext cx="2209800" cy="15240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@Authorize("...")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getAllPatients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3733800"/>
            <a:ext cx="2209800" cy="15240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@Authorize("...")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getDrugById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00800" y="1676400"/>
            <a:ext cx="2209800" cy="16002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@Authorize("...")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209800" cy="1600200"/>
          </a:xfrm>
          <a:prstGeom prst="roundRect">
            <a:avLst>
              <a:gd name="adj" fmla="val 1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@Authorize("...")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getPatientObs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29000" y="1676400"/>
            <a:ext cx="2286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class Authorize { </a:t>
            </a:r>
          </a:p>
          <a:p>
            <a:r>
              <a:rPr lang="en-US" sz="1600" dirty="0" smtClean="0"/>
              <a:t>   </a:t>
            </a:r>
            <a:r>
              <a:rPr lang="en-US" sz="1600" i="1" dirty="0" smtClean="0"/>
              <a:t>authorization  </a:t>
            </a:r>
          </a:p>
          <a:p>
            <a:r>
              <a:rPr lang="en-US" sz="1600" i="1" dirty="0" smtClean="0"/>
              <a:t>   checking code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2200" y="380107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AOP, code for</a:t>
            </a:r>
          </a:p>
          <a:p>
            <a:r>
              <a:rPr lang="en-US" dirty="0" smtClean="0"/>
              <a:t>different concerns is </a:t>
            </a:r>
          </a:p>
          <a:p>
            <a:r>
              <a:rPr lang="en-US" dirty="0" smtClean="0"/>
              <a:t>kept separate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2514600" y="1905000"/>
            <a:ext cx="9144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8400" y="2895600"/>
            <a:ext cx="11430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001294" y="3390900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3"/>
          </p:cNvCxnSpPr>
          <p:nvPr/>
        </p:nvCxnSpPr>
        <p:spPr>
          <a:xfrm rot="10800000" flipV="1">
            <a:off x="5715000" y="19050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5867400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@Authorize("...") </a:t>
            </a:r>
            <a:r>
              <a:rPr lang="en-US" dirty="0" smtClean="0">
                <a:cs typeface="Courier New" pitchFamily="49" charset="0"/>
              </a:rPr>
              <a:t>is called a </a:t>
            </a:r>
            <a:r>
              <a:rPr lang="en-US" b="1" i="1" dirty="0" smtClean="0">
                <a:cs typeface="Courier New" pitchFamily="49" charset="0"/>
              </a:rPr>
              <a:t>join point</a:t>
            </a:r>
            <a:endParaRPr lang="en-US" b="1" i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4969"/>
            <a:ext cx="3276600" cy="276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2400" y="1600200"/>
            <a:ext cx="4800600" cy="4038600"/>
          </a:xfrm>
        </p:spPr>
        <p:txBody>
          <a:bodyPr>
            <a:normAutofit/>
          </a:bodyPr>
          <a:lstStyle/>
          <a:p>
            <a:r>
              <a:rPr lang="en-US" i="1" dirty="0" smtClean="0"/>
              <a:t>Join points </a:t>
            </a:r>
            <a:r>
              <a:rPr lang="en-US" dirty="0" smtClean="0"/>
              <a:t>are set using annotations</a:t>
            </a:r>
          </a:p>
          <a:p>
            <a:r>
              <a:rPr lang="en-US" i="1" dirty="0" smtClean="0"/>
              <a:t>Advice</a:t>
            </a:r>
            <a:r>
              <a:rPr lang="en-US" dirty="0" smtClean="0"/>
              <a:t> is concern specific code to be executed at join points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Authorized annotation executes a method in </a:t>
            </a:r>
            <a:r>
              <a:rPr lang="en-US" dirty="0" err="1" smtClean="0"/>
              <a:t>AuthorizationAdvice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designed to work with many different database frameworks, e.g.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JDBC</a:t>
            </a:r>
          </a:p>
          <a:p>
            <a:pPr lvl="1"/>
            <a:r>
              <a:rPr lang="en-US" dirty="0" smtClean="0"/>
              <a:t>JDO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Toplink</a:t>
            </a:r>
            <a:endParaRPr lang="en-US" dirty="0" smtClean="0"/>
          </a:p>
          <a:p>
            <a:r>
              <a:rPr lang="en-US" dirty="0" smtClean="0"/>
              <a:t>For each of these Spring offers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Transaction management</a:t>
            </a:r>
          </a:p>
          <a:p>
            <a:pPr lvl="1"/>
            <a:r>
              <a:rPr lang="en-US" dirty="0" smtClean="0"/>
              <a:t>Exception translation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Data-access framework</a:t>
            </a:r>
            <a:endParaRPr lang="en-US" dirty="0"/>
          </a:p>
        </p:txBody>
      </p:sp>
      <p:pic>
        <p:nvPicPr>
          <p:cNvPr id="2050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framework provides a structure for an application</a:t>
            </a:r>
          </a:p>
          <a:p>
            <a:r>
              <a:rPr lang="en-US" dirty="0" smtClean="0"/>
              <a:t>Makes it easier to integrate with other technologies</a:t>
            </a:r>
          </a:p>
          <a:p>
            <a:r>
              <a:rPr lang="en-US" dirty="0" smtClean="0"/>
              <a:t>We add code to customize the framework for our specific application</a:t>
            </a:r>
          </a:p>
          <a:p>
            <a:r>
              <a:rPr lang="en-US" dirty="0" smtClean="0"/>
              <a:t>A framework runs our code, rather than our code running it, i.e. the Hollywood Principle: </a:t>
            </a:r>
            <a:r>
              <a:rPr lang="en-US" i="1" dirty="0" smtClean="0"/>
              <a:t>"Don't call us, we'll call you"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framework?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OGJX8C8T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04800"/>
            <a:ext cx="1289050" cy="1067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management means that Spring can acquire and release the data framework objects for us</a:t>
            </a:r>
          </a:p>
          <a:p>
            <a:r>
              <a:rPr lang="en-US" dirty="0" smtClean="0"/>
              <a:t>Data connection is configured as a bean,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Data-access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81400"/>
            <a:ext cx="83058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&lt;bean id="</a:t>
            </a:r>
            <a:r>
              <a:rPr lang="en-US" sz="1600" dirty="0" err="1" smtClean="0"/>
              <a:t>myDataSource</a:t>
            </a:r>
            <a:r>
              <a:rPr lang="en-US" sz="1600" dirty="0" smtClean="0"/>
              <a:t>" class="</a:t>
            </a:r>
            <a:r>
              <a:rPr lang="en-US" sz="1600" dirty="0" err="1" smtClean="0"/>
              <a:t>org.apache.commons.dbcp.BasicDataSource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   &lt;property name="</a:t>
            </a:r>
            <a:r>
              <a:rPr lang="en-US" sz="1600" dirty="0" err="1" smtClean="0"/>
              <a:t>driverClassName</a:t>
            </a:r>
            <a:r>
              <a:rPr lang="en-US" sz="1600" dirty="0" smtClean="0"/>
              <a:t>" value="</a:t>
            </a:r>
            <a:r>
              <a:rPr lang="en-US" sz="1600" dirty="0" err="1" smtClean="0"/>
              <a:t>org.gjt.mm.mysql.Driver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    &lt;property name="</a:t>
            </a:r>
            <a:r>
              <a:rPr lang="en-US" sz="1600" dirty="0" err="1" smtClean="0"/>
              <a:t>url</a:t>
            </a:r>
            <a:r>
              <a:rPr lang="en-US" sz="1600" dirty="0" smtClean="0"/>
              <a:t>" value="</a:t>
            </a:r>
            <a:r>
              <a:rPr lang="en-US" sz="1600" dirty="0" err="1" smtClean="0"/>
              <a:t>jdbc:mysql</a:t>
            </a:r>
            <a:r>
              <a:rPr lang="en-US" sz="1600" dirty="0" smtClean="0"/>
              <a:t>://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/" /&gt;</a:t>
            </a:r>
          </a:p>
          <a:p>
            <a:r>
              <a:rPr lang="en-US" sz="1600" dirty="0" smtClean="0"/>
              <a:t>    &lt;property name="</a:t>
            </a:r>
            <a:r>
              <a:rPr lang="en-US" sz="1600" dirty="0" err="1" smtClean="0"/>
              <a:t>defaultCatalog</a:t>
            </a:r>
            <a:r>
              <a:rPr lang="en-US" sz="1600" dirty="0" smtClean="0"/>
              <a:t>" value="intranet" /&gt;</a:t>
            </a:r>
          </a:p>
          <a:p>
            <a:r>
              <a:rPr lang="en-US" sz="1600" dirty="0" smtClean="0"/>
              <a:t>    &lt;property name="username" value="admin" /&gt;</a:t>
            </a:r>
          </a:p>
          <a:p>
            <a:r>
              <a:rPr lang="en-US" sz="1600" dirty="0" smtClean="0"/>
              <a:t>    &lt;property name="password" value="test" /&gt;</a:t>
            </a:r>
          </a:p>
          <a:p>
            <a:r>
              <a:rPr lang="en-US" sz="1600" dirty="0" smtClean="0"/>
              <a:t> &lt;/bean&gt;</a:t>
            </a:r>
          </a:p>
        </p:txBody>
      </p:sp>
      <p:pic>
        <p:nvPicPr>
          <p:cNvPr id="6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the different data frameworks can be configured in a consistent way, as beans,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Data-access framework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743200"/>
            <a:ext cx="8839200" cy="37548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&lt;bean id="</a:t>
            </a:r>
            <a:r>
              <a:rPr lang="en-US" sz="1400" dirty="0" err="1" smtClean="0"/>
              <a:t>sessionFactory</a:t>
            </a:r>
            <a:r>
              <a:rPr lang="en-US" sz="1400" dirty="0" smtClean="0"/>
              <a:t>" class="org.springframework.orm.hibernate3.LocalSessionFactoryBean"&gt;</a:t>
            </a:r>
          </a:p>
          <a:p>
            <a:r>
              <a:rPr lang="en-US" sz="1400" dirty="0" smtClean="0"/>
              <a:t>    &lt;property name="</a:t>
            </a:r>
            <a:r>
              <a:rPr lang="en-US" sz="1400" dirty="0" err="1" smtClean="0"/>
              <a:t>dataSource</a:t>
            </a:r>
            <a:r>
              <a:rPr lang="en-US" sz="1400" dirty="0" smtClean="0"/>
              <a:t>" ref="</a:t>
            </a:r>
            <a:r>
              <a:rPr lang="en-US" sz="1400" dirty="0" err="1" smtClean="0"/>
              <a:t>myDataSource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  &lt;property name="</a:t>
            </a:r>
            <a:r>
              <a:rPr lang="en-US" sz="1400" dirty="0" err="1" smtClean="0"/>
              <a:t>mappingResources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     &lt;list&gt;</a:t>
            </a:r>
          </a:p>
          <a:p>
            <a:r>
              <a:rPr lang="en-US" sz="1400" dirty="0" smtClean="0"/>
              <a:t>        &lt;value&gt;</a:t>
            </a:r>
            <a:r>
              <a:rPr lang="en-US" sz="1400" dirty="0" err="1" smtClean="0"/>
              <a:t>ehsdi</a:t>
            </a:r>
            <a:r>
              <a:rPr lang="en-US" sz="1400" dirty="0" smtClean="0"/>
              <a:t>/intranet/</a:t>
            </a:r>
            <a:r>
              <a:rPr lang="en-US" sz="1400" dirty="0" err="1" smtClean="0"/>
              <a:t>api</a:t>
            </a:r>
            <a:r>
              <a:rPr lang="en-US" sz="1400" dirty="0" smtClean="0"/>
              <a:t>/db/hibernate/</a:t>
            </a:r>
            <a:r>
              <a:rPr lang="en-US" sz="1400" dirty="0" err="1" smtClean="0"/>
              <a:t>User.hbm.xml</a:t>
            </a:r>
            <a:r>
              <a:rPr lang="en-US" sz="1400" dirty="0" smtClean="0"/>
              <a:t>&lt;/value&gt;</a:t>
            </a:r>
          </a:p>
          <a:p>
            <a:r>
              <a:rPr lang="en-US" sz="1400" dirty="0" smtClean="0"/>
              <a:t>        &lt;value&gt;</a:t>
            </a:r>
            <a:r>
              <a:rPr lang="en-US" sz="1400" dirty="0" err="1" smtClean="0"/>
              <a:t>ehsdi</a:t>
            </a:r>
            <a:r>
              <a:rPr lang="en-US" sz="1400" dirty="0" smtClean="0"/>
              <a:t>/intranet/</a:t>
            </a:r>
            <a:r>
              <a:rPr lang="en-US" sz="1400" dirty="0" err="1" smtClean="0"/>
              <a:t>api</a:t>
            </a:r>
            <a:r>
              <a:rPr lang="en-US" sz="1400" dirty="0" smtClean="0"/>
              <a:t>/db/hibernate/</a:t>
            </a:r>
            <a:r>
              <a:rPr lang="en-US" sz="1400" dirty="0" err="1" smtClean="0"/>
              <a:t>Role.hbm.xml</a:t>
            </a:r>
            <a:r>
              <a:rPr lang="en-US" sz="1400" dirty="0" smtClean="0"/>
              <a:t>&lt;/value&gt;</a:t>
            </a:r>
          </a:p>
          <a:p>
            <a:r>
              <a:rPr lang="en-US" sz="1400" dirty="0" smtClean="0"/>
              <a:t>        &lt;value&gt;</a:t>
            </a:r>
            <a:r>
              <a:rPr lang="en-US" sz="1400" dirty="0" err="1" smtClean="0"/>
              <a:t>ehsdi</a:t>
            </a:r>
            <a:r>
              <a:rPr lang="en-US" sz="1400" dirty="0" smtClean="0"/>
              <a:t>/intranet/</a:t>
            </a:r>
            <a:r>
              <a:rPr lang="en-US" sz="1400" dirty="0" err="1" smtClean="0"/>
              <a:t>api</a:t>
            </a:r>
            <a:r>
              <a:rPr lang="en-US" sz="1400" dirty="0" smtClean="0"/>
              <a:t>/db/hibernate/</a:t>
            </a:r>
            <a:r>
              <a:rPr lang="en-US" sz="1400" dirty="0" err="1" smtClean="0"/>
              <a:t>Privilege.hbm.xml</a:t>
            </a:r>
            <a:r>
              <a:rPr lang="en-US" sz="1400" dirty="0" smtClean="0"/>
              <a:t>&lt;/value&gt;</a:t>
            </a:r>
          </a:p>
          <a:p>
            <a:r>
              <a:rPr lang="en-US" sz="1400" dirty="0" smtClean="0"/>
              <a:t>        &lt;value&gt;</a:t>
            </a:r>
            <a:r>
              <a:rPr lang="en-US" sz="1400" dirty="0" err="1" smtClean="0"/>
              <a:t>ehsdi</a:t>
            </a:r>
            <a:r>
              <a:rPr lang="en-US" sz="1400" dirty="0" smtClean="0"/>
              <a:t>/intranet/</a:t>
            </a:r>
            <a:r>
              <a:rPr lang="en-US" sz="1400" dirty="0" err="1" smtClean="0"/>
              <a:t>api</a:t>
            </a:r>
            <a:r>
              <a:rPr lang="en-US" sz="1400" dirty="0" smtClean="0"/>
              <a:t>/db/hibernate/</a:t>
            </a:r>
            <a:r>
              <a:rPr lang="en-US" sz="1400" dirty="0" err="1" smtClean="0"/>
              <a:t>Patient.hbm.xml</a:t>
            </a:r>
            <a:r>
              <a:rPr lang="en-US" sz="1400" dirty="0" smtClean="0"/>
              <a:t>&lt;/value&gt;</a:t>
            </a:r>
          </a:p>
          <a:p>
            <a:r>
              <a:rPr lang="en-US" sz="1400" dirty="0" smtClean="0"/>
              <a:t>      &lt;/list&gt;</a:t>
            </a:r>
          </a:p>
          <a:p>
            <a:r>
              <a:rPr lang="en-US" sz="1400" dirty="0" smtClean="0"/>
              <a:t>    &lt;/property&gt;</a:t>
            </a:r>
          </a:p>
          <a:p>
            <a:r>
              <a:rPr lang="en-US" sz="1400" dirty="0" smtClean="0"/>
              <a:t>    &lt;property name="</a:t>
            </a:r>
            <a:r>
              <a:rPr lang="en-US" sz="1400" dirty="0" err="1" smtClean="0"/>
              <a:t>hibernateProperties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     &lt;value&gt;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hibernate.dialect</a:t>
            </a:r>
            <a:r>
              <a:rPr lang="en-US" sz="1400" dirty="0" smtClean="0"/>
              <a:t>=org.hibernate.dialect.MySQL5Dialect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hibernate.show_sql</a:t>
            </a:r>
            <a:r>
              <a:rPr lang="en-US" sz="1400" dirty="0" smtClean="0"/>
              <a:t>=false</a:t>
            </a:r>
          </a:p>
          <a:p>
            <a:r>
              <a:rPr lang="en-US" sz="1400" dirty="0" smtClean="0"/>
              <a:t>      &lt;/value&gt;</a:t>
            </a:r>
          </a:p>
          <a:p>
            <a:r>
              <a:rPr lang="en-US" sz="1400" dirty="0" smtClean="0"/>
              <a:t>    &lt;/property&gt;</a:t>
            </a:r>
          </a:p>
          <a:p>
            <a:r>
              <a:rPr lang="en-US" sz="1400" dirty="0" smtClean="0"/>
              <a:t>&lt;/bean&gt;</a:t>
            </a:r>
            <a:endParaRPr lang="en-US" sz="1400" dirty="0"/>
          </a:p>
        </p:txBody>
      </p:sp>
      <p:pic>
        <p:nvPicPr>
          <p:cNvPr id="8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management means that transactions can be wrapped around method calls automatically</a:t>
            </a:r>
          </a:p>
          <a:p>
            <a:r>
              <a:rPr lang="en-US" dirty="0" smtClean="0"/>
              <a:t>For example, using Hibernate without Spring's transaction management, we must explicitly create transactions: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Data-access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132354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getAllPersons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Session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HibernateUtil.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getSessionFactory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getCurrentSession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List&lt;Person&gt; persons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session.createCriteria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).list();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().commit();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persons;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Spring's annotation driven transaction management, we can have all the methods of a class, wrapped in 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Data-access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849952" cy="255454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@Transactional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PatientService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getAllPersons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List&lt;Person&gt; persons =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session.createCriteria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).list();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persons;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00400" y="1447800"/>
            <a:ext cx="5638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OpenMRS has a service layer</a:t>
            </a:r>
          </a:p>
          <a:p>
            <a:r>
              <a:rPr lang="en-US" dirty="0" smtClean="0"/>
              <a:t>Contains classes which interact with the data access layer (Hibernate)</a:t>
            </a:r>
          </a:p>
          <a:p>
            <a:r>
              <a:rPr lang="en-US" dirty="0" smtClean="0"/>
              <a:t>All of the service classes implement an equivalent interface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org.openmrs.api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service interfaces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@Transactional </a:t>
            </a:r>
            <a:r>
              <a:rPr lang="en-US" dirty="0" smtClean="0"/>
              <a:t>annotation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2133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903" y="5562600"/>
            <a:ext cx="173717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903" y="4800600"/>
            <a:ext cx="1737173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903" y="4038600"/>
            <a:ext cx="1737173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7903" y="2914710"/>
            <a:ext cx="1737173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7903" y="2152710"/>
            <a:ext cx="1737173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1503" y="208817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org.openmrs.api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1503" y="291471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503" y="323117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org.openmrs.db.hibernate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1503" y="238131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org.openmrs.api.impl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1503" y="566957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mysql-connector-java-XX.jar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1503" y="41910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hibernateXX.jar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07651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PatientService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38131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PatientServiceImpl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292637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PatientDAO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321951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HibernatePatientDAO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3699" y="16002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cs typeface="Courier New" pitchFamily="49" charset="0"/>
              </a:rPr>
              <a:t>Package / JAR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161931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cs typeface="Courier New" pitchFamily="49" charset="0"/>
              </a:rPr>
              <a:t>Example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6002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cs typeface="Courier New" pitchFamily="49" charset="0"/>
              </a:rPr>
              <a:t>Layer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6076" y="495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java.sql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502920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22289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25337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29909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476" y="3295710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2236" y="4267200"/>
            <a:ext cx="1828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7476" y="5734110"/>
            <a:ext cx="1828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Connector 29"/>
          <p:cNvCxnSpPr/>
          <p:nvPr/>
        </p:nvCxnSpPr>
        <p:spPr>
          <a:xfrm>
            <a:off x="152400" y="3810000"/>
            <a:ext cx="86106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Enforces separation of the three components</a:t>
            </a:r>
          </a:p>
          <a:p>
            <a:r>
              <a:rPr lang="en-US" dirty="0" smtClean="0"/>
              <a:t>Defines a set of interfaces to be implemented</a:t>
            </a:r>
          </a:p>
          <a:p>
            <a:r>
              <a:rPr lang="en-US" dirty="0" smtClean="0"/>
              <a:t>Not limited to JSP based views </a:t>
            </a:r>
          </a:p>
          <a:p>
            <a:endParaRPr lang="en-US" dirty="0" smtClean="0"/>
          </a:p>
          <a:p>
            <a:r>
              <a:rPr lang="en-US" dirty="0" smtClean="0"/>
              <a:t>Controllers are configured as beans like everything else, and have access to other beans</a:t>
            </a:r>
          </a:p>
          <a:p>
            <a:r>
              <a:rPr lang="en-US" dirty="0" smtClean="0"/>
              <a:t>A controller is not a servlet!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Model-view-controller framework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57200" y="1481329"/>
            <a:ext cx="3276600" cy="2938272"/>
          </a:xfrm>
        </p:spPr>
        <p:txBody>
          <a:bodyPr/>
          <a:lstStyle/>
          <a:p>
            <a:r>
              <a:rPr lang="en-US" dirty="0" smtClean="0"/>
              <a:t>Spring uses a </a:t>
            </a:r>
            <a:r>
              <a:rPr lang="en-US" b="1" i="1" dirty="0" smtClean="0"/>
              <a:t>front controller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All requests have a single entry point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 controller / URL Mapping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0" y="19050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</a:p>
          <a:p>
            <a:pPr algn="ctr"/>
            <a:r>
              <a:rPr lang="en-US" dirty="0" smtClean="0"/>
              <a:t>Servlet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0" y="1905000"/>
            <a:ext cx="9906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3429000"/>
            <a:ext cx="1524000" cy="7620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</a:t>
            </a:r>
            <a:endParaRPr lang="en-US" dirty="0" smtClean="0"/>
          </a:p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91400" y="190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91400" y="27432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91400" y="35814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4800600" y="2476500"/>
            <a:ext cx="5334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6858000" y="2476500"/>
            <a:ext cx="533400" cy="5715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 flipV="1">
            <a:off x="6858000" y="2209800"/>
            <a:ext cx="533400" cy="2667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>
            <a:off x="6858000" y="2476500"/>
            <a:ext cx="533400" cy="14097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4" idx="2"/>
          </p:cNvCxnSpPr>
          <p:nvPr/>
        </p:nvCxnSpPr>
        <p:spPr>
          <a:xfrm rot="5400000" flipH="1" flipV="1">
            <a:off x="5905500" y="32385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81000" y="4458831"/>
            <a:ext cx="8305800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urlMapping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SimpleUrlHandlerMapping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&lt;property name="mappings"&gt;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&lt;props&gt;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&lt;prop key="admin/patients/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patient.form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patientForm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&lt;prop key="admin/patients/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newPatient.form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newPatientForm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&lt;prop key="admin/patients/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mergePatients.form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mergePatientsForm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&lt;/props&gt;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&lt;/property&gt;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Bent Arrow 36"/>
          <p:cNvSpPr/>
          <p:nvPr/>
        </p:nvSpPr>
        <p:spPr>
          <a:xfrm rot="16200000" flipH="1">
            <a:off x="4457700" y="3543300"/>
            <a:ext cx="6858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7867" y="14594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controller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37610" y="145946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2667000" y="6172200"/>
            <a:ext cx="1676400" cy="457200"/>
          </a:xfrm>
          <a:prstGeom prst="wedgeRoundRectCallout">
            <a:avLst>
              <a:gd name="adj1" fmla="val -21601"/>
              <a:gd name="adj2" fmla="val -114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5715000" y="6172200"/>
            <a:ext cx="1676400" cy="457200"/>
          </a:xfrm>
          <a:prstGeom prst="wedgeRoundRectCallout">
            <a:avLst>
              <a:gd name="adj1" fmla="val -21601"/>
              <a:gd name="adj2" fmla="val -10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workflow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2322731"/>
            <a:ext cx="1524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</a:p>
          <a:p>
            <a:pPr algn="ctr"/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322731"/>
            <a:ext cx="990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62800" y="2322731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200" y="2625943"/>
            <a:ext cx="21336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47800" y="2625943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981200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Sends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1981200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Delegates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39989" y="160020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Handles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3253" y="3465731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Creates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5029200" y="3084731"/>
            <a:ext cx="21336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638800" y="2932331"/>
            <a:ext cx="9144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1447800" y="3084731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6000" y="312420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Returns</a:t>
            </a:r>
          </a:p>
          <a:p>
            <a:pPr algn="ctr"/>
            <a:r>
              <a:rPr lang="en-US" dirty="0" smtClean="0"/>
              <a:t>response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848100" y="4152900"/>
            <a:ext cx="1600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 rot="16200000">
            <a:off x="4229100" y="3924300"/>
            <a:ext cx="9144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3086100" y="4152900"/>
            <a:ext cx="1600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581400" y="4953000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Template (i.e. a JSP)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19639" y="518160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Render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09650" y="4267200"/>
            <a:ext cx="97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controller should handle a request by returning a model and a view</a:t>
            </a:r>
          </a:p>
          <a:p>
            <a:r>
              <a:rPr lang="en-US" dirty="0" smtClean="0"/>
              <a:t>Thus the controller interface is very simple: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276600"/>
            <a:ext cx="5724644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Controller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response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Exception;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C:\Users\Rowan\AppData\Local\Microsoft\Windows\Temporary Internet Files\Content.IE5\OGJX8C8T\MPj043923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467600" y="345831"/>
            <a:ext cx="1219200" cy="1000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85800" y="1524000"/>
            <a:ext cx="33528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en-US" dirty="0" err="1" smtClean="0"/>
              <a:t>vs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3124200"/>
            <a:ext cx="3352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3581400"/>
            <a:ext cx="914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3581400"/>
            <a:ext cx="914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3581400"/>
            <a:ext cx="914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6406" y="3048000"/>
            <a:ext cx="106759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990600" y="3048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124597" y="3047603"/>
            <a:ext cx="106600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590800" y="3048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1981200"/>
            <a:ext cx="9144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05000" y="1981200"/>
            <a:ext cx="9144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971800" y="1981200"/>
            <a:ext cx="9144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1524000"/>
            <a:ext cx="33528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029200" y="2362200"/>
            <a:ext cx="3352800" cy="1905000"/>
          </a:xfrm>
          <a:prstGeom prst="roundRect">
            <a:avLst>
              <a:gd name="adj" fmla="val 8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81600" y="3581400"/>
            <a:ext cx="914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248400" y="3581400"/>
            <a:ext cx="914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315200" y="3581400"/>
            <a:ext cx="914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181600" y="2819400"/>
            <a:ext cx="9144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248400" y="2819400"/>
            <a:ext cx="9144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315200" y="2819400"/>
            <a:ext cx="9144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219303" y="3467497"/>
            <a:ext cx="22939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753100" y="34671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887097" y="3466703"/>
            <a:ext cx="22780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353300" y="34671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0"/>
          </p:cNvCxnSpPr>
          <p:nvPr/>
        </p:nvCxnSpPr>
        <p:spPr>
          <a:xfrm rot="5400000">
            <a:off x="5219700" y="2400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</p:cNvCxnSpPr>
          <p:nvPr/>
        </p:nvCxnSpPr>
        <p:spPr>
          <a:xfrm rot="5400000">
            <a:off x="6286500" y="2400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353300" y="2400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600" y="4495800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maintains control</a:t>
            </a:r>
          </a:p>
          <a:p>
            <a:r>
              <a:rPr lang="en-US" dirty="0" smtClean="0"/>
              <a:t>and calls library class methods</a:t>
            </a:r>
          </a:p>
          <a:p>
            <a:r>
              <a:rPr lang="en-US" dirty="0" smtClean="0"/>
              <a:t>as it needs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53000" y="4495800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registers its classes</a:t>
            </a:r>
          </a:p>
          <a:p>
            <a:r>
              <a:rPr lang="en-US" dirty="0" smtClean="0"/>
              <a:t>with the framework and then</a:t>
            </a:r>
          </a:p>
          <a:p>
            <a:r>
              <a:rPr lang="en-US" dirty="0" smtClean="0"/>
              <a:t>gives it control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5802868"/>
            <a:ext cx="3647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called </a:t>
            </a:r>
            <a:r>
              <a:rPr lang="en-US" b="1" dirty="0" smtClean="0"/>
              <a:t>inversion of control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should render a response, given a model</a:t>
            </a:r>
          </a:p>
          <a:p>
            <a:r>
              <a:rPr lang="en-US" dirty="0" smtClean="0"/>
              <a:t>Thus the view interface is also very simple: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276600"/>
            <a:ext cx="5109091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View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render(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 Map model,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request,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response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)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Exception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C:\Users\Rowan\AppData\Local\Microsoft\Windows\Temporary Internet Files\Content.IE5\OGJX8C8T\MPj04386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0526" y="363386"/>
            <a:ext cx="1510074" cy="1008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in Spring MVC are usually maps,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Map entries automatically become request attributes, accessible in a JSP,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337137"/>
            <a:ext cx="5416868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Map model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model.put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("patient", patient);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model.put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("encounter", encounter);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76800"/>
            <a:ext cx="541020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patient.surname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encounter.location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Rowan\AppData\Local\Microsoft\Windows\Temporary Internet Files\Content.IE5\Z17ZLHB1\MCj024585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1" y="304800"/>
            <a:ext cx="990600" cy="1133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used to pass the model between the controller and the view</a:t>
            </a:r>
          </a:p>
          <a:p>
            <a:r>
              <a:rPr lang="en-US" dirty="0" smtClean="0"/>
              <a:t>It is constructed by specifying a view and a model</a:t>
            </a:r>
          </a:p>
          <a:p>
            <a:r>
              <a:rPr lang="en-US" dirty="0" smtClean="0"/>
              <a:t>View can be specified by name, which is then resolved to a JSP by the dispatcher servlet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ModelAndView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343400"/>
            <a:ext cx="73152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 model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("patients", patients);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model);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781800" y="1524000"/>
            <a:ext cx="2133600" cy="4343400"/>
          </a:xfrm>
          <a:prstGeom prst="roundRect">
            <a:avLst>
              <a:gd name="adj" fmla="val 11024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038600" y="3219509"/>
            <a:ext cx="2895600" cy="1428691"/>
            <a:chOff x="4038600" y="3389530"/>
            <a:chExt cx="2895600" cy="1428691"/>
          </a:xfrm>
        </p:grpSpPr>
        <p:cxnSp>
          <p:nvCxnSpPr>
            <p:cNvPr id="52" name="Elbow Connector 51"/>
            <p:cNvCxnSpPr/>
            <p:nvPr/>
          </p:nvCxnSpPr>
          <p:spPr>
            <a:xfrm rot="10800000">
              <a:off x="4038600" y="3389530"/>
              <a:ext cx="2895600" cy="72526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495800" y="4233446"/>
              <a:ext cx="1851790" cy="58477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model +</a:t>
              </a:r>
              <a:br>
                <a:rPr lang="en-US" sz="1600" dirty="0" smtClean="0"/>
              </a:br>
              <a:r>
                <a:rPr lang="en-US" sz="1600" dirty="0" smtClean="0"/>
                <a:t>view name: </a:t>
              </a:r>
              <a:r>
                <a:rPr lang="en-US" sz="1600" i="1" dirty="0" smtClean="0"/>
                <a:t>hello</a:t>
              </a:r>
              <a:endParaRPr lang="en-US" sz="1600" i="1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Spring MVC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2170331"/>
            <a:ext cx="1524000" cy="10668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</a:p>
          <a:p>
            <a:pPr algn="ctr"/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2170331"/>
            <a:ext cx="990600" cy="1066800"/>
          </a:xfrm>
          <a:prstGeom prst="roundRect">
            <a:avLst/>
          </a:prstGeom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34200" y="2170331"/>
            <a:ext cx="1828800" cy="1066800"/>
          </a:xfrm>
          <a:prstGeom prst="round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UrlMapping</a:t>
            </a:r>
            <a:endParaRPr lang="en-US" dirty="0" smtClean="0"/>
          </a:p>
        </p:txBody>
      </p:sp>
      <p:grpSp>
        <p:nvGrpSpPr>
          <p:cNvPr id="69" name="Group 68"/>
          <p:cNvGrpSpPr/>
          <p:nvPr/>
        </p:nvGrpSpPr>
        <p:grpSpPr>
          <a:xfrm>
            <a:off x="4800600" y="2252246"/>
            <a:ext cx="2133600" cy="453073"/>
            <a:chOff x="4800600" y="2404646"/>
            <a:chExt cx="2133600" cy="453073"/>
          </a:xfrm>
        </p:grpSpPr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4800600" y="2856131"/>
              <a:ext cx="2133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97297" y="2404646"/>
              <a:ext cx="1309974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/index.htm</a:t>
              </a:r>
              <a:endParaRPr 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00600" y="2709446"/>
            <a:ext cx="2133600" cy="414754"/>
            <a:chOff x="4800600" y="3124200"/>
            <a:chExt cx="2133600" cy="414754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4800600" y="3124200"/>
              <a:ext cx="2133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83575" y="3200400"/>
              <a:ext cx="1693092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HelloController</a:t>
              </a:r>
              <a:endParaRPr lang="en-US" sz="1600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934200" y="3429000"/>
            <a:ext cx="1828800" cy="1066800"/>
          </a:xfrm>
          <a:prstGeom prst="round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HelloController</a:t>
            </a:r>
            <a:endParaRPr lang="en-US" sz="16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934200" y="4648200"/>
            <a:ext cx="1828800" cy="1066800"/>
          </a:xfrm>
          <a:prstGeom prst="round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ViewResolver</a:t>
            </a:r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1143000" y="2252246"/>
            <a:ext cx="2133600" cy="453073"/>
            <a:chOff x="1143000" y="2404646"/>
            <a:chExt cx="2133600" cy="453073"/>
          </a:xfrm>
        </p:grpSpPr>
        <p:sp>
          <p:nvSpPr>
            <p:cNvPr id="17" name="TextBox 16"/>
            <p:cNvSpPr txBox="1"/>
            <p:nvPr/>
          </p:nvSpPr>
          <p:spPr>
            <a:xfrm>
              <a:off x="1337389" y="2404646"/>
              <a:ext cx="1765228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GET /index.htm</a:t>
              </a:r>
              <a:endParaRPr lang="en-US" sz="1600" dirty="0"/>
            </a:p>
          </p:txBody>
        </p:sp>
        <p:cxnSp>
          <p:nvCxnSpPr>
            <p:cNvPr id="63" name="Straight Arrow Connector 62"/>
            <p:cNvCxnSpPr>
              <a:stCxn id="6" idx="3"/>
              <a:endCxn id="5" idx="1"/>
            </p:cNvCxnSpPr>
            <p:nvPr/>
          </p:nvCxnSpPr>
          <p:spPr>
            <a:xfrm>
              <a:off x="1143000" y="2856131"/>
              <a:ext cx="2133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038601" y="3237130"/>
            <a:ext cx="2895600" cy="1944469"/>
            <a:chOff x="4038601" y="3389530"/>
            <a:chExt cx="2895600" cy="1944469"/>
          </a:xfrm>
        </p:grpSpPr>
        <p:cxnSp>
          <p:nvCxnSpPr>
            <p:cNvPr id="78" name="Shape 77"/>
            <p:cNvCxnSpPr>
              <a:stCxn id="5" idx="2"/>
              <a:endCxn id="35" idx="1"/>
            </p:cNvCxnSpPr>
            <p:nvPr/>
          </p:nvCxnSpPr>
          <p:spPr>
            <a:xfrm rot="16200000" flipH="1">
              <a:off x="4514166" y="2913965"/>
              <a:ext cx="1944469" cy="289560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495800" y="4876800"/>
              <a:ext cx="1851789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view name: </a:t>
              </a:r>
              <a:r>
                <a:rPr lang="en-US" sz="1600" i="1" dirty="0" smtClean="0"/>
                <a:t>hello</a:t>
              </a:r>
              <a:endParaRPr lang="en-US" sz="1600" i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38600" y="3237132"/>
            <a:ext cx="2895600" cy="2401668"/>
            <a:chOff x="4038600" y="3389532"/>
            <a:chExt cx="2895600" cy="2401668"/>
          </a:xfrm>
        </p:grpSpPr>
        <p:cxnSp>
          <p:nvCxnSpPr>
            <p:cNvPr id="83" name="Shape 82"/>
            <p:cNvCxnSpPr>
              <a:stCxn id="35" idx="1"/>
              <a:endCxn id="5" idx="2"/>
            </p:cNvCxnSpPr>
            <p:nvPr/>
          </p:nvCxnSpPr>
          <p:spPr>
            <a:xfrm rot="10800000">
              <a:off x="4038600" y="3389532"/>
              <a:ext cx="2895600" cy="194446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419600" y="5452646"/>
              <a:ext cx="2093843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/WEB-INF/hello.jsp</a:t>
              </a:r>
              <a:endParaRPr lang="en-US" sz="1600" i="1" dirty="0"/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2133600" y="4572000"/>
            <a:ext cx="1219200" cy="685800"/>
          </a:xfrm>
          <a:prstGeom prst="round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hello.jsp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609600" y="4572000"/>
            <a:ext cx="1295400" cy="685800"/>
          </a:xfrm>
          <a:prstGeom prst="round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index.jsp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381000" y="4038600"/>
            <a:ext cx="3200400" cy="13716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/WEB-INF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352801" y="3237130"/>
            <a:ext cx="1142999" cy="1677769"/>
            <a:chOff x="3352801" y="3389530"/>
            <a:chExt cx="1142999" cy="1677769"/>
          </a:xfrm>
        </p:grpSpPr>
        <p:cxnSp>
          <p:nvCxnSpPr>
            <p:cNvPr id="104" name="Shape 103"/>
            <p:cNvCxnSpPr>
              <a:stCxn id="5" idx="2"/>
              <a:endCxn id="100" idx="3"/>
            </p:cNvCxnSpPr>
            <p:nvPr/>
          </p:nvCxnSpPr>
          <p:spPr>
            <a:xfrm rot="5400000">
              <a:off x="2856816" y="3885515"/>
              <a:ext cx="1677769" cy="68580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89169" y="4038600"/>
              <a:ext cx="806631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model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58789" y="3237131"/>
            <a:ext cx="1970411" cy="1677769"/>
            <a:chOff x="3058789" y="3237131"/>
            <a:chExt cx="1970411" cy="1677769"/>
          </a:xfrm>
        </p:grpSpPr>
        <p:cxnSp>
          <p:nvCxnSpPr>
            <p:cNvPr id="109" name="Shape 108"/>
            <p:cNvCxnSpPr>
              <a:stCxn id="100" idx="3"/>
              <a:endCxn id="5" idx="2"/>
            </p:cNvCxnSpPr>
            <p:nvPr/>
          </p:nvCxnSpPr>
          <p:spPr>
            <a:xfrm flipV="1">
              <a:off x="3352800" y="3237131"/>
              <a:ext cx="685800" cy="167776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058789" y="3581400"/>
              <a:ext cx="1970411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&lt;html</a:t>
              </a:r>
              <a:r>
                <a:rPr lang="en-US" sz="1400" dirty="0" smtClean="0"/>
                <a:t>&gt;...&lt;/</a:t>
              </a:r>
              <a:r>
                <a:rPr lang="en-US" sz="1600" dirty="0" smtClean="0"/>
                <a:t>html&gt;</a:t>
              </a:r>
              <a:endParaRPr lang="en-US" sz="16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43000" y="2703731"/>
            <a:ext cx="2133600" cy="420469"/>
            <a:chOff x="1143000" y="2703731"/>
            <a:chExt cx="2133600" cy="420469"/>
          </a:xfrm>
        </p:grpSpPr>
        <p:cxnSp>
          <p:nvCxnSpPr>
            <p:cNvPr id="114" name="Straight Arrow Connector 113"/>
            <p:cNvCxnSpPr>
              <a:stCxn id="5" idx="1"/>
              <a:endCxn id="6" idx="3"/>
            </p:cNvCxnSpPr>
            <p:nvPr/>
          </p:nvCxnSpPr>
          <p:spPr>
            <a:xfrm rot="10800000">
              <a:off x="1143000" y="2703731"/>
              <a:ext cx="2133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219200" y="2785646"/>
              <a:ext cx="1970411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&lt;html</a:t>
              </a:r>
              <a:r>
                <a:rPr lang="en-US" sz="1400" dirty="0" smtClean="0"/>
                <a:t>&gt;...&lt;/</a:t>
              </a:r>
              <a:r>
                <a:rPr lang="en-US" sz="1600" dirty="0" smtClean="0"/>
                <a:t>html&gt;</a:t>
              </a:r>
              <a:endParaRPr 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038601" y="3237130"/>
            <a:ext cx="2895600" cy="725269"/>
            <a:chOff x="4038601" y="3237130"/>
            <a:chExt cx="2895600" cy="725269"/>
          </a:xfrm>
        </p:grpSpPr>
        <p:cxnSp>
          <p:nvCxnSpPr>
            <p:cNvPr id="41" name="Shape 40"/>
            <p:cNvCxnSpPr>
              <a:stCxn id="5" idx="2"/>
              <a:endCxn id="32" idx="1"/>
            </p:cNvCxnSpPr>
            <p:nvPr/>
          </p:nvCxnSpPr>
          <p:spPr>
            <a:xfrm rot="16200000" flipH="1">
              <a:off x="5123766" y="2151965"/>
              <a:ext cx="725269" cy="289560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494259" y="3505200"/>
              <a:ext cx="1850186" cy="33855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.</a:t>
              </a:r>
              <a:r>
                <a:rPr lang="en-US" sz="1600" dirty="0" err="1" smtClean="0"/>
                <a:t>handleRequest</a:t>
              </a:r>
              <a:r>
                <a:rPr lang="en-US" sz="1600" dirty="0" smtClean="0"/>
                <a:t>()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unusual to implement Controller directly - usually we extend of one Spring's predefined controller classes, which offer extra functionality, e.g.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Generates cache headers</a:t>
            </a:r>
          </a:p>
          <a:p>
            <a:pPr lvl="2"/>
            <a:r>
              <a:rPr lang="en-US" dirty="0" smtClean="0"/>
              <a:t>Can be configured to accept/refuse GET or POST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ParameterizableViewController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View name can be configured as bean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classes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one of these classes, 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handleRequestInternal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949476"/>
            <a:ext cx="73152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AbstractController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Controller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Sets up cache headers etc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handleRequestInternal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protected abstract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handleRequestInternal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5382161"/>
            <a:ext cx="7315200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HelloController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AbstractController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handleRequestInternal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295400" y="2971800"/>
            <a:ext cx="228600" cy="2286000"/>
          </a:xfrm>
          <a:prstGeom prst="lef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896" y="3581400"/>
            <a:ext cx="1378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Predefined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1295400" y="5410200"/>
            <a:ext cx="228600" cy="1295400"/>
          </a:xfrm>
          <a:prstGeom prst="lef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896" y="5477470"/>
            <a:ext cx="126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</a:t>
            </a:r>
          </a:p>
          <a:p>
            <a:r>
              <a:rPr lang="en-US" dirty="0" smtClean="0"/>
              <a:t>custom</a:t>
            </a:r>
          </a:p>
          <a:p>
            <a:r>
              <a:rPr lang="en-US" dirty="0" smtClean="0"/>
              <a:t>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0" y="1481328"/>
            <a:ext cx="5638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Controller classes are in </a:t>
            </a:r>
            <a:r>
              <a:rPr lang="en-US" dirty="0" err="1" smtClean="0"/>
              <a:t>subpackages</a:t>
            </a:r>
            <a:r>
              <a:rPr lang="en-US" dirty="0" smtClean="0"/>
              <a:t>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org.openmrs.web.controller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are instantiated as beans in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WEB-INF/openmrs-servlet.xml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file also defines a URL mapping bean, which maps URLs to controllers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514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0" y="1481328"/>
            <a:ext cx="5638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Views are JSP files, stored in </a:t>
            </a:r>
            <a:r>
              <a:rPr lang="en-US" i="1" dirty="0" smtClean="0"/>
              <a:t>web/WEB-INF/view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OpenMRS...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3999"/>
            <a:ext cx="2667000" cy="404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http://www.springsource.org/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http://en.wikipedia.org/wiki/Spring_Framework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http://www.theserverside.com/tt/articles/article.tss?l=SpringFramework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Open-source (Apache License)</a:t>
            </a:r>
          </a:p>
          <a:p>
            <a:r>
              <a:rPr lang="en-US" dirty="0" smtClean="0"/>
              <a:t>Written for .NET as well as Java</a:t>
            </a:r>
          </a:p>
          <a:p>
            <a:r>
              <a:rPr lang="en-US" dirty="0" smtClean="0"/>
              <a:t>First release in 2003</a:t>
            </a:r>
          </a:p>
          <a:p>
            <a:endParaRPr lang="en-US" dirty="0" smtClean="0"/>
          </a:p>
          <a:p>
            <a:r>
              <a:rPr lang="en-US" dirty="0" smtClean="0"/>
              <a:t>Alternative to the Jakarta Struts framework</a:t>
            </a:r>
          </a:p>
          <a:p>
            <a:r>
              <a:rPr lang="en-US" dirty="0" smtClean="0"/>
              <a:t>Substitute for Enterprise Java Beans</a:t>
            </a:r>
          </a:p>
          <a:p>
            <a:r>
              <a:rPr lang="en-US" dirty="0" smtClean="0"/>
              <a:t>Designed to be modular - you only have to use the parts you need</a:t>
            </a:r>
          </a:p>
          <a:p>
            <a:r>
              <a:rPr lang="en-US" dirty="0" smtClean="0"/>
              <a:t>Designed to be easy to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064" y="381000"/>
            <a:ext cx="16659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main features of Spring being used by OpenMRS:</a:t>
            </a:r>
          </a:p>
          <a:p>
            <a:endParaRPr lang="en-US" dirty="0" smtClean="0"/>
          </a:p>
          <a:p>
            <a:r>
              <a:rPr lang="en-US" dirty="0" smtClean="0"/>
              <a:t>Inversion of control container</a:t>
            </a:r>
          </a:p>
          <a:p>
            <a:r>
              <a:rPr lang="en-US" dirty="0" smtClean="0"/>
              <a:t>Aspect-oriented programming</a:t>
            </a:r>
          </a:p>
          <a:p>
            <a:r>
              <a:rPr lang="en-US" dirty="0" smtClean="0"/>
              <a:t>Data-access framework</a:t>
            </a:r>
          </a:p>
          <a:p>
            <a:r>
              <a:rPr lang="en-US" dirty="0" smtClean="0"/>
              <a:t>Model-view-controller framework</a:t>
            </a:r>
          </a:p>
          <a:p>
            <a:r>
              <a:rPr lang="en-US" dirty="0" smtClean="0"/>
              <a:t>Internationalization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features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064" y="381000"/>
            <a:ext cx="16659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GB" dirty="0" smtClean="0"/>
              <a:t>Responsible for</a:t>
            </a:r>
          </a:p>
          <a:p>
            <a:pPr lvl="1"/>
            <a:r>
              <a:rPr lang="en-GB" dirty="0" smtClean="0"/>
              <a:t>Creating objects (loads XML bean definitions)</a:t>
            </a:r>
          </a:p>
          <a:p>
            <a:pPr lvl="1"/>
            <a:r>
              <a:rPr lang="en-GB" dirty="0" smtClean="0"/>
              <a:t>Calling initialization methods</a:t>
            </a:r>
          </a:p>
          <a:p>
            <a:pPr lvl="1"/>
            <a:r>
              <a:rPr lang="en-GB" dirty="0" smtClean="0"/>
              <a:t>Configuring objects by wiring them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9200" y="3429000"/>
            <a:ext cx="3352800" cy="2743200"/>
          </a:xfrm>
          <a:prstGeom prst="roundRect">
            <a:avLst>
              <a:gd name="adj" fmla="val 6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0" y="3962400"/>
            <a:ext cx="990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</a:t>
            </a:r>
            <a:endParaRPr lang="en-US" dirty="0" smtClean="0"/>
          </a:p>
          <a:p>
            <a:pPr algn="ctr"/>
            <a:r>
              <a:rPr lang="en-US" dirty="0" smtClean="0"/>
              <a:t>Bean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4200" y="4191000"/>
            <a:ext cx="990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</a:p>
          <a:p>
            <a:pPr algn="ctr"/>
            <a:r>
              <a:rPr lang="en-US" dirty="0" smtClean="0"/>
              <a:t>Bean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67400" y="5181600"/>
            <a:ext cx="990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</a:t>
            </a:r>
          </a:p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1"/>
            <a:endCxn id="7" idx="0"/>
          </p:cNvCxnSpPr>
          <p:nvPr/>
        </p:nvCxnSpPr>
        <p:spPr>
          <a:xfrm rot="10800000" flipV="1">
            <a:off x="6362700" y="4572000"/>
            <a:ext cx="571500" cy="60960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16200000" flipV="1">
            <a:off x="5867400" y="4686300"/>
            <a:ext cx="457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441918"/>
            <a:ext cx="3505200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&lt;beans&gt;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&lt;bean class="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&lt;/bean&gt;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&lt;bean class="Bar"&gt;&lt;/bean&gt;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&lt;/beans&gt;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19600" y="4114800"/>
            <a:ext cx="457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1371600" y="5410200"/>
            <a:ext cx="2362200" cy="990600"/>
          </a:xfrm>
          <a:prstGeom prst="wedgeRoundRectCallout">
            <a:avLst>
              <a:gd name="adj1" fmla="val -13247"/>
              <a:gd name="adj2" fmla="val -84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XML is called the </a:t>
            </a:r>
            <a:r>
              <a:rPr lang="en-US" b="1" i="1" dirty="0" smtClean="0"/>
              <a:t>application context</a:t>
            </a:r>
            <a:endParaRPr lang="en-US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Spring uses XML definitions to create beans,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4047530"/>
            <a:ext cx="6781800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&lt;beans&gt;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&lt;bean id="admin" class="Person"&gt;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&lt;property name="surname" value="Seymour" 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&lt;property name="age" value="28" 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&lt;/bean&gt;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&lt;/beans&gt;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2066330"/>
            <a:ext cx="6781800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getSurname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 ... }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setSurname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surname) { ...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 ... }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age) { ...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5807333"/>
            <a:ext cx="6781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Person admin = new Person();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admin.setSurname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("Seymour");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admin.setAge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(28);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057400"/>
            <a:ext cx="1334020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Java class</a:t>
            </a:r>
          </a:p>
          <a:p>
            <a:r>
              <a:rPr lang="en-US" dirty="0" smtClean="0"/>
              <a:t>with bean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047530"/>
            <a:ext cx="1375698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XML file</a:t>
            </a:r>
          </a:p>
          <a:p>
            <a:r>
              <a:rPr lang="en-US" dirty="0" smtClean="0"/>
              <a:t>with bean</a:t>
            </a:r>
          </a:p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839599"/>
            <a:ext cx="133882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</a:p>
          <a:p>
            <a:r>
              <a:rPr lang="en-US" dirty="0" smtClean="0"/>
              <a:t>to...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extracts dependencies into one location - the XML application context</a:t>
            </a:r>
          </a:p>
          <a:p>
            <a:r>
              <a:rPr lang="en-US" dirty="0" smtClean="0"/>
              <a:t>Supposing we have an typical application with several components...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429000"/>
            <a:ext cx="15240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(Hibernate)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3429000"/>
            <a:ext cx="1524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4876800"/>
            <a:ext cx="15240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</a:p>
          <a:p>
            <a:pPr algn="ctr"/>
            <a:r>
              <a:rPr lang="en-US" dirty="0" smtClean="0"/>
              <a:t>(JSP)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48200" y="48768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(Java)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JSP paths inside servlets creates a dependency between those two components, i.e. we can't change one without changing the other...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971800"/>
            <a:ext cx="15240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(Hibernate)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971800"/>
            <a:ext cx="1524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4800600"/>
            <a:ext cx="15240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</a:p>
          <a:p>
            <a:pPr algn="ctr"/>
            <a:r>
              <a:rPr lang="en-US" dirty="0" smtClean="0"/>
              <a:t>(JSP)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48006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(Java)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4038600" y="5334000"/>
            <a:ext cx="10668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1887</Words>
  <Application>Microsoft Office PowerPoint</Application>
  <PresentationFormat>On-screen Show (4:3)</PresentationFormat>
  <Paragraphs>504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Presentation1</vt:lpstr>
      <vt:lpstr>Introduction to Spring</vt:lpstr>
      <vt:lpstr>A framework?</vt:lpstr>
      <vt:lpstr>Library vs Framework</vt:lpstr>
      <vt:lpstr>What is Spring?</vt:lpstr>
      <vt:lpstr>Spring features</vt:lpstr>
      <vt:lpstr>Inversion of control container</vt:lpstr>
      <vt:lpstr>Bean definitions</vt:lpstr>
      <vt:lpstr>Dependencies</vt:lpstr>
      <vt:lpstr>Dependencies</vt:lpstr>
      <vt:lpstr>Dependencies</vt:lpstr>
      <vt:lpstr>Dependencies</vt:lpstr>
      <vt:lpstr>Dependencies</vt:lpstr>
      <vt:lpstr>In OpenMRS...</vt:lpstr>
      <vt:lpstr>Aspect-oriented programming</vt:lpstr>
      <vt:lpstr>Aspect-oriented programming</vt:lpstr>
      <vt:lpstr>Aspect-oriented programming</vt:lpstr>
      <vt:lpstr>Aspect-oriented programming</vt:lpstr>
      <vt:lpstr>In OpenMRS...</vt:lpstr>
      <vt:lpstr>Data-access framework</vt:lpstr>
      <vt:lpstr>Data-access framework</vt:lpstr>
      <vt:lpstr>Data-access framework</vt:lpstr>
      <vt:lpstr>Data-access framework</vt:lpstr>
      <vt:lpstr>Data-access framework</vt:lpstr>
      <vt:lpstr>In OpenMRS...</vt:lpstr>
      <vt:lpstr>In OpenMRS...</vt:lpstr>
      <vt:lpstr>Model-view-controller framework</vt:lpstr>
      <vt:lpstr>Front controller / URL Mapping</vt:lpstr>
      <vt:lpstr>Spring MVC workflow</vt:lpstr>
      <vt:lpstr>The Controller interface</vt:lpstr>
      <vt:lpstr>The View interface</vt:lpstr>
      <vt:lpstr>Models</vt:lpstr>
      <vt:lpstr>ModelAndView</vt:lpstr>
      <vt:lpstr>Example: Spring MVC</vt:lpstr>
      <vt:lpstr>Controller classes</vt:lpstr>
      <vt:lpstr>Controller classes</vt:lpstr>
      <vt:lpstr>In OpenMRS...</vt:lpstr>
      <vt:lpstr>In OpenMRS...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208</cp:revision>
  <dcterms:created xsi:type="dcterms:W3CDTF">2009-05-07T15:19:39Z</dcterms:created>
  <dcterms:modified xsi:type="dcterms:W3CDTF">2009-08-12T08:45:02Z</dcterms:modified>
</cp:coreProperties>
</file>