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83" r:id="rId4"/>
    <p:sldId id="262" r:id="rId5"/>
    <p:sldId id="284" r:id="rId6"/>
    <p:sldId id="263" r:id="rId7"/>
    <p:sldId id="286" r:id="rId8"/>
    <p:sldId id="287" r:id="rId9"/>
    <p:sldId id="285" r:id="rId10"/>
    <p:sldId id="288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4" r:id="rId23"/>
    <p:sldId id="301" r:id="rId24"/>
    <p:sldId id="302" r:id="rId25"/>
    <p:sldId id="303" r:id="rId26"/>
    <p:sldId id="30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2B"/>
    <a:srgbClr val="F1A83D"/>
    <a:srgbClr val="DA881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3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E1A3E-45FA-4B05-99A8-54482292756E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84E34-FA0F-4792-B1DC-373545CD3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tatic.springsource.org/spring/docs/2.5.x/reference/spring-middle-ti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and 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DAO interface contains all the methods we need to interact with the database, e.g.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DAO interface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631281"/>
            <a:ext cx="7086600" cy="369331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/**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* Gets all the examples from the database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* @return list of examples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*/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List&lt;Example&gt;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getExamples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/**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Saves an example to the database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*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example the example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*/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saveExample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(Example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 it using a database library such as Hibernate</a:t>
            </a:r>
          </a:p>
          <a:p>
            <a:r>
              <a:rPr lang="en-US" dirty="0" smtClean="0"/>
              <a:t>We need to first give it access to the session factory in the application context…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DAO implementation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352800"/>
            <a:ext cx="8534400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HibernateExampleDAO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/**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* Sets the session factory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*/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setSessionFactory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this.sessionFactory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724400" y="5715000"/>
            <a:ext cx="2895600" cy="838200"/>
          </a:xfrm>
          <a:prstGeom prst="wedgeRectCallout">
            <a:avLst>
              <a:gd name="adj1" fmla="val -55134"/>
              <a:gd name="adj2" fmla="val -89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Becomes a settable bean property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then added to the application context as a bean..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DAO implementation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85871"/>
            <a:ext cx="815340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&lt;bean id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exampleDAO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class="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example.db.HibernateExampleDAO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 ref="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&lt;/bean&gt;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1295400" y="4038600"/>
            <a:ext cx="3429000" cy="990600"/>
          </a:xfrm>
          <a:prstGeom prst="wedgeRectCallout">
            <a:avLst>
              <a:gd name="adj1" fmla="val -9617"/>
              <a:gd name="adj2" fmla="val -93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setSessionFactory</a:t>
            </a:r>
            <a:r>
              <a:rPr lang="en-US" dirty="0" smtClean="0"/>
              <a:t> method on the bean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5257800" y="4038600"/>
            <a:ext cx="2819400" cy="990600"/>
          </a:xfrm>
          <a:prstGeom prst="wedgeRectCallout">
            <a:avLst>
              <a:gd name="adj1" fmla="val -9617"/>
              <a:gd name="adj2" fmla="val -93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existing session factory bean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the we can implement the DAO methods using the Hibernate session factory…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DAO implementation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438400"/>
            <a:ext cx="8382000" cy="39703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HibernateExampleDAO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List&lt;Example&gt;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getExamples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Session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sessionFactory.openSession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session.beginTransaction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List&lt;Example&gt; examples =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session.createCriteria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).list();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session.getTransaction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().commit();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examples;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have a working DAO, which we could use in our program, e.g.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in Spring's application architecture we shouldn't access DAO's directly in our programs</a:t>
            </a:r>
          </a:p>
          <a:p>
            <a:pPr lvl="1"/>
            <a:r>
              <a:rPr lang="en-US" dirty="0" smtClean="0"/>
              <a:t>Makes it harder to change database technologies</a:t>
            </a:r>
          </a:p>
          <a:p>
            <a:pPr lvl="1"/>
            <a:r>
              <a:rPr lang="en-US" dirty="0" smtClean="0"/>
              <a:t>Mixes database code and business logic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DAO </a:t>
            </a:r>
            <a:r>
              <a:rPr lang="en-US" dirty="0" err="1" smtClean="0"/>
              <a:t>vs</a:t>
            </a:r>
            <a:r>
              <a:rPr lang="en-US" dirty="0" smtClean="0"/>
              <a:t> Service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20798" y="2514600"/>
            <a:ext cx="7837402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ExampleDAO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ExampleDAO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appContext.getBean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exampleDAO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List&lt;Example&gt; examples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dao.getExamples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may have the same methods as the DAO, but not necessarily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Service interface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555081"/>
            <a:ext cx="7391400" cy="369331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ExampleService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/**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* Gets all the examples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* @return list of examples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*/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List&lt;Example&gt;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getExamples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/**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Saves an example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*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example the example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*/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saveExample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(Example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 the service's methods using a DAO</a:t>
            </a:r>
          </a:p>
          <a:p>
            <a:r>
              <a:rPr lang="en-US" dirty="0" smtClean="0"/>
              <a:t>Need to give the service access to the DAO in the application context…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Service implementation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352800"/>
            <a:ext cx="8534400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ExampleServiceImpl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ExampleService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/**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* Sets the example DAO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*/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setExampleDAO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this.exampleDAO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191000" y="5715000"/>
            <a:ext cx="2895600" cy="838200"/>
          </a:xfrm>
          <a:prstGeom prst="wedgeRectCallout">
            <a:avLst>
              <a:gd name="adj1" fmla="val -55134"/>
              <a:gd name="adj2" fmla="val -89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Becomes a settable bean property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then added to the application context as a bean..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Service implementation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85871"/>
            <a:ext cx="815340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&lt;bean id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exampleService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class="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example.ExampleServiceImpl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property name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exampleDAO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exampleDAO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&lt;/bean&gt;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1066800" y="4038600"/>
            <a:ext cx="3429000" cy="990600"/>
          </a:xfrm>
          <a:prstGeom prst="wedgeRectCallout">
            <a:avLst>
              <a:gd name="adj1" fmla="val -10996"/>
              <a:gd name="adj2" fmla="val -93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setExampleDAO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method on the bean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4876800" y="4038600"/>
            <a:ext cx="3429000" cy="990600"/>
          </a:xfrm>
          <a:prstGeom prst="wedgeRectCallout">
            <a:avLst>
              <a:gd name="adj1" fmla="val -16513"/>
              <a:gd name="adj2" fmla="val -93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existing DAO bean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the we can implement the service methods using the DAO…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Service implementation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514600"/>
            <a:ext cx="8305800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ExampleServiceImpl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List&lt;Example&gt;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getExamples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exampleDAO.getExamples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saveExample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(Example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exampleDAO.saveExample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(example);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have a working service, which we can use in our program, e.g.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service provides functionality to the program in a </a:t>
            </a:r>
            <a:r>
              <a:rPr lang="en-US" i="1" dirty="0" smtClean="0"/>
              <a:t>database independent </a:t>
            </a:r>
            <a:r>
              <a:rPr lang="en-US" dirty="0" smtClean="0"/>
              <a:t>manner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Using the service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609671"/>
            <a:ext cx="7766870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ExampleService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svc =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ExampleService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appContext.getBean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exampleService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List&lt;Example&gt; examples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svc.getExamples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as a framework is designed to work with other libraries and frameworks</a:t>
            </a:r>
          </a:p>
          <a:p>
            <a:r>
              <a:rPr lang="en-US" dirty="0" smtClean="0"/>
              <a:t>Spring's data access framework has support for Hibernate, JDO, Oracle </a:t>
            </a:r>
            <a:r>
              <a:rPr lang="en-US" dirty="0" err="1" smtClean="0"/>
              <a:t>Toplink</a:t>
            </a:r>
            <a:r>
              <a:rPr lang="en-US" dirty="0" smtClean="0"/>
              <a:t>, etc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and Hibernate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191000"/>
            <a:ext cx="16659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6128" y="4038600"/>
            <a:ext cx="384347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lus 5"/>
          <p:cNvSpPr/>
          <p:nvPr/>
        </p:nvSpPr>
        <p:spPr>
          <a:xfrm>
            <a:off x="3276600" y="4267200"/>
            <a:ext cx="762000" cy="76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DAO methods need valid sessions and transactions</a:t>
            </a:r>
          </a:p>
          <a:p>
            <a:r>
              <a:rPr lang="en-US" dirty="0" smtClean="0"/>
              <a:t>This code has to be in every method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90600" y="3053477"/>
            <a:ext cx="7239000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List&lt;Example&gt;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getExamples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ession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sessionFactory.openSession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session.beginTransaction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List&lt;Example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examples =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session.createCriteria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).list();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session.getTransaction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().commit();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session.close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examples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provides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@Transactional </a:t>
            </a:r>
            <a:r>
              <a:rPr lang="en-US" dirty="0" smtClean="0"/>
              <a:t>annotation which automatically manages our transactions, e.g.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management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" y="3886200"/>
            <a:ext cx="7696200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602B"/>
                </a:solidFill>
                <a:latin typeface="Courier New" pitchFamily="49" charset="0"/>
                <a:cs typeface="Courier New" pitchFamily="49" charset="0"/>
              </a:rPr>
              <a:t>@Transactional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List&lt;Example&gt;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getExamples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session.createCriteria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).list();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2895600"/>
            <a:ext cx="449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session and create transaction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209800" y="5486400"/>
            <a:ext cx="449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transaction</a:t>
            </a:r>
            <a:endParaRPr lang="en-GB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 rot="5400000">
            <a:off x="4229100" y="36576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 rot="5400000">
            <a:off x="4257765" y="5286464"/>
            <a:ext cx="39987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enable transaction management we need to add a suitable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TransactionManager</a:t>
            </a:r>
            <a:r>
              <a:rPr lang="en-US" dirty="0" smtClean="0"/>
              <a:t> bean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management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81000" y="3720405"/>
            <a:ext cx="8305800" cy="138499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&lt;bean id="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transactionManager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   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class="org.springframework.orm.hibernate3.HibernateTransactionManager"&gt;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&lt;property name="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 ref="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&lt;/bean&gt;</a:t>
            </a:r>
          </a:p>
          <a:p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tx:annotation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-driven transaction-manager="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transactionManager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 /&gt;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029200" y="2590800"/>
            <a:ext cx="3124200" cy="838200"/>
          </a:xfrm>
          <a:prstGeom prst="wedgeRectCallout">
            <a:avLst>
              <a:gd name="adj1" fmla="val -56005"/>
              <a:gd name="adj2" fmla="val 130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Tells it to manage our existing session factory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4876800" y="5486400"/>
            <a:ext cx="3505200" cy="990600"/>
          </a:xfrm>
          <a:prstGeom prst="wedgeRectCallout">
            <a:avLst>
              <a:gd name="adj1" fmla="val -51463"/>
              <a:gd name="adj2" fmla="val -89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Tells Spring to 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@Transactional </a:t>
            </a:r>
            <a:r>
              <a:rPr lang="en-US" dirty="0" smtClean="0"/>
              <a:t>annotation to control it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Placing the annotation on the service layer is considered "best practice"</a:t>
            </a:r>
          </a:p>
          <a:p>
            <a:pPr lvl="1"/>
            <a:r>
              <a:rPr lang="en-US" dirty="0" smtClean="0"/>
              <a:t>Means that a service method can execute several DAO calls inside one transaction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14400" y="3378875"/>
            <a:ext cx="7086600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ExampleService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602B"/>
                </a:solidFill>
                <a:latin typeface="Courier New" pitchFamily="49" charset="0"/>
                <a:cs typeface="Courier New" pitchFamily="49" charset="0"/>
              </a:rPr>
              <a:t>@Transactional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List&lt;Example&gt;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getExamples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602B"/>
                </a:solidFill>
                <a:latin typeface="Courier New" pitchFamily="49" charset="0"/>
                <a:cs typeface="Courier New" pitchFamily="49" charset="0"/>
              </a:rPr>
              <a:t>@Transactional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saveExample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(Example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Placing the annotation on the class rather than the methods, automatically applies it to all methods in that class, e.g.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14400" y="2997875"/>
            <a:ext cx="7086600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602B"/>
                </a:solidFill>
                <a:latin typeface="Courier New" pitchFamily="49" charset="0"/>
                <a:cs typeface="Courier New" pitchFamily="49" charset="0"/>
              </a:rPr>
              <a:t>@Transactional </a:t>
            </a:r>
            <a:endParaRPr lang="en-US" b="1" dirty="0" smtClean="0">
              <a:solidFill>
                <a:srgbClr val="00602B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ExampleService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b="1" dirty="0" smtClean="0">
              <a:solidFill>
                <a:srgbClr val="00602B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List&lt;Example&gt;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getExamples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saveExample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(Example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Hibernate knows that a transaction won't make any changes to the database, it can optimize that transaction to make it faster</a:t>
            </a:r>
          </a:p>
          <a:p>
            <a:r>
              <a:rPr lang="en-US" dirty="0" smtClean="0"/>
              <a:t>We can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dirty="0" smtClean="0"/>
              <a:t> to mark a method's transaction as read-only, e.g.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transactions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14400" y="3863876"/>
            <a:ext cx="7086600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@Transactional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ExampleService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b="1" dirty="0" smtClean="0">
              <a:solidFill>
                <a:srgbClr val="00602B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602B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smtClean="0">
                <a:solidFill>
                  <a:srgbClr val="00602B"/>
                </a:solidFill>
                <a:latin typeface="Courier New" pitchFamily="49" charset="0"/>
                <a:cs typeface="Courier New" pitchFamily="49" charset="0"/>
              </a:rPr>
              <a:t>Transactional(</a:t>
            </a:r>
            <a:r>
              <a:rPr lang="en-US" b="1" dirty="0" err="1" smtClean="0">
                <a:solidFill>
                  <a:srgbClr val="00602B"/>
                </a:solidFill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b="1" dirty="0" smtClean="0">
                <a:solidFill>
                  <a:srgbClr val="00602B"/>
                </a:solidFill>
                <a:latin typeface="Courier New" pitchFamily="49" charset="0"/>
                <a:cs typeface="Courier New" pitchFamily="49" charset="0"/>
              </a:rPr>
              <a:t>=true)</a:t>
            </a:r>
            <a:endParaRPr lang="en-US" b="1" dirty="0" smtClean="0">
              <a:solidFill>
                <a:srgbClr val="00602B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List&lt;Example&gt;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getExamples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saveExample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(Example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static.springsource.org/spring/docs/2.5.x/reference/spring-middle-tier.html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 when using Hibernate, we create a </a:t>
            </a:r>
            <a:r>
              <a:rPr lang="en-US" i="1" dirty="0" smtClean="0"/>
              <a:t>hibernate.cfg</a:t>
            </a:r>
            <a:r>
              <a:rPr lang="en-US" dirty="0" smtClean="0"/>
              <a:t> file and build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US" dirty="0" smtClean="0"/>
              <a:t> from that in our application</a:t>
            </a:r>
          </a:p>
          <a:p>
            <a:r>
              <a:rPr lang="en-US" dirty="0" smtClean="0"/>
              <a:t>In a Spring application, we use create suitable objects in the application context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configuration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962400"/>
            <a:ext cx="6781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context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00200" y="4572000"/>
            <a:ext cx="26670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724400" y="4572000"/>
            <a:ext cx="26670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factory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creates a database connection</a:t>
            </a:r>
          </a:p>
          <a:p>
            <a:r>
              <a:rPr lang="en-US" dirty="0" smtClean="0"/>
              <a:t>It can work with any kind of SQL database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971800"/>
            <a:ext cx="8454559" cy="206210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&lt;bean id="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exampleDataSource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class="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org.apache.commons.dbcp.BasicDataSource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destroy-method="close"&gt;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&lt;property name="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driverClassName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&lt;property name="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exampledb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&lt;property name="username" value="root" /&gt;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&lt;property name="password" value="XXXXXX" /&gt;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&lt;/bean&gt;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380999"/>
            <a:ext cx="1143001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4724400" y="5186303"/>
            <a:ext cx="2895600" cy="1066800"/>
          </a:xfrm>
          <a:prstGeom prst="wedgeRectCallout">
            <a:avLst>
              <a:gd name="adj1" fmla="val -32073"/>
              <a:gd name="adj2" fmla="val -78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Parameters that would have been in </a:t>
            </a:r>
            <a:r>
              <a:rPr lang="en-US" i="1" dirty="0" smtClean="0"/>
              <a:t>hibernate.cfg</a:t>
            </a:r>
            <a:endParaRPr lang="en-GB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dirty="0" smtClean="0"/>
              <a:t> is an object which allows us to interact with a database, execute SQL etc</a:t>
            </a:r>
          </a:p>
          <a:p>
            <a:r>
              <a:rPr lang="en-US" dirty="0" smtClean="0"/>
              <a:t>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US" dirty="0" smtClean="0"/>
              <a:t> is an object which generates sessions, based on a data source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factory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8441" y="3276600"/>
            <a:ext cx="8454559" cy="203132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&lt;bean id="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exampleSessionFactory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class="org.springframework.orm.hibernate3.LocalSessionFactoryBean"&gt;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&lt;property name="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 ref="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exampleDataSource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&lt;property name="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hibernateProperties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&lt;props&gt;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  &lt;prop key="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hibernate.dialect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org.hibernate.dialect.MySQLDialect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&lt;/prop&gt;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&lt;/props&gt;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&lt;/property&gt;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&lt;/bean&gt;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2743200" y="5029200"/>
            <a:ext cx="2514600" cy="1219200"/>
          </a:xfrm>
          <a:prstGeom prst="wedgeRectCallout">
            <a:avLst>
              <a:gd name="adj1" fmla="val -38607"/>
              <a:gd name="adj2" fmla="val -78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Hibernate specific properties, that would have been in </a:t>
            </a:r>
            <a:r>
              <a:rPr lang="en-US" i="1" dirty="0" smtClean="0"/>
              <a:t>hibernate.cfg</a:t>
            </a:r>
            <a:endParaRPr lang="en-GB" i="1" dirty="0"/>
          </a:p>
        </p:txBody>
      </p:sp>
      <p:sp>
        <p:nvSpPr>
          <p:cNvPr id="7" name="Rectangular Callout 6"/>
          <p:cNvSpPr/>
          <p:nvPr/>
        </p:nvSpPr>
        <p:spPr>
          <a:xfrm>
            <a:off x="5638800" y="5029200"/>
            <a:ext cx="2743200" cy="1219200"/>
          </a:xfrm>
          <a:prstGeom prst="wedgeRectCallout">
            <a:avLst>
              <a:gd name="adj1" fmla="val -65660"/>
              <a:gd name="adj2" fmla="val -127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Configures this factory to use the data source we created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80999"/>
            <a:ext cx="1066801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eft-Right Arrow 8"/>
          <p:cNvSpPr/>
          <p:nvPr/>
        </p:nvSpPr>
        <p:spPr>
          <a:xfrm>
            <a:off x="7152640" y="762000"/>
            <a:ext cx="924560" cy="4267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0"/>
            <a:ext cx="14668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specified in the session factory bean,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000613"/>
            <a:ext cx="8454559" cy="332398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&lt;bean id="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exampleSessionFactory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class="org.springframework.orm.hibernate3.LocalSessionFactoryBean"&gt;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&lt;property name="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 ref="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exampleDataSource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&lt;property name="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hibernateProperties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&lt;props&gt;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  &lt;prop key="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hibernate.dialect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org.hibernate.dialect.MySQLDialect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&lt;/prop&gt;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&lt;/props&gt;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&lt;/property&gt;</a:t>
            </a:r>
          </a:p>
          <a:p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b="1" i="1" dirty="0" smtClean="0">
                <a:latin typeface="Courier New" pitchFamily="49" charset="0"/>
                <a:cs typeface="Courier New" pitchFamily="49" charset="0"/>
              </a:rPr>
              <a:t>&lt;property name="</a:t>
            </a:r>
            <a:r>
              <a:rPr lang="en-GB" sz="1400" b="1" i="1" dirty="0" err="1" smtClean="0">
                <a:latin typeface="Courier New" pitchFamily="49" charset="0"/>
                <a:cs typeface="Courier New" pitchFamily="49" charset="0"/>
              </a:rPr>
              <a:t>mappingResources</a:t>
            </a:r>
            <a:r>
              <a:rPr lang="en-GB" sz="1400" b="1" i="1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GB" sz="1400" b="1" i="1" dirty="0" smtClean="0">
                <a:latin typeface="Courier New" pitchFamily="49" charset="0"/>
                <a:cs typeface="Courier New" pitchFamily="49" charset="0"/>
              </a:rPr>
              <a:t>    &lt;list&gt;</a:t>
            </a:r>
          </a:p>
          <a:p>
            <a:r>
              <a:rPr lang="en-GB" sz="1400" b="1" i="1" dirty="0" smtClean="0">
                <a:latin typeface="Courier New" pitchFamily="49" charset="0"/>
                <a:cs typeface="Courier New" pitchFamily="49" charset="0"/>
              </a:rPr>
              <a:t>      &lt;value&gt;example/</a:t>
            </a:r>
            <a:r>
              <a:rPr lang="en-GB" sz="1400" b="1" i="1" dirty="0" err="1" smtClean="0">
                <a:latin typeface="Courier New" pitchFamily="49" charset="0"/>
                <a:cs typeface="Courier New" pitchFamily="49" charset="0"/>
              </a:rPr>
              <a:t>Person.hbm.xml</a:t>
            </a:r>
            <a:r>
              <a:rPr lang="en-GB" sz="1400" b="1" i="1" dirty="0" smtClean="0">
                <a:latin typeface="Courier New" pitchFamily="49" charset="0"/>
                <a:cs typeface="Courier New" pitchFamily="49" charset="0"/>
              </a:rPr>
              <a:t>&lt;/value&gt;</a:t>
            </a:r>
          </a:p>
          <a:p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400" b="1" i="1" dirty="0" smtClean="0">
                <a:latin typeface="Courier New" pitchFamily="49" charset="0"/>
                <a:cs typeface="Courier New" pitchFamily="49" charset="0"/>
              </a:rPr>
              <a:t>&lt;value&gt;example/</a:t>
            </a:r>
            <a:r>
              <a:rPr lang="en-GB" sz="1400" b="1" i="1" dirty="0" err="1" smtClean="0">
                <a:latin typeface="Courier New" pitchFamily="49" charset="0"/>
                <a:cs typeface="Courier New" pitchFamily="49" charset="0"/>
              </a:rPr>
              <a:t>Job.hbm.xml</a:t>
            </a:r>
            <a:r>
              <a:rPr lang="en-GB" sz="1400" b="1" i="1" dirty="0" smtClean="0">
                <a:latin typeface="Courier New" pitchFamily="49" charset="0"/>
                <a:cs typeface="Courier New" pitchFamily="49" charset="0"/>
              </a:rPr>
              <a:t>&lt;/value&gt;</a:t>
            </a:r>
          </a:p>
          <a:p>
            <a:r>
              <a:rPr lang="en-GB" sz="1400" b="1" i="1" dirty="0" smtClean="0">
                <a:latin typeface="Courier New" pitchFamily="49" charset="0"/>
                <a:cs typeface="Courier New" pitchFamily="49" charset="0"/>
              </a:rPr>
              <a:t>    &lt;/list&gt;</a:t>
            </a:r>
          </a:p>
          <a:p>
            <a:r>
              <a:rPr lang="en-GB" sz="1400" b="1" i="1" dirty="0" smtClean="0">
                <a:latin typeface="Courier New" pitchFamily="49" charset="0"/>
                <a:cs typeface="Courier New" pitchFamily="49" charset="0"/>
              </a:rPr>
              <a:t>  &lt;/property&gt;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&lt;/bean&gt;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3627" y="5867400"/>
            <a:ext cx="173717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3627" y="4953000"/>
            <a:ext cx="1737173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4038600"/>
            <a:ext cx="1737173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factory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627" y="3124200"/>
            <a:ext cx="1737173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1" y="2209800"/>
            <a:ext cx="17526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2" idx="2"/>
            <a:endCxn id="11" idx="0"/>
          </p:cNvCxnSpPr>
          <p:nvPr/>
        </p:nvCxnSpPr>
        <p:spPr>
          <a:xfrm rot="16200000" flipH="1">
            <a:off x="1604057" y="3006043"/>
            <a:ext cx="228600" cy="77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0" idx="0"/>
          </p:cNvCxnSpPr>
          <p:nvPr/>
        </p:nvCxnSpPr>
        <p:spPr>
          <a:xfrm rot="5400000">
            <a:off x="1600201" y="3916587"/>
            <a:ext cx="228600" cy="1542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  <a:endCxn id="9" idx="0"/>
          </p:cNvCxnSpPr>
          <p:nvPr/>
        </p:nvCxnSpPr>
        <p:spPr>
          <a:xfrm rot="16200000" flipH="1">
            <a:off x="1600200" y="4830986"/>
            <a:ext cx="228600" cy="1542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  <a:endCxn id="8" idx="0"/>
          </p:cNvCxnSpPr>
          <p:nvPr/>
        </p:nvCxnSpPr>
        <p:spPr>
          <a:xfrm rot="5400000">
            <a:off x="1607914" y="5753100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95600" y="22098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Provides functionality to the controllers, </a:t>
            </a:r>
            <a:r>
              <a:rPr lang="en-US" b="1" dirty="0" smtClean="0"/>
              <a:t>not dependant on any database technology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95600" y="31242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Provides data access to services, dependant only on a data access library such as Hibernate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4038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data access library such as Hibernate or JDO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95600" y="4953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generic SQL database connection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95600" y="58674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database such as MySQL, Oracle, etc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38200" y="1295400"/>
            <a:ext cx="1752600" cy="685800"/>
          </a:xfrm>
          <a:prstGeom prst="rect">
            <a:avLst/>
          </a:prstGeom>
          <a:solidFill>
            <a:srgbClr val="F1A83D"/>
          </a:solidFill>
          <a:ln>
            <a:solidFill>
              <a:srgbClr val="DA881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6" idx="2"/>
            <a:endCxn id="12" idx="0"/>
          </p:cNvCxnSpPr>
          <p:nvPr/>
        </p:nvCxnSpPr>
        <p:spPr>
          <a:xfrm rot="16200000" flipH="1">
            <a:off x="1600200" y="2095499"/>
            <a:ext cx="228600" cy="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95600" y="1295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models for views, </a:t>
            </a:r>
            <a:r>
              <a:rPr lang="en-US" b="1" dirty="0" smtClean="0"/>
              <a:t>not dependant on any database technology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3573" y="4343400"/>
            <a:ext cx="2133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 interfaces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" y="2883932"/>
            <a:ext cx="1737173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interfaces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8" idx="2"/>
            <a:endCxn id="11" idx="0"/>
          </p:cNvCxnSpPr>
          <p:nvPr/>
        </p:nvCxnSpPr>
        <p:spPr>
          <a:xfrm rot="5400000">
            <a:off x="4093539" y="3956566"/>
            <a:ext cx="773668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53199" y="4343400"/>
            <a:ext cx="2133601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 implementations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13573" y="2883932"/>
            <a:ext cx="21336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implementations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18" idx="1"/>
          </p:cNvCxnSpPr>
          <p:nvPr/>
        </p:nvCxnSpPr>
        <p:spPr>
          <a:xfrm>
            <a:off x="2270573" y="3226832"/>
            <a:ext cx="1143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7" idx="1"/>
          </p:cNvCxnSpPr>
          <p:nvPr/>
        </p:nvCxnSpPr>
        <p:spPr>
          <a:xfrm>
            <a:off x="5547173" y="4686300"/>
            <a:ext cx="100602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33600" y="251460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5334000" y="396240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3886200" y="38100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6553200" y="5791200"/>
            <a:ext cx="2133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factory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17" idx="2"/>
            <a:endCxn id="48" idx="0"/>
          </p:cNvCxnSpPr>
          <p:nvPr/>
        </p:nvCxnSpPr>
        <p:spPr>
          <a:xfrm rot="5400000">
            <a:off x="7239000" y="5410200"/>
            <a:ext cx="762000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47407" y="52578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GB" dirty="0"/>
          </a:p>
        </p:txBody>
      </p:sp>
      <p:sp>
        <p:nvSpPr>
          <p:cNvPr id="59" name="Rectangle 58"/>
          <p:cNvSpPr/>
          <p:nvPr/>
        </p:nvSpPr>
        <p:spPr>
          <a:xfrm>
            <a:off x="533400" y="1524000"/>
            <a:ext cx="1752600" cy="685800"/>
          </a:xfrm>
          <a:prstGeom prst="rect">
            <a:avLst/>
          </a:prstGeom>
          <a:solidFill>
            <a:srgbClr val="F1A83D"/>
          </a:solidFill>
          <a:ln>
            <a:solidFill>
              <a:srgbClr val="DA881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9" idx="2"/>
            <a:endCxn id="12" idx="0"/>
          </p:cNvCxnSpPr>
          <p:nvPr/>
        </p:nvCxnSpPr>
        <p:spPr>
          <a:xfrm rot="5400000">
            <a:off x="1068778" y="2543010"/>
            <a:ext cx="674132" cy="77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99007" y="23622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4191000" y="838200"/>
            <a:ext cx="403860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different layers interact with each other through interfaces, making it easier to change implementations</a:t>
            </a:r>
            <a:endParaRPr lang="en-GB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OpenMRS...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7903" y="5562600"/>
            <a:ext cx="173717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7903" y="4800600"/>
            <a:ext cx="1737173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7903" y="4038600"/>
            <a:ext cx="1737173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7903" y="2914710"/>
            <a:ext cx="1737173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7903" y="2152710"/>
            <a:ext cx="1737173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21503" y="2088178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org.openmrs.api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21503" y="291471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org.openmrs.db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1503" y="323117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org.openmrs.db.hibernate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21503" y="238131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org.openmrs.api.impl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1503" y="566957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mysql-connector-java-XX.jar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21503" y="419100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hibernateXX.jar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07651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PatientService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2381310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PatientServiceImpl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292637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PatientDAO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3219510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HibernatePatientDAO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03699" y="1600200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cs typeface="Courier New" pitchFamily="49" charset="0"/>
              </a:rPr>
              <a:t>Package / JAR</a:t>
            </a:r>
            <a:endParaRPr lang="en-US" sz="2000" b="1" dirty="0"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3600" y="1619310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cs typeface="Courier New" pitchFamily="49" charset="0"/>
              </a:rPr>
              <a:t>Example</a:t>
            </a:r>
            <a:endParaRPr lang="en-US" sz="2000" b="1" dirty="0"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" y="1600200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cs typeface="Courier New" pitchFamily="49" charset="0"/>
              </a:rPr>
              <a:t>Layer</a:t>
            </a:r>
            <a:endParaRPr lang="en-US" sz="2000" b="1" dirty="0"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6076" y="495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java.sql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7476" y="5029200"/>
            <a:ext cx="2143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7476" y="2228910"/>
            <a:ext cx="2143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7476" y="2533710"/>
            <a:ext cx="2143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7476" y="2990910"/>
            <a:ext cx="2143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7476" y="3295710"/>
            <a:ext cx="2143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2236" y="4267200"/>
            <a:ext cx="18288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7476" y="5734110"/>
            <a:ext cx="18288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Connector 29"/>
          <p:cNvCxnSpPr/>
          <p:nvPr/>
        </p:nvCxnSpPr>
        <p:spPr>
          <a:xfrm>
            <a:off x="152400" y="3810000"/>
            <a:ext cx="86106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6438</TotalTime>
  <Words>1467</Words>
  <Application>Microsoft Office PowerPoint</Application>
  <PresentationFormat>On-screen Show (4:3)</PresentationFormat>
  <Paragraphs>293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Presentation1</vt:lpstr>
      <vt:lpstr>Spring and Hibernate</vt:lpstr>
      <vt:lpstr>Spring and Hibernate</vt:lpstr>
      <vt:lpstr>Hibernate configuration</vt:lpstr>
      <vt:lpstr>Data source</vt:lpstr>
      <vt:lpstr>Session factory</vt:lpstr>
      <vt:lpstr>Mapping files</vt:lpstr>
      <vt:lpstr>Application architecture</vt:lpstr>
      <vt:lpstr>Interfaces</vt:lpstr>
      <vt:lpstr>In OpenMRS...</vt:lpstr>
      <vt:lpstr>Example: DAO interface</vt:lpstr>
      <vt:lpstr>Example: DAO implementation</vt:lpstr>
      <vt:lpstr>Example: DAO implementation</vt:lpstr>
      <vt:lpstr>Example: DAO implementation</vt:lpstr>
      <vt:lpstr>Example: DAO vs Service</vt:lpstr>
      <vt:lpstr>Example: Service interface</vt:lpstr>
      <vt:lpstr>Example: Service implementation</vt:lpstr>
      <vt:lpstr>Example: Service implementation</vt:lpstr>
      <vt:lpstr>Example: Service implementation</vt:lpstr>
      <vt:lpstr>Example: Using the service</vt:lpstr>
      <vt:lpstr>Transactions</vt:lpstr>
      <vt:lpstr>Transaction management</vt:lpstr>
      <vt:lpstr>Transaction management</vt:lpstr>
      <vt:lpstr>@Transactional</vt:lpstr>
      <vt:lpstr>@Transactional</vt:lpstr>
      <vt:lpstr>Read-only transactions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 Seymour</cp:lastModifiedBy>
  <cp:revision>250</cp:revision>
  <dcterms:created xsi:type="dcterms:W3CDTF">2009-05-07T15:19:39Z</dcterms:created>
  <dcterms:modified xsi:type="dcterms:W3CDTF">2010-09-22T12:34:19Z</dcterms:modified>
</cp:coreProperties>
</file>