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5" r:id="rId5"/>
    <p:sldId id="266" r:id="rId6"/>
    <p:sldId id="264" r:id="rId7"/>
    <p:sldId id="267" r:id="rId8"/>
    <p:sldId id="268" r:id="rId9"/>
    <p:sldId id="270" r:id="rId10"/>
    <p:sldId id="277" r:id="rId11"/>
    <p:sldId id="278" r:id="rId12"/>
    <p:sldId id="279" r:id="rId13"/>
    <p:sldId id="262" r:id="rId14"/>
    <p:sldId id="280" r:id="rId15"/>
    <p:sldId id="281" r:id="rId16"/>
    <p:sldId id="272" r:id="rId17"/>
    <p:sldId id="273" r:id="rId18"/>
    <p:sldId id="271" r:id="rId19"/>
    <p:sldId id="263" r:id="rId20"/>
    <p:sldId id="275" r:id="rId21"/>
    <p:sldId id="276" r:id="rId22"/>
    <p:sldId id="25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8/6/2009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8/6/2009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8/6/2009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tatic.springsource.org/spring/docs/2.0.x/reference/valida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Validators and Editors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the Spring 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Controllers beans are configured with validator beans in XML,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and validators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591812"/>
            <a:ext cx="8534400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&lt;bean id="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personValidator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 class="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ehsdi.PersonValidator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&lt;bean id="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personForm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class="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ehsdi.PersonFormController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&lt;property name="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commandName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"&gt;&lt;value&gt;person&lt;/value&gt;&lt;/property&gt;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&lt;property name="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formView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"&gt;&lt;value&gt;/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personForm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&lt;/value&gt;&lt;/property&gt;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&lt;property name="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successView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"&gt;&lt;value&gt;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person.list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&lt;/value&gt;&lt;/property&gt;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&lt;property name="validator"&gt;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&lt;ref bean="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personValidator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&lt;/property&gt;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&lt;/bean&gt;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181600" y="4648200"/>
            <a:ext cx="2895600" cy="1295400"/>
          </a:xfrm>
          <a:prstGeom prst="wedgeRoundRectCallout">
            <a:avLst>
              <a:gd name="adj1" fmla="val -63087"/>
              <a:gd name="adj2" fmla="val -349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will now automatically validate the person when form is submitted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724400" cy="50718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if submitted values cannot even be bound to the command object?</a:t>
            </a:r>
          </a:p>
          <a:p>
            <a:r>
              <a:rPr lang="en-US" dirty="0" smtClean="0"/>
              <a:t>Spring will create its own error message, which will be displayed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form:errors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, e.g.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r>
              <a:rPr lang="en-GB" i="1" dirty="0" smtClean="0">
                <a:solidFill>
                  <a:srgbClr val="FF0000"/>
                </a:solidFill>
              </a:rPr>
              <a:t>Failed to convert property value of type [</a:t>
            </a:r>
            <a:r>
              <a:rPr lang="en-GB" i="1" dirty="0" err="1" smtClean="0">
                <a:solidFill>
                  <a:srgbClr val="FF0000"/>
                </a:solidFill>
              </a:rPr>
              <a:t>java.lang.String</a:t>
            </a:r>
            <a:r>
              <a:rPr lang="en-GB" i="1" dirty="0" smtClean="0">
                <a:solidFill>
                  <a:srgbClr val="FF0000"/>
                </a:solidFill>
              </a:rPr>
              <a:t>] to</a:t>
            </a:r>
            <a:br>
              <a:rPr lang="en-GB" i="1" dirty="0" smtClean="0">
                <a:solidFill>
                  <a:srgbClr val="FF0000"/>
                </a:solidFill>
              </a:rPr>
            </a:br>
            <a:r>
              <a:rPr lang="en-GB" i="1" dirty="0" smtClean="0">
                <a:solidFill>
                  <a:srgbClr val="FF0000"/>
                </a:solidFill>
              </a:rPr>
              <a:t>required...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81800" y="1371600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68959" y="145946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xa!fsb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5076" y="1447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Age: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2133600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2971800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Command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2971800"/>
            <a:ext cx="1371600" cy="5334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2"/>
            <a:endCxn id="9" idx="0"/>
          </p:cNvCxnSpPr>
          <p:nvPr/>
        </p:nvCxnSpPr>
        <p:spPr>
          <a:xfrm rot="5400000">
            <a:off x="7543800" y="2819400"/>
            <a:ext cx="304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7" idx="0"/>
          </p:cNvCxnSpPr>
          <p:nvPr/>
        </p:nvCxnSpPr>
        <p:spPr>
          <a:xfrm rot="5400000">
            <a:off x="7543800" y="1981200"/>
            <a:ext cx="304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22" idx="0"/>
          </p:cNvCxnSpPr>
          <p:nvPr/>
        </p:nvCxnSpPr>
        <p:spPr>
          <a:xfrm rot="5400000">
            <a:off x="7543800" y="3657600"/>
            <a:ext cx="304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010400" y="3810000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Validator</a:t>
            </a:r>
            <a:endParaRPr lang="en-US" dirty="0"/>
          </a:p>
        </p:txBody>
      </p:sp>
      <p:sp>
        <p:nvSpPr>
          <p:cNvPr id="23" name="Rounded Rectangular Callout 22"/>
          <p:cNvSpPr/>
          <p:nvPr/>
        </p:nvSpPr>
        <p:spPr>
          <a:xfrm>
            <a:off x="5334000" y="2057400"/>
            <a:ext cx="1066800" cy="533400"/>
          </a:xfrm>
          <a:prstGeom prst="wedgeRoundRectCallout">
            <a:avLst>
              <a:gd name="adj1" fmla="val 98264"/>
              <a:gd name="adj2" fmla="val -1583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This can be customized by defining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typeMismatch.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xxx</a:t>
            </a:r>
            <a:r>
              <a:rPr lang="en-US" dirty="0" smtClean="0">
                <a:solidFill>
                  <a:prstClr val="black"/>
                </a:solidFill>
              </a:rPr>
              <a:t> in our message source, where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xxx</a:t>
            </a:r>
            <a:r>
              <a:rPr lang="en-US" dirty="0" smtClean="0">
                <a:solidFill>
                  <a:prstClr val="black"/>
                </a:solidFill>
              </a:rPr>
              <a:t> is the name of the property</a:t>
            </a: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We can also define a message to be used for all type mismatch errors with that type (class or primitive type), e.g.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errors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4400" y="2983468"/>
            <a:ext cx="72390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typeMismatch.age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=Age must be a number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5105400"/>
            <a:ext cx="723900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typeMismatch.int={0} must be a number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typeMismatch.java.util.Date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={0} must be a date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editor handles the conversion between a value/object and a string</a:t>
            </a:r>
          </a:p>
          <a:p>
            <a:r>
              <a:rPr lang="en-US" dirty="0" smtClean="0"/>
              <a:t>Spring uses lots of editors, e.g.</a:t>
            </a:r>
          </a:p>
          <a:p>
            <a:pPr lvl="1"/>
            <a:r>
              <a:rPr lang="en-US" dirty="0" smtClean="0"/>
              <a:t>Converting request parameters to command object </a:t>
            </a:r>
            <a:r>
              <a:rPr lang="en-US" dirty="0" smtClean="0"/>
              <a:t>properties during binding</a:t>
            </a:r>
            <a:endParaRPr lang="en-US" dirty="0" smtClean="0"/>
          </a:p>
          <a:p>
            <a:pPr lvl="1"/>
            <a:r>
              <a:rPr lang="en-US" dirty="0" smtClean="0"/>
              <a:t>Binding string values in XML files to object properties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Spring defines several editors which all implement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java.beans.PropertyEditor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and validator workflow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5199" y="3886200"/>
            <a:ext cx="1269261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61540" y="39624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Bob Smith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7061" y="395073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Name: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5199" y="4572000"/>
            <a:ext cx="1269261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75852" y="4648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28/05/81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3261" y="463653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DOB: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1324" y="33528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Edit Person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0400" y="2362200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Form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34010" y="2362200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Editors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4495800" y="45720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</a:t>
            </a:r>
          </a:p>
          <a:p>
            <a:pPr algn="ctr"/>
            <a:r>
              <a:rPr lang="en-US" sz="1200" dirty="0" err="1" smtClean="0"/>
              <a:t>DateEditor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2286000"/>
            <a:ext cx="1459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Command</a:t>
            </a:r>
          </a:p>
          <a:p>
            <a:pPr algn="ctr"/>
            <a:r>
              <a:rPr lang="en-US" sz="2000" dirty="0" smtClean="0"/>
              <a:t>object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2514600" y="3200400"/>
            <a:ext cx="1600200" cy="2590800"/>
          </a:xfrm>
          <a:prstGeom prst="roundRect">
            <a:avLst>
              <a:gd name="adj" fmla="val 9551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Person</a:t>
            </a:r>
          </a:p>
          <a:p>
            <a:pPr algn="ctr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name: </a:t>
            </a:r>
          </a:p>
          <a:p>
            <a:pPr algn="ctr"/>
            <a:r>
              <a:rPr lang="en-US" sz="1600" i="1" dirty="0" smtClean="0"/>
              <a:t>Bob Smith</a:t>
            </a:r>
          </a:p>
          <a:p>
            <a:pPr algn="ctr"/>
            <a:endParaRPr lang="en-US" sz="1600" i="1" dirty="0" smtClean="0"/>
          </a:p>
          <a:p>
            <a:pPr algn="ctr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DOB:</a:t>
            </a:r>
          </a:p>
          <a:p>
            <a:pPr algn="ctr"/>
            <a:r>
              <a:rPr lang="en-US" sz="1600" i="1" dirty="0" smtClean="0"/>
              <a:t>28-05-1981</a:t>
            </a:r>
          </a:p>
          <a:p>
            <a:pPr algn="ctr"/>
            <a:endParaRPr lang="en-US" sz="1600" i="1" dirty="0" smtClean="0"/>
          </a:p>
          <a:p>
            <a:pPr algn="ctr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married:</a:t>
            </a:r>
          </a:p>
          <a:p>
            <a:pPr algn="ctr"/>
            <a:r>
              <a:rPr lang="en-US" sz="1600" i="1" dirty="0" smtClean="0"/>
              <a:t>true</a:t>
            </a:r>
          </a:p>
          <a:p>
            <a:pPr algn="ctr"/>
            <a:endParaRPr lang="en-US" sz="1600" dirty="0"/>
          </a:p>
        </p:txBody>
      </p:sp>
      <p:cxnSp>
        <p:nvCxnSpPr>
          <p:cNvPr id="17" name="Straight Arrow Connector 16"/>
          <p:cNvCxnSpPr>
            <a:endCxn id="13" idx="1"/>
          </p:cNvCxnSpPr>
          <p:nvPr/>
        </p:nvCxnSpPr>
        <p:spPr>
          <a:xfrm>
            <a:off x="4114800" y="4800600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24410" y="4114800"/>
            <a:ext cx="220980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91200" y="4800600"/>
            <a:ext cx="533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048210" y="3886200"/>
            <a:ext cx="41148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7600" y="1676400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Binding</a:t>
            </a:r>
            <a:endParaRPr lang="en-US" sz="2400" i="1" dirty="0"/>
          </a:p>
        </p:txBody>
      </p:sp>
      <p:sp>
        <p:nvSpPr>
          <p:cNvPr id="46" name="Rectangle 45"/>
          <p:cNvSpPr/>
          <p:nvPr/>
        </p:nvSpPr>
        <p:spPr>
          <a:xfrm>
            <a:off x="7315199" y="5257800"/>
            <a:ext cx="1269261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39949" y="5334000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34210" y="532233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Married: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495800" y="52578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</a:t>
            </a:r>
          </a:p>
          <a:p>
            <a:pPr algn="ctr"/>
            <a:r>
              <a:rPr lang="en-US" sz="1200" dirty="0" err="1" smtClean="0"/>
              <a:t>BooleanEditor</a:t>
            </a:r>
            <a:endParaRPr lang="en-US" sz="1200" dirty="0"/>
          </a:p>
        </p:txBody>
      </p:sp>
      <p:cxnSp>
        <p:nvCxnSpPr>
          <p:cNvPr id="56" name="Straight Arrow Connector 55"/>
          <p:cNvCxnSpPr>
            <a:endCxn id="53" idx="1"/>
          </p:cNvCxnSpPr>
          <p:nvPr/>
        </p:nvCxnSpPr>
        <p:spPr>
          <a:xfrm>
            <a:off x="4124411" y="5486400"/>
            <a:ext cx="37138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791200" y="5486400"/>
            <a:ext cx="49295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724689" y="1676400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Display</a:t>
            </a:r>
            <a:endParaRPr lang="en-US" sz="2400" i="1" dirty="0"/>
          </a:p>
        </p:txBody>
      </p:sp>
      <p:sp>
        <p:nvSpPr>
          <p:cNvPr id="77" name="Rounded Rectangular Callout 76"/>
          <p:cNvSpPr/>
          <p:nvPr/>
        </p:nvSpPr>
        <p:spPr>
          <a:xfrm>
            <a:off x="304800" y="2895600"/>
            <a:ext cx="1905000" cy="609600"/>
          </a:xfrm>
          <a:prstGeom prst="wedgeRoundRectCallout">
            <a:avLst>
              <a:gd name="adj1" fmla="val 52150"/>
              <a:gd name="adj2" fmla="val 9818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Returned from</a:t>
            </a:r>
            <a:endParaRPr lang="en-US" sz="1200" dirty="0" smtClean="0"/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formBackingObject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and validator workflow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7189" y="3886200"/>
            <a:ext cx="1269261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3530" y="39624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Bob Smith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051" y="395073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Name: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7189" y="4572000"/>
            <a:ext cx="1269261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7842" y="4648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28/05/81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251" y="463653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DOB: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314" y="33528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Edit Person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590" y="2362200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Form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904105" y="2362200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Editors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2885990" y="45720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</a:t>
            </a:r>
          </a:p>
          <a:p>
            <a:pPr algn="ctr"/>
            <a:r>
              <a:rPr lang="en-US" sz="1200" dirty="0" err="1" smtClean="0"/>
              <a:t>DateEditor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86190" y="2286000"/>
            <a:ext cx="1459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Command</a:t>
            </a:r>
          </a:p>
          <a:p>
            <a:pPr algn="ctr"/>
            <a:r>
              <a:rPr lang="en-US" sz="2000" dirty="0" smtClean="0"/>
              <a:t>object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4486190" y="3200400"/>
            <a:ext cx="1600200" cy="2590800"/>
          </a:xfrm>
          <a:prstGeom prst="roundRect">
            <a:avLst>
              <a:gd name="adj" fmla="val 9551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Person</a:t>
            </a:r>
          </a:p>
          <a:p>
            <a:pPr algn="ctr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name: </a:t>
            </a:r>
          </a:p>
          <a:p>
            <a:pPr algn="ctr"/>
            <a:r>
              <a:rPr lang="en-US" sz="1600" i="1" dirty="0" smtClean="0"/>
              <a:t>Bob Smith</a:t>
            </a:r>
          </a:p>
          <a:p>
            <a:pPr algn="ctr"/>
            <a:endParaRPr lang="en-US" sz="1600" i="1" dirty="0" smtClean="0"/>
          </a:p>
          <a:p>
            <a:pPr algn="ctr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DOB:</a:t>
            </a:r>
          </a:p>
          <a:p>
            <a:pPr algn="ctr"/>
            <a:r>
              <a:rPr lang="en-US" sz="1600" i="1" dirty="0" smtClean="0"/>
              <a:t>28-05-1981</a:t>
            </a:r>
          </a:p>
          <a:p>
            <a:pPr algn="ctr"/>
            <a:endParaRPr lang="en-US" sz="1600" i="1" dirty="0" smtClean="0"/>
          </a:p>
          <a:p>
            <a:pPr algn="ctr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married:</a:t>
            </a:r>
          </a:p>
          <a:p>
            <a:pPr algn="ctr"/>
            <a:r>
              <a:rPr lang="en-US" sz="1600" i="1" dirty="0" smtClean="0"/>
              <a:t>true</a:t>
            </a:r>
          </a:p>
          <a:p>
            <a:pPr algn="ctr"/>
            <a:endParaRPr lang="en-US" sz="1600" dirty="0"/>
          </a:p>
        </p:txBody>
      </p:sp>
      <p:cxnSp>
        <p:nvCxnSpPr>
          <p:cNvPr id="17" name="Straight Arrow Connector 16"/>
          <p:cNvCxnSpPr>
            <a:stCxn id="7" idx="3"/>
            <a:endCxn id="13" idx="1"/>
          </p:cNvCxnSpPr>
          <p:nvPr/>
        </p:nvCxnSpPr>
        <p:spPr>
          <a:xfrm>
            <a:off x="2326450" y="4800600"/>
            <a:ext cx="55954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</p:cNvCxnSpPr>
          <p:nvPr/>
        </p:nvCxnSpPr>
        <p:spPr>
          <a:xfrm>
            <a:off x="2326450" y="4114800"/>
            <a:ext cx="220980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</p:cNvCxnSpPr>
          <p:nvPr/>
        </p:nvCxnSpPr>
        <p:spPr>
          <a:xfrm>
            <a:off x="4181390" y="4800600"/>
            <a:ext cx="304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47590" y="3886200"/>
            <a:ext cx="41148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295690" y="3924300"/>
            <a:ext cx="40386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00390" y="1676400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Binding</a:t>
            </a:r>
            <a:endParaRPr lang="en-US" sz="2400" i="1" dirty="0"/>
          </a:p>
        </p:txBody>
      </p:sp>
      <p:sp>
        <p:nvSpPr>
          <p:cNvPr id="46" name="Rectangle 45"/>
          <p:cNvSpPr/>
          <p:nvPr/>
        </p:nvSpPr>
        <p:spPr>
          <a:xfrm>
            <a:off x="1057189" y="5257800"/>
            <a:ext cx="1269261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1939" y="5334000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" y="532233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Married: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885990" y="52578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</a:t>
            </a:r>
          </a:p>
          <a:p>
            <a:pPr algn="ctr"/>
            <a:r>
              <a:rPr lang="en-US" sz="1200" dirty="0" err="1" smtClean="0"/>
              <a:t>BooleanEditor</a:t>
            </a:r>
            <a:endParaRPr lang="en-US" sz="12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326451" y="5486400"/>
            <a:ext cx="55953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181390" y="5486400"/>
            <a:ext cx="304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48390" y="1676400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Validation</a:t>
            </a:r>
            <a:endParaRPr lang="en-US" sz="24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7000790" y="2362200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Validators</a:t>
            </a:r>
            <a:endParaRPr lang="en-US" sz="2000" dirty="0"/>
          </a:p>
        </p:txBody>
      </p:sp>
      <p:sp>
        <p:nvSpPr>
          <p:cNvPr id="62" name="Rounded Rectangle 61"/>
          <p:cNvSpPr/>
          <p:nvPr/>
        </p:nvSpPr>
        <p:spPr>
          <a:xfrm>
            <a:off x="6543590" y="4267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PersonValidator</a:t>
            </a:r>
            <a:endParaRPr lang="en-US" sz="1200" dirty="0"/>
          </a:p>
        </p:txBody>
      </p:sp>
      <p:cxnSp>
        <p:nvCxnSpPr>
          <p:cNvPr id="64" name="Straight Arrow Connector 63"/>
          <p:cNvCxnSpPr>
            <a:stCxn id="15" idx="3"/>
            <a:endCxn id="62" idx="1"/>
          </p:cNvCxnSpPr>
          <p:nvPr/>
        </p:nvCxnSpPr>
        <p:spPr>
          <a:xfrm>
            <a:off x="6086390" y="44958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7457990" y="36576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NameValidator</a:t>
            </a:r>
            <a:endParaRPr lang="en-US" sz="1200" dirty="0"/>
          </a:p>
        </p:txBody>
      </p:sp>
      <p:cxnSp>
        <p:nvCxnSpPr>
          <p:cNvPr id="68" name="Shape 67"/>
          <p:cNvCxnSpPr>
            <a:stCxn id="62" idx="0"/>
            <a:endCxn id="66" idx="1"/>
          </p:cNvCxnSpPr>
          <p:nvPr/>
        </p:nvCxnSpPr>
        <p:spPr>
          <a:xfrm rot="5400000" flipH="1" flipV="1">
            <a:off x="7172240" y="3981450"/>
            <a:ext cx="381000" cy="1905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04800" y="1676400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Submission</a:t>
            </a:r>
            <a:endParaRPr lang="en-US" sz="2400" i="1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6781800" y="5486400"/>
            <a:ext cx="1828800" cy="609600"/>
          </a:xfrm>
          <a:prstGeom prst="wedgeRoundRectCallout">
            <a:avLst>
              <a:gd name="adj1" fmla="val 20375"/>
              <a:gd name="adj2" fmla="val -11097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One validator can invoke another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Used to allow GUI applications to edit beans</a:t>
            </a:r>
          </a:p>
          <a:p>
            <a:r>
              <a:rPr lang="en-US" dirty="0" smtClean="0">
                <a:cs typeface="Courier New" pitchFamily="49" charset="0"/>
              </a:rPr>
              <a:t>Every editor must support one of three modes: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java.beans.PropertyEditor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3288268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setAsText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(...)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1096" y="2819400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getAsText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971800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Text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038600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Graphics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086290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Tags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2438400" y="289560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28/5/1981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32198" y="3059668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"28-5-1981"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267200" y="3124200"/>
            <a:ext cx="1981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4267200" y="3276600"/>
            <a:ext cx="1981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3134" y="4355068"/>
            <a:ext cx="157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cs typeface="Courier New" pitchFamily="49" charset="0"/>
              </a:rPr>
              <a:t>custom editor</a:t>
            </a:r>
            <a:endParaRPr lang="en-US" sz="1600" i="1" dirty="0"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51096" y="3886200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paintValue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38400" y="396240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255,0,0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53200" y="4038600"/>
            <a:ext cx="40588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67200" y="4191000"/>
            <a:ext cx="1981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4267200" y="4343400"/>
            <a:ext cx="1981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38400" y="502920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Font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Arial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5421868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setAsText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(...)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0" y="4953000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getAsText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77000" y="51054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"Arial"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288104" y="5257800"/>
            <a:ext cx="1981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4288104" y="5410200"/>
            <a:ext cx="1981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28800" y="6138446"/>
            <a:ext cx="3052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{"Arial", "Courier", "Verdana"}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6" idx="2"/>
          </p:cNvCxnSpPr>
          <p:nvPr/>
        </p:nvCxnSpPr>
        <p:spPr>
          <a:xfrm rot="5400000">
            <a:off x="2971800" y="58674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00400" y="5757446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getTags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33400" y="3733800"/>
            <a:ext cx="76962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33400" y="4800600"/>
            <a:ext cx="76962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provides several predefined editors, such as...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ClassEditor</a:t>
            </a:r>
            <a:r>
              <a:rPr lang="en-US" dirty="0" smtClean="0"/>
              <a:t> - converts between Java classes and strings (i.e. the class name)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CustomDateEditor</a:t>
            </a:r>
            <a:r>
              <a:rPr lang="en-US" dirty="0" smtClean="0"/>
              <a:t> - converts between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/>
              <a:t> objects and strings using a format string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LocaleEditor</a:t>
            </a:r>
            <a:r>
              <a:rPr lang="en-US" dirty="0" smtClean="0"/>
              <a:t> - converts between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Locale</a:t>
            </a:r>
            <a:r>
              <a:rPr lang="en-US" dirty="0" smtClean="0"/>
              <a:t> objects and strings using the "</a:t>
            </a:r>
            <a:r>
              <a:rPr lang="en-US" i="1" dirty="0" err="1" smtClean="0"/>
              <a:t>en_GB</a:t>
            </a:r>
            <a:r>
              <a:rPr lang="en-US" i="1" dirty="0" smtClean="0"/>
              <a:t>"</a:t>
            </a:r>
            <a:r>
              <a:rPr lang="en-US" dirty="0" smtClean="0"/>
              <a:t> , </a:t>
            </a:r>
            <a:r>
              <a:rPr lang="en-US" i="1" dirty="0" smtClean="0"/>
              <a:t>"</a:t>
            </a:r>
            <a:r>
              <a:rPr lang="en-US" i="1" dirty="0" err="1" smtClean="0"/>
              <a:t>fr_RW</a:t>
            </a:r>
            <a:r>
              <a:rPr lang="en-US" i="1" dirty="0" smtClean="0"/>
              <a:t>"  </a:t>
            </a:r>
            <a:r>
              <a:rPr lang="en-US" dirty="0" smtClean="0"/>
              <a:t>format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sometimes it is necessary to create our own editor...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Spring's editors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our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 smtClean="0"/>
              <a:t> class has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nationalID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A field on a certain form is for specifying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 smtClean="0"/>
              <a:t>, which should be inputted as that person's National ID value</a:t>
            </a:r>
          </a:p>
          <a:p>
            <a:r>
              <a:rPr lang="en-US" dirty="0" smtClean="0"/>
              <a:t>When form is redisplayed,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 smtClean="0"/>
              <a:t> object should be displayed as their National ID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editor 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0" y="4724400"/>
            <a:ext cx="2819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/>
              <a:t>: </a:t>
            </a:r>
            <a:r>
              <a:rPr lang="en-US" i="1" dirty="0" smtClean="0"/>
              <a:t>Bob Smith</a:t>
            </a:r>
          </a:p>
          <a:p>
            <a:pPr algn="ct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nationalID</a:t>
            </a:r>
            <a:r>
              <a:rPr lang="en-US" dirty="0" smtClean="0"/>
              <a:t>: </a:t>
            </a:r>
            <a:r>
              <a:rPr lang="en-US" i="1" dirty="0" smtClean="0"/>
              <a:t>NID1234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885000" y="495300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"NID1234"</a:t>
            </a:r>
            <a:endParaRPr lang="en-US" sz="2000" dirty="0"/>
          </a:p>
        </p:txBody>
      </p:sp>
      <p:sp>
        <p:nvSpPr>
          <p:cNvPr id="6" name="Left-Right Arrow 5"/>
          <p:cNvSpPr/>
          <p:nvPr/>
        </p:nvSpPr>
        <p:spPr>
          <a:xfrm>
            <a:off x="4724400" y="4876800"/>
            <a:ext cx="7620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 rot="10800000">
            <a:off x="381000" y="3886200"/>
            <a:ext cx="8534400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43400" y="3200400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editor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30559" y="32882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NID1234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5029200" y="2667000"/>
            <a:ext cx="533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65356" y="32882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Manager ID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029200" y="4800600"/>
            <a:ext cx="533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43400" y="4114800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30559" y="41910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NID4567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65356" y="41148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Manager ID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3" descr="C:\Users\Rowan\AppData\Local\Microsoft\Windows\Temporary Internet Files\Content.IE5\OGJX8C8T\MPj043848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3413654"/>
            <a:ext cx="1066800" cy="777346"/>
          </a:xfrm>
          <a:prstGeom prst="rect">
            <a:avLst/>
          </a:prstGeom>
          <a:noFill/>
        </p:spPr>
      </p:pic>
      <p:sp>
        <p:nvSpPr>
          <p:cNvPr id="15" name="Curved Left Arrow 14"/>
          <p:cNvSpPr/>
          <p:nvPr/>
        </p:nvSpPr>
        <p:spPr>
          <a:xfrm>
            <a:off x="6400800" y="3352800"/>
            <a:ext cx="609600" cy="1143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71657" y="41910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edit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0" y="2678668"/>
            <a:ext cx="215636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Form is displayed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70511" y="4812268"/>
            <a:ext cx="222528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Form is submitted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02209" y="4800600"/>
            <a:ext cx="22525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→ Person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02209" y="2667000"/>
            <a:ext cx="22525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 → String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422910" y="1371600"/>
            <a:ext cx="4358889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Project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name: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cs typeface="Courier New" pitchFamily="49" charset="0"/>
              </a:rPr>
              <a:t>Zeus</a:t>
            </a:r>
            <a:endParaRPr lang="en-US" i="1" dirty="0" smtClean="0"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manager: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114800" y="1524000"/>
            <a:ext cx="2514600" cy="8382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dirty="0" smtClean="0"/>
              <a:t>: </a:t>
            </a:r>
            <a:r>
              <a:rPr lang="en-US" sz="1600" i="1" dirty="0" smtClean="0"/>
              <a:t>Bob Smith</a:t>
            </a:r>
          </a:p>
          <a:p>
            <a:pPr algn="ctr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nationalID</a:t>
            </a:r>
            <a:r>
              <a:rPr lang="en-US" sz="1600" dirty="0" smtClean="0"/>
              <a:t>: </a:t>
            </a:r>
            <a:r>
              <a:rPr lang="en-US" sz="1600" i="1" dirty="0" smtClean="0"/>
              <a:t>NID1234</a:t>
            </a:r>
            <a:endParaRPr lang="en-US" sz="1600" i="1" dirty="0"/>
          </a:p>
        </p:txBody>
      </p:sp>
      <p:sp>
        <p:nvSpPr>
          <p:cNvPr id="24" name="Rounded Rectangle 23"/>
          <p:cNvSpPr/>
          <p:nvPr/>
        </p:nvSpPr>
        <p:spPr>
          <a:xfrm>
            <a:off x="2422910" y="5410200"/>
            <a:ext cx="4358889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Project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name: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cs typeface="Courier New" pitchFamily="49" charset="0"/>
              </a:rPr>
              <a:t>Zeus</a:t>
            </a:r>
            <a:endParaRPr lang="en-US" b="1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manager: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114800" y="5562600"/>
            <a:ext cx="2514600" cy="8382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dirty="0" smtClean="0"/>
              <a:t>: </a:t>
            </a:r>
            <a:r>
              <a:rPr lang="en-US" sz="1600" i="1" dirty="0" smtClean="0"/>
              <a:t>John Wood</a:t>
            </a:r>
            <a:endParaRPr lang="en-US" sz="1600" i="1" dirty="0" smtClean="0"/>
          </a:p>
          <a:p>
            <a:pPr algn="ctr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nationalID</a:t>
            </a:r>
            <a:r>
              <a:rPr lang="en-US" sz="1600" dirty="0" smtClean="0"/>
              <a:t>: </a:t>
            </a:r>
            <a:r>
              <a:rPr lang="en-US" sz="1600" i="1" dirty="0" smtClean="0"/>
              <a:t>NID1234</a:t>
            </a:r>
            <a:endParaRPr lang="en-US" sz="16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877384" y="1334869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</a:t>
            </a:r>
          </a:p>
          <a:p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1752600" y="1676400"/>
            <a:ext cx="670310" cy="2667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32326" y="1371600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</a:t>
            </a:r>
          </a:p>
          <a:p>
            <a:r>
              <a:rPr lang="en-US" dirty="0" smtClean="0"/>
              <a:t>property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rot="10800000" flipV="1">
            <a:off x="6324600" y="1694765"/>
            <a:ext cx="907726" cy="2102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066800" y="3200400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53959" y="328826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Zeus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32882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Name: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66800" y="4114800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153959" y="420266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Zeus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8600" y="42026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Name: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Controllers can get quite complex when they are responsible for...</a:t>
            </a:r>
          </a:p>
          <a:p>
            <a:pPr lvl="1"/>
            <a:r>
              <a:rPr lang="en-US" dirty="0" smtClean="0"/>
              <a:t>Creating new domain objects</a:t>
            </a:r>
          </a:p>
          <a:p>
            <a:pPr lvl="1"/>
            <a:r>
              <a:rPr lang="en-US" dirty="0" smtClean="0"/>
              <a:t>Editing existing domain objects</a:t>
            </a:r>
          </a:p>
          <a:p>
            <a:pPr lvl="1"/>
            <a:r>
              <a:rPr lang="en-US" dirty="0" smtClean="0"/>
              <a:t>Validating values for create and edit</a:t>
            </a:r>
          </a:p>
          <a:p>
            <a:pPr lvl="1"/>
            <a:r>
              <a:rPr lang="en-US" dirty="0" smtClean="0"/>
              <a:t>Converting string values to actual objects</a:t>
            </a:r>
          </a:p>
          <a:p>
            <a:r>
              <a:rPr lang="en-US" dirty="0" smtClean="0"/>
              <a:t>If you have a separate controllers/views for creating and editing, input processing code could be duplicated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validators and editors?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editor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00200"/>
            <a:ext cx="8077200" cy="40318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PersonEditor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PropertyEditorSupport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public void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setAsText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(String text)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Person p =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PersonService.getByNationalID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(text);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setValue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(p);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getAsText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Person p = (Person)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p.getNationalID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5029200"/>
            <a:ext cx="2590800" cy="914400"/>
          </a:xfrm>
          <a:prstGeom prst="wedgeRoundRectCallout">
            <a:avLst>
              <a:gd name="adj1" fmla="val -47087"/>
              <a:gd name="adj2" fmla="val -910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Gets string value of ID given the object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334000" y="2895600"/>
            <a:ext cx="2667000" cy="990600"/>
          </a:xfrm>
          <a:prstGeom prst="wedgeRoundRectCallout">
            <a:avLst>
              <a:gd name="adj1" fmla="val -74957"/>
              <a:gd name="adj2" fmla="val -493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Sets object value, given string containing 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that Spring knows to use our </a:t>
            </a:r>
            <a:r>
              <a:rPr lang="en-US" dirty="0" smtClean="0"/>
              <a:t>editor for </a:t>
            </a:r>
            <a:r>
              <a:rPr lang="en-US" dirty="0" smtClean="0"/>
              <a:t>a specific field type, we override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initBinder</a:t>
            </a:r>
            <a:r>
              <a:rPr lang="en-US" dirty="0" smtClean="0"/>
              <a:t> and register our custom editor,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custom editors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895600"/>
            <a:ext cx="8305800" cy="28007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ChoosePersonController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SimpleFormController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protected 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initBinder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ServletRequestDataBinder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binder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Exception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.initBinder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(request, binder);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binder.registerCustomEditor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Person.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PersonEditor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Websites</a:t>
            </a:r>
          </a:p>
          <a:p>
            <a:pPr lvl="1"/>
            <a:r>
              <a:rPr lang="en-US" dirty="0" smtClean="0">
                <a:hlinkClick r:id="rId2"/>
              </a:rPr>
              <a:t>http://static.springsource.org/spring/docs/2.0.x/reference/validation.html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4343400" cy="4995671"/>
          </a:xfrm>
        </p:spPr>
        <p:txBody>
          <a:bodyPr/>
          <a:lstStyle/>
          <a:p>
            <a:r>
              <a:rPr lang="en-US" dirty="0" smtClean="0"/>
              <a:t>The sole purpose of a Validator is to validate the command object of a form</a:t>
            </a:r>
          </a:p>
          <a:p>
            <a:endParaRPr lang="en-US" dirty="0" smtClean="0"/>
          </a:p>
          <a:p>
            <a:r>
              <a:rPr lang="en-US" dirty="0" smtClean="0"/>
              <a:t>Any errors it finds, it sends back to the view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Validators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05400" y="2209800"/>
            <a:ext cx="107645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05400" y="3962400"/>
            <a:ext cx="3581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FormController</a:t>
            </a:r>
            <a:endParaRPr lang="en-US" dirty="0"/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rot="5400000" flipH="1" flipV="1">
            <a:off x="5069715" y="3388485"/>
            <a:ext cx="1143000" cy="48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05400" y="3200400"/>
            <a:ext cx="133241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315200" y="2209800"/>
            <a:ext cx="1371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Validator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5181600" y="5181600"/>
            <a:ext cx="914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05400" y="5029200"/>
            <a:ext cx="107914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4" idx="3"/>
            <a:endCxn id="10" idx="1"/>
          </p:cNvCxnSpPr>
          <p:nvPr/>
        </p:nvCxnSpPr>
        <p:spPr>
          <a:xfrm>
            <a:off x="6181859" y="2514600"/>
            <a:ext cx="113334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</p:cNvCxnSpPr>
          <p:nvPr/>
        </p:nvCxnSpPr>
        <p:spPr>
          <a:xfrm rot="5400000">
            <a:off x="7428706" y="3390900"/>
            <a:ext cx="1143794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82509" y="3200400"/>
            <a:ext cx="105189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Success</a:t>
            </a:r>
            <a:endParaRPr lang="en-US" i="1" dirty="0"/>
          </a:p>
        </p:txBody>
      </p:sp>
      <p:cxnSp>
        <p:nvCxnSpPr>
          <p:cNvPr id="37" name="Elbow Connector 36"/>
          <p:cNvCxnSpPr>
            <a:stCxn id="10" idx="0"/>
            <a:endCxn id="4" idx="0"/>
          </p:cNvCxnSpPr>
          <p:nvPr/>
        </p:nvCxnSpPr>
        <p:spPr>
          <a:xfrm rot="16200000" flipV="1">
            <a:off x="6822315" y="1031115"/>
            <a:ext cx="1588" cy="2357370"/>
          </a:xfrm>
          <a:prstGeom prst="bentConnector3">
            <a:avLst>
              <a:gd name="adj1" fmla="val 2656065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24600" y="1600200"/>
            <a:ext cx="851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7505700" y="5219700"/>
            <a:ext cx="990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67600" y="5029200"/>
            <a:ext cx="105189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Success</a:t>
            </a:r>
            <a:endParaRPr lang="en-U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001000" cy="4690872"/>
          </a:xfrm>
        </p:spPr>
        <p:txBody>
          <a:bodyPr>
            <a:normAutofit/>
          </a:bodyPr>
          <a:lstStyle/>
          <a:p>
            <a:r>
              <a:rPr lang="en-US" dirty="0" smtClean="0"/>
              <a:t>We have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 smtClean="0"/>
              <a:t> class and a form for editing a person's details</a:t>
            </a:r>
          </a:p>
          <a:p>
            <a:r>
              <a:rPr lang="en-US" dirty="0" smtClean="0"/>
              <a:t>We need to ensure that the name and age values are valid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we create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PersonValidator</a:t>
            </a:r>
            <a:r>
              <a:rPr lang="en-US" dirty="0" smtClean="0"/>
              <a:t>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7328" y="3503474"/>
            <a:ext cx="4458272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Person 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 {...}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getAge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 {...}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00200"/>
            <a:ext cx="8077200" cy="42780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PersonValidator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Validator {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supports(Class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clazz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Person.class.equals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clazz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validate(Object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, Errors e)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ValidationUtils.rejectIfEmpty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(e, "name", "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name.empty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Person p = (Person)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p.getAge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() &lt; 0)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e.rejectValue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("age", "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age.negative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p.getAge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() &gt; 110)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e.rejectValue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("age", "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age.too.old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943600" y="2057400"/>
            <a:ext cx="2438400" cy="990600"/>
          </a:xfrm>
          <a:prstGeom prst="wedgeRoundRectCallout">
            <a:avLst>
              <a:gd name="adj1" fmla="val -65728"/>
              <a:gd name="adj2" fmla="val -116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validator only validates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524000" y="5410200"/>
            <a:ext cx="2362200" cy="990600"/>
          </a:xfrm>
          <a:prstGeom prst="wedgeRoundRectCallout">
            <a:avLst>
              <a:gd name="adj1" fmla="val -27700"/>
              <a:gd name="adj2" fmla="val -727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dirty="0" smtClean="0"/>
              <a:t> values not between</a:t>
            </a:r>
          </a:p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110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400800" y="4267200"/>
            <a:ext cx="2362200" cy="762000"/>
          </a:xfrm>
          <a:prstGeom prst="wedgeRoundRectCallout">
            <a:avLst>
              <a:gd name="adj1" fmla="val -32945"/>
              <a:gd name="adj2" fmla="val -792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/>
              <a:t> values that are empty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648200" y="5410200"/>
            <a:ext cx="2362200" cy="990600"/>
          </a:xfrm>
          <a:prstGeom prst="wedgeRoundRectCallout">
            <a:avLst>
              <a:gd name="adj1" fmla="val -27700"/>
              <a:gd name="adj2" fmla="val -727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codes for language files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helper class to simplify your validators. Contains the following methods: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rejectIfEmpty</a:t>
            </a:r>
            <a:r>
              <a:rPr lang="en-US" dirty="0" smtClean="0"/>
              <a:t> - rejects a specific field if it is null or empty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rejectIfEmptyOrWhitespace</a:t>
            </a:r>
            <a:r>
              <a:rPr lang="en-US" dirty="0" smtClean="0"/>
              <a:t> - rejects a specific field if it is null, empty or whitespace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invokeValidator</a:t>
            </a:r>
            <a:r>
              <a:rPr lang="en-US" dirty="0" smtClean="0"/>
              <a:t> - invokes a specific validator on an object, e.g. 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Project</a:t>
            </a:r>
            <a:r>
              <a:rPr lang="en-US" dirty="0" smtClean="0"/>
              <a:t> class has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manager</a:t>
            </a:r>
            <a:r>
              <a:rPr lang="en-US" dirty="0" smtClean="0"/>
              <a:t> property of 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 smtClean="0"/>
              <a:t>. From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Project</a:t>
            </a:r>
            <a:r>
              <a:rPr lang="en-US" dirty="0" smtClean="0"/>
              <a:t> validator we can invoke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 smtClean="0"/>
              <a:t> validator on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manager</a:t>
            </a:r>
            <a:r>
              <a:rPr lang="en-US" dirty="0" smtClean="0"/>
              <a:t> rather than duplicate its functionality.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ValidationUtils</a:t>
            </a:r>
            <a:endParaRPr lang="en-US" dirty="0"/>
          </a:p>
        </p:txBody>
      </p:sp>
      <p:pic>
        <p:nvPicPr>
          <p:cNvPr id="1026" name="Picture 2" descr="C:\Users\Rowan\AppData\Local\Microsoft\Windows\Temporary Internet Files\Content.IE5\OGJX8C8T\MCj0440393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228600"/>
            <a:ext cx="1376362" cy="1376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Validators make it easy to associate validation errors with fields in the form,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6124" y="2819400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93283" y="290726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-234.4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2895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Age: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43924" y="3810000"/>
            <a:ext cx="13716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Validator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601124" y="3429000"/>
            <a:ext cx="457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6524" y="3810000"/>
            <a:ext cx="53340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e.rejectValue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("age", "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age.negative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600200" y="4419600"/>
            <a:ext cx="457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143000" y="48006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143000" y="28194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5200" y="4724400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92359" y="481226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-234.4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18476" y="4800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Age: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10200" y="4800600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Age must be positive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errors tag will display the errors associated with that field,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errors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72724" y="5410200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59883" y="549806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-234.4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0" y="54864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Age: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7724" y="5486400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Age must be positive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400" y="2520077"/>
            <a:ext cx="7315200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form:form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&gt;&lt;table&gt;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&lt;td&gt;Age:&lt;/td&gt;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&lt;td&gt;&lt;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form:input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path="age" /&gt;&lt;/td&gt;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&lt;td&gt;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form:errors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path="age" /&gt;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&lt;/td&gt;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&lt;/table&gt;&lt;/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form:form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errors are not associated with a specific field (global errors)</a:t>
            </a:r>
          </a:p>
          <a:p>
            <a:r>
              <a:rPr lang="en-US" dirty="0" smtClean="0"/>
              <a:t>These can be displayed by omitting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attribute, e.g.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errors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80691" y="457027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67850" y="4658142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 Smith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65367" y="46464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Name: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4036874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User already exists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400" y="4036874"/>
            <a:ext cx="3200400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form:form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form:errors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&lt;table&gt;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&lt;/table&gt;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form:form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79767" y="510367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6926" y="51915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7767" y="517987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Age: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648200" y="4570274"/>
            <a:ext cx="228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43200" y="3352800"/>
            <a:ext cx="37338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e.reject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user.exists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1614</TotalTime>
  <Words>1213</Words>
  <Application>Microsoft Office PowerPoint</Application>
  <PresentationFormat>On-screen Show (4:3)</PresentationFormat>
  <Paragraphs>308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Presentation1</vt:lpstr>
      <vt:lpstr>Validators and Editors</vt:lpstr>
      <vt:lpstr>Why validators and editors?</vt:lpstr>
      <vt:lpstr>Validators</vt:lpstr>
      <vt:lpstr>Example</vt:lpstr>
      <vt:lpstr>Example</vt:lpstr>
      <vt:lpstr>ValidationUtils</vt:lpstr>
      <vt:lpstr>Validation errors</vt:lpstr>
      <vt:lpstr>Validation errors</vt:lpstr>
      <vt:lpstr>Validation errors</vt:lpstr>
      <vt:lpstr>Controllers and validators</vt:lpstr>
      <vt:lpstr>Binding errors</vt:lpstr>
      <vt:lpstr>Binding errors</vt:lpstr>
      <vt:lpstr>Editors</vt:lpstr>
      <vt:lpstr>Editor and validator workflow</vt:lpstr>
      <vt:lpstr>Editor and validator workflow</vt:lpstr>
      <vt:lpstr>java.beans.PropertyEditor</vt:lpstr>
      <vt:lpstr>Spring's editors</vt:lpstr>
      <vt:lpstr>Custom editor example</vt:lpstr>
      <vt:lpstr>Custom editor example</vt:lpstr>
      <vt:lpstr>Custom editor example</vt:lpstr>
      <vt:lpstr>Registering custom editors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Rowan Seymour</dc:creator>
  <cp:lastModifiedBy>Rowan Seymour</cp:lastModifiedBy>
  <cp:revision>196</cp:revision>
  <dcterms:created xsi:type="dcterms:W3CDTF">2009-05-07T15:19:39Z</dcterms:created>
  <dcterms:modified xsi:type="dcterms:W3CDTF">2009-08-06T12:41:22Z</dcterms:modified>
</cp:coreProperties>
</file>