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72" r:id="rId12"/>
    <p:sldId id="273" r:id="rId13"/>
    <p:sldId id="270" r:id="rId14"/>
    <p:sldId id="271" r:id="rId15"/>
    <p:sldId id="269" r:id="rId16"/>
    <p:sldId id="277" r:id="rId17"/>
    <p:sldId id="278" r:id="rId18"/>
    <p:sldId id="274" r:id="rId19"/>
    <p:sldId id="275" r:id="rId20"/>
    <p:sldId id="276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6A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33" autoAdjust="0"/>
  </p:normalViewPr>
  <p:slideViewPr>
    <p:cSldViewPr>
      <p:cViewPr varScale="1">
        <p:scale>
          <a:sx n="78" d="100"/>
          <a:sy n="78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ngtag.net/registries.html" TargetMode="External"/><Relationship Id="rId2" Type="http://schemas.openxmlformats.org/officeDocument/2006/relationships/hyperlink" Target="http://www.w3.org/International/articles/language-tags/Overview.en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Internationalization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the Spring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makes it easier to add this kind of server-side internationalization to our web apps...</a:t>
            </a:r>
          </a:p>
          <a:p>
            <a:endParaRPr lang="en-US" dirty="0" smtClean="0"/>
          </a:p>
          <a:p>
            <a:r>
              <a:rPr lang="en-US" dirty="0" smtClean="0"/>
              <a:t>Supports using separate language files for text displayed on a web page</a:t>
            </a:r>
          </a:p>
          <a:p>
            <a:r>
              <a:rPr lang="en-US" dirty="0" smtClean="0"/>
              <a:t>Can automate the process of locale detection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Spring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6064" y="381000"/>
            <a:ext cx="16659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525963"/>
          </a:xfrm>
        </p:spPr>
        <p:txBody>
          <a:bodyPr/>
          <a:lstStyle/>
          <a:p>
            <a:r>
              <a:rPr lang="en-US" dirty="0" smtClean="0"/>
              <a:t>Spring uses message codes - instead of writing visible text in a JSP - we specify a message code</a:t>
            </a:r>
          </a:p>
          <a:p>
            <a:r>
              <a:rPr lang="en-US" dirty="0" smtClean="0"/>
              <a:t>We then give the language dependent value of the code in a separate </a:t>
            </a:r>
            <a:r>
              <a:rPr lang="en-US" b="1" i="1" dirty="0" smtClean="0"/>
              <a:t>message source</a:t>
            </a:r>
            <a:r>
              <a:rPr lang="en-US" dirty="0" smtClean="0"/>
              <a:t>, e.g.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sources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5486400"/>
            <a:ext cx="2803973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header.login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=Log 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9392" y="5498068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messages.properties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3810000"/>
            <a:ext cx="197682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Log 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7800" y="4800600"/>
            <a:ext cx="638828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spring:message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code="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header.login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/&gt;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191000" y="4343400"/>
            <a:ext cx="762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12332" y="382166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header.jsp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provides a bean called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ResourceBundleMessageSource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which manages loading of message sources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sources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4771072"/>
            <a:ext cx="3079689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header.login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=Log in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header.logout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=Log out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header.help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=Help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4278868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messages.properties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3131403"/>
            <a:ext cx="8454559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&lt;bean id="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messageSource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class="org...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ResourceBundleMessageSource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&lt;property name="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basename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"&gt;&lt;value&gt;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messages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&lt;/value&gt;&lt;/property&gt;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&lt;/bean&gt;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62000" y="4343400"/>
            <a:ext cx="3429000" cy="1219200"/>
          </a:xfrm>
          <a:prstGeom prst="wedgeRoundRectCallout">
            <a:avLst>
              <a:gd name="adj1" fmla="val 55826"/>
              <a:gd name="adj2" fmla="val -973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tells spring that the default message source is called </a:t>
            </a:r>
            <a:r>
              <a:rPr lang="en-US" i="1" dirty="0" err="1" smtClean="0"/>
              <a:t>messages.properties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481328"/>
            <a:ext cx="4724400" cy="4995672"/>
          </a:xfrm>
        </p:spPr>
        <p:txBody>
          <a:bodyPr>
            <a:normAutofit/>
          </a:bodyPr>
          <a:lstStyle/>
          <a:p>
            <a:r>
              <a:rPr lang="en-US" dirty="0" smtClean="0"/>
              <a:t>Message sources for other locales should use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basename</a:t>
            </a:r>
            <a:r>
              <a:rPr lang="en-US" dirty="0" smtClean="0"/>
              <a:t> value plus the locale code</a:t>
            </a:r>
          </a:p>
          <a:p>
            <a:r>
              <a:rPr lang="en-US" sz="2800" dirty="0" smtClean="0">
                <a:cs typeface="Courier New" pitchFamily="49" charset="0"/>
              </a:rPr>
              <a:t>Spring can detect the locale of the current user, and load the correct source file</a:t>
            </a:r>
          </a:p>
          <a:p>
            <a:r>
              <a:rPr lang="en-US" sz="2800" dirty="0" smtClean="0">
                <a:cs typeface="Courier New" pitchFamily="49" charset="0"/>
              </a:rPr>
              <a:t>The values in these will override the values in the default source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sources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3524071"/>
            <a:ext cx="3355406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header.login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=Log in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header.logout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=Log out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header.help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=Help please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169" y="1771471"/>
            <a:ext cx="3322831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header.login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Entrer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header.logout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Sortir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header.help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=Aide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3143071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messages</a:t>
            </a:r>
            <a:r>
              <a:rPr lang="en-US" dirty="0" err="1" smtClean="0"/>
              <a:t>_</a:t>
            </a:r>
            <a:r>
              <a:rPr lang="en-US" dirty="0" err="1" smtClean="0">
                <a:solidFill>
                  <a:srgbClr val="00B050"/>
                </a:solidFill>
              </a:rPr>
              <a:t>en_GB</a:t>
            </a:r>
            <a:r>
              <a:rPr lang="en-US" dirty="0" err="1" smtClean="0"/>
              <a:t>.properties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50724" y="1371600"/>
            <a:ext cx="31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messages</a:t>
            </a:r>
            <a:r>
              <a:rPr lang="en-US" dirty="0" err="1" smtClean="0"/>
              <a:t>_</a:t>
            </a:r>
            <a:r>
              <a:rPr lang="en-US" dirty="0" err="1" smtClean="0">
                <a:solidFill>
                  <a:srgbClr val="00B050"/>
                </a:solidFill>
              </a:rPr>
              <a:t>fr</a:t>
            </a:r>
            <a:r>
              <a:rPr lang="en-US" dirty="0" err="1" smtClean="0"/>
              <a:t>.properties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5276671"/>
            <a:ext cx="335280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header.login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Kwinjira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header.logout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Gusohoka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header.help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Gufasha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0200" y="4895671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messages</a:t>
            </a:r>
            <a:r>
              <a:rPr lang="en-US" dirty="0" err="1" smtClean="0"/>
              <a:t>_</a:t>
            </a:r>
            <a:r>
              <a:rPr lang="en-US" dirty="0" err="1" smtClean="0">
                <a:solidFill>
                  <a:srgbClr val="00B050"/>
                </a:solidFill>
              </a:rPr>
              <a:t>rw</a:t>
            </a:r>
            <a:r>
              <a:rPr lang="en-US" dirty="0" err="1" smtClean="0"/>
              <a:t>.properties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sources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897868"/>
            <a:ext cx="67056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spring:message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code="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header.login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/&gt;&lt;/p&gt;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000" y="4736068"/>
            <a:ext cx="6705600" cy="533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cs typeface="Courier New" pitchFamily="49" charset="0"/>
              </a:rPr>
              <a:t>ResourceBundleMessageSource</a:t>
            </a:r>
            <a:endParaRPr lang="en-US" sz="1600" dirty="0"/>
          </a:p>
        </p:txBody>
      </p:sp>
      <p:pic>
        <p:nvPicPr>
          <p:cNvPr id="12" name="Picture 3" descr="C:\Users\Rowan\AppData\Local\Microsoft\Windows\Temporary Internet Files\Content.IE5\OGJX8C8T\MPj043848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35668"/>
            <a:ext cx="1066800" cy="777346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 rot="5400000">
            <a:off x="1562894" y="3096974"/>
            <a:ext cx="1143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7664" y="2907268"/>
            <a:ext cx="1609736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/login.jsp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790700" y="3097768"/>
            <a:ext cx="1143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094468"/>
            <a:ext cx="552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438400" y="2907268"/>
            <a:ext cx="197682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Entrer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5982494" y="3096974"/>
            <a:ext cx="1143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7264" y="2907268"/>
            <a:ext cx="1609736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/login.jsp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6210300" y="3097768"/>
            <a:ext cx="1143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58000" y="2907268"/>
            <a:ext cx="197682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&lt;p&gt;Log in&lt;/p&gt;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3" name="Picture 5" descr="C:\Users\Rowan\AppData\Local\Microsoft\Windows\Temporary Internet Files\Content.IE5\U2QRYMA0\MPj0438691000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230868"/>
            <a:ext cx="701697" cy="1055688"/>
          </a:xfrm>
          <a:prstGeom prst="rect">
            <a:avLst/>
          </a:prstGeom>
          <a:noFill/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1992868"/>
            <a:ext cx="561975" cy="38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rot="5400000">
            <a:off x="2020094" y="4468574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2247900" y="4469368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6439694" y="4468574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6667500" y="4469368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6800" y="5574268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messages.properties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422192" y="5574268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messages.properties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2020094" y="5459174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2247900" y="5459968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6439694" y="5459174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6667500" y="5459968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66800" y="5955268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messages_fr.properties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the correct message source requires choice of a locale</a:t>
            </a:r>
          </a:p>
          <a:p>
            <a:r>
              <a:rPr lang="en-US" dirty="0" smtClean="0"/>
              <a:t>Spring looks for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LocaleResolver</a:t>
            </a:r>
            <a:r>
              <a:rPr lang="en-US" dirty="0" smtClean="0"/>
              <a:t> bean to make this choice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SessionLocaleResolver</a:t>
            </a:r>
            <a:r>
              <a:rPr lang="en-US" dirty="0" smtClean="0"/>
              <a:t> - uses a session attribute to store the locale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CookieLocaleResolver</a:t>
            </a:r>
            <a:r>
              <a:rPr lang="en-US" dirty="0" smtClean="0"/>
              <a:t> - uses a cookie value to store the locale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Locale resolving</a:t>
            </a:r>
            <a:endParaRPr lang="en-US" dirty="0"/>
          </a:p>
        </p:txBody>
      </p:sp>
      <p:pic>
        <p:nvPicPr>
          <p:cNvPr id="7" name="Picture 3" descr="C:\Users\Rowan\AppData\Local\Microsoft\Windows\Temporary Internet Files\Content.IE5\OGJX8C8T\MCj043806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304800"/>
            <a:ext cx="1066799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do when page text contains a dynamic value? (e.g. EL expression)</a:t>
            </a:r>
          </a:p>
          <a:p>
            <a:r>
              <a:rPr lang="en-US" dirty="0" smtClean="0"/>
              <a:t>For example: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could split this into two messages...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7829" y="2983468"/>
            <a:ext cx="556113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&lt;p&gt;Search returned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${count}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results&lt;/p&gt;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267200"/>
            <a:ext cx="6664004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spring:message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code="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search.results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${count}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spring:message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code="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search.resultsEnd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038600"/>
            <a:ext cx="2528256" cy="369332"/>
          </a:xfrm>
          <a:prstGeom prst="rect">
            <a:avLst/>
          </a:prstGeom>
          <a:solidFill>
            <a:srgbClr val="C7E6A4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"Search returned"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5562600"/>
            <a:ext cx="1425390" cy="369332"/>
          </a:xfrm>
          <a:prstGeom prst="rect">
            <a:avLst/>
          </a:prstGeom>
          <a:solidFill>
            <a:srgbClr val="C7E6A4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"results"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410200" y="4343400"/>
            <a:ext cx="2286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29200" y="5486400"/>
            <a:ext cx="22860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a better way </a:t>
            </a:r>
            <a:r>
              <a:rPr lang="en-US" smtClean="0"/>
              <a:t>is to </a:t>
            </a:r>
            <a:r>
              <a:rPr lang="en-US" dirty="0" smtClean="0"/>
              <a:t>put an argument in the message</a:t>
            </a:r>
          </a:p>
          <a:p>
            <a:r>
              <a:rPr lang="en-US" dirty="0" smtClean="0"/>
              <a:t>Arguments are inserted into the message text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{0}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{1}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{2}</a:t>
            </a:r>
            <a:r>
              <a:rPr lang="en-US" dirty="0" smtClean="0"/>
              <a:t> etc,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... if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${count}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dirty="0" smtClean="0"/>
              <a:t>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 then the message becomes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arguments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352800"/>
            <a:ext cx="8534399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spring:message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code="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search.results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arguments="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/&gt;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0" y="4191000"/>
            <a:ext cx="4182555" cy="369332"/>
          </a:xfrm>
          <a:prstGeom prst="rect">
            <a:avLst/>
          </a:prstGeom>
          <a:solidFill>
            <a:srgbClr val="C7E6A4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"Search returned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{0}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results"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5638800"/>
            <a:ext cx="3906839" cy="369332"/>
          </a:xfrm>
          <a:prstGeom prst="rect">
            <a:avLst/>
          </a:prstGeom>
          <a:solidFill>
            <a:srgbClr val="C7E6A4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"Search returned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results"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4000500" y="4076700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Locale can often be automatically detected using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AcceptHeaderLocaleResolver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bean which examines the HTTP header</a:t>
            </a:r>
          </a:p>
          <a:p>
            <a:r>
              <a:rPr lang="en-US" dirty="0" smtClean="0"/>
              <a:t>Most browsers send an IETF language tag in the HTTP header,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user's locale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810000"/>
            <a:ext cx="376898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GET /index.jsp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Accept-Language: en-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us,en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800600" y="4495800"/>
            <a:ext cx="3352800" cy="990600"/>
          </a:xfrm>
          <a:prstGeom prst="wedgeRoundRectCallout">
            <a:avLst>
              <a:gd name="adj1" fmla="val -61411"/>
              <a:gd name="adj2" fmla="val -46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is asking for US English, if possible, if not any kind of English will do</a:t>
            </a:r>
            <a:endParaRPr lang="en-US" dirty="0"/>
          </a:p>
        </p:txBody>
      </p:sp>
      <p:pic>
        <p:nvPicPr>
          <p:cNvPr id="7" name="Picture 3" descr="C:\Users\Rowan\AppData\Local\Microsoft\Windows\Temporary Internet Files\Content.IE5\OGJX8C8T\MCj043806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304800"/>
            <a:ext cx="1066799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LocaleChangeInterceptor</a:t>
            </a:r>
            <a:r>
              <a:rPr lang="en-US" dirty="0" smtClean="0"/>
              <a:t> bean means that locale switching can be performed using a request parameter</a:t>
            </a:r>
          </a:p>
          <a:p>
            <a:r>
              <a:rPr lang="en-US" dirty="0" smtClean="0"/>
              <a:t>Bean is attached as an </a:t>
            </a:r>
            <a:r>
              <a:rPr lang="en-US" b="1" i="1" dirty="0" smtClean="0"/>
              <a:t>interceptor</a:t>
            </a:r>
            <a:r>
              <a:rPr lang="en-US" dirty="0" smtClean="0"/>
              <a:t>  to a URL mapping bean,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locales</a:t>
            </a:r>
            <a:endParaRPr lang="en-US" dirty="0"/>
          </a:p>
        </p:txBody>
      </p:sp>
      <p:sp>
        <p:nvSpPr>
          <p:cNvPr id="5" name="Left-Right Arrow 4"/>
          <p:cNvSpPr/>
          <p:nvPr/>
        </p:nvSpPr>
        <p:spPr>
          <a:xfrm>
            <a:off x="7696200" y="533400"/>
            <a:ext cx="762000" cy="53340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891511" y="3712964"/>
            <a:ext cx="7947689" cy="2154436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&lt;bean id="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localeChangeInterceptor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class="org...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LocaleChangeInterceptor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&lt;bean id="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urlMapping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class="org...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SimpleUrlHandlerMapping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&lt;property name="interceptors"&gt;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&lt;list&gt;&lt;ref local="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localeChangeInterceptor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"/&gt;&lt;/list&gt;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&lt;/property&gt;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&lt;property name="mappings"&gt;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&lt;props&gt; ... &lt;/props&gt;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&lt;/property&gt;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&lt;/bean&gt;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application such as OpenMRS needs to be easily configured to work in different countries</a:t>
            </a:r>
          </a:p>
          <a:p>
            <a:r>
              <a:rPr lang="en-US" dirty="0" smtClean="0"/>
              <a:t>This requires easy switching of..</a:t>
            </a:r>
          </a:p>
          <a:p>
            <a:pPr lvl="1"/>
            <a:r>
              <a:rPr lang="en-US" dirty="0" smtClean="0"/>
              <a:t>The interface language</a:t>
            </a:r>
          </a:p>
          <a:p>
            <a:pPr lvl="1"/>
            <a:r>
              <a:rPr lang="en-US" dirty="0" smtClean="0"/>
              <a:t>The date formatting etc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internationalization?</a:t>
            </a:r>
            <a:endParaRPr lang="en-US" dirty="0"/>
          </a:p>
        </p:txBody>
      </p:sp>
      <p:pic>
        <p:nvPicPr>
          <p:cNvPr id="1026" name="Picture 2" descr="C:\Users\Rowan\AppData\Local\Microsoft\Windows\Temporary Internet Files\Content.IE5\OGJX8C8T\MCj044207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217749"/>
            <a:ext cx="2574925" cy="2516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any URL containing the request parameter locale will switch the locale, e.g.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will switch the locale to French</a:t>
            </a:r>
          </a:p>
          <a:p>
            <a:endParaRPr lang="en-US" dirty="0" smtClean="0"/>
          </a:p>
          <a:p>
            <a:r>
              <a:rPr lang="en-US" dirty="0" smtClean="0"/>
              <a:t>We can get the locale in Java code using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locales</a:t>
            </a:r>
            <a:endParaRPr lang="en-US" dirty="0"/>
          </a:p>
        </p:txBody>
      </p:sp>
      <p:sp>
        <p:nvSpPr>
          <p:cNvPr id="5" name="Left-Right Arrow 4"/>
          <p:cNvSpPr/>
          <p:nvPr/>
        </p:nvSpPr>
        <p:spPr>
          <a:xfrm>
            <a:off x="7696200" y="533400"/>
            <a:ext cx="762000" cy="53340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514600"/>
            <a:ext cx="3961341" cy="369332"/>
          </a:xfrm>
          <a:prstGeom prst="rect">
            <a:avLst/>
          </a:prstGeom>
          <a:solidFill>
            <a:srgbClr val="C7E6A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http://localhost/myapp?locale=fr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7829" y="4583668"/>
            <a:ext cx="611257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Locale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RequestContext.getLocale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>
                <a:hlinkClick r:id="rId2"/>
              </a:rPr>
              <a:t>http://www.w3.org/International/articles/language-tags/Overview.en.php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http://www.langtag.net/registries.html</a:t>
            </a:r>
            <a:r>
              <a:rPr lang="en-US" dirty="0" smtClean="0"/>
              <a:t> - IANA registry of language </a:t>
            </a:r>
            <a:r>
              <a:rPr lang="en-US" dirty="0" err="1" smtClean="0"/>
              <a:t>subtags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strings are hard coded in the application, then it will be impossible to change languages without rewriting the code</a:t>
            </a:r>
          </a:p>
          <a:p>
            <a:r>
              <a:rPr lang="en-US" dirty="0" smtClean="0"/>
              <a:t>We want to avoid having different versions of source files for different languages,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internationalization?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278" y="4495800"/>
            <a:ext cx="3765774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&lt;p&gt;Welcome to OpenMRS&lt;/p&gt;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0878" y="4495800"/>
            <a:ext cx="376898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Bienvenue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OpenMRS&lt;/p&gt;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8078" y="4038600"/>
            <a:ext cx="2289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login_english.jsp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512878" y="4038600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login_french.jsp</a:t>
            </a:r>
            <a:endParaRPr lang="en-US" sz="2000" dirty="0"/>
          </a:p>
        </p:txBody>
      </p:sp>
      <p:pic>
        <p:nvPicPr>
          <p:cNvPr id="8" name="Picture 2" descr="C:\Users\Rowan\AppData\Local\Microsoft\Windows\Temporary Internet Files\Content.IE5\OGJX8C8T\MCj044207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266667"/>
            <a:ext cx="974725" cy="9525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needs to be a way of labeling text as being a particular language that a computer program can easily understand</a:t>
            </a:r>
          </a:p>
          <a:p>
            <a:endParaRPr lang="en-US" dirty="0" smtClean="0"/>
          </a:p>
          <a:p>
            <a:r>
              <a:rPr lang="en-US" b="1" dirty="0" smtClean="0"/>
              <a:t>ISO 639</a:t>
            </a:r>
            <a:r>
              <a:rPr lang="en-US" dirty="0" smtClean="0"/>
              <a:t>: international standards for language names and codes:</a:t>
            </a:r>
          </a:p>
          <a:p>
            <a:pPr lvl="1"/>
            <a:r>
              <a:rPr lang="en-US" b="1" dirty="0" smtClean="0"/>
              <a:t>ISO 639-1</a:t>
            </a:r>
            <a:r>
              <a:rPr lang="en-US" dirty="0" smtClean="0"/>
              <a:t>: 185 languages identified by 2 letter codes (e.g.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dirty="0" smtClean="0"/>
              <a:t>",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dirty="0" smtClean="0"/>
              <a:t>",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 smtClean="0"/>
              <a:t>")</a:t>
            </a:r>
          </a:p>
          <a:p>
            <a:pPr lvl="1"/>
            <a:r>
              <a:rPr lang="en-US" b="1" dirty="0" smtClean="0"/>
              <a:t>ISO 639-3</a:t>
            </a:r>
            <a:r>
              <a:rPr lang="en-US" dirty="0" smtClean="0"/>
              <a:t>: 7589 languages identified by 3 letter codes (e.g.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eng</a:t>
            </a:r>
            <a:r>
              <a:rPr lang="en-US" dirty="0" smtClean="0"/>
              <a:t>",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fra</a:t>
            </a:r>
            <a:r>
              <a:rPr lang="en-US" dirty="0" smtClean="0"/>
              <a:t>",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kin</a:t>
            </a:r>
            <a:r>
              <a:rPr lang="en-US" dirty="0" smtClean="0"/>
              <a:t>")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classification</a:t>
            </a:r>
            <a:endParaRPr lang="en-US" dirty="0"/>
          </a:p>
        </p:txBody>
      </p:sp>
      <p:pic>
        <p:nvPicPr>
          <p:cNvPr id="2050" name="Picture 2" descr="C:\Users\Rowan\AppData\Local\Microsoft\Windows\Temporary Internet Files\Content.IE5\QI1VS20N\MPj0289113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381000"/>
            <a:ext cx="1295400" cy="8568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countries might speak the same language, but...</a:t>
            </a:r>
          </a:p>
          <a:p>
            <a:pPr lvl="1"/>
            <a:r>
              <a:rPr lang="en-US" dirty="0" smtClean="0"/>
              <a:t>There might be small variations</a:t>
            </a:r>
          </a:p>
          <a:p>
            <a:pPr lvl="1"/>
            <a:r>
              <a:rPr lang="en-US" dirty="0" smtClean="0"/>
              <a:t>Other things like date formats might be different</a:t>
            </a:r>
          </a:p>
          <a:p>
            <a:endParaRPr lang="en-US" dirty="0" smtClean="0"/>
          </a:p>
          <a:p>
            <a:r>
              <a:rPr lang="en-US" b="1" dirty="0" smtClean="0"/>
              <a:t>ISO-3166</a:t>
            </a:r>
            <a:r>
              <a:rPr lang="en-US" dirty="0" smtClean="0"/>
              <a:t>: international standards for country, province, etc codes</a:t>
            </a:r>
          </a:p>
          <a:p>
            <a:pPr lvl="1"/>
            <a:r>
              <a:rPr lang="en-US" b="1" dirty="0" smtClean="0"/>
              <a:t>ISO 3166-1 alpha-2</a:t>
            </a:r>
            <a:r>
              <a:rPr lang="en-US" dirty="0" smtClean="0"/>
              <a:t>: countries identified by 2 letter codes (e.g.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GB</a:t>
            </a:r>
            <a:r>
              <a:rPr lang="en-US" dirty="0" smtClean="0"/>
              <a:t>",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dirty="0" smtClean="0"/>
              <a:t>",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 smtClean="0"/>
              <a:t>")</a:t>
            </a:r>
          </a:p>
          <a:p>
            <a:pPr lvl="1"/>
            <a:r>
              <a:rPr lang="en-US" b="1" dirty="0" smtClean="0"/>
              <a:t>ISO 3166-1 alpha-3</a:t>
            </a:r>
            <a:r>
              <a:rPr lang="en-US" dirty="0" smtClean="0"/>
              <a:t>: countries identified by 3 letter codes (e.g.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GBR</a:t>
            </a:r>
            <a:r>
              <a:rPr lang="en-US" dirty="0" smtClean="0"/>
              <a:t>",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FRA</a:t>
            </a:r>
            <a:r>
              <a:rPr lang="en-US" dirty="0" smtClean="0"/>
              <a:t>",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RWA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classification</a:t>
            </a:r>
            <a:endParaRPr lang="en-US" dirty="0"/>
          </a:p>
        </p:txBody>
      </p:sp>
      <p:pic>
        <p:nvPicPr>
          <p:cNvPr id="3075" name="Picture 3" descr="C:\Users\Rowan\AppData\Local\Microsoft\Windows\Temporary Internet Files\Content.IE5\OGJX8C8T\MCj043806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304800"/>
            <a:ext cx="1066799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standard for describing the language of HTML or XML data</a:t>
            </a:r>
          </a:p>
          <a:p>
            <a:r>
              <a:rPr lang="en-US" dirty="0" smtClean="0"/>
              <a:t>Uses a combination of </a:t>
            </a:r>
            <a:r>
              <a:rPr lang="en-US" b="1" dirty="0" smtClean="0"/>
              <a:t>ISO 639 </a:t>
            </a:r>
            <a:r>
              <a:rPr lang="en-US" dirty="0" smtClean="0"/>
              <a:t>language codes and </a:t>
            </a:r>
            <a:r>
              <a:rPr lang="en-US" b="1" dirty="0" smtClean="0"/>
              <a:t>ISO 3166 </a:t>
            </a:r>
            <a:r>
              <a:rPr lang="en-US" dirty="0" smtClean="0"/>
              <a:t>region codes</a:t>
            </a:r>
          </a:p>
          <a:p>
            <a:r>
              <a:rPr lang="en-US" dirty="0" smtClean="0"/>
              <a:t>List of valid 'tags' maintained by IANA e.g.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dirty="0" smtClean="0"/>
              <a:t>: English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en-US</a:t>
            </a:r>
            <a:r>
              <a:rPr lang="en-US" dirty="0" smtClean="0"/>
              <a:t>: English as spoken in USA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en-RW</a:t>
            </a:r>
            <a:r>
              <a:rPr lang="en-US" dirty="0" smtClean="0"/>
              <a:t>: English as spoken in Rwanda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 smtClean="0"/>
              <a:t>: Kinyarwanda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-GB</a:t>
            </a:r>
            <a:r>
              <a:rPr lang="en-US" dirty="0" smtClean="0"/>
              <a:t>: Kinyarwanda as spoken in the UK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IETF language 'tags'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000" y="228600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&lt;/&gt;</a:t>
            </a:r>
            <a:endParaRPr lang="en-US" sz="7200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525963"/>
          </a:xfrm>
        </p:spPr>
        <p:txBody>
          <a:bodyPr/>
          <a:lstStyle/>
          <a:p>
            <a:r>
              <a:rPr lang="en-US" dirty="0" smtClean="0"/>
              <a:t>We can specify language in XML using the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xml:lang</a:t>
            </a:r>
            <a:r>
              <a:rPr lang="en-US" sz="2400" dirty="0" smtClean="0"/>
              <a:t> </a:t>
            </a:r>
            <a:r>
              <a:rPr lang="en-US" dirty="0" smtClean="0"/>
              <a:t>attribute and in HTML using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lang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For example: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can even be matched in CSS, e.g.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IETF language 'tags'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000" y="228600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&lt;/&gt;</a:t>
            </a:r>
            <a:endParaRPr lang="en-US" sz="7200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626" y="3059668"/>
            <a:ext cx="500970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="en"&gt;Welcome to OpenMRS&lt;/p&gt;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431268"/>
            <a:ext cx="349326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(en) { color: red 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334000" y="4419600"/>
            <a:ext cx="2590800" cy="990600"/>
          </a:xfrm>
          <a:prstGeom prst="wedgeRoundRectCallout">
            <a:avLst>
              <a:gd name="adj1" fmla="val -68833"/>
              <a:gd name="adj2" fmla="val -33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only applied to elements where language is "</a:t>
            </a:r>
            <a:r>
              <a:rPr lang="en-US" i="1" dirty="0" smtClean="0"/>
              <a:t>en"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525963"/>
          </a:xfrm>
        </p:spPr>
        <p:txBody>
          <a:bodyPr/>
          <a:lstStyle/>
          <a:p>
            <a:r>
              <a:rPr lang="en-US" dirty="0" smtClean="0"/>
              <a:t>A less specific tag will match a more specific tag, but not vice versa, i.e.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are both matched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not matched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en-US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en-GB</a:t>
            </a:r>
            <a:r>
              <a:rPr lang="en-US" dirty="0" smtClean="0"/>
              <a:t> etc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IETF language 'tags'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000" y="228600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&lt;/&gt;</a:t>
            </a:r>
            <a:endParaRPr lang="en-US" sz="7200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626" y="2526268"/>
            <a:ext cx="542328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="en-GB"&gt;Welcome to OpenMRS&lt;/p&gt;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202668"/>
            <a:ext cx="500970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="en"&gt;Welcome to OpenMRS&lt;/p&gt;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5996" y="3135868"/>
            <a:ext cx="666400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="en-US"&gt;Welcome to OpenMRS!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Yeehar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content of our application should be customized for a locale (language and region) on the server,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internationalization</a:t>
            </a:r>
            <a:endParaRPr lang="en-US" dirty="0"/>
          </a:p>
        </p:txBody>
      </p:sp>
      <p:pic>
        <p:nvPicPr>
          <p:cNvPr id="4098" name="Picture 2" descr="C:\Users\Rowan\AppData\Local\Microsoft\Windows\Temporary Internet Files\Content.IE5\OGJX8C8T\MCj042479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2075" y="2946400"/>
            <a:ext cx="1708150" cy="1778000"/>
          </a:xfrm>
          <a:prstGeom prst="rect">
            <a:avLst/>
          </a:prstGeom>
          <a:noFill/>
        </p:spPr>
      </p:pic>
      <p:pic>
        <p:nvPicPr>
          <p:cNvPr id="4099" name="Picture 3" descr="C:\Users\Rowan\AppData\Local\Microsoft\Windows\Temporary Internet Files\Content.IE5\OGJX8C8T\MPj0438487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3403600"/>
            <a:ext cx="1066800" cy="777346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1571625" y="3581400"/>
            <a:ext cx="2209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0225" y="3090446"/>
            <a:ext cx="1665841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/index.jsp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1571625" y="3960811"/>
            <a:ext cx="2133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70563" y="4081046"/>
            <a:ext cx="2210862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Bienvenue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&lt;/p&gt;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225" y="3962400"/>
            <a:ext cx="552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5686426" y="3960812"/>
            <a:ext cx="2209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15026" y="3090446"/>
            <a:ext cx="1665841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/index.jsp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5686426" y="3581401"/>
            <a:ext cx="2133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31122" y="4072354"/>
            <a:ext cx="1912703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&lt;p&gt;Welcome&lt;/p&gt;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1" name="Picture 5" descr="C:\Users\Rowan\AppData\Local\Microsoft\Windows\Temporary Internet Files\Content.IE5\U2QRYMA0\MPj04386910000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8625" y="3276600"/>
            <a:ext cx="701697" cy="1055688"/>
          </a:xfrm>
          <a:prstGeom prst="rect">
            <a:avLst/>
          </a:prstGeom>
          <a:noFill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53425" y="4038600"/>
            <a:ext cx="561975" cy="38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 descr="C:\Users\Rowan\AppData\Local\Microsoft\Windows\Temporary Internet Files\Content.IE5\QI1VS20N\MPj04389100000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62765" y="5638800"/>
            <a:ext cx="989128" cy="660400"/>
          </a:xfrm>
          <a:prstGeom prst="rect">
            <a:avLst/>
          </a:prstGeom>
          <a:noFill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86225" y="6096000"/>
            <a:ext cx="523875" cy="34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 rot="5400000" flipH="1" flipV="1">
            <a:off x="4010025" y="5181600"/>
            <a:ext cx="762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4391025" y="5181600"/>
            <a:ext cx="762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62225" y="5029200"/>
            <a:ext cx="1665841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/index.jsp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924425" y="5029200"/>
            <a:ext cx="145905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ja-JP" altLang="en-US" sz="1600" smtClean="0">
                <a:latin typeface="Courier New" pitchFamily="49" charset="0"/>
                <a:cs typeface="Courier New" pitchFamily="49" charset="0"/>
              </a:rPr>
              <a:t>歡迎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&lt;/p&gt;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1140</Words>
  <Application>Microsoft Office PowerPoint</Application>
  <PresentationFormat>On-screen Show (4:3)</PresentationFormat>
  <Paragraphs>188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Presentation1</vt:lpstr>
      <vt:lpstr>Internationalization</vt:lpstr>
      <vt:lpstr>Why internationalization?</vt:lpstr>
      <vt:lpstr>Why internationalization?</vt:lpstr>
      <vt:lpstr>Language classification</vt:lpstr>
      <vt:lpstr>Region classification</vt:lpstr>
      <vt:lpstr>IETF language 'tags'</vt:lpstr>
      <vt:lpstr>IETF language 'tags'</vt:lpstr>
      <vt:lpstr>IETF language 'tags'</vt:lpstr>
      <vt:lpstr>Server-side internationalization</vt:lpstr>
      <vt:lpstr>Using Spring</vt:lpstr>
      <vt:lpstr>Message sources</vt:lpstr>
      <vt:lpstr>Message sources</vt:lpstr>
      <vt:lpstr>Message sources</vt:lpstr>
      <vt:lpstr>Message sources</vt:lpstr>
      <vt:lpstr>Locale resolving</vt:lpstr>
      <vt:lpstr>Message arguments</vt:lpstr>
      <vt:lpstr>Message arguments</vt:lpstr>
      <vt:lpstr>Detecting user's locale</vt:lpstr>
      <vt:lpstr>Switching locales</vt:lpstr>
      <vt:lpstr>Switching locales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171</cp:revision>
  <dcterms:created xsi:type="dcterms:W3CDTF">2009-05-07T15:19:39Z</dcterms:created>
  <dcterms:modified xsi:type="dcterms:W3CDTF">2009-08-05T13:12:34Z</dcterms:modified>
</cp:coreProperties>
</file>