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303" r:id="rId4"/>
    <p:sldId id="258" r:id="rId5"/>
    <p:sldId id="304" r:id="rId6"/>
    <p:sldId id="305" r:id="rId7"/>
    <p:sldId id="259" r:id="rId8"/>
    <p:sldId id="261" r:id="rId9"/>
    <p:sldId id="264" r:id="rId10"/>
    <p:sldId id="306" r:id="rId11"/>
    <p:sldId id="265" r:id="rId12"/>
    <p:sldId id="307" r:id="rId13"/>
    <p:sldId id="30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64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E1A3E-45FA-4B05-99A8-54482292756E}" type="datetimeFigureOut">
              <a:rPr lang="en-US" smtClean="0"/>
              <a:pPr/>
              <a:t>9/29/2010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584E34-FA0F-4792-B1DC-373545CD37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84E34-FA0F-4792-B1DC-373545CD37F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84E34-FA0F-4792-B1DC-373545CD37FD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84E34-FA0F-4792-B1DC-373545CD37F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84E34-FA0F-4792-B1DC-373545CD37F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84E34-FA0F-4792-B1DC-373545CD37F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84E34-FA0F-4792-B1DC-373545CD37F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84E34-FA0F-4792-B1DC-373545CD37F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84E34-FA0F-4792-B1DC-373545CD37F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84E34-FA0F-4792-B1DC-373545CD37F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84E34-FA0F-4792-B1DC-373545CD37F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D632E91-D3B4-40AE-A072-9FDD276BDFE4}" type="datetimeFigureOut">
              <a:rPr lang="en-US" smtClean="0"/>
              <a:pPr/>
              <a:t>9/29/2010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 descr="EHSDI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407" y="5774354"/>
            <a:ext cx="2357454" cy="10836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9/29/2010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9/29/2010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9/29/2010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9/29/2010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9/29/2010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9/29/2010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9/29/2010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9/29/2010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9/29/2010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D632E91-D3B4-40AE-A072-9FDD276BDFE4}" type="datetimeFigureOut">
              <a:rPr lang="en-US" smtClean="0"/>
              <a:pPr/>
              <a:t>9/29/2010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D632E91-D3B4-40AE-A072-9FDD276BDFE4}" type="datetimeFigureOut">
              <a:rPr lang="en-US" smtClean="0"/>
              <a:pPr/>
              <a:t>9/29/2010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EHSDI_white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0" y="6215082"/>
            <a:ext cx="1398681" cy="6429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openmrs.org/display/docs/Creating+Modul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vn.openmrs.org/openmrs-modules/devexamples/jsp-and-service/" TargetMode="External"/><Relationship Id="rId2" Type="http://schemas.openxmlformats.org/officeDocument/2006/relationships/hyperlink" Target="http://svn.openmrs.org/openmrs-modules/basicmodule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code@openmrs.or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Module </a:t>
            </a:r>
            <a:r>
              <a:rPr lang="en-US" dirty="0" smtClean="0"/>
              <a:t>Development 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Creating a basic module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Saying that your module requires version 1.X of OpenMRS, implies that it will work and has been tested on version 1.X of OpenMRS !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config.xml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498700"/>
            <a:ext cx="8077200" cy="206210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&lt;module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configVersion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="1.2"&gt;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&lt;author&gt;Ben Wolfe&lt;/author&gt;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&lt;description&gt;Useful for creating other modules.&lt;/description&gt;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&lt;activator&gt;@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MODULE_PACKAGE@.BasicModuleActivator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&lt;/activator&gt;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require_version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&gt;1.2.0.3400&lt;/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require_version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&lt;/module&gt;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6172200" y="1066800"/>
            <a:ext cx="2667000" cy="1167825"/>
          </a:xfrm>
          <a:prstGeom prst="wedgeRectCallout">
            <a:avLst>
              <a:gd name="adj1" fmla="val -39654"/>
              <a:gd name="adj2" fmla="val 748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which handles module being started and shutdown</a:t>
            </a:r>
            <a:endParaRPr lang="en-GB" dirty="0"/>
          </a:p>
        </p:txBody>
      </p:sp>
      <p:sp>
        <p:nvSpPr>
          <p:cNvPr id="10" name="Rectangular Callout 9"/>
          <p:cNvSpPr/>
          <p:nvPr/>
        </p:nvSpPr>
        <p:spPr>
          <a:xfrm>
            <a:off x="3657600" y="3276600"/>
            <a:ext cx="2971800" cy="685800"/>
          </a:xfrm>
          <a:prstGeom prst="wedgeRectCallout">
            <a:avLst>
              <a:gd name="adj1" fmla="val -40638"/>
              <a:gd name="adj2" fmla="val -801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OpenMRS version required by this module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can use </a:t>
            </a:r>
            <a:r>
              <a:rPr lang="en-US" dirty="0" err="1" smtClean="0"/>
              <a:t>BasicModule</a:t>
            </a:r>
            <a:r>
              <a:rPr lang="en-US" dirty="0" smtClean="0"/>
              <a:t> as a starting point..</a:t>
            </a:r>
          </a:p>
          <a:p>
            <a:endParaRPr lang="en-US" dirty="0" smtClean="0"/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Change </a:t>
            </a:r>
            <a:r>
              <a:rPr lang="en-US" dirty="0" smtClean="0"/>
              <a:t>the basic information fields such as: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id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author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description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Change the name of the module activator, and then also refactor the class name in the </a:t>
            </a:r>
            <a:r>
              <a:rPr lang="en-US" i="1" dirty="0" err="1" smtClean="0"/>
              <a:t>src</a:t>
            </a:r>
            <a:r>
              <a:rPr lang="en-US" dirty="0" smtClean="0"/>
              <a:t> folder</a:t>
            </a:r>
            <a:endParaRPr lang="en-US" dirty="0" smtClean="0"/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Rename bean ids and classes in the application context file, and refactor those classes in the </a:t>
            </a:r>
            <a:r>
              <a:rPr lang="en-US" i="1" dirty="0" err="1" smtClean="0"/>
              <a:t>src</a:t>
            </a:r>
            <a:r>
              <a:rPr lang="en-US" dirty="0" smtClean="0"/>
              <a:t> folder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new module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>
              <a:buFont typeface="+mj-lt"/>
              <a:buAutoNum type="arabicPeriod" startAt="4"/>
            </a:pPr>
            <a:r>
              <a:rPr lang="en-US" dirty="0" smtClean="0"/>
              <a:t>Modify the messages files to use the new module id</a:t>
            </a:r>
          </a:p>
          <a:p>
            <a:pPr marL="624078" indent="-514350">
              <a:buFont typeface="+mj-lt"/>
              <a:buAutoNum type="arabicPeriod" startAt="4"/>
            </a:pPr>
            <a:r>
              <a:rPr lang="en-US" dirty="0" smtClean="0"/>
              <a:t>Update AdminList.java to use the new message ids and page URLs</a:t>
            </a:r>
          </a:p>
          <a:p>
            <a:pPr marL="624078" indent="-514350">
              <a:buFont typeface="+mj-lt"/>
              <a:buAutoNum type="arabicPeriod" startAt="4"/>
            </a:pPr>
            <a:r>
              <a:rPr lang="en-US" dirty="0" smtClean="0"/>
              <a:t>Update the project name in </a:t>
            </a:r>
            <a:r>
              <a:rPr lang="en-US" i="1" dirty="0" smtClean="0"/>
              <a:t>build.xml</a:t>
            </a:r>
          </a:p>
          <a:p>
            <a:pPr marL="624078" indent="-514350">
              <a:buFont typeface="+mj-lt"/>
              <a:buAutoNum type="arabicPeriod" startAt="4"/>
            </a:pPr>
            <a:endParaRPr lang="en-US" i="1" dirty="0" smtClean="0"/>
          </a:p>
          <a:p>
            <a:pPr marL="624078" indent="-514350">
              <a:buFont typeface="+mj-lt"/>
              <a:buAutoNum type="arabicPeriod" startAt="4"/>
            </a:pPr>
            <a:r>
              <a:rPr lang="en-US" dirty="0" smtClean="0"/>
              <a:t>Run the build script...</a:t>
            </a:r>
            <a:endParaRPr lang="en-US" dirty="0" smtClean="0"/>
          </a:p>
          <a:p>
            <a:pPr marL="624078" indent="-514350">
              <a:buFont typeface="+mj-lt"/>
              <a:buAutoNum type="arabicPeriod" startAt="4"/>
            </a:pPr>
            <a:r>
              <a:rPr lang="en-US" dirty="0" smtClean="0"/>
              <a:t>Try deploying the new module in OpenMRS</a:t>
            </a:r>
            <a:endParaRPr lang="en-US" dirty="0" smtClean="0"/>
          </a:p>
          <a:p>
            <a:pPr marL="624078" indent="-514350">
              <a:buFont typeface="+mj-lt"/>
              <a:buAutoNum type="arabicPeriod" startAt="4"/>
            </a:pPr>
            <a:endParaRPr lang="en-US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new module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wiki.openmrs.org/display/docs/Creating+Modules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Modules are the primary way of adding functionality to OpenMRS</a:t>
            </a:r>
          </a:p>
          <a:p>
            <a:r>
              <a:rPr lang="en-US" dirty="0" smtClean="0"/>
              <a:t>Modules can be shared with others and published on the OpenMRS website</a:t>
            </a:r>
          </a:p>
          <a:p>
            <a:r>
              <a:rPr lang="en-US" dirty="0" smtClean="0"/>
              <a:t>Non-programmers can install them</a:t>
            </a:r>
            <a:br>
              <a:rPr lang="en-US" dirty="0" smtClean="0"/>
            </a:br>
            <a:r>
              <a:rPr lang="en-US" dirty="0" smtClean="0"/>
              <a:t>without writing code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5813" y="4267200"/>
            <a:ext cx="4384108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" descr="C:\Users\Rowan\AppData\Local\Microsoft\Windows\Temporary Internet Files\Content.IE5\Z17ZLHB1\MCj04325530000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23013" y="4038600"/>
            <a:ext cx="2058987" cy="20589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OpenMRS isn't really an application - on its own it doesn't have very much useful functionality for a clinic</a:t>
            </a:r>
          </a:p>
          <a:p>
            <a:r>
              <a:rPr lang="en-US" dirty="0" smtClean="0"/>
              <a:t>It's a flexible platform on which people can build modules to satisfy specific needs...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OpenMRS as a platform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752600" y="3886200"/>
            <a:ext cx="5562600" cy="2667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3944691"/>
            <a:ext cx="2553721" cy="932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981200" y="4953000"/>
            <a:ext cx="1600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Primary care module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3733800" y="4953000"/>
            <a:ext cx="1600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MDR-TB module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5486400" y="4953000"/>
            <a:ext cx="1600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Reporting</a:t>
            </a:r>
          </a:p>
          <a:p>
            <a:pPr algn="ctr"/>
            <a:r>
              <a:rPr lang="en-US" dirty="0" smtClean="0"/>
              <a:t>module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5486400" y="5715000"/>
            <a:ext cx="1600200" cy="609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module ??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3733800" y="5715000"/>
            <a:ext cx="1600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Form entry</a:t>
            </a:r>
          </a:p>
          <a:p>
            <a:pPr algn="ctr"/>
            <a:r>
              <a:rPr lang="en-US" dirty="0" smtClean="0"/>
              <a:t>module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1981200" y="5715000"/>
            <a:ext cx="1600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Logic module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pages</a:t>
            </a:r>
          </a:p>
          <a:p>
            <a:r>
              <a:rPr lang="en-US" dirty="0" smtClean="0"/>
              <a:t>Add items to existing pages</a:t>
            </a:r>
          </a:p>
          <a:p>
            <a:r>
              <a:rPr lang="en-US" dirty="0" smtClean="0"/>
              <a:t>Completely override existing pages</a:t>
            </a:r>
          </a:p>
          <a:p>
            <a:r>
              <a:rPr lang="en-US" dirty="0" smtClean="0"/>
              <a:t>Add a new database tables</a:t>
            </a:r>
          </a:p>
          <a:p>
            <a:r>
              <a:rPr lang="en-US" dirty="0" smtClean="0"/>
              <a:t>Add new services (which can provide new functionality to other modules)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capabilities</a:t>
            </a:r>
            <a:endParaRPr lang="en-US" dirty="0"/>
          </a:p>
        </p:txBody>
      </p:sp>
      <p:pic>
        <p:nvPicPr>
          <p:cNvPr id="3074" name="Picture 2" descr="C:\Program Files (x86)\Microsoft Office\MEDIA\CAGCAT10\j0252349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4191000"/>
            <a:ext cx="2894012" cy="176004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module IS...</a:t>
            </a:r>
          </a:p>
          <a:p>
            <a:pPr lvl="1"/>
            <a:r>
              <a:rPr lang="en-US" dirty="0" smtClean="0"/>
              <a:t>A JAR file containing classes and other resources</a:t>
            </a:r>
          </a:p>
          <a:p>
            <a:pPr lvl="1"/>
            <a:r>
              <a:rPr lang="en-US" dirty="0" smtClean="0"/>
              <a:t>Renamed to have the </a:t>
            </a:r>
            <a:r>
              <a:rPr lang="en-US" b="1" dirty="0" smtClean="0"/>
              <a:t>*.</a:t>
            </a:r>
            <a:r>
              <a:rPr lang="en-US" b="1" dirty="0" err="1" smtClean="0"/>
              <a:t>omod</a:t>
            </a:r>
            <a:r>
              <a:rPr lang="en-US" dirty="0" smtClean="0"/>
              <a:t> extension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 module is NOT...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runnable</a:t>
            </a:r>
            <a:r>
              <a:rPr lang="en-US" dirty="0" smtClean="0"/>
              <a:t> Java program</a:t>
            </a:r>
          </a:p>
          <a:p>
            <a:pPr lvl="1"/>
            <a:r>
              <a:rPr lang="en-US" dirty="0" smtClean="0"/>
              <a:t>A separate web application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44375" t="54000" r="15625" b="35500"/>
          <a:stretch>
            <a:fillRect/>
          </a:stretch>
        </p:blipFill>
        <p:spPr bwMode="auto">
          <a:xfrm>
            <a:off x="1143000" y="4756546"/>
            <a:ext cx="6770914" cy="1110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could create a new Java project from scratch... but its a lot easier to start with an existing module... like...</a:t>
            </a:r>
          </a:p>
          <a:p>
            <a:endParaRPr lang="en-US" dirty="0" smtClean="0"/>
          </a:p>
          <a:p>
            <a:r>
              <a:rPr lang="en-US" b="1" dirty="0" smtClean="0"/>
              <a:t>Basic Module</a:t>
            </a:r>
            <a:r>
              <a:rPr lang="en-US" dirty="0" smtClean="0"/>
              <a:t>: basic skeleton module</a:t>
            </a:r>
            <a:br>
              <a:rPr lang="en-US" dirty="0" smtClean="0"/>
            </a:br>
            <a:r>
              <a:rPr lang="en-US" sz="2000" dirty="0" smtClean="0">
                <a:hlinkClick r:id="rId2"/>
              </a:rPr>
              <a:t>http://svn.openmrs.org/openmrs-modules/basicmodule/</a:t>
            </a:r>
            <a:endParaRPr lang="en-GB" dirty="0" smtClean="0"/>
          </a:p>
          <a:p>
            <a:r>
              <a:rPr lang="en-GB" b="1" dirty="0" err="1" smtClean="0"/>
              <a:t>AwesomeExample</a:t>
            </a:r>
            <a:r>
              <a:rPr lang="en-GB" b="1" dirty="0" smtClean="0"/>
              <a:t> Module</a:t>
            </a:r>
            <a:r>
              <a:rPr lang="en-GB" dirty="0" smtClean="0"/>
              <a:t>: has an example DAO and service</a:t>
            </a:r>
            <a:br>
              <a:rPr lang="en-GB" dirty="0" smtClean="0"/>
            </a:br>
            <a:r>
              <a:rPr lang="en-GB" sz="1600" dirty="0" smtClean="0">
                <a:hlinkClick r:id="rId3"/>
              </a:rPr>
              <a:t>http://svn.openmrs.org/openmrs-modules/devexamples/jsp-and-service/</a:t>
            </a:r>
            <a:endParaRPr lang="en-GB" sz="1600" dirty="0" smtClean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module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1832" t="14804" r="78125" b="37548"/>
          <a:stretch>
            <a:fillRect/>
          </a:stretch>
        </p:blipFill>
        <p:spPr bwMode="auto">
          <a:xfrm>
            <a:off x="228600" y="304800"/>
            <a:ext cx="4234649" cy="6291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ular Callout 7"/>
          <p:cNvSpPr/>
          <p:nvPr/>
        </p:nvSpPr>
        <p:spPr>
          <a:xfrm>
            <a:off x="5181600" y="457200"/>
            <a:ext cx="3429000" cy="533400"/>
          </a:xfrm>
          <a:prstGeom prst="wedgeRectCallout">
            <a:avLst>
              <a:gd name="adj1" fmla="val -144791"/>
              <a:gd name="adj2" fmla="val 3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 folders</a:t>
            </a:r>
            <a:endParaRPr lang="en-GB" dirty="0"/>
          </a:p>
        </p:txBody>
      </p:sp>
      <p:sp>
        <p:nvSpPr>
          <p:cNvPr id="10" name="Rectangular Callout 9"/>
          <p:cNvSpPr/>
          <p:nvPr/>
        </p:nvSpPr>
        <p:spPr>
          <a:xfrm>
            <a:off x="5181600" y="1524000"/>
            <a:ext cx="3429000" cy="381000"/>
          </a:xfrm>
          <a:prstGeom prst="wedgeRectCallout">
            <a:avLst>
              <a:gd name="adj1" fmla="val -93124"/>
              <a:gd name="adj2" fmla="val 718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Required libraries</a:t>
            </a:r>
            <a:endParaRPr lang="en-GB" dirty="0"/>
          </a:p>
        </p:txBody>
      </p:sp>
      <p:sp>
        <p:nvSpPr>
          <p:cNvPr id="11" name="Rectangular Callout 10"/>
          <p:cNvSpPr/>
          <p:nvPr/>
        </p:nvSpPr>
        <p:spPr>
          <a:xfrm>
            <a:off x="5181600" y="2209800"/>
            <a:ext cx="3429000" cy="609600"/>
          </a:xfrm>
          <a:prstGeom prst="wedgeRectCallout">
            <a:avLst>
              <a:gd name="adj1" fmla="val -89790"/>
              <a:gd name="adj2" fmla="val 568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OpenMRS API library</a:t>
            </a:r>
            <a:endParaRPr lang="en-GB" dirty="0"/>
          </a:p>
        </p:txBody>
      </p:sp>
      <p:sp>
        <p:nvSpPr>
          <p:cNvPr id="12" name="Rectangular Callout 11"/>
          <p:cNvSpPr/>
          <p:nvPr/>
        </p:nvSpPr>
        <p:spPr>
          <a:xfrm>
            <a:off x="5181600" y="4724400"/>
            <a:ext cx="3429000" cy="381000"/>
          </a:xfrm>
          <a:prstGeom prst="wedgeRectCallout">
            <a:avLst>
              <a:gd name="adj1" fmla="val -143123"/>
              <a:gd name="adj2" fmla="val -181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Temporary build folder</a:t>
            </a:r>
            <a:endParaRPr lang="en-GB" dirty="0"/>
          </a:p>
        </p:txBody>
      </p:sp>
      <p:sp>
        <p:nvSpPr>
          <p:cNvPr id="13" name="Rectangular Callout 12"/>
          <p:cNvSpPr/>
          <p:nvPr/>
        </p:nvSpPr>
        <p:spPr>
          <a:xfrm>
            <a:off x="5181600" y="3124200"/>
            <a:ext cx="3429000" cy="609600"/>
          </a:xfrm>
          <a:prstGeom prst="wedgeRectCallout">
            <a:avLst>
              <a:gd name="adj1" fmla="val -76457"/>
              <a:gd name="adj2" fmla="val 1693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OpenMRS Web API library</a:t>
            </a:r>
            <a:endParaRPr lang="en-GB" dirty="0"/>
          </a:p>
        </p:txBody>
      </p:sp>
      <p:sp>
        <p:nvSpPr>
          <p:cNvPr id="14" name="Rectangular Callout 13"/>
          <p:cNvSpPr/>
          <p:nvPr/>
        </p:nvSpPr>
        <p:spPr>
          <a:xfrm>
            <a:off x="5181600" y="5334000"/>
            <a:ext cx="3429000" cy="381000"/>
          </a:xfrm>
          <a:prstGeom prst="wedgeRectCallout">
            <a:avLst>
              <a:gd name="adj1" fmla="val -144790"/>
              <a:gd name="adj2" fmla="val -781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Final output folder</a:t>
            </a:r>
            <a:endParaRPr lang="en-GB" dirty="0"/>
          </a:p>
        </p:txBody>
      </p:sp>
      <p:sp>
        <p:nvSpPr>
          <p:cNvPr id="15" name="Rectangular Callout 14"/>
          <p:cNvSpPr/>
          <p:nvPr/>
        </p:nvSpPr>
        <p:spPr>
          <a:xfrm>
            <a:off x="5181600" y="5943600"/>
            <a:ext cx="3429000" cy="381000"/>
          </a:xfrm>
          <a:prstGeom prst="wedgeRectCallout">
            <a:avLst>
              <a:gd name="adj1" fmla="val -139790"/>
              <a:gd name="adj2" fmla="val 568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Ant build script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0999" y="1600200"/>
            <a:ext cx="4024489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ular Callout 8"/>
          <p:cNvSpPr/>
          <p:nvPr/>
        </p:nvSpPr>
        <p:spPr>
          <a:xfrm>
            <a:off x="5181600" y="1371600"/>
            <a:ext cx="3429000" cy="685800"/>
          </a:xfrm>
          <a:prstGeom prst="wedgeRectCallout">
            <a:avLst>
              <a:gd name="adj1" fmla="val -119791"/>
              <a:gd name="adj2" fmla="val 432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XML configuration with module properties</a:t>
            </a:r>
            <a:endParaRPr lang="en-GB" dirty="0"/>
          </a:p>
        </p:txBody>
      </p:sp>
      <p:sp>
        <p:nvSpPr>
          <p:cNvPr id="10" name="Rectangular Callout 9"/>
          <p:cNvSpPr/>
          <p:nvPr/>
        </p:nvSpPr>
        <p:spPr>
          <a:xfrm>
            <a:off x="5181600" y="2286000"/>
            <a:ext cx="3429000" cy="685800"/>
          </a:xfrm>
          <a:prstGeom prst="wedgeRectCallout">
            <a:avLst>
              <a:gd name="adj1" fmla="val -79791"/>
              <a:gd name="adj2" fmla="val 265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Localization files</a:t>
            </a:r>
            <a:endParaRPr lang="en-GB" dirty="0"/>
          </a:p>
        </p:txBody>
      </p:sp>
      <p:sp>
        <p:nvSpPr>
          <p:cNvPr id="11" name="Rectangular Callout 10"/>
          <p:cNvSpPr/>
          <p:nvPr/>
        </p:nvSpPr>
        <p:spPr>
          <a:xfrm>
            <a:off x="5181600" y="3200400"/>
            <a:ext cx="3429000" cy="685800"/>
          </a:xfrm>
          <a:prstGeom prst="wedgeRectCallout">
            <a:avLst>
              <a:gd name="adj1" fmla="val -69791"/>
              <a:gd name="adj2" fmla="val -151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Beans for Spring application context</a:t>
            </a:r>
            <a:endParaRPr lang="en-GB" dirty="0"/>
          </a:p>
        </p:txBody>
      </p:sp>
      <p:sp>
        <p:nvSpPr>
          <p:cNvPr id="12" name="Rectangular Callout 11"/>
          <p:cNvSpPr/>
          <p:nvPr/>
        </p:nvSpPr>
        <p:spPr>
          <a:xfrm>
            <a:off x="5181600" y="4114800"/>
            <a:ext cx="3429000" cy="685800"/>
          </a:xfrm>
          <a:prstGeom prst="wedgeRectCallout">
            <a:avLst>
              <a:gd name="adj1" fmla="val -114791"/>
              <a:gd name="adj2" fmla="val -901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SQL scripts for creating module tables etc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Module id should be unique - if your module will be published you should request an id from </a:t>
            </a:r>
            <a:r>
              <a:rPr lang="en-US" dirty="0" smtClean="0">
                <a:hlinkClick r:id="rId3"/>
              </a:rPr>
              <a:t>code@openmrs.org</a:t>
            </a:r>
            <a:endParaRPr lang="en-US" dirty="0" smtClean="0"/>
          </a:p>
          <a:p>
            <a:endParaRPr lang="en-US" dirty="0" smtClean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config.xml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498700"/>
            <a:ext cx="7772400" cy="230832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&lt;module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configVersion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="1.2"&gt;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&lt;id&gt;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basicmodule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&lt;/id&gt;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&lt;name&gt;Basic Module&lt;/name&gt;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&lt;version&gt;1.0&lt;/version&gt;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&lt;package&gt;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org.openmrs.module.@MODULE_ID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@&lt;/package&gt;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&lt;/module&gt;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5181600" y="1396425"/>
            <a:ext cx="1371600" cy="457200"/>
          </a:xfrm>
          <a:prstGeom prst="wedgeRectCallout">
            <a:avLst>
              <a:gd name="adj1" fmla="val -130466"/>
              <a:gd name="adj2" fmla="val 624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Unique id </a:t>
            </a:r>
            <a:endParaRPr lang="en-GB" dirty="0"/>
          </a:p>
        </p:txBody>
      </p:sp>
      <p:sp>
        <p:nvSpPr>
          <p:cNvPr id="7" name="Rectangular Callout 6"/>
          <p:cNvSpPr/>
          <p:nvPr/>
        </p:nvSpPr>
        <p:spPr>
          <a:xfrm>
            <a:off x="6858000" y="1396425"/>
            <a:ext cx="1981200" cy="990600"/>
          </a:xfrm>
          <a:prstGeom prst="wedgeRectCallout">
            <a:avLst>
              <a:gd name="adj1" fmla="val -51936"/>
              <a:gd name="adj2" fmla="val 748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Base Java package of module classes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2286000" y="3377625"/>
            <a:ext cx="6385081" cy="584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600" dirty="0" smtClean="0">
                <a:cs typeface="Courier New" pitchFamily="49" charset="0"/>
              </a:rPr>
              <a:t>@MODULE_ID@ is replaced by the value of the &lt;id&gt; tag</a:t>
            </a:r>
          </a:p>
          <a:p>
            <a:r>
              <a:rPr lang="en-US" sz="1600" dirty="0" smtClean="0">
                <a:cs typeface="Courier New" pitchFamily="49" charset="0"/>
              </a:rPr>
              <a:t>and @MODULE_PACKAGE@ by the value of the &lt;package&gt; tag</a:t>
            </a:r>
            <a:endParaRPr lang="en-GB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1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lnDef>
      <a:spPr>
        <a:ln w="12700">
          <a:solidFill>
            <a:schemeClr val="tx1"/>
          </a:solidFill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12279</TotalTime>
  <Words>527</Words>
  <Application>Microsoft Office PowerPoint</Application>
  <PresentationFormat>On-screen Show (4:3)</PresentationFormat>
  <Paragraphs>111</Paragraphs>
  <Slides>13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Presentation1</vt:lpstr>
      <vt:lpstr>Module Development I</vt:lpstr>
      <vt:lpstr>Introduction</vt:lpstr>
      <vt:lpstr>OpenMRS as a platform</vt:lpstr>
      <vt:lpstr>Module capabilities</vt:lpstr>
      <vt:lpstr>Modules</vt:lpstr>
      <vt:lpstr>Creating a module</vt:lpstr>
      <vt:lpstr>Slide 7</vt:lpstr>
      <vt:lpstr>Metadata</vt:lpstr>
      <vt:lpstr>config.xml</vt:lpstr>
      <vt:lpstr>config.xml</vt:lpstr>
      <vt:lpstr>Creating a new module</vt:lpstr>
      <vt:lpstr>Creating a new module</vt:lpstr>
      <vt:lpstr>References</vt:lpstr>
    </vt:vector>
  </TitlesOfParts>
  <Company>Partners In Health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Rowan Seymour</dc:creator>
  <cp:lastModifiedBy>Rowan Seymour</cp:lastModifiedBy>
  <cp:revision>251</cp:revision>
  <dcterms:created xsi:type="dcterms:W3CDTF">2009-05-07T15:19:39Z</dcterms:created>
  <dcterms:modified xsi:type="dcterms:W3CDTF">2010-09-29T15:40:47Z</dcterms:modified>
</cp:coreProperties>
</file>