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90" r:id="rId4"/>
    <p:sldId id="291" r:id="rId5"/>
    <p:sldId id="294" r:id="rId6"/>
    <p:sldId id="292" r:id="rId7"/>
    <p:sldId id="298" r:id="rId8"/>
    <p:sldId id="308" r:id="rId9"/>
    <p:sldId id="309" r:id="rId10"/>
    <p:sldId id="310" r:id="rId11"/>
    <p:sldId id="311" r:id="rId12"/>
    <p:sldId id="293" r:id="rId13"/>
    <p:sldId id="295" r:id="rId14"/>
    <p:sldId id="296" r:id="rId15"/>
    <p:sldId id="259" r:id="rId16"/>
    <p:sldId id="297" r:id="rId17"/>
    <p:sldId id="299" r:id="rId18"/>
    <p:sldId id="300" r:id="rId19"/>
    <p:sldId id="301" r:id="rId20"/>
    <p:sldId id="302" r:id="rId21"/>
    <p:sldId id="261" r:id="rId22"/>
    <p:sldId id="303" r:id="rId23"/>
    <p:sldId id="312" r:id="rId24"/>
    <p:sldId id="266" r:id="rId25"/>
    <p:sldId id="304" r:id="rId26"/>
    <p:sldId id="305" r:id="rId27"/>
    <p:sldId id="314" r:id="rId28"/>
    <p:sldId id="30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2B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0" autoAdjust="0"/>
    <p:restoredTop sz="94660"/>
  </p:normalViewPr>
  <p:slideViewPr>
    <p:cSldViewPr>
      <p:cViewPr>
        <p:scale>
          <a:sx n="70" d="100"/>
          <a:sy n="70" d="100"/>
        </p:scale>
        <p:origin x="-106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E1A3E-45FA-4B05-99A8-54482292756E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84E34-FA0F-4792-B1DC-373545CD3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erminology.vetmed.vt.edu/SCT/menu.cf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openmrs.org/display/archive/Concept+Dictionary+Guidelin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Observations, Concepts and Encounters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programmer's guide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existing standards for medical concepts, used by other EMR systems, e.g.</a:t>
            </a:r>
            <a:endParaRPr lang="en-GB" dirty="0" smtClean="0"/>
          </a:p>
          <a:p>
            <a:pPr lvl="1"/>
            <a:r>
              <a:rPr lang="en-US" b="1" dirty="0" smtClean="0"/>
              <a:t>SNOMED</a:t>
            </a:r>
            <a:r>
              <a:rPr lang="en-US" dirty="0" smtClean="0"/>
              <a:t> </a:t>
            </a:r>
            <a:r>
              <a:rPr lang="en-GB" dirty="0" smtClean="0"/>
              <a:t>(</a:t>
            </a:r>
            <a:r>
              <a:rPr lang="en-GB" b="1" dirty="0" smtClean="0"/>
              <a:t>S</a:t>
            </a:r>
            <a:r>
              <a:rPr lang="en-GB" dirty="0" smtClean="0"/>
              <a:t>ystematized </a:t>
            </a:r>
            <a:r>
              <a:rPr lang="en-GB" b="1" dirty="0" smtClean="0"/>
              <a:t>No</a:t>
            </a:r>
            <a:r>
              <a:rPr lang="en-GB" dirty="0" smtClean="0"/>
              <a:t>menclature of </a:t>
            </a:r>
            <a:r>
              <a:rPr lang="en-GB" b="1" dirty="0" smtClean="0"/>
              <a:t>Med</a:t>
            </a:r>
            <a:r>
              <a:rPr lang="en-GB" dirty="0" smtClean="0"/>
              <a:t>icine -- </a:t>
            </a:r>
            <a:r>
              <a:rPr lang="en-GB" b="1" dirty="0" smtClean="0"/>
              <a:t>C</a:t>
            </a:r>
            <a:r>
              <a:rPr lang="en-GB" dirty="0" smtClean="0"/>
              <a:t>linical </a:t>
            </a:r>
            <a:r>
              <a:rPr lang="en-GB" b="1" dirty="0" smtClean="0"/>
              <a:t>T</a:t>
            </a:r>
            <a:r>
              <a:rPr lang="en-GB" dirty="0" smtClean="0"/>
              <a:t>erms). You can browse its concepts at </a:t>
            </a:r>
            <a:r>
              <a:rPr lang="en-GB" dirty="0" smtClean="0">
                <a:hlinkClick r:id="rId2"/>
              </a:rPr>
              <a:t>http://terminology.vetmed.vt.edu/SCT/menu.cfm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US" b="1" dirty="0" smtClean="0"/>
              <a:t>ICD-10</a:t>
            </a:r>
            <a:r>
              <a:rPr lang="en-US" dirty="0" smtClean="0"/>
              <a:t> (</a:t>
            </a:r>
            <a:r>
              <a:rPr lang="en-GB" dirty="0" smtClean="0"/>
              <a:t>International Classification of Diseases - Revision 10</a:t>
            </a:r>
            <a:r>
              <a:rPr lang="en-US" dirty="0" smtClean="0"/>
              <a:t>)</a:t>
            </a:r>
            <a:endParaRPr lang="en-GB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standards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414272"/>
          </a:xfrm>
        </p:spPr>
        <p:txBody>
          <a:bodyPr/>
          <a:lstStyle/>
          <a:p>
            <a:r>
              <a:rPr lang="en-US" dirty="0" smtClean="0"/>
              <a:t>OpenMRS concepts can be mapped to concepts defined by standards such as SNOMED, e.g.</a:t>
            </a:r>
            <a:endParaRPr lang="en-GB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mapping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90600" y="3048000"/>
            <a:ext cx="2971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OpenMRS dictionary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47800" y="3505200"/>
            <a:ext cx="2133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 (5089)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447800" y="4267200"/>
            <a:ext cx="2133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Height (5090)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47800" y="5029200"/>
            <a:ext cx="2133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…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5105400" y="3048000"/>
            <a:ext cx="2971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SNOMED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562600" y="3505200"/>
            <a:ext cx="2133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Normal height (</a:t>
            </a:r>
            <a:r>
              <a:rPr lang="en-GB" sz="1600" dirty="0" smtClean="0"/>
              <a:t>309534003</a:t>
            </a:r>
            <a:r>
              <a:rPr lang="en-US" sz="1600" dirty="0" smtClean="0"/>
              <a:t>)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5562600" y="4267200"/>
            <a:ext cx="2133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Normal weight (</a:t>
            </a:r>
            <a:r>
              <a:rPr lang="en-GB" sz="1600" dirty="0" smtClean="0"/>
              <a:t>43664005</a:t>
            </a:r>
            <a:r>
              <a:rPr lang="en-US" sz="1600" dirty="0" smtClean="0"/>
              <a:t>)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5562600" y="5029200"/>
            <a:ext cx="2133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 flipV="1">
            <a:off x="3581400" y="3771900"/>
            <a:ext cx="19812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10" idx="1"/>
          </p:cNvCxnSpPr>
          <p:nvPr/>
        </p:nvCxnSpPr>
        <p:spPr>
          <a:xfrm>
            <a:off x="3581400" y="3771900"/>
            <a:ext cx="19812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5703" y="2133600"/>
            <a:ext cx="135289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single observation we want to store the following:</a:t>
            </a:r>
          </a:p>
          <a:p>
            <a:pPr lvl="1"/>
            <a:r>
              <a:rPr lang="en-US" dirty="0" smtClean="0"/>
              <a:t>Patient</a:t>
            </a:r>
          </a:p>
          <a:p>
            <a:pPr lvl="1"/>
            <a:r>
              <a:rPr lang="en-US" dirty="0" smtClean="0"/>
              <a:t>Concept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Time/date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observations</a:t>
            </a:r>
            <a:endParaRPr lang="en-GB" dirty="0"/>
          </a:p>
        </p:txBody>
      </p:sp>
      <p:pic>
        <p:nvPicPr>
          <p:cNvPr id="7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886200"/>
            <a:ext cx="959433" cy="1020275"/>
          </a:xfrm>
          <a:prstGeom prst="rect">
            <a:avLst/>
          </a:prstGeom>
          <a:noFill/>
        </p:spPr>
      </p:pic>
      <p:pic>
        <p:nvPicPr>
          <p:cNvPr id="9" name="Picture 5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648200"/>
            <a:ext cx="995814" cy="9906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TextBox 13"/>
          <p:cNvSpPr txBox="1"/>
          <p:nvPr/>
        </p:nvSpPr>
        <p:spPr>
          <a:xfrm>
            <a:off x="5257800" y="2209800"/>
            <a:ext cx="76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?</a:t>
            </a:r>
            <a:endParaRPr lang="en-GB" sz="8800" b="1" dirty="0">
              <a:solidFill>
                <a:schemeClr val="bg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3200" y="3354050"/>
            <a:ext cx="76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=</a:t>
            </a:r>
            <a:endParaRPr lang="en-GB" sz="8800" b="1" dirty="0">
              <a:solidFill>
                <a:schemeClr val="bg2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concepts will require different types of answers, e.g.</a:t>
            </a:r>
          </a:p>
          <a:p>
            <a:pPr lvl="1"/>
            <a:r>
              <a:rPr lang="en-US" dirty="0" smtClean="0"/>
              <a:t>"Height" and "weight" concepts will require a numeric value</a:t>
            </a:r>
          </a:p>
          <a:p>
            <a:pPr lvl="1"/>
            <a:r>
              <a:rPr lang="en-US" dirty="0" smtClean="0"/>
              <a:t>"Pregnant" concept might require "Yes" or "No" answers (coded values)</a:t>
            </a:r>
          </a:p>
          <a:p>
            <a:pPr lvl="1"/>
            <a:r>
              <a:rPr lang="en-US" dirty="0" smtClean="0"/>
              <a:t>"Comment" (i.e. from doctor) needs to be stored as text</a:t>
            </a:r>
          </a:p>
          <a:p>
            <a:r>
              <a:rPr lang="en-US" dirty="0" smtClean="0"/>
              <a:t>How can one field store all of these?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</a:t>
            </a:r>
            <a:r>
              <a:rPr lang="en-US" dirty="0" smtClean="0"/>
              <a:t> values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inside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dirty="0" smtClean="0"/>
              <a:t> class and you'll see all these fields…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14400" y="2590800"/>
            <a:ext cx="5334000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Concept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valueCoded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ConceptName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valueCodedName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Drug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valueDrug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Integer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valueGroupId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Date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valueDatetime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valueNumeric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valueModifier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valueText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valueComplex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4953000"/>
            <a:ext cx="2971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of these has a getter and setter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numeric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92179"/>
            <a:ext cx="6096000" cy="473242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ular Callout 7"/>
          <p:cNvSpPr/>
          <p:nvPr/>
        </p:nvSpPr>
        <p:spPr>
          <a:xfrm>
            <a:off x="6400800" y="1371600"/>
            <a:ext cx="2133600" cy="990600"/>
          </a:xfrm>
          <a:prstGeom prst="wedgeRectCallout">
            <a:avLst>
              <a:gd name="adj1" fmla="val -118701"/>
              <a:gd name="adj2" fmla="val -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 name is very specific and includes units</a:t>
            </a:r>
            <a:endParaRPr lang="en-GB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6400800" y="3581400"/>
            <a:ext cx="2133600" cy="762000"/>
          </a:xfrm>
          <a:prstGeom prst="wedgeRectCallout">
            <a:avLst>
              <a:gd name="adj1" fmla="val -172433"/>
              <a:gd name="adj2" fmla="val 21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Numeric value types</a:t>
            </a:r>
            <a:endParaRPr lang="en-GB" dirty="0" smtClean="0"/>
          </a:p>
        </p:txBody>
      </p:sp>
      <p:sp>
        <p:nvSpPr>
          <p:cNvPr id="6" name="Rectangular Callout 5"/>
          <p:cNvSpPr/>
          <p:nvPr/>
        </p:nvSpPr>
        <p:spPr>
          <a:xfrm>
            <a:off x="6400800" y="2590800"/>
            <a:ext cx="2133600" cy="457200"/>
          </a:xfrm>
          <a:prstGeom prst="wedgeRectCallout">
            <a:avLst>
              <a:gd name="adj1" fmla="val -185865"/>
              <a:gd name="adj2" fmla="val -577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 id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height observation, create an instance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dirty="0" smtClean="0"/>
              <a:t> and set its properties…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numeric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743200"/>
            <a:ext cx="6801862" cy="230832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obs.setPerson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(patient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obs.setLocation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(location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obs.setObsDatetime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(new Date());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obs.setConcept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conceptService.getConcept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(5090));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obs.setValueNumeric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(150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638800" y="5257800"/>
            <a:ext cx="2209800" cy="990600"/>
          </a:xfrm>
          <a:prstGeom prst="wedgeRectCallout">
            <a:avLst>
              <a:gd name="adj1" fmla="val 11557"/>
              <a:gd name="adj2" fmla="val -88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Gets the concept for HEIGHT by its concept ID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3429000" y="5257800"/>
            <a:ext cx="1905000" cy="990600"/>
          </a:xfrm>
          <a:prstGeom prst="wedgeRectCallout">
            <a:avLst>
              <a:gd name="adj1" fmla="val -27130"/>
              <a:gd name="adj2" fmla="val -7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Sets the value as a number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6019800" y="2514600"/>
            <a:ext cx="2133600" cy="990600"/>
          </a:xfrm>
          <a:prstGeom prst="wedgeRectCallout">
            <a:avLst>
              <a:gd name="adj1" fmla="val -97978"/>
              <a:gd name="adj2" fmla="val 39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Existing patient and location objects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62731"/>
            <a:ext cx="5884333" cy="493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coded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5638800" y="3581400"/>
            <a:ext cx="2133600" cy="457200"/>
          </a:xfrm>
          <a:prstGeom prst="wedgeRectCallout">
            <a:avLst>
              <a:gd name="adj1" fmla="val -185866"/>
              <a:gd name="adj2" fmla="val 110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Coded data type</a:t>
            </a:r>
            <a:endParaRPr lang="en-GB" dirty="0" smtClean="0"/>
          </a:p>
        </p:txBody>
      </p:sp>
      <p:sp>
        <p:nvSpPr>
          <p:cNvPr id="10" name="Rectangular Callout 9"/>
          <p:cNvSpPr/>
          <p:nvPr/>
        </p:nvSpPr>
        <p:spPr>
          <a:xfrm>
            <a:off x="5638800" y="4267200"/>
            <a:ext cx="2133600" cy="990600"/>
          </a:xfrm>
          <a:prstGeom prst="wedgeRectCallout">
            <a:avLst>
              <a:gd name="adj1" fmla="val -101431"/>
              <a:gd name="adj2" fmla="val 19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answers are other concepts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observation of a coded concept, we need to set the value as another concept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coded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743200"/>
            <a:ext cx="7077579" cy="230832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obs.setPerson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(patient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obs.setLocation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(location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obs.setObsDatetime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(new Date());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obs.setConcept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conceptService.getConcept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(32));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obs.setValueCoded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conceptService.getConcept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(664)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638800" y="5334000"/>
            <a:ext cx="2438400" cy="914400"/>
          </a:xfrm>
          <a:prstGeom prst="wedgeRectCallout">
            <a:avLst>
              <a:gd name="adj1" fmla="val 14915"/>
              <a:gd name="adj2" fmla="val -79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Gets the concept for NEGATIVE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5867400" y="2895600"/>
            <a:ext cx="2438400" cy="1143000"/>
          </a:xfrm>
          <a:prstGeom prst="wedgeRectCallout">
            <a:avLst>
              <a:gd name="adj1" fmla="val -13630"/>
              <a:gd name="adj2" fmla="val 68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Gets the concept for MALARIA SMEAR by its concept ID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371600" y="4267200"/>
            <a:ext cx="6705600" cy="2057400"/>
          </a:xfrm>
          <a:prstGeom prst="roundRect">
            <a:avLst>
              <a:gd name="adj" fmla="val 10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Vital signs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concepts will often be used together,</a:t>
            </a:r>
          </a:p>
          <a:p>
            <a:pPr lvl="1"/>
            <a:r>
              <a:rPr lang="en-US" dirty="0" smtClean="0"/>
              <a:t>E.g. when a patient visits the a doctor they often record "vital signs" such as height, weight, blood pressure, temperature</a:t>
            </a:r>
          </a:p>
          <a:p>
            <a:r>
              <a:rPr lang="en-US" dirty="0" smtClean="0"/>
              <a:t>For convenience these can be grouped into a set of concepts, called a </a:t>
            </a:r>
            <a:r>
              <a:rPr lang="en-US" dirty="0" err="1" smtClean="0"/>
              <a:t>ConvSet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 sets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286000" y="4724400"/>
            <a:ext cx="1371599" cy="4572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smtClean="0">
                <a:cs typeface="Courier New" pitchFamily="49" charset="0"/>
              </a:rPr>
              <a:t>Height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33800" y="5334000"/>
            <a:ext cx="1447799" cy="4571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smtClean="0">
                <a:cs typeface="Courier New" pitchFamily="49" charset="0"/>
              </a:rPr>
              <a:t>Weight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19800" y="4648200"/>
            <a:ext cx="1828799" cy="457200"/>
          </a:xfrm>
          <a:prstGeom prst="roundRect">
            <a:avLst>
              <a:gd name="adj" fmla="val 19225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cs typeface="Courier New" pitchFamily="49" charset="0"/>
              </a:rPr>
              <a:t>Temperature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0" y="5486400"/>
            <a:ext cx="1943758" cy="6857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cs typeface="Courier New" pitchFamily="49" charset="0"/>
              </a:rPr>
              <a:t>Head Circumference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86400" y="5410200"/>
            <a:ext cx="1676399" cy="72801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cs typeface="Courier New" pitchFamily="49" charset="0"/>
              </a:rPr>
              <a:t>Respiratory Rate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Obs</a:t>
            </a:r>
            <a:r>
              <a:rPr lang="en-US" dirty="0" smtClean="0"/>
              <a:t> is short for </a:t>
            </a:r>
            <a:r>
              <a:rPr lang="en-US" i="1" dirty="0" smtClean="0"/>
              <a:t>observation</a:t>
            </a:r>
          </a:p>
          <a:p>
            <a:r>
              <a:rPr lang="en-US" dirty="0" smtClean="0"/>
              <a:t>It can be measurement or a question, e.g.</a:t>
            </a:r>
          </a:p>
          <a:p>
            <a:pPr lvl="1"/>
            <a:r>
              <a:rPr lang="en-US" dirty="0" smtClean="0"/>
              <a:t>What is a person's HIV status?</a:t>
            </a:r>
          </a:p>
          <a:p>
            <a:pPr lvl="1"/>
            <a:r>
              <a:rPr lang="en-US" dirty="0" smtClean="0"/>
              <a:t>Are they pregnant?</a:t>
            </a:r>
          </a:p>
          <a:p>
            <a:pPr lvl="1"/>
            <a:r>
              <a:rPr lang="en-US" dirty="0" smtClean="0"/>
              <a:t>What is their height?</a:t>
            </a:r>
          </a:p>
          <a:p>
            <a:pPr lvl="1"/>
            <a:r>
              <a:rPr lang="en-US" dirty="0" smtClean="0"/>
              <a:t>What is their weight?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 </a:t>
            </a:r>
            <a:r>
              <a:rPr lang="en-US" dirty="0" err="1" smtClean="0"/>
              <a:t>obs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572000"/>
            <a:ext cx="4038600" cy="131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371600" y="4267200"/>
            <a:ext cx="6705600" cy="2057400"/>
          </a:xfrm>
          <a:prstGeom prst="roundRect">
            <a:avLst>
              <a:gd name="adj" fmla="val 10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Grouping </a:t>
            </a:r>
            <a:r>
              <a:rPr lang="en-US" dirty="0" err="1" smtClean="0"/>
              <a:t>obs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28672"/>
          </a:xfrm>
        </p:spPr>
        <p:txBody>
          <a:bodyPr/>
          <a:lstStyle/>
          <a:p>
            <a:r>
              <a:rPr lang="en-US" dirty="0" smtClean="0"/>
              <a:t>To create an observation of a </a:t>
            </a:r>
            <a:r>
              <a:rPr lang="en-US" dirty="0" err="1" smtClean="0"/>
              <a:t>ConvSet</a:t>
            </a:r>
            <a:r>
              <a:rPr lang="en-US" dirty="0" smtClean="0"/>
              <a:t> we need to create an observation grouping</a:t>
            </a:r>
          </a:p>
          <a:p>
            <a:r>
              <a:rPr lang="en-US" dirty="0" smtClean="0"/>
              <a:t>We add observations for each concept to the grouping as members…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convenience sets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286000" y="4724400"/>
            <a:ext cx="1371599" cy="4572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err="1" smtClean="0">
                <a:cs typeface="Courier New" pitchFamily="49" charset="0"/>
              </a:rPr>
              <a:t>Obs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33800" y="5334000"/>
            <a:ext cx="1447799" cy="4571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err="1" smtClean="0">
                <a:cs typeface="Courier New" pitchFamily="49" charset="0"/>
              </a:rPr>
              <a:t>Obs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19800" y="4648200"/>
            <a:ext cx="1828799" cy="457200"/>
          </a:xfrm>
          <a:prstGeom prst="roundRect">
            <a:avLst>
              <a:gd name="adj" fmla="val 19225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 smtClean="0">
                <a:cs typeface="Courier New" pitchFamily="49" charset="0"/>
              </a:rPr>
              <a:t>Obs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0" y="5486400"/>
            <a:ext cx="1943758" cy="6857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 smtClean="0">
                <a:cs typeface="Courier New" pitchFamily="49" charset="0"/>
              </a:rPr>
              <a:t>Obs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86400" y="5410200"/>
            <a:ext cx="1676399" cy="72801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 smtClean="0">
                <a:cs typeface="Courier New" pitchFamily="49" charset="0"/>
              </a:rPr>
              <a:t>Obs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ConvSet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5943600" cy="500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ular Callout 5"/>
          <p:cNvSpPr/>
          <p:nvPr/>
        </p:nvSpPr>
        <p:spPr>
          <a:xfrm>
            <a:off x="6324600" y="3581400"/>
            <a:ext cx="2133600" cy="457200"/>
          </a:xfrm>
          <a:prstGeom prst="wedgeRectCallout">
            <a:avLst>
              <a:gd name="adj1" fmla="val -195461"/>
              <a:gd name="adj2" fmla="val 39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ConvSet</a:t>
            </a:r>
            <a:r>
              <a:rPr lang="en-US" dirty="0" smtClean="0"/>
              <a:t> class</a:t>
            </a:r>
            <a:endParaRPr lang="en-GB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6324600" y="4191000"/>
            <a:ext cx="2133600" cy="457200"/>
          </a:xfrm>
          <a:prstGeom prst="wedgeRectCallout">
            <a:avLst>
              <a:gd name="adj1" fmla="val -49619"/>
              <a:gd name="adj2" fmla="val 101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642872"/>
          </a:xfrm>
        </p:spPr>
        <p:txBody>
          <a:bodyPr/>
          <a:lstStyle/>
          <a:p>
            <a:r>
              <a:rPr lang="en-US" dirty="0" smtClean="0"/>
              <a:t>We first create an </a:t>
            </a:r>
            <a:r>
              <a:rPr lang="en-US" dirty="0" err="1" smtClean="0"/>
              <a:t>obs</a:t>
            </a:r>
            <a:r>
              <a:rPr lang="en-US" dirty="0" smtClean="0"/>
              <a:t> to be the grouping </a:t>
            </a:r>
            <a:r>
              <a:rPr lang="en-US" dirty="0" err="1" smtClean="0"/>
              <a:t>obs</a:t>
            </a:r>
            <a:r>
              <a:rPr lang="en-US" dirty="0" smtClean="0"/>
              <a:t>, and then we add the other </a:t>
            </a:r>
            <a:r>
              <a:rPr lang="en-US" dirty="0" err="1" smtClean="0"/>
              <a:t>obs</a:t>
            </a:r>
            <a:r>
              <a:rPr lang="en-US" dirty="0" smtClean="0"/>
              <a:t> to that, e.g.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ConvSet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04554" y="2667000"/>
            <a:ext cx="7220246" cy="378565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groupingObs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valueObs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groupingObs.setConcept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conceptService.getConcept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(1114)));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groupingObs.setObsDatetime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observationDate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groupingObs.setPerson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(patient);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groupingObs.setLocation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(location);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valueObs.setPerson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(patient);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valueObs.setLocation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(location);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valueObs.setObsDatetime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observationDate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valueObs.setConcept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conceptService.getConcept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(5090));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valueObs.setValueNumeric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(23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groupingObs.addGroupMember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valueObs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1600" dirty="0"/>
          </a:p>
        </p:txBody>
      </p:sp>
      <p:sp>
        <p:nvSpPr>
          <p:cNvPr id="5" name="Rectangular Callout 4"/>
          <p:cNvSpPr/>
          <p:nvPr/>
        </p:nvSpPr>
        <p:spPr>
          <a:xfrm>
            <a:off x="5029200" y="2590800"/>
            <a:ext cx="3124200" cy="457200"/>
          </a:xfrm>
          <a:prstGeom prst="wedgeRectCallout">
            <a:avLst>
              <a:gd name="adj1" fmla="val 17172"/>
              <a:gd name="adj2" fmla="val 12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 id for vital signs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5715000" y="4419600"/>
            <a:ext cx="3124200" cy="457200"/>
          </a:xfrm>
          <a:prstGeom prst="wedgeRectCallout">
            <a:avLst>
              <a:gd name="adj1" fmla="val -18212"/>
              <a:gd name="adj2" fmla="val 12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 id for height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5943600" y="5867400"/>
            <a:ext cx="2362200" cy="685800"/>
          </a:xfrm>
          <a:prstGeom prst="wedgeRectCallout">
            <a:avLst>
              <a:gd name="adj1" fmla="val -69703"/>
              <a:gd name="adj2" fmla="val 1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Height </a:t>
            </a:r>
            <a:r>
              <a:rPr lang="en-US" dirty="0" err="1" smtClean="0"/>
              <a:t>obs</a:t>
            </a:r>
            <a:r>
              <a:rPr lang="en-US" dirty="0" smtClean="0"/>
              <a:t> added as member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09871"/>
          </a:xfrm>
        </p:spPr>
        <p:txBody>
          <a:bodyPr>
            <a:normAutofit/>
          </a:bodyPr>
          <a:lstStyle/>
          <a:p>
            <a:r>
              <a:rPr lang="en-US" dirty="0" smtClean="0"/>
              <a:t>To create a new </a:t>
            </a:r>
            <a:r>
              <a:rPr lang="en-US" dirty="0" err="1" smtClean="0"/>
              <a:t>obs</a:t>
            </a:r>
            <a:r>
              <a:rPr lang="en-US" dirty="0" smtClean="0"/>
              <a:t>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saveObs</a:t>
            </a:r>
            <a:r>
              <a:rPr lang="en-US" dirty="0" smtClean="0"/>
              <a:t>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get all the </a:t>
            </a:r>
            <a:r>
              <a:rPr lang="en-US" dirty="0" err="1" smtClean="0"/>
              <a:t>obs</a:t>
            </a:r>
            <a:r>
              <a:rPr lang="en-US" dirty="0" smtClean="0"/>
              <a:t> for a specific person and concept, use...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</a:t>
            </a:r>
            <a:r>
              <a:rPr lang="en-US" dirty="0" smtClean="0"/>
              <a:t> service examples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33600"/>
            <a:ext cx="75438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obs.setLocation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Context.getObsService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saveObs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343400"/>
            <a:ext cx="800100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Patient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patient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Concept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concept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Context.getConceptService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getConcept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(5090);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Context.getObsService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().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getObservationsByPersonAndConcept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(patient, concept);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 typically come from an event such as:</a:t>
            </a:r>
          </a:p>
          <a:p>
            <a:pPr lvl="1"/>
            <a:r>
              <a:rPr lang="en-US" dirty="0" smtClean="0"/>
              <a:t>The patient visits a clinician</a:t>
            </a:r>
          </a:p>
          <a:p>
            <a:pPr lvl="1"/>
            <a:r>
              <a:rPr lang="en-US" dirty="0" smtClean="0"/>
              <a:t>A form is submitted which records observations</a:t>
            </a:r>
          </a:p>
          <a:p>
            <a:r>
              <a:rPr lang="en-US" dirty="0" smtClean="0"/>
              <a:t>An event such as this is called an </a:t>
            </a:r>
            <a:r>
              <a:rPr lang="en-US" b="1" dirty="0" smtClean="0"/>
              <a:t>Encounter</a:t>
            </a:r>
          </a:p>
          <a:p>
            <a:r>
              <a:rPr lang="en-US" dirty="0" smtClean="0"/>
              <a:t>It describes a formal interaction between a provider and a patient</a:t>
            </a:r>
          </a:p>
          <a:p>
            <a:r>
              <a:rPr lang="en-US" dirty="0" smtClean="0"/>
              <a:t>Encounters can have many observations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5703" y="1981200"/>
            <a:ext cx="135289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for a single </a:t>
            </a:r>
            <a:r>
              <a:rPr lang="en-US" dirty="0" smtClean="0"/>
              <a:t>encounter we </a:t>
            </a:r>
            <a:r>
              <a:rPr lang="en-US" dirty="0" smtClean="0"/>
              <a:t>want to store the following:</a:t>
            </a:r>
          </a:p>
          <a:p>
            <a:pPr lvl="1"/>
            <a:r>
              <a:rPr lang="en-US" dirty="0" smtClean="0"/>
              <a:t>Patient</a:t>
            </a:r>
          </a:p>
          <a:p>
            <a:pPr lvl="1"/>
            <a:r>
              <a:rPr lang="en-US" dirty="0" smtClean="0"/>
              <a:t>Provider</a:t>
            </a:r>
          </a:p>
          <a:p>
            <a:pPr lvl="1"/>
            <a:r>
              <a:rPr lang="en-US" dirty="0" smtClean="0"/>
              <a:t>Time/date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Observations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Encounters</a:t>
            </a:r>
            <a:endParaRPr lang="en-GB" dirty="0"/>
          </a:p>
        </p:txBody>
      </p:sp>
      <p:pic>
        <p:nvPicPr>
          <p:cNvPr id="7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581400"/>
            <a:ext cx="959433" cy="1020275"/>
          </a:xfrm>
          <a:prstGeom prst="rect">
            <a:avLst/>
          </a:prstGeom>
          <a:noFill/>
        </p:spPr>
      </p:pic>
      <p:pic>
        <p:nvPicPr>
          <p:cNvPr id="9" name="Picture 5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91000"/>
            <a:ext cx="995814" cy="990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2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2514600"/>
            <a:ext cx="914399" cy="1435168"/>
          </a:xfrm>
          <a:prstGeom prst="rect">
            <a:avLst/>
          </a:prstGeom>
          <a:noFill/>
        </p:spPr>
      </p:pic>
      <p:pic>
        <p:nvPicPr>
          <p:cNvPr id="1026" name="Picture 2" descr="C:\Users\Rowan\AppData\Local\Microsoft\Windows\Temporary Internet Files\Content.IE5\SU501PIT\MC900439824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4800600"/>
            <a:ext cx="1614488" cy="1614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252472"/>
          </a:xfrm>
        </p:spPr>
        <p:txBody>
          <a:bodyPr/>
          <a:lstStyle/>
          <a:p>
            <a:r>
              <a:rPr lang="en-US" dirty="0" smtClean="0"/>
              <a:t>Encounters are created like observations, with a location, date, and patient</a:t>
            </a:r>
          </a:p>
          <a:p>
            <a:r>
              <a:rPr lang="en-US" dirty="0" smtClean="0"/>
              <a:t>We must also specify a provider, and add some observations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386078"/>
            <a:ext cx="7162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Encounter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encounter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new Encounter();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encounter.setEncounterDatetime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(date);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encounter.setLocation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(location);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encounter.setPatient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(patient);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encounter.setProvider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(provider);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encounter.addObs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(obs1);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encounter.addObs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(obs2);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09871"/>
          </a:xfrm>
        </p:spPr>
        <p:txBody>
          <a:bodyPr>
            <a:normAutofit/>
          </a:bodyPr>
          <a:lstStyle/>
          <a:p>
            <a:r>
              <a:rPr lang="en-US" dirty="0" smtClean="0"/>
              <a:t>To create a new encounter, use...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get all the encounters for a specific patient, use...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 service examples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40803"/>
            <a:ext cx="75438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Encounter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encounter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Encounter();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Context.getEncounterService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saveEncounter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(encounter);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332982"/>
            <a:ext cx="75438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Patient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patient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...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List&lt;Encounter&gt; encounters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Context.getEncounterService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().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getEncountersByPatient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(patient);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http://wiki.openmrs.org/display/archive/Concept+Dictionary+Guidelines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EMR's start as spreadsheets, using a flat table to hold observations of patients, e.g.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flat table approach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819400"/>
          <a:ext cx="546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955675"/>
                <a:gridCol w="1092200"/>
                <a:gridCol w="1219200"/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Patient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Pregnant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Ben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Rita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Rowan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Christian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triped Right Arrow 4"/>
          <p:cNvSpPr/>
          <p:nvPr/>
        </p:nvSpPr>
        <p:spPr>
          <a:xfrm>
            <a:off x="6400800" y="2667000"/>
            <a:ext cx="1219200" cy="685800"/>
          </a:xfrm>
          <a:prstGeom prst="stripedRightArrow">
            <a:avLst>
              <a:gd name="adj1" fmla="val 50000"/>
              <a:gd name="adj2" fmla="val 582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triped Right Arrow 5"/>
          <p:cNvSpPr/>
          <p:nvPr/>
        </p:nvSpPr>
        <p:spPr>
          <a:xfrm rot="5400000">
            <a:off x="3333750" y="4133850"/>
            <a:ext cx="533400" cy="2019300"/>
          </a:xfrm>
          <a:prstGeom prst="stripedRightArrow">
            <a:avLst>
              <a:gd name="adj1" fmla="val 50000"/>
              <a:gd name="adj2" fmla="val 582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781800" y="35052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49646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4206109"/>
            <a:ext cx="2590800" cy="242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gets unmanageably big as we keep adding new observations</a:t>
            </a:r>
          </a:p>
          <a:p>
            <a:r>
              <a:rPr lang="en-US" dirty="0" smtClean="0"/>
              <a:t>Gets really complicated when we want multiple records of the same observation type, e.g. weight change over time</a:t>
            </a:r>
          </a:p>
          <a:p>
            <a:r>
              <a:rPr lang="en-US" dirty="0" smtClean="0"/>
              <a:t>Wasted space when columns aren't used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table problems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490472"/>
          </a:xfrm>
        </p:spPr>
        <p:txBody>
          <a:bodyPr>
            <a:normAutofit/>
          </a:bodyPr>
          <a:lstStyle/>
          <a:p>
            <a:r>
              <a:rPr lang="en-US" dirty="0" smtClean="0"/>
              <a:t>Adding time information to the observations means we can record change over time without creating new columns, e.g.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time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3576320"/>
          <a:ext cx="236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013"/>
                <a:gridCol w="13891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Patient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1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Ben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2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Rita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3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Rowan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4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Christian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0" y="3347720"/>
          <a:ext cx="57912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22"/>
                <a:gridCol w="1110977"/>
                <a:gridCol w="838200"/>
                <a:gridCol w="914400"/>
                <a:gridCol w="1143000"/>
                <a:gridCol w="8382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Patient</a:t>
                      </a:r>
                      <a:endParaRPr lang="en-GB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Date</a:t>
                      </a:r>
                      <a:endParaRPr lang="en-GB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Height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Weight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Pregnant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HIV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1</a:t>
                      </a:r>
                      <a:endParaRPr lang="en-GB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23/9/10</a:t>
                      </a:r>
                      <a:endParaRPr lang="en-GB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2</a:t>
                      </a:r>
                      <a:endParaRPr lang="en-GB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23/9/10</a:t>
                      </a:r>
                      <a:endParaRPr lang="en-GB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3</a:t>
                      </a:r>
                      <a:endParaRPr lang="en-GB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23/9/10</a:t>
                      </a:r>
                      <a:endParaRPr lang="en-GB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4</a:t>
                      </a:r>
                      <a:endParaRPr lang="en-GB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23/9/10</a:t>
                      </a:r>
                      <a:endParaRPr lang="en-GB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1</a:t>
                      </a:r>
                      <a:endParaRPr lang="en-GB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30/9/10</a:t>
                      </a:r>
                      <a:endParaRPr lang="en-GB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2</a:t>
                      </a:r>
                      <a:endParaRPr lang="en-GB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/>
                        <a:t>30/9/10</a:t>
                      </a:r>
                      <a:endParaRPr lang="en-GB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rved Up Arrow 10"/>
          <p:cNvSpPr/>
          <p:nvPr/>
        </p:nvSpPr>
        <p:spPr>
          <a:xfrm flipH="1">
            <a:off x="838200" y="4414520"/>
            <a:ext cx="3124200" cy="1143000"/>
          </a:xfrm>
          <a:prstGeom prst="curvedUpArrow">
            <a:avLst>
              <a:gd name="adj1" fmla="val 25000"/>
              <a:gd name="adj2" fmla="val 50000"/>
              <a:gd name="adj3" fmla="val 30172"/>
            </a:avLst>
          </a:prstGeom>
          <a:solidFill>
            <a:srgbClr val="2DA2B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0" y="297180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OBSERVATIONS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321206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PATIENTS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490472"/>
          </a:xfrm>
        </p:spPr>
        <p:txBody>
          <a:bodyPr/>
          <a:lstStyle/>
          <a:p>
            <a:r>
              <a:rPr lang="en-US" dirty="0" smtClean="0"/>
              <a:t>Each observation becomes a </a:t>
            </a:r>
            <a:r>
              <a:rPr lang="en-US" i="1" dirty="0" smtClean="0"/>
              <a:t>concept</a:t>
            </a:r>
            <a:r>
              <a:rPr lang="en-US" dirty="0" smtClean="0"/>
              <a:t> and a </a:t>
            </a:r>
            <a:r>
              <a:rPr lang="en-US" i="1" dirty="0" smtClean="0"/>
              <a:t>value</a:t>
            </a:r>
            <a:r>
              <a:rPr lang="en-US" dirty="0" smtClean="0"/>
              <a:t>… like a question and an answer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concepts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199" y="2853154"/>
          <a:ext cx="2133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850"/>
                <a:gridCol w="1254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Patient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1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Ben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2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Rita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3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Rowan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4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Christian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799" y="252626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PATIENTS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438399" y="3500120"/>
          <a:ext cx="4114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136"/>
                <a:gridCol w="1111464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 smtClean="0"/>
                        <a:t>Patient</a:t>
                      </a:r>
                      <a:endParaRPr lang="en-GB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/>
                        <a:t>Date</a:t>
                      </a:r>
                      <a:endParaRPr lang="en-GB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Concept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</a:t>
                      </a:r>
                      <a:endParaRPr lang="en-GB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23/9/10</a:t>
                      </a:r>
                      <a:endParaRPr lang="en-GB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160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2</a:t>
                      </a:r>
                      <a:endParaRPr lang="en-GB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23/9/10</a:t>
                      </a:r>
                      <a:endParaRPr lang="en-GB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150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3</a:t>
                      </a:r>
                      <a:endParaRPr lang="en-GB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23/9/10</a:t>
                      </a:r>
                      <a:endParaRPr lang="en-GB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4</a:t>
                      </a:r>
                      <a:endParaRPr lang="en-GB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23/9/10</a:t>
                      </a:r>
                      <a:endParaRPr lang="en-GB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75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</a:t>
                      </a:r>
                      <a:endParaRPr lang="en-GB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30/9/10</a:t>
                      </a:r>
                      <a:endParaRPr lang="en-GB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2</a:t>
                      </a:r>
                      <a:endParaRPr lang="en-GB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30/9/10</a:t>
                      </a:r>
                      <a:endParaRPr lang="en-GB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505199" y="321206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OBSERVATIONS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flipH="1">
            <a:off x="609599" y="4507468"/>
            <a:ext cx="2438400" cy="1143000"/>
          </a:xfrm>
          <a:prstGeom prst="curvedUpArrow">
            <a:avLst>
              <a:gd name="adj1" fmla="val 25000"/>
              <a:gd name="adj2" fmla="val 50000"/>
              <a:gd name="adj3" fmla="val 30172"/>
            </a:avLst>
          </a:prstGeom>
          <a:solidFill>
            <a:srgbClr val="2DA2B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00799" y="2831068"/>
          <a:ext cx="23622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Concept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Question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1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Height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2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Weight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2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HIV</a:t>
                      </a:r>
                      <a:r>
                        <a:rPr lang="en-US" sz="1600" baseline="0" dirty="0" smtClean="0"/>
                        <a:t> Status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3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Pregnant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urved Up Arrow 11"/>
          <p:cNvSpPr/>
          <p:nvPr/>
        </p:nvSpPr>
        <p:spPr>
          <a:xfrm rot="10800000" flipH="1" flipV="1">
            <a:off x="5029200" y="4190999"/>
            <a:ext cx="2133600" cy="990600"/>
          </a:xfrm>
          <a:prstGeom prst="curvedUpArrow">
            <a:avLst>
              <a:gd name="adj1" fmla="val 25000"/>
              <a:gd name="adj2" fmla="val 54469"/>
              <a:gd name="adj3" fmla="val 25000"/>
            </a:avLst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0695" y="2526268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CONCEPTS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different EMRs are going to share data, then there needs to be a way of standardizing concepts</a:t>
            </a:r>
          </a:p>
          <a:p>
            <a:pPr lvl="1"/>
            <a:r>
              <a:rPr lang="en-US" dirty="0" smtClean="0"/>
              <a:t>Is the concept called "HEIGHT" in one EMR the same as the concept called "HEIGHT" in another?</a:t>
            </a:r>
          </a:p>
          <a:p>
            <a:r>
              <a:rPr lang="en-US" dirty="0" smtClean="0"/>
              <a:t>We use an ID value which can be made standard across different EMRs…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IDs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799" y="4470400"/>
          <a:ext cx="5486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Concept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ConceptId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Question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1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5090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Height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2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Weight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2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2050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HIV</a:t>
                      </a:r>
                      <a:r>
                        <a:rPr lang="en-US" sz="1600" baseline="0" dirty="0" smtClean="0"/>
                        <a:t> Status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3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Pregnant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609600" y="4800600"/>
            <a:ext cx="1981200" cy="685800"/>
          </a:xfrm>
          <a:prstGeom prst="wedgeRectCallout">
            <a:avLst>
              <a:gd name="adj1" fmla="val 66997"/>
              <a:gd name="adj2" fmla="val -24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database id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609600" y="5791200"/>
            <a:ext cx="1981200" cy="685800"/>
          </a:xfrm>
          <a:prstGeom prst="wedgeRectCallout">
            <a:avLst>
              <a:gd name="adj1" fmla="val 149661"/>
              <a:gd name="adj2" fmla="val 11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standardized id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OpenMRS defines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Concept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To get a specific concept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ConceptService</a:t>
            </a:r>
            <a:r>
              <a:rPr lang="en-US" dirty="0" smtClean="0"/>
              <a:t>, e.g.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in code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090446"/>
            <a:ext cx="7837402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Concept height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Context.getConceptService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getConcept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(5090);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105400" y="3886200"/>
            <a:ext cx="1981200" cy="685800"/>
          </a:xfrm>
          <a:prstGeom prst="wedgeRectCallout">
            <a:avLst>
              <a:gd name="adj1" fmla="val 64930"/>
              <a:gd name="adj2" fmla="val -11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 id for height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important to keep concepts standardized across different OpenMRS installations</a:t>
            </a:r>
          </a:p>
          <a:p>
            <a:pPr lvl="1"/>
            <a:r>
              <a:rPr lang="en-US" dirty="0" smtClean="0"/>
              <a:t>Means we can compare data from different installations</a:t>
            </a:r>
          </a:p>
          <a:p>
            <a:r>
              <a:rPr lang="en-US" dirty="0" smtClean="0"/>
              <a:t>Concepts should be managed, e.g.</a:t>
            </a:r>
          </a:p>
          <a:p>
            <a:pPr lvl="1"/>
            <a:r>
              <a:rPr lang="en-US" dirty="0" smtClean="0"/>
              <a:t>Partners In Health maintains a concept dictionary in Boston to keep all their sites using the same concepts</a:t>
            </a:r>
          </a:p>
          <a:p>
            <a:pPr lvl="1"/>
            <a:r>
              <a:rPr lang="en-US" dirty="0" smtClean="0"/>
              <a:t>If you need a new concept - ASK FIRST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management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19242</TotalTime>
  <Words>1215</Words>
  <Application>Microsoft Office PowerPoint</Application>
  <PresentationFormat>On-screen Show (4:3)</PresentationFormat>
  <Paragraphs>362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Presentation1</vt:lpstr>
      <vt:lpstr>Observations, Concepts and Encounters</vt:lpstr>
      <vt:lpstr>What's an obs?</vt:lpstr>
      <vt:lpstr>The flat table approach</vt:lpstr>
      <vt:lpstr>Flat table problems</vt:lpstr>
      <vt:lpstr>Adding time</vt:lpstr>
      <vt:lpstr>Adding concepts</vt:lpstr>
      <vt:lpstr>Concept IDs</vt:lpstr>
      <vt:lpstr>Concepts in code</vt:lpstr>
      <vt:lpstr>Concept management</vt:lpstr>
      <vt:lpstr>Concept standards</vt:lpstr>
      <vt:lpstr>Concept mapping</vt:lpstr>
      <vt:lpstr>Creating observations</vt:lpstr>
      <vt:lpstr>Obs values</vt:lpstr>
      <vt:lpstr>Obs</vt:lpstr>
      <vt:lpstr>Example: numeric</vt:lpstr>
      <vt:lpstr>Example: numeric</vt:lpstr>
      <vt:lpstr>Example: coded</vt:lpstr>
      <vt:lpstr>Example: coded</vt:lpstr>
      <vt:lpstr>Convenience sets</vt:lpstr>
      <vt:lpstr>Observing convenience sets</vt:lpstr>
      <vt:lpstr>Example: ConvSet</vt:lpstr>
      <vt:lpstr>Example: ConvSet</vt:lpstr>
      <vt:lpstr>Obs service examples</vt:lpstr>
      <vt:lpstr>Encounters</vt:lpstr>
      <vt:lpstr>Encounters</vt:lpstr>
      <vt:lpstr>Encounters</vt:lpstr>
      <vt:lpstr>Encounter service examples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299</cp:revision>
  <dcterms:created xsi:type="dcterms:W3CDTF">2009-05-07T15:19:39Z</dcterms:created>
  <dcterms:modified xsi:type="dcterms:W3CDTF">2010-10-05T09:22:05Z</dcterms:modified>
</cp:coreProperties>
</file>