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9" r:id="rId3"/>
    <p:sldId id="270" r:id="rId4"/>
    <p:sldId id="272" r:id="rId5"/>
    <p:sldId id="273" r:id="rId6"/>
    <p:sldId id="262" r:id="rId7"/>
    <p:sldId id="274" r:id="rId8"/>
    <p:sldId id="266" r:id="rId9"/>
    <p:sldId id="261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8E3F7-40C9-452D-B37E-E6A85DBE7644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4CEB3-089A-48BC-A0B6-3FE8A71F57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CEB3-089A-48BC-A0B6-3FE8A71F57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CEB3-089A-48BC-A0B6-3FE8A71F57D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CEB3-089A-48BC-A0B6-3FE8A71F57D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CEB3-089A-48BC-A0B6-3FE8A71F57D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CEB3-089A-48BC-A0B6-3FE8A71F57D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CEB3-089A-48BC-A0B6-3FE8A71F57D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CEB3-089A-48BC-A0B6-3FE8A71F57D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DD72-CE07-4C9A-B192-846FC4D3CA6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EHXXX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OpenMRS</a:t>
            </a:r>
            <a:r>
              <a:rPr lang="en-US" dirty="0" smtClean="0"/>
              <a:t> Roles and Privileges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programmer's guide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uthorized_annotation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4600" y="1447800"/>
            <a:ext cx="4105275" cy="23717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Privilege Result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2672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result of attempting to submit an appointment form as the user “doctor” who has a role of type Provider when Provider can view appointments but not edit them.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You might need access to the privilege as you write logic for your page. 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Imagine, you want to send the user to one page if they have privileges and a different page if they don’t or you want to process your data in one way if there are privileges and another if there aren’t (maybe you want to change a name to XXX before displaying a patient record for a given privilege).</a:t>
            </a: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You can control the privileges at the web layer as follows: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if(</a:t>
            </a:r>
            <a:r>
              <a:rPr lang="en-US" sz="2000" b="1" dirty="0" err="1" smtClean="0"/>
              <a:t>Context.</a:t>
            </a:r>
            <a:r>
              <a:rPr lang="en-US" sz="2000" b="1" i="1" dirty="0" err="1" smtClean="0"/>
              <a:t>getUserContext</a:t>
            </a:r>
            <a:r>
              <a:rPr lang="en-US" sz="2000" b="1" i="1" dirty="0" smtClean="0"/>
              <a:t>().</a:t>
            </a:r>
            <a:r>
              <a:rPr lang="en-US" sz="2000" b="1" i="1" dirty="0" err="1" smtClean="0"/>
              <a:t>hasPrivilege</a:t>
            </a:r>
            <a:r>
              <a:rPr lang="en-US" sz="2000" b="1" i="1" dirty="0" smtClean="0"/>
              <a:t>("Edit Appointments")) {</a:t>
            </a:r>
          </a:p>
          <a:p>
            <a:pPr>
              <a:buNone/>
            </a:pPr>
            <a:r>
              <a:rPr lang="en-US" sz="2000" dirty="0" smtClean="0"/>
              <a:t>	// Logic for editing</a:t>
            </a:r>
          </a:p>
          <a:p>
            <a:pPr>
              <a:buNone/>
            </a:pPr>
            <a:r>
              <a:rPr lang="en-US" sz="2000" dirty="0" smtClean="0"/>
              <a:t>} </a:t>
            </a:r>
            <a:r>
              <a:rPr lang="en-US" sz="2000" b="1" dirty="0" smtClean="0"/>
              <a:t>else {</a:t>
            </a:r>
          </a:p>
          <a:p>
            <a:pPr>
              <a:buNone/>
            </a:pPr>
            <a:r>
              <a:rPr lang="en-US" sz="2000" dirty="0" smtClean="0"/>
              <a:t>	// Logic for viewing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Privileges in the Controller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For instance, on the form to enter appointments, you can let people view the information without letting them try to submit: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&lt;td&gt;Reason:&lt;/td&gt;</a:t>
            </a:r>
          </a:p>
          <a:p>
            <a:pPr>
              <a:buNone/>
            </a:pPr>
            <a:r>
              <a:rPr lang="en-US" dirty="0" smtClean="0"/>
              <a:t>&lt;td&gt;&lt;</a:t>
            </a:r>
            <a:r>
              <a:rPr lang="en-US" dirty="0" err="1" smtClean="0"/>
              <a:t>form:input</a:t>
            </a:r>
            <a:r>
              <a:rPr lang="en-US" dirty="0" smtClean="0"/>
              <a:t> path=</a:t>
            </a:r>
            <a:r>
              <a:rPr lang="en-US" i="1" dirty="0" smtClean="0"/>
              <a:t>"reason" /&gt;&lt;/td&gt;</a:t>
            </a:r>
          </a:p>
          <a:p>
            <a:pPr>
              <a:buNone/>
            </a:pPr>
            <a:r>
              <a:rPr lang="en-US" dirty="0" smtClean="0"/>
              <a:t>&lt;td&gt;&lt;</a:t>
            </a:r>
            <a:r>
              <a:rPr lang="en-US" dirty="0" err="1" smtClean="0"/>
              <a:t>form:errors</a:t>
            </a:r>
            <a:r>
              <a:rPr lang="en-US" dirty="0" smtClean="0"/>
              <a:t> path=</a:t>
            </a:r>
            <a:r>
              <a:rPr lang="en-US" i="1" dirty="0" smtClean="0"/>
              <a:t>"reason" </a:t>
            </a:r>
            <a:r>
              <a:rPr lang="en-US" i="1" dirty="0" err="1" smtClean="0"/>
              <a:t>cssClass</a:t>
            </a:r>
            <a:r>
              <a:rPr lang="en-US" i="1" dirty="0" smtClean="0"/>
              <a:t>="error" /&gt;&lt;/td&gt;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&lt;/table&gt;</a:t>
            </a:r>
          </a:p>
          <a:p>
            <a:pPr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&lt;c:choose&gt;</a:t>
            </a:r>
          </a:p>
          <a:p>
            <a:pPr>
              <a:buNone/>
            </a:pPr>
            <a:r>
              <a:rPr lang="en-US" b="1" dirty="0" smtClean="0"/>
              <a:t>      &lt;c:when test="${privilege == 'edit'}"&gt;</a:t>
            </a:r>
          </a:p>
          <a:p>
            <a:pPr>
              <a:buNone/>
            </a:pPr>
            <a:r>
              <a:rPr lang="en-US" b="1" dirty="0" smtClean="0"/>
              <a:t>      &lt;input type=</a:t>
            </a:r>
            <a:r>
              <a:rPr lang="en-US" b="1" i="1" dirty="0" smtClean="0"/>
              <a:t>"submit" align="center" value="Do It!"&gt;</a:t>
            </a:r>
          </a:p>
          <a:p>
            <a:pPr>
              <a:buNone/>
            </a:pPr>
            <a:r>
              <a:rPr lang="en-US" b="1" dirty="0" smtClean="0"/>
              <a:t>      &lt;/c:when&gt;</a:t>
            </a:r>
          </a:p>
          <a:p>
            <a:pPr>
              <a:buNone/>
            </a:pPr>
            <a:r>
              <a:rPr lang="en-US" b="1" dirty="0" smtClean="0"/>
              <a:t>      &lt;c:otherwise&gt;You do not have permissions to add/edit this appointment&lt;/c:otherwise&gt;</a:t>
            </a:r>
          </a:p>
          <a:p>
            <a:pPr>
              <a:buNone/>
            </a:pPr>
            <a:r>
              <a:rPr lang="en-US" b="1" dirty="0" smtClean="0"/>
              <a:t>    &lt;/c:choose&gt;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Modifying the View Based on Privileges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hide page elements if user does not have a required privilege</a:t>
            </a:r>
          </a:p>
          <a:p>
            <a:r>
              <a:rPr lang="en-US" dirty="0" smtClean="0"/>
              <a:t>Elements to be hidden are put in the tag body, e.g.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Modifying the View Based on Privileges—Another Way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733800"/>
            <a:ext cx="739140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openmrs:hasPrivilege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privilege="Edit Patients"&gt;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Page items that user should only be able to see if they </a:t>
            </a:r>
          </a:p>
          <a:p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 have the "Edit Patients" privilege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openmrs:hasPrivilege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wan\AppData\Local\Microsoft\Windows\Temporary Internet Files\Content.IE5\SLYQSJ7D\MC90043157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180588"/>
            <a:ext cx="2971800" cy="2991612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data is usually sensitive information</a:t>
            </a:r>
          </a:p>
          <a:p>
            <a:r>
              <a:rPr lang="en-US" dirty="0" smtClean="0"/>
              <a:t>Data privacy must be taken very seriously</a:t>
            </a:r>
          </a:p>
          <a:p>
            <a:r>
              <a:rPr lang="en-US" dirty="0" smtClean="0"/>
              <a:t>OpenMRS has a </a:t>
            </a:r>
            <a:r>
              <a:rPr lang="en-US" smtClean="0"/>
              <a:t>security model </a:t>
            </a:r>
            <a:r>
              <a:rPr lang="en-US" dirty="0" smtClean="0"/>
              <a:t>based around roles and privileges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It's the ability to do a specific action</a:t>
            </a:r>
            <a:r>
              <a:rPr lang="en-GB" dirty="0" smtClean="0"/>
              <a:t>, e.g.</a:t>
            </a:r>
          </a:p>
          <a:p>
            <a:pPr lvl="1"/>
            <a:r>
              <a:rPr lang="en-US" dirty="0" smtClean="0"/>
              <a:t>View patient records</a:t>
            </a:r>
          </a:p>
          <a:p>
            <a:pPr lvl="1"/>
            <a:r>
              <a:rPr lang="en-US" dirty="0" smtClean="0"/>
              <a:t>Edit encounters for a patient</a:t>
            </a:r>
          </a:p>
          <a:p>
            <a:r>
              <a:rPr lang="en-US" dirty="0" smtClean="0"/>
              <a:t>In OpenMRS these usually follow a naming convention of </a:t>
            </a:r>
            <a:r>
              <a:rPr lang="en-US" i="1" dirty="0" smtClean="0"/>
              <a:t>"&lt;Verb&gt; &lt;Noun&gt;"</a:t>
            </a:r>
            <a:r>
              <a:rPr lang="en-US" dirty="0" smtClean="0"/>
              <a:t>, e.g.</a:t>
            </a:r>
          </a:p>
          <a:p>
            <a:pPr lvl="1"/>
            <a:r>
              <a:rPr lang="en-US" b="1" dirty="0" smtClean="0"/>
              <a:t>View Patients</a:t>
            </a:r>
          </a:p>
          <a:p>
            <a:pPr lvl="1"/>
            <a:r>
              <a:rPr lang="en-US" b="1" dirty="0" smtClean="0"/>
              <a:t>Edit Encounters</a:t>
            </a:r>
          </a:p>
          <a:p>
            <a:pPr lvl="1"/>
            <a:r>
              <a:rPr lang="en-US" b="1" dirty="0" smtClean="0"/>
              <a:t>Add Location</a:t>
            </a:r>
          </a:p>
          <a:p>
            <a:pPr lvl="1"/>
            <a:r>
              <a:rPr lang="en-US" b="1" dirty="0" smtClean="0"/>
              <a:t>Delete Observation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 privilege?</a:t>
            </a:r>
            <a:endParaRPr lang="en-GB" dirty="0"/>
          </a:p>
        </p:txBody>
      </p:sp>
      <p:pic>
        <p:nvPicPr>
          <p:cNvPr id="2050" name="Picture 2" descr="C:\Users\Rowan\AppData\Local\Microsoft\Windows\Temporary Internet Files\Content.IE5\SLYQSJ7D\MC90041276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962400"/>
            <a:ext cx="2196974" cy="21788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It's a collection of privileges required to do a particular job, e.g.</a:t>
            </a:r>
          </a:p>
          <a:p>
            <a:pPr lvl="1"/>
            <a:r>
              <a:rPr lang="en-US" b="1" dirty="0" smtClean="0"/>
              <a:t>Provider</a:t>
            </a:r>
            <a:r>
              <a:rPr lang="en-US" dirty="0" smtClean="0"/>
              <a:t> requires</a:t>
            </a:r>
          </a:p>
          <a:p>
            <a:pPr lvl="2"/>
            <a:r>
              <a:rPr lang="en-US" dirty="0" smtClean="0"/>
              <a:t>View Patients, Edit Patients</a:t>
            </a:r>
          </a:p>
          <a:p>
            <a:pPr lvl="2"/>
            <a:r>
              <a:rPr lang="en-US" dirty="0" smtClean="0"/>
              <a:t>View Encounters, Edit Encounters</a:t>
            </a:r>
          </a:p>
          <a:p>
            <a:pPr lvl="2"/>
            <a:r>
              <a:rPr lang="en-US" dirty="0" smtClean="0"/>
              <a:t>etc</a:t>
            </a:r>
          </a:p>
          <a:p>
            <a:pPr lvl="1"/>
            <a:r>
              <a:rPr lang="en-US" b="1" dirty="0" smtClean="0"/>
              <a:t>Data clerk </a:t>
            </a:r>
            <a:r>
              <a:rPr lang="en-US" dirty="0" smtClean="0"/>
              <a:t>requires:</a:t>
            </a:r>
          </a:p>
          <a:p>
            <a:pPr lvl="2"/>
            <a:r>
              <a:rPr lang="en-US" dirty="0" smtClean="0"/>
              <a:t>Add Encounters, </a:t>
            </a:r>
          </a:p>
          <a:p>
            <a:pPr lvl="1"/>
            <a:r>
              <a:rPr lang="en-US" b="1" dirty="0" smtClean="0"/>
              <a:t>Administrator</a:t>
            </a:r>
            <a:r>
              <a:rPr lang="en-US" dirty="0" smtClean="0"/>
              <a:t> requires: </a:t>
            </a:r>
          </a:p>
          <a:p>
            <a:pPr lvl="2"/>
            <a:r>
              <a:rPr lang="en-US" i="1" dirty="0" smtClean="0"/>
              <a:t>ALL privileges!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 role?</a:t>
            </a:r>
            <a:endParaRPr lang="en-GB" dirty="0"/>
          </a:p>
        </p:txBody>
      </p:sp>
      <p:pic>
        <p:nvPicPr>
          <p:cNvPr id="3074" name="Picture 2" descr="C:\Users\Rowan\AppData\Local\Microsoft\Windows\Temporary Internet Files\Content.IE5\C3QBEDPT\MP90031437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819400"/>
            <a:ext cx="1465225" cy="3011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Administrators can manage roles and privileges from inside OpenMRS..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roles and privileges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6000" r="73750" b="46000"/>
          <a:stretch>
            <a:fillRect/>
          </a:stretch>
        </p:blipFill>
        <p:spPr bwMode="auto">
          <a:xfrm>
            <a:off x="2590800" y="2590800"/>
            <a:ext cx="387416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207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module can define new privileges</a:t>
            </a:r>
          </a:p>
          <a:p>
            <a:r>
              <a:rPr lang="en-US" dirty="0" smtClean="0"/>
              <a:t>These must be added to its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config.xml</a:t>
            </a:r>
          </a:p>
          <a:p>
            <a:r>
              <a:rPr lang="en-US" dirty="0" smtClean="0">
                <a:cs typeface="Courier New" pitchFamily="49" charset="0"/>
              </a:rPr>
              <a:t>For example, in the Appointments module…</a:t>
            </a:r>
            <a:endParaRPr lang="en-GB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privileges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998" y="3330476"/>
            <a:ext cx="7837402" cy="209288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&lt;privilege&gt;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&lt;name&gt;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View Appointments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&lt;description&gt;Able to view patient appointments&lt;/description&gt;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&lt;/privilege&gt;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&lt;privilege&gt;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&lt;name&gt;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Edit Appointments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&lt;description&gt;Able to edit patient appointments&lt;/description&gt;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&lt;/privilege&gt;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points in a module where we can and should check privileges...</a:t>
            </a:r>
          </a:p>
          <a:p>
            <a:pPr lvl="1"/>
            <a:r>
              <a:rPr lang="en-US" dirty="0" smtClean="0"/>
              <a:t>On service methods</a:t>
            </a:r>
          </a:p>
          <a:p>
            <a:pPr lvl="1"/>
            <a:r>
              <a:rPr lang="en-US" dirty="0" smtClean="0"/>
              <a:t>On JSP pages</a:t>
            </a:r>
          </a:p>
          <a:p>
            <a:pPr lvl="1"/>
            <a:r>
              <a:rPr lang="en-US" dirty="0" smtClean="0"/>
              <a:t>On certain extension points that we are using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privileges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Privileges are built in to extension points.  A class that extends </a:t>
            </a:r>
            <a:r>
              <a:rPr lang="en-US" dirty="0" err="1" smtClean="0">
                <a:solidFill>
                  <a:srgbClr val="FF0000"/>
                </a:solidFill>
              </a:rPr>
              <a:t>PatientDashboardTabExt</a:t>
            </a:r>
            <a:r>
              <a:rPr lang="en-US" dirty="0" smtClean="0">
                <a:solidFill>
                  <a:srgbClr val="FF0000"/>
                </a:solidFill>
              </a:rPr>
              <a:t> has a method for privileges.  Anyone without the privilege will not see the extension point.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PatientDashboardExt</a:t>
            </a:r>
            <a:r>
              <a:rPr lang="en-US" b="1" dirty="0" smtClean="0"/>
              <a:t> extends </a:t>
            </a:r>
            <a:r>
              <a:rPr lang="en-US" b="1" dirty="0" err="1" smtClean="0"/>
              <a:t>PatientDashboardTabExt</a:t>
            </a:r>
            <a:r>
              <a:rPr lang="en-US" b="1" dirty="0" smtClean="0"/>
              <a:t>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@Override</a:t>
            </a:r>
          </a:p>
          <a:p>
            <a:pPr>
              <a:buNone/>
            </a:pPr>
            <a:r>
              <a:rPr lang="en-US" b="1" dirty="0" smtClean="0"/>
              <a:t>public String </a:t>
            </a:r>
            <a:r>
              <a:rPr lang="en-US" b="1" dirty="0" err="1" smtClean="0"/>
              <a:t>getRequiredPrivilege</a:t>
            </a:r>
            <a:r>
              <a:rPr lang="en-US" b="1" dirty="0" smtClean="0"/>
              <a:t>() {</a:t>
            </a:r>
          </a:p>
          <a:p>
            <a:pPr>
              <a:buNone/>
            </a:pPr>
            <a:r>
              <a:rPr lang="en-US" b="1" dirty="0" smtClean="0"/>
              <a:t>	return "View Appointments";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Privileges via Extension Points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7010400" y="2362200"/>
            <a:ext cx="2438400" cy="2438400"/>
          </a:xfrm>
          <a:prstGeom prst="wedgeRoundRectCallout">
            <a:avLst>
              <a:gd name="adj1" fmla="val -122008"/>
              <a:gd name="adj2" fmla="val 660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Simply change the return for </a:t>
            </a:r>
            <a:r>
              <a:rPr lang="en-US" dirty="0" err="1" smtClean="0"/>
              <a:t>getRequiredPrivilege</a:t>
            </a:r>
            <a:r>
              <a:rPr lang="en-US" dirty="0" smtClean="0"/>
              <a:t>() to match the privilege specified in the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To allow or deny access to data accessed by a specific method use annotated privileges.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//Inside the </a:t>
            </a:r>
            <a:r>
              <a:rPr lang="en-US" dirty="0" err="1" smtClean="0"/>
              <a:t>AppointmentService</a:t>
            </a:r>
            <a:r>
              <a:rPr lang="en-US" dirty="0" smtClean="0"/>
              <a:t> interface:</a:t>
            </a:r>
          </a:p>
          <a:p>
            <a:pPr>
              <a:buNone/>
            </a:pPr>
            <a:r>
              <a:rPr lang="en-US" dirty="0" smtClean="0"/>
              <a:t>/**</a:t>
            </a:r>
          </a:p>
          <a:p>
            <a:pPr>
              <a:buNone/>
            </a:pPr>
            <a:r>
              <a:rPr lang="en-US" dirty="0" smtClean="0"/>
              <a:t> * Get the appointments from the database for a given patient</a:t>
            </a:r>
          </a:p>
          <a:p>
            <a:pPr>
              <a:buNone/>
            </a:pPr>
            <a:r>
              <a:rPr lang="en-US" dirty="0" smtClean="0"/>
              <a:t> * @return</a:t>
            </a:r>
          </a:p>
          <a:p>
            <a:pPr>
              <a:buNone/>
            </a:pPr>
            <a:r>
              <a:rPr lang="en-US" dirty="0" smtClean="0"/>
              <a:t> */</a:t>
            </a:r>
          </a:p>
          <a:p>
            <a:pPr>
              <a:buNone/>
            </a:pPr>
            <a:r>
              <a:rPr lang="en-US" dirty="0" smtClean="0"/>
              <a:t>public Collection&lt;Appointment&gt; </a:t>
            </a:r>
            <a:r>
              <a:rPr lang="en-US" dirty="0" err="1" smtClean="0"/>
              <a:t>getAppointments</a:t>
            </a:r>
            <a:r>
              <a:rPr lang="en-US" dirty="0" smtClean="0"/>
              <a:t>(Patient </a:t>
            </a:r>
            <a:r>
              <a:rPr lang="en-US" dirty="0" err="1" smtClean="0"/>
              <a:t>patient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/**</a:t>
            </a:r>
          </a:p>
          <a:p>
            <a:pPr>
              <a:buNone/>
            </a:pPr>
            <a:r>
              <a:rPr lang="en-US" dirty="0" smtClean="0"/>
              <a:t> * Save an appointment to the database</a:t>
            </a:r>
          </a:p>
          <a:p>
            <a:pPr>
              <a:buNone/>
            </a:pPr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appointment</a:t>
            </a:r>
          </a:p>
          <a:p>
            <a:pPr>
              <a:buNone/>
            </a:pPr>
            <a:r>
              <a:rPr lang="en-US" dirty="0" smtClean="0"/>
              <a:t> */</a:t>
            </a:r>
          </a:p>
          <a:p>
            <a:pPr>
              <a:buNone/>
            </a:pPr>
            <a:r>
              <a:rPr lang="en-US" b="1" dirty="0" smtClean="0"/>
              <a:t>@Authorized( { "Edit Appointments" } )</a:t>
            </a:r>
          </a:p>
          <a:p>
            <a:pPr>
              <a:buNone/>
            </a:pPr>
            <a:r>
              <a:rPr lang="en-US" dirty="0" smtClean="0"/>
              <a:t>public Appointment </a:t>
            </a:r>
            <a:r>
              <a:rPr lang="en-US" dirty="0" err="1" smtClean="0"/>
              <a:t>saveAppointment</a:t>
            </a:r>
            <a:r>
              <a:rPr lang="en-US" dirty="0" smtClean="0"/>
              <a:t>(Appointment </a:t>
            </a:r>
            <a:r>
              <a:rPr lang="en-US" dirty="0" err="1" smtClean="0"/>
              <a:t>appointment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Privileges in the Model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019800" y="2514600"/>
            <a:ext cx="2438400" cy="2438400"/>
          </a:xfrm>
          <a:prstGeom prst="wedgeRoundRectCallout">
            <a:avLst>
              <a:gd name="adj1" fmla="val -122008"/>
              <a:gd name="adj2" fmla="val 660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the @Authorized tag to set privileges at a method level.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les and Priveledge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Roles and Priveledges</Template>
  <TotalTime>900</TotalTime>
  <Words>735</Words>
  <Application>Microsoft Office PowerPoint</Application>
  <PresentationFormat>On-screen Show (4:3)</PresentationFormat>
  <Paragraphs>117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Roles and Priveledges</vt:lpstr>
      <vt:lpstr>OpenMRS Roles and Privileges</vt:lpstr>
      <vt:lpstr>Introduction</vt:lpstr>
      <vt:lpstr>What's a privilege?</vt:lpstr>
      <vt:lpstr>What's a role?</vt:lpstr>
      <vt:lpstr>Managing roles and privileges</vt:lpstr>
      <vt:lpstr>Defining privileges</vt:lpstr>
      <vt:lpstr>Checking privileges</vt:lpstr>
      <vt:lpstr>Privileges via Extension Points</vt:lpstr>
      <vt:lpstr>Privileges in the Model</vt:lpstr>
      <vt:lpstr>Annotated Privilege Result</vt:lpstr>
      <vt:lpstr>Privileges in the Controller</vt:lpstr>
      <vt:lpstr>Modifying the View Based on Privileges</vt:lpstr>
      <vt:lpstr>Modifying the View Based on Privileges—Another Way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OpenMRS Roles and Privileges</dc:title>
  <dc:creator>Rita</dc:creator>
  <cp:lastModifiedBy>Rowan Seymour</cp:lastModifiedBy>
  <cp:revision>18</cp:revision>
  <dcterms:created xsi:type="dcterms:W3CDTF">2009-09-02T06:53:55Z</dcterms:created>
  <dcterms:modified xsi:type="dcterms:W3CDTF">2010-09-30T14:46:45Z</dcterms:modified>
</cp:coreProperties>
</file>