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5" r:id="rId4"/>
    <p:sldId id="261" r:id="rId5"/>
    <p:sldId id="260" r:id="rId6"/>
    <p:sldId id="262" r:id="rId7"/>
    <p:sldId id="266" r:id="rId8"/>
    <p:sldId id="263" r:id="rId9"/>
    <p:sldId id="267" r:id="rId10"/>
    <p:sldId id="269" r:id="rId11"/>
    <p:sldId id="268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OpenMRS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Commonly used tags for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redirect user to login page if they don't have a required privilege</a:t>
            </a:r>
          </a:p>
          <a:p>
            <a:endParaRPr lang="en-US" dirty="0" smtClean="0"/>
          </a:p>
          <a:p>
            <a:r>
              <a:rPr lang="en-US" dirty="0" smtClean="0"/>
              <a:t>For example, if we want to redirect users who don't have the "View Patients" privilege...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openmrs:require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810000"/>
            <a:ext cx="784860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openmrs:require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privilege="View Patients"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otherwise="/login.htm" redirect="/findPatient.htm" /&gt;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905000" y="4724400"/>
            <a:ext cx="1752600" cy="914400"/>
          </a:xfrm>
          <a:prstGeom prst="wedgeRoundRectCallout">
            <a:avLst>
              <a:gd name="adj1" fmla="val 22024"/>
              <a:gd name="adj2" fmla="val -75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Sends users to this URL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334000" y="4724400"/>
            <a:ext cx="2438400" cy="914400"/>
          </a:xfrm>
          <a:prstGeom prst="wedgeRoundRectCallout">
            <a:avLst>
              <a:gd name="adj1" fmla="val 22024"/>
              <a:gd name="adj2" fmla="val -75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Once they login, they are redirected back to this URL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access global properties, which are name/value pairs stored in the database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is specified,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becomes attribute with the property value</a:t>
            </a:r>
          </a:p>
          <a:p>
            <a:pPr lvl="1"/>
            <a:r>
              <a:rPr lang="en-US" dirty="0" smtClean="0"/>
              <a:t>If not, then property value printed to response</a:t>
            </a:r>
          </a:p>
          <a:p>
            <a:r>
              <a:rPr lang="en-US" dirty="0" smtClean="0"/>
              <a:t>For example...</a:t>
            </a:r>
          </a:p>
          <a:p>
            <a:pPr lvl="1"/>
            <a:r>
              <a:rPr lang="en-US" dirty="0" smtClean="0"/>
              <a:t>The global property called "</a:t>
            </a:r>
            <a:r>
              <a:rPr lang="en-US" dirty="0" err="1" smtClean="0"/>
              <a:t>concept.weight</a:t>
            </a:r>
            <a:r>
              <a:rPr lang="en-US" dirty="0" smtClean="0"/>
              <a:t>" stores the ID of the concept to use for patient weight observations</a:t>
            </a:r>
          </a:p>
          <a:p>
            <a:pPr lvl="1"/>
            <a:r>
              <a:rPr lang="en-US" dirty="0" smtClean="0"/>
              <a:t>This can set as an attribute called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weightConceptId</a:t>
            </a:r>
            <a:r>
              <a:rPr lang="en-US" sz="2000" dirty="0" smtClean="0"/>
              <a:t> </a:t>
            </a:r>
            <a:r>
              <a:rPr lang="en-US" dirty="0" smtClean="0"/>
              <a:t>as follows...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openmrs:globalProperty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6062246"/>
            <a:ext cx="8534400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openmrs:globalProperty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key="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concept.weight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weightConceptId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"/&gt;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TODO…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Reusable components, used in JSPs</a:t>
            </a:r>
          </a:p>
          <a:p>
            <a:r>
              <a:rPr lang="en-US" dirty="0" smtClean="0"/>
              <a:t>Defined in two ways:</a:t>
            </a:r>
          </a:p>
          <a:p>
            <a:pPr lvl="1"/>
            <a:r>
              <a:rPr lang="en-US" b="1" dirty="0" smtClean="0"/>
              <a:t>TAG files</a:t>
            </a:r>
            <a:r>
              <a:rPr lang="en-US" dirty="0" smtClean="0"/>
              <a:t>: essentially JSP files but can take parameters</a:t>
            </a:r>
          </a:p>
          <a:p>
            <a:pPr lvl="1"/>
            <a:r>
              <a:rPr lang="en-US" b="1" dirty="0" smtClean="0"/>
              <a:t>Tag handler classes</a:t>
            </a:r>
            <a:r>
              <a:rPr lang="en-US" dirty="0" smtClean="0"/>
              <a:t>: Java classes which output HTML, and must be defined in a Tag Library Descriptor (TLD)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custom tags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QI1VS20N\MPj043736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808488"/>
            <a:ext cx="4057742" cy="2287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 files are stored in</a:t>
            </a:r>
            <a:r>
              <a:rPr lang="en-US" i="1" dirty="0" smtClean="0"/>
              <a:t>/WEB-INF/tags</a:t>
            </a:r>
            <a:r>
              <a:rPr lang="en-US" dirty="0" smtClean="0"/>
              <a:t>  and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openmrs_tag</a:t>
            </a:r>
            <a:r>
              <a:rPr lang="en-US" dirty="0" smtClean="0"/>
              <a:t> prefix</a:t>
            </a:r>
          </a:p>
          <a:p>
            <a:r>
              <a:rPr lang="en-US" dirty="0" smtClean="0"/>
              <a:t>Tag handler classes are in the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org.openmrs.web.taglib</a:t>
            </a:r>
            <a:r>
              <a:rPr lang="en-US" dirty="0" smtClean="0"/>
              <a:t>, declared in the  </a:t>
            </a:r>
            <a:r>
              <a:rPr lang="en-US" i="1" dirty="0" smtClean="0"/>
              <a:t>/WEB-INF/</a:t>
            </a:r>
            <a:r>
              <a:rPr lang="en-US" i="1" dirty="0" err="1" smtClean="0"/>
              <a:t>taglibs</a:t>
            </a:r>
            <a:r>
              <a:rPr lang="en-US" i="1" dirty="0" smtClean="0"/>
              <a:t>/openmrs.tld</a:t>
            </a:r>
            <a:r>
              <a:rPr lang="en-US" dirty="0" smtClean="0"/>
              <a:t>  TLD, and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openmrs</a:t>
            </a:r>
            <a:r>
              <a:rPr lang="en-US" dirty="0" smtClean="0"/>
              <a:t> prefix</a:t>
            </a:r>
          </a:p>
          <a:p>
            <a:r>
              <a:rPr lang="en-US" dirty="0" smtClean="0"/>
              <a:t>You can see this in </a:t>
            </a:r>
            <a:r>
              <a:rPr lang="en-US" sz="2000" i="1" dirty="0" smtClean="0"/>
              <a:t>/WEB-INF/template/include.jsp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OpenMRS tags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4800600"/>
            <a:ext cx="7696200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&lt;%@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prefix=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openmrs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="/WEB-INF/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taglibs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/openmrs.tld" %&gt;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&lt;%@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prefix=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openmrs_tag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tagdir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="/WEB-INF/tags" %&gt;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tag in the library</a:t>
            </a:r>
          </a:p>
          <a:p>
            <a:r>
              <a:rPr lang="en-US" dirty="0" smtClean="0"/>
              <a:t>Defines an attribute called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authenticatedUser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currently authenticated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if no-one is authenticated </a:t>
            </a:r>
          </a:p>
          <a:p>
            <a:r>
              <a:rPr lang="en-US" dirty="0" smtClean="0"/>
              <a:t>For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openmrs:authentication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648200"/>
            <a:ext cx="6664004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pageContext.setAttribute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authenticatedUser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Context.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getAuthenticatedUser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%&gt;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821668"/>
            <a:ext cx="376898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openmrs:authentication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Bent Arrow 5"/>
          <p:cNvSpPr/>
          <p:nvPr/>
        </p:nvSpPr>
        <p:spPr>
          <a:xfrm rot="5400000">
            <a:off x="4800600" y="3962400"/>
            <a:ext cx="6096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3810000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equivalent to...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add references to </a:t>
            </a:r>
            <a:r>
              <a:rPr lang="en-US" dirty="0" smtClean="0"/>
              <a:t>JavaScript </a:t>
            </a:r>
            <a:r>
              <a:rPr lang="en-US" dirty="0" smtClean="0"/>
              <a:t>and CSS external </a:t>
            </a:r>
            <a:r>
              <a:rPr lang="en-US" dirty="0" smtClean="0"/>
              <a:t>files, </a:t>
            </a:r>
            <a:r>
              <a:rPr lang="en-US" dirty="0" smtClean="0"/>
              <a:t>e.g.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Better than using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&lt;link&gt;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script&gt;</a:t>
            </a:r>
            <a:r>
              <a:rPr lang="en-US" dirty="0" smtClean="0"/>
              <a:t> </a:t>
            </a:r>
            <a:r>
              <a:rPr lang="en-US" dirty="0" smtClean="0"/>
              <a:t>element because:</a:t>
            </a:r>
          </a:p>
          <a:p>
            <a:pPr lvl="1"/>
            <a:r>
              <a:rPr lang="en-US" dirty="0" smtClean="0"/>
              <a:t>Simpler because it generates the right element based on the file extension</a:t>
            </a:r>
          </a:p>
          <a:p>
            <a:pPr lvl="1"/>
            <a:r>
              <a:rPr lang="en-US" dirty="0" smtClean="0"/>
              <a:t>Checks for duplicate </a:t>
            </a:r>
            <a:r>
              <a:rPr lang="en-US" dirty="0" smtClean="0"/>
              <a:t>references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openmrs:htmlInclude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602468"/>
            <a:ext cx="7391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openmrs:htmlInclude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file="/scripts/jquery.js" /&gt;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user has a locale, which specifies their language and date format etc.</a:t>
            </a:r>
          </a:p>
          <a:p>
            <a:r>
              <a:rPr lang="en-US" dirty="0" smtClean="0"/>
              <a:t>This tag ensures that a user sees all dates consistently in their chosen locale,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openmrs:formatDate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998" y="4462046"/>
            <a:ext cx="7837402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openmrs:formatDate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date="${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person.birthdate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}" type="small" /&gt;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0" y="3429000"/>
            <a:ext cx="3124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person</a:t>
            </a:r>
          </a:p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dirty="0" smtClean="0"/>
              <a:t>: </a:t>
            </a:r>
            <a:r>
              <a:rPr lang="en-US" i="1" dirty="0" smtClean="0"/>
              <a:t>1981-05-28</a:t>
            </a:r>
            <a:endParaRPr lang="en-US" i="1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 rot="16200000" flipH="1">
            <a:off x="4439276" y="4285623"/>
            <a:ext cx="347246" cy="5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 rot="5400000">
            <a:off x="3184149" y="3978652"/>
            <a:ext cx="609602" cy="22534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953000"/>
            <a:ext cx="609600" cy="41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>
            <a:stCxn id="4" idx="2"/>
          </p:cNvCxnSpPr>
          <p:nvPr/>
        </p:nvCxnSpPr>
        <p:spPr>
          <a:xfrm rot="16200000" flipH="1">
            <a:off x="5393949" y="4022349"/>
            <a:ext cx="609602" cy="21661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Rowan\Desktop\125px-Flag_of_Rwanda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005426"/>
            <a:ext cx="609600" cy="40477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219200" y="5481935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05/28/1981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5486400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28/05/1981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user has a locale, which specifies their language and date format etc.</a:t>
            </a:r>
          </a:p>
          <a:p>
            <a:r>
              <a:rPr lang="en-US" dirty="0" smtClean="0"/>
              <a:t>This tag ensures that a user sees all dates consistently in their chosen locale</a:t>
            </a:r>
          </a:p>
          <a:p>
            <a:r>
              <a:rPr lang="en-US" dirty="0" smtClean="0"/>
              <a:t>And it displays a popup calendar when clicked,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openmrs_tag:dateField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267200"/>
            <a:ext cx="7595349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openmrs_tag:dateField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formFieldName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="dob"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startValue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="${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obsDate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}" /&gt;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endCxn id="17" idx="0"/>
          </p:cNvCxnSpPr>
          <p:nvPr/>
        </p:nvCxnSpPr>
        <p:spPr>
          <a:xfrm rot="5400000">
            <a:off x="1656239" y="4944501"/>
            <a:ext cx="773667" cy="28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742961"/>
            <a:ext cx="533400" cy="36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>
            <a:endCxn id="23" idx="0"/>
          </p:cNvCxnSpPr>
          <p:nvPr/>
        </p:nvCxnSpPr>
        <p:spPr>
          <a:xfrm rot="5400000">
            <a:off x="3423061" y="4947059"/>
            <a:ext cx="761998" cy="11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Rowan\Desktop\125px-Flag_of_Rwanda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751223"/>
            <a:ext cx="533400" cy="354177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1219200" y="5334000"/>
            <a:ext cx="1524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31083" y="53456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08/11/2009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36117" y="5334000"/>
            <a:ext cx="1524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0" y="53456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11/08/2009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490" y="4800600"/>
            <a:ext cx="138471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ight Arrow 33"/>
          <p:cNvSpPr/>
          <p:nvPr/>
        </p:nvSpPr>
        <p:spPr>
          <a:xfrm>
            <a:off x="4876800" y="5105400"/>
            <a:ext cx="1066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keep form fields consistent across different forms and modules etc</a:t>
            </a:r>
          </a:p>
          <a:p>
            <a:r>
              <a:rPr lang="en-US" dirty="0" smtClean="0"/>
              <a:t>Works with simple types: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/>
              <a:t> etc., as well as OpenMRS types, such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Concept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Drug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Field generation for OpenMRS types is delegated to the JSP files in</a:t>
            </a:r>
            <a:br>
              <a:rPr lang="en-US" dirty="0" smtClean="0"/>
            </a:br>
            <a:r>
              <a:rPr lang="en-US" i="1" dirty="0" smtClean="0"/>
              <a:t>/WEB-INF/view/</a:t>
            </a:r>
            <a:r>
              <a:rPr lang="en-US" i="1" dirty="0" err="1" smtClean="0"/>
              <a:t>fieldGen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openmrs:fieldGen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029200"/>
            <a:ext cx="739140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openmrs:fieldGen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type="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org.openmrs.Patient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formFieldName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="patient"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="${patient}" /&gt;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257800" y="5791200"/>
            <a:ext cx="2895600" cy="685800"/>
          </a:xfrm>
          <a:prstGeom prst="wedgeRoundRectCallout">
            <a:avLst>
              <a:gd name="adj1" fmla="val -38116"/>
              <a:gd name="adj2" fmla="val -786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a popup patient search window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hide page elements if user does not have a required privilege</a:t>
            </a:r>
          </a:p>
          <a:p>
            <a:r>
              <a:rPr lang="en-US" dirty="0" smtClean="0"/>
              <a:t>Elements to be hidden are put in the tag body,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openmrs:hasPrivilege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383340"/>
            <a:ext cx="7391400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openmrs:hasPrivilege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privilege="Edit Patients"&gt;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Page items that user should only be able to see if they </a:t>
            </a: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have the "Edit Patients" privilege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openmrs:hasPrivilege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1996</TotalTime>
  <Words>615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Presentation1</vt:lpstr>
      <vt:lpstr>OpenMRS Tags</vt:lpstr>
      <vt:lpstr>Review: custom tags</vt:lpstr>
      <vt:lpstr>OpenMRS tags</vt:lpstr>
      <vt:lpstr>&lt;openmrs:authentication&gt;</vt:lpstr>
      <vt:lpstr>&lt;openmrs:htmlInclude&gt;</vt:lpstr>
      <vt:lpstr>&lt;openmrs:formatDate&gt;</vt:lpstr>
      <vt:lpstr>&lt;openmrs_tag:dateField&gt;</vt:lpstr>
      <vt:lpstr>&lt;openmrs:fieldGen&gt;</vt:lpstr>
      <vt:lpstr>&lt;openmrs:hasPrivilege&gt;</vt:lpstr>
      <vt:lpstr>&lt;openmrs:require&gt;</vt:lpstr>
      <vt:lpstr>&lt;openmrs:globalProperty&gt;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233</cp:revision>
  <dcterms:created xsi:type="dcterms:W3CDTF">2009-05-07T15:19:39Z</dcterms:created>
  <dcterms:modified xsi:type="dcterms:W3CDTF">2010-09-28T09:18:28Z</dcterms:modified>
</cp:coreProperties>
</file>