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6" r:id="rId9"/>
    <p:sldId id="265" r:id="rId10"/>
    <p:sldId id="267" r:id="rId11"/>
    <p:sldId id="268" r:id="rId12"/>
    <p:sldId id="269" r:id="rId13"/>
    <p:sldId id="271" r:id="rId14"/>
    <p:sldId id="278" r:id="rId15"/>
    <p:sldId id="279" r:id="rId16"/>
    <p:sldId id="280" r:id="rId17"/>
    <p:sldId id="281" r:id="rId18"/>
    <p:sldId id="282" r:id="rId19"/>
    <p:sldId id="270" r:id="rId20"/>
    <p:sldId id="272" r:id="rId21"/>
    <p:sldId id="283" r:id="rId22"/>
    <p:sldId id="284" r:id="rId23"/>
    <p:sldId id="273" r:id="rId24"/>
    <p:sldId id="274" r:id="rId25"/>
    <p:sldId id="286" r:id="rId26"/>
    <p:sldId id="287" r:id="rId27"/>
    <p:sldId id="288" r:id="rId28"/>
    <p:sldId id="276" r:id="rId29"/>
    <p:sldId id="277" r:id="rId30"/>
    <p:sldId id="25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2B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mrs.org/wiki/Module_Portlets" TargetMode="External"/><Relationship Id="rId2" Type="http://schemas.openxmlformats.org/officeDocument/2006/relationships/hyperlink" Target="http://openmrs.org/wiki/Module_Extension_Poi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Extensions and </a:t>
            </a:r>
            <a:r>
              <a:rPr lang="en-US" dirty="0" err="1" smtClean="0"/>
              <a:t>Portlets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Modifying the OpenMRS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the most basic extensions, simply return HTML, and this is displayed at the extension point</a:t>
            </a:r>
          </a:p>
          <a:p>
            <a:r>
              <a:rPr lang="en-US" dirty="0" smtClean="0"/>
              <a:t>However, in order to ensure consistent styling of HTML, some extension points call methods on attached extensions and expect data, rather than actual HTML</a:t>
            </a:r>
          </a:p>
          <a:p>
            <a:r>
              <a:rPr lang="en-US" dirty="0" smtClean="0"/>
              <a:t>OpenMRS defines several extension classes which we can extend to provide extensions with the required methods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classes</a:t>
            </a:r>
            <a:endParaRPr lang="en-US" dirty="0"/>
          </a:p>
        </p:txBody>
      </p:sp>
      <p:pic>
        <p:nvPicPr>
          <p:cNvPr id="1026" name="Picture 2" descr="C:\Users\Rowan\AppData\Local\Microsoft\Windows\Temporary Internet Files\Content.IE5\U2QRYMA0\MCj0439816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1" y="228600"/>
            <a:ext cx="1219199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the extension point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org.openmrs.headerFullIncludeExt</a:t>
            </a:r>
            <a:r>
              <a:rPr lang="en-US" dirty="0" smtClean="0"/>
              <a:t> expects extensions which extend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HeaderIncludeExt</a:t>
            </a:r>
            <a:r>
              <a:rPr lang="en-US" dirty="0" smtClean="0"/>
              <a:t>, and thus provide a method to return a list of file paths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classes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038600"/>
            <a:ext cx="8534400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openmrs:extensionPoint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pointId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org.openmrs.headerFullIncludeExt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requiredClass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org.openmrs.module.web.extension.HeaderIncludeExt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&lt;c:forEach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="file" items="${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extension.headerFiles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}"&gt;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openmrs:htmlInclude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file="${file}" /&gt;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&lt;/c:forEach&gt;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openmrs:extensionPoint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343400" y="5791200"/>
            <a:ext cx="3124200" cy="838200"/>
          </a:xfrm>
          <a:prstGeom prst="wedgeRoundRectCallout">
            <a:avLst>
              <a:gd name="adj1" fmla="val 19978"/>
              <a:gd name="adj2" fmla="val -896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Will 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getHeaderFiles</a:t>
            </a:r>
            <a:r>
              <a:rPr lang="en-US" dirty="0" smtClean="0"/>
              <a:t> on the extension object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3657600"/>
            <a:ext cx="405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/WEB-INF/template/headerFull.jsp</a:t>
            </a:r>
            <a:endParaRPr lang="en-US" dirty="0"/>
          </a:p>
        </p:txBody>
      </p:sp>
      <p:pic>
        <p:nvPicPr>
          <p:cNvPr id="7" name="Picture 2" descr="C:\Users\Rowan\AppData\Local\Microsoft\Windows\Temporary Internet Files\Content.IE5\U2QRYMA0\MCj0439816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1" y="228600"/>
            <a:ext cx="1219199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 to create a 'header include' extension, don't override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getOverrideContent</a:t>
            </a:r>
            <a:r>
              <a:rPr lang="en-US" dirty="0" smtClean="0"/>
              <a:t>, but implement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getHeaderFiles</a:t>
            </a:r>
            <a:r>
              <a:rPr lang="en-US" dirty="0" smtClean="0"/>
              <a:t> instead, e.g.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classes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3043297"/>
            <a:ext cx="7543800" cy="20621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MyHeaderIncludeExt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HeaderIncludeExt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List&lt;String&gt;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getHeaderFiles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&lt;String&gt; files =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files.add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moduleResources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mymodule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/myscript.js");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files;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:\Users\Rowan\AppData\Local\Microsoft\Windows\Temporary Internet Files\Content.IE5\U2QRYMA0\MCj0439816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1" y="228600"/>
            <a:ext cx="1219199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/>
          </a:bodyPr>
          <a:lstStyle/>
          <a:p>
            <a:r>
              <a:rPr lang="en-US" dirty="0" smtClean="0"/>
              <a:t>OpenMRS defines the following extension classes...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AdministrationSectionExt</a:t>
            </a:r>
            <a:r>
              <a:rPr lang="en-US" dirty="0" smtClean="0"/>
              <a:t> - adds links to the administration page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BoxExt</a:t>
            </a:r>
            <a:r>
              <a:rPr lang="en-US" dirty="0" smtClean="0"/>
              <a:t> - adds a box to the patient overview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LinkExt</a:t>
            </a:r>
            <a:r>
              <a:rPr lang="en-US" dirty="0" smtClean="0"/>
              <a:t> - returns a link with label, URL and required privilege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LinkProviderExt</a:t>
            </a:r>
            <a:r>
              <a:rPr lang="en-US" dirty="0" smtClean="0"/>
              <a:t> - returns a list of links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PatientDashboardTabExt</a:t>
            </a:r>
            <a:r>
              <a:rPr lang="en-US" dirty="0" smtClean="0"/>
              <a:t> - adds a new tab to the patient dashboard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PortletExt</a:t>
            </a:r>
            <a:r>
              <a:rPr lang="en-US" dirty="0" smtClean="0"/>
              <a:t> - returns a portlet URL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TableRowExt</a:t>
            </a:r>
            <a:r>
              <a:rPr lang="en-US" dirty="0" smtClean="0"/>
              <a:t> - returns a table row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classes</a:t>
            </a:r>
            <a:endParaRPr lang="en-US" dirty="0"/>
          </a:p>
        </p:txBody>
      </p:sp>
      <p:pic>
        <p:nvPicPr>
          <p:cNvPr id="7" name="Picture 2" descr="C:\Users\Rowan\AppData\Local\Microsoft\Windows\Temporary Internet Files\Content.IE5\U2QRYMA0\MCj0439816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1" y="228600"/>
            <a:ext cx="1219199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We've already learnt 3 ways to create reusable components to use in OpenMRS</a:t>
            </a:r>
          </a:p>
          <a:p>
            <a:pPr lvl="1"/>
            <a:r>
              <a:rPr lang="en-US" dirty="0" smtClean="0"/>
              <a:t>Simple .</a:t>
            </a:r>
            <a:r>
              <a:rPr lang="en-US" dirty="0" err="1" smtClean="0"/>
              <a:t>jsp</a:t>
            </a:r>
            <a:r>
              <a:rPr lang="en-US" dirty="0" smtClean="0"/>
              <a:t> include</a:t>
            </a:r>
          </a:p>
          <a:p>
            <a:pPr lvl="1"/>
            <a:r>
              <a:rPr lang="en-US" dirty="0" smtClean="0"/>
              <a:t>Tag file </a:t>
            </a:r>
          </a:p>
          <a:p>
            <a:pPr lvl="1"/>
            <a:r>
              <a:rPr lang="en-US" dirty="0" smtClean="0"/>
              <a:t>Tag handler class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example, we want to create a reusable component which is a table of patient appointments.........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Reusable components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096000" y="2057400"/>
            <a:ext cx="1371600" cy="1066800"/>
          </a:xfrm>
          <a:prstGeom prst="rect">
            <a:avLst/>
          </a:prstGeom>
          <a:ln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C:\Users\Rowan\AppData\Local\Microsoft\Windows\Temporary Internet Files\Content.IE5\AAJU11E4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981200"/>
            <a:ext cx="1181099" cy="1181099"/>
          </a:xfrm>
          <a:prstGeom prst="rect">
            <a:avLst/>
          </a:prstGeom>
          <a:noFill/>
        </p:spPr>
      </p:pic>
      <p:cxnSp>
        <p:nvCxnSpPr>
          <p:cNvPr id="37" name="Straight Arrow Connector 36"/>
          <p:cNvCxnSpPr/>
          <p:nvPr/>
        </p:nvCxnSpPr>
        <p:spPr>
          <a:xfrm rot="5400000" flipH="1" flipV="1">
            <a:off x="6896100" y="4914900"/>
            <a:ext cx="838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81328"/>
            <a:ext cx="3505200" cy="4525963"/>
          </a:xfrm>
        </p:spPr>
        <p:txBody>
          <a:bodyPr/>
          <a:lstStyle/>
          <a:p>
            <a:r>
              <a:rPr lang="en-US" dirty="0" smtClean="0"/>
              <a:t>Simplest way is to put the HTML for the table in a separate JSP, e.g.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include</a:t>
            </a:r>
            <a:endParaRPr lang="en-GB" dirty="0"/>
          </a:p>
        </p:txBody>
      </p:sp>
      <p:pic>
        <p:nvPicPr>
          <p:cNvPr id="1027" name="Picture 3" descr="C:\Users\Rowan\AppData\Local\Microsoft\Windows\Temporary Internet Files\Content.IE5\AAJU11E4\MP900316352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52400"/>
            <a:ext cx="1627188" cy="1171660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 rot="5400000">
            <a:off x="5752306" y="1638300"/>
            <a:ext cx="838994" cy="7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6896100" y="1639094"/>
            <a:ext cx="83978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8200" y="1447800"/>
            <a:ext cx="1922321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Requests home.htm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34200" y="1447800"/>
            <a:ext cx="2093843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Sends HTML response</a:t>
            </a:r>
            <a:endParaRPr lang="en-GB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5753894" y="3543300"/>
            <a:ext cx="837406" cy="7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0" y="3349823"/>
            <a:ext cx="2111475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Forwards to controller</a:t>
            </a:r>
            <a:endParaRPr lang="en-GB" sz="1400" dirty="0"/>
          </a:p>
        </p:txBody>
      </p:sp>
      <p:sp>
        <p:nvSpPr>
          <p:cNvPr id="17" name="Rectangle 16"/>
          <p:cNvSpPr/>
          <p:nvPr/>
        </p:nvSpPr>
        <p:spPr>
          <a:xfrm>
            <a:off x="5105400" y="5334000"/>
            <a:ext cx="36576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>
                <a:solidFill>
                  <a:schemeClr val="tx1"/>
                </a:solidFill>
              </a:rPr>
              <a:t>&lt;html&gt;</a:t>
            </a:r>
          </a:p>
          <a:p>
            <a:r>
              <a:rPr lang="en-GB" sz="1400" dirty="0" smtClean="0">
                <a:solidFill>
                  <a:schemeClr val="tx1"/>
                </a:solidFill>
              </a:rPr>
              <a:t>&lt;body&gt;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...</a:t>
            </a:r>
            <a:endParaRPr lang="en-GB" sz="1400" dirty="0" smtClean="0">
              <a:solidFill>
                <a:schemeClr val="tx1"/>
              </a:solidFill>
            </a:endParaRPr>
          </a:p>
          <a:p>
            <a:r>
              <a:rPr lang="en-GB" sz="1400" b="1" dirty="0" smtClean="0">
                <a:solidFill>
                  <a:schemeClr val="tx1"/>
                </a:solidFill>
              </a:rPr>
              <a:t>&lt;%@ include file="appointments.jsp"%&gt;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&lt;/body&gt;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62600" y="3962400"/>
            <a:ext cx="2286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class </a:t>
            </a:r>
            <a:r>
              <a:rPr lang="en-US" sz="1400" dirty="0" err="1" smtClean="0">
                <a:solidFill>
                  <a:schemeClr val="tx1"/>
                </a:solidFill>
              </a:rPr>
              <a:t>HomeController</a:t>
            </a:r>
            <a:r>
              <a:rPr lang="en-US" sz="1400" dirty="0" smtClean="0">
                <a:solidFill>
                  <a:schemeClr val="tx1"/>
                </a:solidFill>
              </a:rPr>
              <a:t> {}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5753894" y="4914106"/>
            <a:ext cx="838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45566" y="4721423"/>
            <a:ext cx="1555234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Loads home.jsp</a:t>
            </a:r>
            <a:endParaRPr lang="en-GB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858000" y="4724400"/>
            <a:ext cx="1524776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Gets parsed JSP</a:t>
            </a:r>
            <a:endParaRPr lang="en-GB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 rot="5400000" flipH="1" flipV="1">
            <a:off x="6896100" y="3543300"/>
            <a:ext cx="838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34200" y="3352800"/>
            <a:ext cx="1406154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Returns HTML</a:t>
            </a:r>
            <a:endParaRPr lang="en-GB" sz="1400" dirty="0"/>
          </a:p>
        </p:txBody>
      </p:sp>
      <p:sp>
        <p:nvSpPr>
          <p:cNvPr id="46" name="Rectangle 45"/>
          <p:cNvSpPr/>
          <p:nvPr/>
        </p:nvSpPr>
        <p:spPr>
          <a:xfrm>
            <a:off x="457200" y="5334000"/>
            <a:ext cx="23622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&lt;c:forEach items="appointments"&gt;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...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&lt;/c:forEach&gt;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6" idx="3"/>
            <a:endCxn id="17" idx="1"/>
          </p:cNvCxnSpPr>
          <p:nvPr/>
        </p:nvCxnSpPr>
        <p:spPr>
          <a:xfrm>
            <a:off x="2819400" y="5981700"/>
            <a:ext cx="2286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24200" y="5715000"/>
            <a:ext cx="1702710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Includes</a:t>
            </a:r>
          </a:p>
          <a:p>
            <a:pPr algn="ctr"/>
            <a:r>
              <a:rPr lang="en-US" sz="1400" dirty="0" smtClean="0"/>
              <a:t>appointments.jsp</a:t>
            </a:r>
            <a:endParaRPr lang="en-GB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3532019" y="3962400"/>
            <a:ext cx="1954381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Loads appointments</a:t>
            </a:r>
          </a:p>
          <a:p>
            <a:r>
              <a:rPr lang="en-US" sz="1400" dirty="0" smtClean="0"/>
              <a:t>from database</a:t>
            </a:r>
            <a:endParaRPr lang="en-GB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096000" y="2057400"/>
            <a:ext cx="1371600" cy="1066800"/>
          </a:xfrm>
          <a:prstGeom prst="rect">
            <a:avLst/>
          </a:prstGeom>
          <a:ln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C:\Users\Rowan\AppData\Local\Microsoft\Windows\Temporary Internet Files\Content.IE5\AAJU11E4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981200"/>
            <a:ext cx="1181099" cy="1181099"/>
          </a:xfrm>
          <a:prstGeom prst="rect">
            <a:avLst/>
          </a:prstGeom>
          <a:noFill/>
        </p:spPr>
      </p:pic>
      <p:cxnSp>
        <p:nvCxnSpPr>
          <p:cNvPr id="37" name="Straight Arrow Connector 36"/>
          <p:cNvCxnSpPr/>
          <p:nvPr/>
        </p:nvCxnSpPr>
        <p:spPr>
          <a:xfrm rot="5400000" flipH="1" flipV="1">
            <a:off x="6896100" y="4914900"/>
            <a:ext cx="838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81328"/>
            <a:ext cx="3505200" cy="4525963"/>
          </a:xfrm>
        </p:spPr>
        <p:txBody>
          <a:bodyPr/>
          <a:lstStyle/>
          <a:p>
            <a:r>
              <a:rPr lang="en-US" dirty="0" smtClean="0"/>
              <a:t>This is very similar...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files</a:t>
            </a:r>
            <a:endParaRPr lang="en-GB" dirty="0"/>
          </a:p>
        </p:txBody>
      </p:sp>
      <p:pic>
        <p:nvPicPr>
          <p:cNvPr id="1027" name="Picture 3" descr="C:\Users\Rowan\AppData\Local\Microsoft\Windows\Temporary Internet Files\Content.IE5\AAJU11E4\MP900316352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52400"/>
            <a:ext cx="1627188" cy="1171660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 rot="5400000">
            <a:off x="5752306" y="1638300"/>
            <a:ext cx="838994" cy="7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6896100" y="1639094"/>
            <a:ext cx="83978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8200" y="1447800"/>
            <a:ext cx="1922321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Requests home.htm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34200" y="1447800"/>
            <a:ext cx="2093843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Sends HTML response</a:t>
            </a:r>
            <a:endParaRPr lang="en-GB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5753894" y="3543300"/>
            <a:ext cx="837406" cy="7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0" y="3349823"/>
            <a:ext cx="2111475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Forwards to controller</a:t>
            </a:r>
            <a:endParaRPr lang="en-GB" sz="1400" dirty="0"/>
          </a:p>
        </p:txBody>
      </p:sp>
      <p:sp>
        <p:nvSpPr>
          <p:cNvPr id="17" name="Rectangle 16"/>
          <p:cNvSpPr/>
          <p:nvPr/>
        </p:nvSpPr>
        <p:spPr>
          <a:xfrm>
            <a:off x="5105400" y="5334000"/>
            <a:ext cx="32004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>
                <a:solidFill>
                  <a:schemeClr val="tx1"/>
                </a:solidFill>
              </a:rPr>
              <a:t>&lt;html&gt;</a:t>
            </a:r>
          </a:p>
          <a:p>
            <a:r>
              <a:rPr lang="en-GB" sz="1400" dirty="0" smtClean="0">
                <a:solidFill>
                  <a:schemeClr val="tx1"/>
                </a:solidFill>
              </a:rPr>
              <a:t>&lt;body&gt;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...</a:t>
            </a:r>
            <a:endParaRPr lang="en-GB" sz="1400" dirty="0" smtClean="0">
              <a:solidFill>
                <a:schemeClr val="tx1"/>
              </a:solidFill>
            </a:endParaRPr>
          </a:p>
          <a:p>
            <a:r>
              <a:rPr lang="en-GB" sz="1400" b="1" dirty="0" smtClean="0">
                <a:solidFill>
                  <a:schemeClr val="tx1"/>
                </a:solidFill>
              </a:rPr>
              <a:t>&lt;</a:t>
            </a:r>
            <a:r>
              <a:rPr lang="en-GB" sz="1400" b="1" dirty="0" err="1" smtClean="0">
                <a:solidFill>
                  <a:schemeClr val="tx1"/>
                </a:solidFill>
              </a:rPr>
              <a:t>customTags:appointments</a:t>
            </a:r>
            <a:r>
              <a:rPr lang="en-GB" sz="1400" b="1" dirty="0" smtClean="0">
                <a:solidFill>
                  <a:schemeClr val="tx1"/>
                </a:solidFill>
              </a:rPr>
              <a:t> /&gt;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&lt;/body&gt;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62600" y="3962400"/>
            <a:ext cx="2286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class </a:t>
            </a:r>
            <a:r>
              <a:rPr lang="en-US" sz="1400" dirty="0" err="1" smtClean="0">
                <a:solidFill>
                  <a:schemeClr val="tx1"/>
                </a:solidFill>
              </a:rPr>
              <a:t>HomeController</a:t>
            </a:r>
            <a:r>
              <a:rPr lang="en-US" sz="1400" dirty="0" smtClean="0">
                <a:solidFill>
                  <a:schemeClr val="tx1"/>
                </a:solidFill>
              </a:rPr>
              <a:t> {}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5753894" y="4914106"/>
            <a:ext cx="838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45566" y="4721423"/>
            <a:ext cx="1555234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Loads home.jsp</a:t>
            </a:r>
            <a:endParaRPr lang="en-GB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858000" y="4724400"/>
            <a:ext cx="1524776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Gets parsed JSP</a:t>
            </a:r>
            <a:endParaRPr lang="en-GB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 rot="5400000" flipH="1" flipV="1">
            <a:off x="6896100" y="3543300"/>
            <a:ext cx="838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34200" y="3352800"/>
            <a:ext cx="1406154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Returns HTML</a:t>
            </a:r>
            <a:endParaRPr lang="en-GB" sz="1400" dirty="0"/>
          </a:p>
        </p:txBody>
      </p:sp>
      <p:sp>
        <p:nvSpPr>
          <p:cNvPr id="46" name="Rectangle 45"/>
          <p:cNvSpPr/>
          <p:nvPr/>
        </p:nvSpPr>
        <p:spPr>
          <a:xfrm>
            <a:off x="457200" y="5334000"/>
            <a:ext cx="23622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&lt;c:forEach items="appointments"&gt;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...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&lt;/c:forEach&gt;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6" idx="3"/>
            <a:endCxn id="17" idx="1"/>
          </p:cNvCxnSpPr>
          <p:nvPr/>
        </p:nvCxnSpPr>
        <p:spPr>
          <a:xfrm>
            <a:off x="2819400" y="5981700"/>
            <a:ext cx="2286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13781" y="5715000"/>
            <a:ext cx="1723549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Includes</a:t>
            </a:r>
          </a:p>
          <a:p>
            <a:pPr algn="ctr"/>
            <a:r>
              <a:rPr lang="en-US" sz="1400" dirty="0" smtClean="0"/>
              <a:t>appointments.tag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532019" y="3962400"/>
            <a:ext cx="1954381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Loads appointments</a:t>
            </a:r>
          </a:p>
          <a:p>
            <a:r>
              <a:rPr lang="en-US" sz="1400" dirty="0" smtClean="0"/>
              <a:t>from database</a:t>
            </a:r>
            <a:endParaRPr lang="en-GB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096000" y="2057400"/>
            <a:ext cx="1371600" cy="1066800"/>
          </a:xfrm>
          <a:prstGeom prst="rect">
            <a:avLst/>
          </a:prstGeom>
          <a:ln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C:\Users\Rowan\AppData\Local\Microsoft\Windows\Temporary Internet Files\Content.IE5\AAJU11E4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981200"/>
            <a:ext cx="1181099" cy="1181099"/>
          </a:xfrm>
          <a:prstGeom prst="rect">
            <a:avLst/>
          </a:prstGeom>
          <a:noFill/>
        </p:spPr>
      </p:pic>
      <p:cxnSp>
        <p:nvCxnSpPr>
          <p:cNvPr id="37" name="Straight Arrow Connector 36"/>
          <p:cNvCxnSpPr/>
          <p:nvPr/>
        </p:nvCxnSpPr>
        <p:spPr>
          <a:xfrm rot="5400000" flipH="1" flipV="1">
            <a:off x="6896100" y="4914900"/>
            <a:ext cx="838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81328"/>
            <a:ext cx="3505200" cy="4525963"/>
          </a:xfrm>
        </p:spPr>
        <p:txBody>
          <a:bodyPr/>
          <a:lstStyle/>
          <a:p>
            <a:r>
              <a:rPr lang="en-US" dirty="0" smtClean="0"/>
              <a:t>Using a Java class to generate the HTML for the component</a:t>
            </a:r>
          </a:p>
          <a:p>
            <a:r>
              <a:rPr lang="en-US" dirty="0" smtClean="0"/>
              <a:t>Can now load the data in that class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handler class</a:t>
            </a:r>
            <a:endParaRPr lang="en-GB" dirty="0"/>
          </a:p>
        </p:txBody>
      </p:sp>
      <p:pic>
        <p:nvPicPr>
          <p:cNvPr id="1027" name="Picture 3" descr="C:\Users\Rowan\AppData\Local\Microsoft\Windows\Temporary Internet Files\Content.IE5\AAJU11E4\MP900316352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52400"/>
            <a:ext cx="1627188" cy="1171660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 rot="5400000">
            <a:off x="5752306" y="1638300"/>
            <a:ext cx="838994" cy="7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6896100" y="1639094"/>
            <a:ext cx="83978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8200" y="1447800"/>
            <a:ext cx="1922321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Requests home.htm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34200" y="1447800"/>
            <a:ext cx="2093843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Sends HTML response</a:t>
            </a:r>
            <a:endParaRPr lang="en-GB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5753894" y="3543300"/>
            <a:ext cx="837406" cy="7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0" y="3349823"/>
            <a:ext cx="2111475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Forwards to controller</a:t>
            </a:r>
            <a:endParaRPr lang="en-GB" sz="1400" dirty="0"/>
          </a:p>
        </p:txBody>
      </p:sp>
      <p:sp>
        <p:nvSpPr>
          <p:cNvPr id="17" name="Rectangle 16"/>
          <p:cNvSpPr/>
          <p:nvPr/>
        </p:nvSpPr>
        <p:spPr>
          <a:xfrm>
            <a:off x="5105400" y="5334000"/>
            <a:ext cx="32004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>
                <a:solidFill>
                  <a:schemeClr val="tx1"/>
                </a:solidFill>
              </a:rPr>
              <a:t>&lt;html&gt;</a:t>
            </a:r>
          </a:p>
          <a:p>
            <a:r>
              <a:rPr lang="en-GB" sz="1400" dirty="0" smtClean="0">
                <a:solidFill>
                  <a:schemeClr val="tx1"/>
                </a:solidFill>
              </a:rPr>
              <a:t>&lt;body&gt;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...</a:t>
            </a:r>
            <a:endParaRPr lang="en-GB" sz="1400" dirty="0" smtClean="0">
              <a:solidFill>
                <a:schemeClr val="tx1"/>
              </a:solidFill>
            </a:endParaRPr>
          </a:p>
          <a:p>
            <a:r>
              <a:rPr lang="en-GB" sz="1400" b="1" dirty="0" smtClean="0">
                <a:solidFill>
                  <a:schemeClr val="tx1"/>
                </a:solidFill>
              </a:rPr>
              <a:t>&lt;</a:t>
            </a:r>
            <a:r>
              <a:rPr lang="en-GB" sz="1400" b="1" dirty="0" err="1" smtClean="0">
                <a:solidFill>
                  <a:schemeClr val="tx1"/>
                </a:solidFill>
              </a:rPr>
              <a:t>customTags:appointments</a:t>
            </a:r>
            <a:r>
              <a:rPr lang="en-GB" sz="1400" b="1" dirty="0" smtClean="0">
                <a:solidFill>
                  <a:schemeClr val="tx1"/>
                </a:solidFill>
              </a:rPr>
              <a:t> /&gt;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&lt;/body&gt;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62600" y="3962400"/>
            <a:ext cx="2286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class </a:t>
            </a:r>
            <a:r>
              <a:rPr lang="en-US" sz="1400" dirty="0" err="1" smtClean="0">
                <a:solidFill>
                  <a:schemeClr val="tx1"/>
                </a:solidFill>
              </a:rPr>
              <a:t>HomeController</a:t>
            </a:r>
            <a:r>
              <a:rPr lang="en-US" sz="1400" dirty="0" smtClean="0">
                <a:solidFill>
                  <a:schemeClr val="tx1"/>
                </a:solidFill>
              </a:rPr>
              <a:t> {}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5753894" y="4914106"/>
            <a:ext cx="838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45566" y="4721423"/>
            <a:ext cx="1555234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Loads home.jsp</a:t>
            </a:r>
            <a:endParaRPr lang="en-GB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858000" y="4724400"/>
            <a:ext cx="1524776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Gets parsed JSP</a:t>
            </a:r>
            <a:endParaRPr lang="en-GB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 rot="5400000" flipH="1" flipV="1">
            <a:off x="6896100" y="3543300"/>
            <a:ext cx="838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34200" y="3352800"/>
            <a:ext cx="1406154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Returns HTML</a:t>
            </a:r>
            <a:endParaRPr lang="en-GB" sz="1400" dirty="0"/>
          </a:p>
        </p:txBody>
      </p:sp>
      <p:sp>
        <p:nvSpPr>
          <p:cNvPr id="46" name="Rectangle 45"/>
          <p:cNvSpPr/>
          <p:nvPr/>
        </p:nvSpPr>
        <p:spPr>
          <a:xfrm>
            <a:off x="457200" y="5334000"/>
            <a:ext cx="23622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class </a:t>
            </a:r>
            <a:r>
              <a:rPr lang="en-US" sz="1400" dirty="0" err="1" smtClean="0">
                <a:solidFill>
                  <a:schemeClr val="tx1"/>
                </a:solidFill>
              </a:rPr>
              <a:t>AppointmentsTag</a:t>
            </a:r>
            <a:r>
              <a:rPr lang="en-US" sz="1400" dirty="0" smtClean="0">
                <a:solidFill>
                  <a:schemeClr val="tx1"/>
                </a:solidFill>
              </a:rPr>
              <a:t> {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...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819400" y="6246812"/>
            <a:ext cx="2286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5800" y="4648200"/>
            <a:ext cx="1954381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Loads appointments</a:t>
            </a:r>
          </a:p>
          <a:p>
            <a:r>
              <a:rPr lang="en-US" sz="1400" dirty="0" smtClean="0"/>
              <a:t>from database</a:t>
            </a:r>
            <a:endParaRPr lang="en-GB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2743200" y="5791200"/>
            <a:ext cx="2362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30991" y="5562600"/>
            <a:ext cx="1289135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calls </a:t>
            </a:r>
            <a:r>
              <a:rPr lang="en-US" sz="1400" dirty="0" err="1" smtClean="0"/>
              <a:t>doTag</a:t>
            </a:r>
            <a:r>
              <a:rPr lang="en-US" sz="1400" dirty="0" smtClean="0"/>
              <a:t>()</a:t>
            </a:r>
            <a:endParaRPr lang="en-GB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373640" y="6172200"/>
            <a:ext cx="1247457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Sends HTML</a:t>
            </a:r>
            <a:endParaRPr lang="en-GB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obvious disadvantage of the JSP include and TAG file is that the data has to be loaded in the page's controller</a:t>
            </a:r>
            <a:r>
              <a:rPr lang="en-GB" dirty="0" smtClean="0"/>
              <a:t>... not so reusable</a:t>
            </a:r>
          </a:p>
          <a:p>
            <a:r>
              <a:rPr lang="en-US" dirty="0" smtClean="0"/>
              <a:t>The tag handler class allows us to move the data loading, but this won't be using MVC architecture</a:t>
            </a:r>
          </a:p>
          <a:p>
            <a:r>
              <a:rPr lang="en-US" dirty="0" smtClean="0"/>
              <a:t>What if we need an easy way of overriding components on existing pages?</a:t>
            </a:r>
          </a:p>
          <a:p>
            <a:endParaRPr lang="en-US" dirty="0" smtClean="0"/>
          </a:p>
          <a:p>
            <a:r>
              <a:rPr lang="en-US" dirty="0" smtClean="0"/>
              <a:t>Introducing </a:t>
            </a:r>
            <a:r>
              <a:rPr lang="en-US" dirty="0" err="1" smtClean="0"/>
              <a:t>portlets</a:t>
            </a:r>
            <a:r>
              <a:rPr lang="en-US" dirty="0" smtClean="0"/>
              <a:t>...</a:t>
            </a:r>
          </a:p>
          <a:p>
            <a:endParaRPr lang="en-GB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Portlets</a:t>
            </a:r>
            <a:r>
              <a:rPr lang="en-US" dirty="0" smtClean="0"/>
              <a:t> are pluggable user interface components</a:t>
            </a:r>
          </a:p>
          <a:p>
            <a:endParaRPr lang="en-US" dirty="0" smtClean="0"/>
          </a:p>
          <a:p>
            <a:r>
              <a:rPr lang="en-US" dirty="0" smtClean="0"/>
              <a:t>They are like independent pages, within a page</a:t>
            </a:r>
          </a:p>
          <a:p>
            <a:pPr lvl="1"/>
            <a:r>
              <a:rPr lang="en-US" dirty="0" smtClean="0"/>
              <a:t>Have a URL</a:t>
            </a:r>
          </a:p>
          <a:p>
            <a:pPr lvl="1"/>
            <a:r>
              <a:rPr lang="en-US" dirty="0" smtClean="0"/>
              <a:t>Have their own controllers</a:t>
            </a:r>
          </a:p>
          <a:p>
            <a:pPr lvl="1"/>
            <a:r>
              <a:rPr lang="en-US" dirty="0" smtClean="0"/>
              <a:t>Use their own models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Portlets</a:t>
            </a:r>
            <a:endParaRPr lang="en-US" dirty="0"/>
          </a:p>
        </p:txBody>
      </p:sp>
      <p:pic>
        <p:nvPicPr>
          <p:cNvPr id="1028" name="Picture 4" descr="C:\Users\Rowan\AppData\Local\Microsoft\Windows\Temporary Internet Files\Content.IE5\Z17ZLHB1\MCj0432553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6013" y="303213"/>
            <a:ext cx="1144587" cy="1144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use new JSPs and OpenMRS tags in our modules to add new screens to OpenMRS</a:t>
            </a:r>
          </a:p>
          <a:p>
            <a:r>
              <a:rPr lang="en-US" dirty="0" smtClean="0"/>
              <a:t>But what about modifying the existing screens? Adding items to existing menus?</a:t>
            </a:r>
          </a:p>
          <a:p>
            <a:r>
              <a:rPr lang="en-US" dirty="0" smtClean="0"/>
              <a:t>OpenMRS provides two main mechanisms for modifying the interface...</a:t>
            </a:r>
          </a:p>
          <a:p>
            <a:pPr lvl="1"/>
            <a:r>
              <a:rPr lang="en-US" dirty="0" smtClean="0"/>
              <a:t>Extensions</a:t>
            </a:r>
          </a:p>
          <a:p>
            <a:pPr lvl="1"/>
            <a:r>
              <a:rPr lang="en-US" dirty="0" err="1" smtClean="0"/>
              <a:t>Portlets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interface</a:t>
            </a:r>
            <a:endParaRPr lang="en-US" dirty="0"/>
          </a:p>
        </p:txBody>
      </p:sp>
      <p:pic>
        <p:nvPicPr>
          <p:cNvPr id="3075" name="Picture 3" descr="C:\Users\Rowan\AppData\Local\Microsoft\Windows\Temporary Internet Files\Content.IE5\U2QRYMA0\MCj044038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352800"/>
            <a:ext cx="2971800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iGoogle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209" t="29947" r="2892" b="9894"/>
          <a:stretch>
            <a:fillRect/>
          </a:stretch>
        </p:blipFill>
        <p:spPr bwMode="auto">
          <a:xfrm>
            <a:off x="381000" y="1595735"/>
            <a:ext cx="8458200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005008" y="6096000"/>
            <a:ext cx="1319592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Portlets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2779068" y="3541068"/>
            <a:ext cx="3052465" cy="2057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V="1">
            <a:off x="5372100" y="5524500"/>
            <a:ext cx="1066800" cy="76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6093768" y="5484168"/>
            <a:ext cx="766465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</p:cNvCxnSpPr>
          <p:nvPr/>
        </p:nvCxnSpPr>
        <p:spPr>
          <a:xfrm rot="16200000" flipV="1">
            <a:off x="3694374" y="4125570"/>
            <a:ext cx="2671465" cy="12693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3048000" y="4953000"/>
            <a:ext cx="1981200" cy="11430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C:\Users\Rowan\AppData\Local\Microsoft\Windows\Temporary Internet Files\Content.IE5\Z17ZLHB1\MCj043255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6013" y="303213"/>
            <a:ext cx="1144587" cy="1144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2667000" y="2057400"/>
            <a:ext cx="5562600" cy="1066800"/>
          </a:xfrm>
          <a:prstGeom prst="rect">
            <a:avLst/>
          </a:prstGeom>
          <a:ln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C:\Users\Rowan\AppData\Local\Microsoft\Windows\Temporary Internet Files\Content.IE5\AAJU11E4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981200"/>
            <a:ext cx="1181099" cy="1181099"/>
          </a:xfrm>
          <a:prstGeom prst="rect">
            <a:avLst/>
          </a:prstGeom>
          <a:noFill/>
        </p:spPr>
      </p:pic>
      <p:cxnSp>
        <p:nvCxnSpPr>
          <p:cNvPr id="37" name="Straight Arrow Connector 36"/>
          <p:cNvCxnSpPr/>
          <p:nvPr/>
        </p:nvCxnSpPr>
        <p:spPr>
          <a:xfrm rot="5400000" flipH="1" flipV="1">
            <a:off x="7123924" y="4914900"/>
            <a:ext cx="838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Portlet</a:t>
            </a:r>
            <a:endParaRPr lang="en-GB" dirty="0"/>
          </a:p>
        </p:txBody>
      </p:sp>
      <p:pic>
        <p:nvPicPr>
          <p:cNvPr id="1027" name="Picture 3" descr="C:\Users\Rowan\AppData\Local\Microsoft\Windows\Temporary Internet Files\Content.IE5\AAJU11E4\MP900316352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52400"/>
            <a:ext cx="1627188" cy="1171660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 rot="5400000">
            <a:off x="5980906" y="1638300"/>
            <a:ext cx="838994" cy="7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7124700" y="1639094"/>
            <a:ext cx="83978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76800" y="1447800"/>
            <a:ext cx="1922321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Requests home.htm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34200" y="1447800"/>
            <a:ext cx="2093843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Sends HTML response</a:t>
            </a:r>
            <a:endParaRPr lang="en-GB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5981718" y="3543300"/>
            <a:ext cx="837406" cy="7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67400" y="3349823"/>
            <a:ext cx="979755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Forwards</a:t>
            </a:r>
            <a:endParaRPr lang="en-GB" sz="1400" dirty="0"/>
          </a:p>
        </p:txBody>
      </p:sp>
      <p:sp>
        <p:nvSpPr>
          <p:cNvPr id="17" name="Rectangle 16"/>
          <p:cNvSpPr/>
          <p:nvPr/>
        </p:nvSpPr>
        <p:spPr>
          <a:xfrm>
            <a:off x="5105400" y="5334000"/>
            <a:ext cx="38100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>
                <a:solidFill>
                  <a:schemeClr val="tx1"/>
                </a:solidFill>
              </a:rPr>
              <a:t>&lt;html&gt;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...</a:t>
            </a:r>
            <a:endParaRPr lang="en-GB" sz="1400" dirty="0" smtClean="0">
              <a:solidFill>
                <a:schemeClr val="tx1"/>
              </a:solidFill>
            </a:endParaRPr>
          </a:p>
          <a:p>
            <a:r>
              <a:rPr lang="en-GB" sz="1400" b="1" dirty="0" smtClean="0">
                <a:solidFill>
                  <a:schemeClr val="tx1"/>
                </a:solidFill>
              </a:rPr>
              <a:t>&lt;</a:t>
            </a:r>
            <a:r>
              <a:rPr lang="en-GB" sz="1400" b="1" dirty="0" err="1" smtClean="0">
                <a:solidFill>
                  <a:schemeClr val="tx1"/>
                </a:solidFill>
              </a:rPr>
              <a:t>openmrs:portlet</a:t>
            </a:r>
            <a:r>
              <a:rPr lang="en-GB" sz="1400" b="1" dirty="0" smtClean="0">
                <a:solidFill>
                  <a:schemeClr val="tx1"/>
                </a:solidFill>
              </a:rPr>
              <a:t> </a:t>
            </a:r>
            <a:r>
              <a:rPr lang="en-GB" sz="1400" b="1" dirty="0" err="1" smtClean="0">
                <a:solidFill>
                  <a:schemeClr val="tx1"/>
                </a:solidFill>
              </a:rPr>
              <a:t>url</a:t>
            </a:r>
            <a:r>
              <a:rPr lang="en-GB" sz="1400" b="1" dirty="0" smtClean="0">
                <a:solidFill>
                  <a:schemeClr val="tx1"/>
                </a:solidFill>
              </a:rPr>
              <a:t>="</a:t>
            </a:r>
            <a:r>
              <a:rPr lang="en-GB" sz="1400" b="1" dirty="0" err="1" smtClean="0">
                <a:solidFill>
                  <a:schemeClr val="tx1"/>
                </a:solidFill>
              </a:rPr>
              <a:t>appoinments</a:t>
            </a:r>
            <a:r>
              <a:rPr lang="en-GB" sz="1400" b="1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&lt;/body&gt;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&lt;/html&gt;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790424" y="3962400"/>
            <a:ext cx="2286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class </a:t>
            </a:r>
            <a:r>
              <a:rPr lang="en-US" sz="1400" dirty="0" err="1" smtClean="0">
                <a:solidFill>
                  <a:schemeClr val="tx1"/>
                </a:solidFill>
              </a:rPr>
              <a:t>HomeController</a:t>
            </a:r>
            <a:r>
              <a:rPr lang="en-US" sz="1400" dirty="0" smtClean="0">
                <a:solidFill>
                  <a:schemeClr val="tx1"/>
                </a:solidFill>
              </a:rPr>
              <a:t> {}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5981718" y="4914106"/>
            <a:ext cx="838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73390" y="4721423"/>
            <a:ext cx="1555234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Loads home.jsp</a:t>
            </a:r>
            <a:endParaRPr lang="en-GB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7085824" y="4724400"/>
            <a:ext cx="1524776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Gets parsed JSP</a:t>
            </a:r>
            <a:endParaRPr lang="en-GB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 rot="5400000" flipH="1" flipV="1">
            <a:off x="7123924" y="3543300"/>
            <a:ext cx="838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62024" y="3352800"/>
            <a:ext cx="1406154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Returns HTML</a:t>
            </a:r>
            <a:endParaRPr lang="en-GB" sz="1400" dirty="0"/>
          </a:p>
        </p:txBody>
      </p:sp>
      <p:sp>
        <p:nvSpPr>
          <p:cNvPr id="46" name="Rectangle 45"/>
          <p:cNvSpPr/>
          <p:nvPr/>
        </p:nvSpPr>
        <p:spPr>
          <a:xfrm>
            <a:off x="457200" y="5334000"/>
            <a:ext cx="23622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class </a:t>
            </a:r>
            <a:r>
              <a:rPr lang="en-US" sz="1400" dirty="0" err="1" smtClean="0">
                <a:solidFill>
                  <a:schemeClr val="tx1"/>
                </a:solidFill>
              </a:rPr>
              <a:t>PortletTag</a:t>
            </a:r>
            <a:r>
              <a:rPr lang="en-US" sz="1400" dirty="0" smtClean="0">
                <a:solidFill>
                  <a:schemeClr val="tx1"/>
                </a:solidFill>
              </a:rPr>
              <a:t> {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...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819400" y="6246812"/>
            <a:ext cx="2286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93819" y="4495800"/>
            <a:ext cx="1954381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Loads appointments</a:t>
            </a:r>
          </a:p>
          <a:p>
            <a:r>
              <a:rPr lang="en-US" sz="1400" dirty="0" smtClean="0"/>
              <a:t>from database</a:t>
            </a:r>
            <a:endParaRPr lang="en-GB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2819400" y="5791200"/>
            <a:ext cx="2286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30991" y="5562600"/>
            <a:ext cx="1289135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calls </a:t>
            </a:r>
            <a:r>
              <a:rPr lang="en-US" sz="1400" dirty="0" err="1" smtClean="0"/>
              <a:t>doTag</a:t>
            </a:r>
            <a:r>
              <a:rPr lang="en-US" sz="1400" dirty="0" smtClean="0"/>
              <a:t>()</a:t>
            </a:r>
            <a:endParaRPr lang="en-GB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373640" y="6172200"/>
            <a:ext cx="1247457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Sends HTML</a:t>
            </a:r>
            <a:endParaRPr lang="en-GB" sz="1400" dirty="0"/>
          </a:p>
        </p:txBody>
      </p:sp>
      <p:cxnSp>
        <p:nvCxnSpPr>
          <p:cNvPr id="31" name="Shape 30"/>
          <p:cNvCxnSpPr>
            <a:endCxn id="45" idx="1"/>
          </p:cNvCxnSpPr>
          <p:nvPr/>
        </p:nvCxnSpPr>
        <p:spPr>
          <a:xfrm rot="5400000" flipH="1" flipV="1">
            <a:off x="266700" y="2933700"/>
            <a:ext cx="2743200" cy="205740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083" y="1991380"/>
            <a:ext cx="2026517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Requests</a:t>
            </a:r>
          </a:p>
          <a:p>
            <a:pPr algn="ctr"/>
            <a:r>
              <a:rPr lang="en-US" sz="1400" dirty="0" err="1" smtClean="0"/>
              <a:t>appointments.portlet</a:t>
            </a:r>
            <a:endParaRPr lang="en-GB" sz="1400" dirty="0"/>
          </a:p>
        </p:txBody>
      </p:sp>
      <p:sp>
        <p:nvSpPr>
          <p:cNvPr id="29" name="Rectangle 28"/>
          <p:cNvSpPr/>
          <p:nvPr/>
        </p:nvSpPr>
        <p:spPr>
          <a:xfrm>
            <a:off x="2209800" y="3962400"/>
            <a:ext cx="2895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AppointmentsPortletController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2782094" y="3542506"/>
            <a:ext cx="837406" cy="7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67776" y="3349029"/>
            <a:ext cx="979755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Forwards</a:t>
            </a:r>
            <a:endParaRPr lang="en-GB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 rot="5400000" flipH="1" flipV="1">
            <a:off x="3924300" y="3542506"/>
            <a:ext cx="838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62400" y="3352006"/>
            <a:ext cx="1406154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Returns HTML</a:t>
            </a:r>
            <a:endParaRPr lang="en-GB" sz="1400" dirty="0"/>
          </a:p>
        </p:txBody>
      </p:sp>
      <p:cxnSp>
        <p:nvCxnSpPr>
          <p:cNvPr id="42" name="Elbow Connector 41"/>
          <p:cNvCxnSpPr>
            <a:endCxn id="46" idx="0"/>
          </p:cNvCxnSpPr>
          <p:nvPr/>
        </p:nvCxnSpPr>
        <p:spPr>
          <a:xfrm rot="5400000">
            <a:off x="971550" y="3638550"/>
            <a:ext cx="2362200" cy="1028700"/>
          </a:xfrm>
          <a:prstGeom prst="bentConnector3">
            <a:avLst>
              <a:gd name="adj1" fmla="val -49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90600" y="4800600"/>
            <a:ext cx="1406154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Returns HTML</a:t>
            </a:r>
            <a:endParaRPr lang="en-GB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Complicated!!!!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Have their own controller and model - keeps their data and logic separate from the page's</a:t>
            </a:r>
          </a:p>
          <a:p>
            <a:pPr lvl="1"/>
            <a:r>
              <a:rPr lang="en-US" dirty="0" smtClean="0"/>
              <a:t>Are fetched by a URL using a server request - therefore can be overridden just by overriding the URL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Portlets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login portlet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672" t="27909" r="5725" b="5819"/>
          <a:stretch>
            <a:fillRect/>
          </a:stretch>
        </p:blipFill>
        <p:spPr bwMode="auto">
          <a:xfrm>
            <a:off x="1776719" y="3124200"/>
            <a:ext cx="4245428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852919" y="3810000"/>
            <a:ext cx="2743200" cy="990600"/>
          </a:xfrm>
          <a:prstGeom prst="rect">
            <a:avLst/>
          </a:prstGeom>
          <a:solidFill>
            <a:srgbClr val="2DA2BF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98490" y="1524000"/>
            <a:ext cx="4320413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openmrs:portlet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"login"/&gt;</a:t>
            </a:r>
          </a:p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607" y="144780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login.jsp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05966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login.htm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3474890" y="2667000"/>
            <a:ext cx="7620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18090" y="1524000"/>
            <a:ext cx="2600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portlet tag is handled</a:t>
            </a:r>
          </a:p>
          <a:p>
            <a:r>
              <a:rPr lang="en-US" dirty="0" smtClean="0"/>
              <a:t>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PortletTag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" name="Picture 4" descr="C:\Users\Rowan\AppData\Local\Microsoft\Windows\Temporary Internet Files\Content.IE5\Z17ZLHB1\MCj043255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6013" y="303213"/>
            <a:ext cx="1144587" cy="1144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994944" y="228600"/>
            <a:ext cx="7641190" cy="1676400"/>
            <a:chOff x="994944" y="228600"/>
            <a:chExt cx="7641190" cy="1676400"/>
          </a:xfrm>
        </p:grpSpPr>
        <p:sp>
          <p:nvSpPr>
            <p:cNvPr id="10" name="TextBox 9"/>
            <p:cNvSpPr txBox="1"/>
            <p:nvPr/>
          </p:nvSpPr>
          <p:spPr>
            <a:xfrm>
              <a:off x="994944" y="914400"/>
              <a:ext cx="1856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PortletTag.java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52800" y="228600"/>
              <a:ext cx="2743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login</a:t>
              </a:r>
              <a:endParaRPr lang="en-US" i="1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352800" y="914400"/>
              <a:ext cx="2743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/</a:t>
              </a:r>
              <a:r>
                <a:rPr lang="en-US" i="1" dirty="0" err="1" smtClean="0"/>
                <a:t>portlets</a:t>
              </a:r>
              <a:r>
                <a:rPr lang="en-US" i="1" dirty="0" smtClean="0"/>
                <a:t>/</a:t>
              </a:r>
              <a:r>
                <a:rPr lang="en-US" i="1" dirty="0" err="1" smtClean="0"/>
                <a:t>login.portlet</a:t>
              </a:r>
              <a:endParaRPr lang="en-US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12686" y="22860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url</a:t>
              </a:r>
              <a:r>
                <a:rPr lang="en-US" dirty="0" smtClean="0"/>
                <a:t> attribute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12686" y="914400"/>
              <a:ext cx="2355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Creates portlet URL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3" idx="2"/>
              <a:endCxn id="14" idx="0"/>
            </p:cNvCxnSpPr>
            <p:nvPr/>
          </p:nvCxnSpPr>
          <p:spPr>
            <a:xfrm rot="5400000">
              <a:off x="4572000" y="762000"/>
              <a:ext cx="3048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Down Arrow 18"/>
            <p:cNvSpPr/>
            <p:nvPr/>
          </p:nvSpPr>
          <p:spPr>
            <a:xfrm>
              <a:off x="4343400" y="1524000"/>
              <a:ext cx="7620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12686" y="1535668"/>
              <a:ext cx="2523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Requests portlet URL</a:t>
              </a:r>
              <a:endParaRPr lang="en-US" dirty="0"/>
            </a:p>
          </p:txBody>
        </p:sp>
        <p:sp>
          <p:nvSpPr>
            <p:cNvPr id="29" name="Left Brace 28"/>
            <p:cNvSpPr/>
            <p:nvPr/>
          </p:nvSpPr>
          <p:spPr>
            <a:xfrm>
              <a:off x="2851542" y="228600"/>
              <a:ext cx="381000" cy="1676400"/>
            </a:xfrm>
            <a:prstGeom prst="leftBrace">
              <a:avLst>
                <a:gd name="adj1" fmla="val 8333"/>
                <a:gd name="adj2" fmla="val 49296"/>
              </a:avLst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10462" y="2133600"/>
            <a:ext cx="8223938" cy="685800"/>
            <a:chOff x="310462" y="2133600"/>
            <a:chExt cx="8223938" cy="685800"/>
          </a:xfrm>
        </p:grpSpPr>
        <p:sp>
          <p:nvSpPr>
            <p:cNvPr id="21" name="Rounded Rectangle 20"/>
            <p:cNvSpPr/>
            <p:nvPr/>
          </p:nvSpPr>
          <p:spPr>
            <a:xfrm>
              <a:off x="3352800" y="2133600"/>
              <a:ext cx="3461142" cy="68580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urlMapping</a:t>
              </a: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i="1" dirty="0" smtClean="0"/>
                <a:t>*.portlet </a:t>
              </a:r>
              <a:r>
                <a:rPr lang="en-US" dirty="0" smtClean="0"/>
                <a:t>→ </a:t>
              </a:r>
              <a:r>
                <a:rPr lang="en-US" i="1" dirty="0" err="1" smtClean="0">
                  <a:cs typeface="Courier New" pitchFamily="49" charset="0"/>
                </a:rPr>
                <a:t>PortletController</a:t>
              </a:r>
              <a:endParaRPr lang="en-US" i="1" dirty="0"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0462" y="2297668"/>
              <a:ext cx="2541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openmrs-servlet.xml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66342" y="2133600"/>
              <a:ext cx="1568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Maps URL</a:t>
              </a:r>
            </a:p>
            <a:p>
              <a:r>
                <a:rPr lang="en-US" dirty="0" smtClean="0"/>
                <a:t>to controller</a:t>
              </a:r>
              <a:endParaRPr lang="en-US" dirty="0"/>
            </a:p>
          </p:txBody>
        </p:sp>
        <p:sp>
          <p:nvSpPr>
            <p:cNvPr id="30" name="Left Brace 29"/>
            <p:cNvSpPr/>
            <p:nvPr/>
          </p:nvSpPr>
          <p:spPr>
            <a:xfrm>
              <a:off x="2851542" y="2133600"/>
              <a:ext cx="381000" cy="685800"/>
            </a:xfrm>
            <a:prstGeom prst="leftBrace">
              <a:avLst>
                <a:gd name="adj1" fmla="val 8333"/>
                <a:gd name="adj2" fmla="val 49296"/>
              </a:avLst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04800" y="2935069"/>
            <a:ext cx="8202438" cy="1789331"/>
            <a:chOff x="304800" y="2935069"/>
            <a:chExt cx="8202438" cy="1789331"/>
          </a:xfrm>
        </p:grpSpPr>
        <p:sp>
          <p:nvSpPr>
            <p:cNvPr id="32" name="TextBox 31"/>
            <p:cNvSpPr txBox="1"/>
            <p:nvPr/>
          </p:nvSpPr>
          <p:spPr>
            <a:xfrm>
              <a:off x="304800" y="3669268"/>
              <a:ext cx="2561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PortletController.java</a:t>
              </a:r>
            </a:p>
          </p:txBody>
        </p:sp>
        <p:sp>
          <p:nvSpPr>
            <p:cNvPr id="33" name="Left Brace 32"/>
            <p:cNvSpPr/>
            <p:nvPr/>
          </p:nvSpPr>
          <p:spPr>
            <a:xfrm>
              <a:off x="2845880" y="3036332"/>
              <a:ext cx="381000" cy="1688068"/>
            </a:xfrm>
            <a:prstGeom prst="leftBrace">
              <a:avLst>
                <a:gd name="adj1" fmla="val 8333"/>
                <a:gd name="adj2" fmla="val 49296"/>
              </a:avLst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352800" y="3048000"/>
              <a:ext cx="2743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/</a:t>
              </a:r>
              <a:r>
                <a:rPr lang="en-US" i="1" dirty="0" err="1" smtClean="0"/>
                <a:t>portlets</a:t>
              </a:r>
              <a:r>
                <a:rPr lang="en-US" i="1" dirty="0" smtClean="0"/>
                <a:t>/</a:t>
              </a:r>
              <a:r>
                <a:rPr lang="en-US" i="1" dirty="0" err="1" smtClean="0"/>
                <a:t>login.portlet</a:t>
              </a:r>
              <a:endParaRPr lang="en-US" i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96000" y="2935069"/>
              <a:ext cx="24112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servlet_path</a:t>
              </a:r>
              <a:endParaRPr lang="en-US" dirty="0" smtClean="0"/>
            </a:p>
            <a:p>
              <a:r>
                <a:rPr lang="en-US" dirty="0" smtClean="0"/>
                <a:t>attribute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429000" y="3733800"/>
              <a:ext cx="26670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/</a:t>
              </a:r>
              <a:r>
                <a:rPr lang="en-US" i="1" dirty="0" err="1" smtClean="0"/>
                <a:t>portlets</a:t>
              </a:r>
              <a:r>
                <a:rPr lang="en-US" i="1" dirty="0" smtClean="0"/>
                <a:t>/login</a:t>
              </a:r>
              <a:endParaRPr lang="en-US" i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96000" y="3745468"/>
              <a:ext cx="235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Removes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.portlet</a:t>
              </a:r>
              <a:endParaRPr lang="en-US" dirty="0"/>
            </a:p>
          </p:txBody>
        </p:sp>
        <p:cxnSp>
          <p:nvCxnSpPr>
            <p:cNvPr id="39" name="Straight Arrow Connector 38"/>
            <p:cNvCxnSpPr>
              <a:stCxn id="35" idx="2"/>
              <a:endCxn id="37" idx="0"/>
            </p:cNvCxnSpPr>
            <p:nvPr/>
          </p:nvCxnSpPr>
          <p:spPr>
            <a:xfrm rot="16200000" flipH="1">
              <a:off x="4591050" y="3562350"/>
              <a:ext cx="304800" cy="381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Down Arrow 58"/>
            <p:cNvSpPr/>
            <p:nvPr/>
          </p:nvSpPr>
          <p:spPr>
            <a:xfrm>
              <a:off x="4343400" y="4267200"/>
              <a:ext cx="7620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96000" y="4267200"/>
              <a:ext cx="2297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Forwards to view...</a:t>
              </a:r>
              <a:endParaRPr lang="en-US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28040" y="4876800"/>
            <a:ext cx="7997914" cy="990600"/>
            <a:chOff x="328040" y="4876800"/>
            <a:chExt cx="7997914" cy="990600"/>
          </a:xfrm>
        </p:grpSpPr>
        <p:sp>
          <p:nvSpPr>
            <p:cNvPr id="64" name="Rounded Rectangle 63"/>
            <p:cNvSpPr/>
            <p:nvPr/>
          </p:nvSpPr>
          <p:spPr>
            <a:xfrm>
              <a:off x="3429000" y="4876800"/>
              <a:ext cx="3402520" cy="99060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jspViewResolver</a:t>
              </a: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i="1" dirty="0" smtClean="0"/>
                <a:t>/</a:t>
              </a:r>
              <a:r>
                <a:rPr lang="en-US" i="1" dirty="0" err="1" smtClean="0"/>
                <a:t>portlets</a:t>
              </a:r>
              <a:r>
                <a:rPr lang="en-US" i="1" dirty="0" smtClean="0"/>
                <a:t>/login </a:t>
              </a:r>
              <a:r>
                <a:rPr lang="en-US" dirty="0" smtClean="0"/>
                <a:t>→ </a:t>
              </a:r>
              <a:r>
                <a:rPr lang="en-US" i="1" dirty="0" smtClean="0"/>
                <a:t>/</a:t>
              </a:r>
              <a:r>
                <a:rPr lang="en-US" i="1" dirty="0" err="1" smtClean="0">
                  <a:cs typeface="Courier New" pitchFamily="49" charset="0"/>
                </a:rPr>
                <a:t>portlets</a:t>
              </a:r>
              <a:r>
                <a:rPr lang="en-US" i="1" dirty="0" smtClean="0">
                  <a:cs typeface="Courier New" pitchFamily="49" charset="0"/>
                </a:rPr>
                <a:t>/login.jsp</a:t>
              </a:r>
              <a:r>
                <a:rPr lang="en-US" i="1" dirty="0" smtClean="0"/>
                <a:t> </a:t>
              </a:r>
              <a:endParaRPr lang="en-US" i="1" dirty="0">
                <a:cs typeface="Courier New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8040" y="5193268"/>
              <a:ext cx="2541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openmrs-servlet.xml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983920" y="4916269"/>
              <a:ext cx="13420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Maps view</a:t>
              </a:r>
            </a:p>
            <a:p>
              <a:r>
                <a:rPr lang="en-US" dirty="0" smtClean="0"/>
                <a:t>to JSP</a:t>
              </a:r>
            </a:p>
          </p:txBody>
        </p:sp>
        <p:sp>
          <p:nvSpPr>
            <p:cNvPr id="67" name="Left Brace 66"/>
            <p:cNvSpPr/>
            <p:nvPr/>
          </p:nvSpPr>
          <p:spPr>
            <a:xfrm>
              <a:off x="2819400" y="4876800"/>
              <a:ext cx="381000" cy="990600"/>
            </a:xfrm>
            <a:prstGeom prst="leftBrace">
              <a:avLst>
                <a:gd name="adj1" fmla="val 8333"/>
                <a:gd name="adj2" fmla="val 49296"/>
              </a:avLst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676400" y="6019800"/>
            <a:ext cx="6167194" cy="685800"/>
            <a:chOff x="1676400" y="6019800"/>
            <a:chExt cx="6167194" cy="685800"/>
          </a:xfrm>
        </p:grpSpPr>
        <p:sp>
          <p:nvSpPr>
            <p:cNvPr id="68" name="Down Arrow 67"/>
            <p:cNvSpPr/>
            <p:nvPr/>
          </p:nvSpPr>
          <p:spPr>
            <a:xfrm>
              <a:off x="4343400" y="6096000"/>
              <a:ext cx="7620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096000" y="6107668"/>
              <a:ext cx="1747594" cy="400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Displays JSP!</a:t>
              </a:r>
              <a:endParaRPr lang="en-US" sz="2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676400" y="6183868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login.jsp</a:t>
              </a:r>
            </a:p>
          </p:txBody>
        </p:sp>
        <p:sp>
          <p:nvSpPr>
            <p:cNvPr id="71" name="Left Brace 70"/>
            <p:cNvSpPr/>
            <p:nvPr/>
          </p:nvSpPr>
          <p:spPr>
            <a:xfrm>
              <a:off x="2845880" y="6019800"/>
              <a:ext cx="381000" cy="685800"/>
            </a:xfrm>
            <a:prstGeom prst="leftBrace">
              <a:avLst>
                <a:gd name="adj1" fmla="val 8333"/>
                <a:gd name="adj2" fmla="val 49296"/>
              </a:avLst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471672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Create a controller which extends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PortletController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Override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populateModel</a:t>
            </a:r>
            <a:r>
              <a:rPr lang="en-US" dirty="0" smtClean="0"/>
              <a:t> to create the model for the </a:t>
            </a:r>
            <a:r>
              <a:rPr lang="en-US" dirty="0" err="1" smtClean="0"/>
              <a:t>portlet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Add a bean instance of the controller to the module's application context, e.g.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module </a:t>
            </a:r>
            <a:r>
              <a:rPr lang="en-US" dirty="0" err="1" smtClean="0"/>
              <a:t>portlet</a:t>
            </a:r>
            <a:r>
              <a:rPr lang="en-US" dirty="0" smtClean="0"/>
              <a:t>...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267200"/>
            <a:ext cx="784860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&lt;bean</a:t>
            </a:r>
          </a:p>
          <a:p>
            <a:r>
              <a:rPr lang="en-GB" dirty="0" smtClean="0"/>
              <a:t>  id="</a:t>
            </a:r>
            <a:r>
              <a:rPr lang="en-GB" dirty="0" err="1" smtClean="0"/>
              <a:t>patientAppointmentsPortletController</a:t>
            </a:r>
            <a:r>
              <a:rPr lang="en-GB" dirty="0" smtClean="0"/>
              <a:t>" </a:t>
            </a:r>
          </a:p>
          <a:p>
            <a:r>
              <a:rPr lang="en-GB" dirty="0" smtClean="0"/>
              <a:t>  class="org.....web.controller.PatientAppointmentsPortletController"</a:t>
            </a:r>
          </a:p>
          <a:p>
            <a:r>
              <a:rPr lang="en-GB" dirty="0" smtClean="0"/>
              <a:t>/&gt; 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24271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 startAt="4"/>
            </a:pPr>
            <a:r>
              <a:rPr lang="en-US" dirty="0" smtClean="0"/>
              <a:t>Add an entry to the URL mapping bean to map the </a:t>
            </a:r>
            <a:r>
              <a:rPr lang="en-US" dirty="0" err="1" smtClean="0"/>
              <a:t>portlet's</a:t>
            </a:r>
            <a:r>
              <a:rPr lang="en-US" dirty="0" smtClean="0"/>
              <a:t> URL to the controller, e.g.</a:t>
            </a:r>
          </a:p>
          <a:p>
            <a:pPr marL="624078" indent="-514350">
              <a:buFont typeface="+mj-lt"/>
              <a:buAutoNum type="arabicPeriod" startAt="4"/>
            </a:pPr>
            <a:endParaRPr lang="en-US" dirty="0" smtClean="0"/>
          </a:p>
          <a:p>
            <a:pPr marL="624078" indent="-514350">
              <a:buFont typeface="+mj-lt"/>
              <a:buAutoNum type="arabicPeriod" startAt="4"/>
            </a:pPr>
            <a:endParaRPr lang="en-US" dirty="0" smtClean="0"/>
          </a:p>
          <a:p>
            <a:pPr marL="624078" indent="-514350">
              <a:buFont typeface="+mj-lt"/>
              <a:buAutoNum type="arabicPeriod" startAt="4"/>
            </a:pPr>
            <a:endParaRPr lang="en-US" dirty="0" smtClean="0"/>
          </a:p>
          <a:p>
            <a:pPr marL="624078" indent="-514350">
              <a:buFont typeface="+mj-lt"/>
              <a:buAutoNum type="arabicPeriod" startAt="4"/>
            </a:pPr>
            <a:endParaRPr lang="en-US" dirty="0" smtClean="0"/>
          </a:p>
          <a:p>
            <a:pPr marL="624078" indent="-514350">
              <a:buFont typeface="+mj-lt"/>
              <a:buAutoNum type="arabicPeriod" startAt="4"/>
            </a:pPr>
            <a:r>
              <a:rPr lang="en-US" dirty="0" smtClean="0"/>
              <a:t>Place the JSP for the</a:t>
            </a:r>
            <a:br>
              <a:rPr lang="en-US" dirty="0" smtClean="0"/>
            </a:br>
            <a:r>
              <a:rPr lang="en-US" dirty="0" err="1" smtClean="0"/>
              <a:t>portlet</a:t>
            </a:r>
            <a:r>
              <a:rPr lang="en-US" dirty="0" smtClean="0"/>
              <a:t> in </a:t>
            </a:r>
            <a:br>
              <a:rPr lang="en-US" dirty="0" smtClean="0"/>
            </a:br>
            <a:r>
              <a:rPr lang="en-US" i="1" dirty="0" smtClean="0"/>
              <a:t>/web/module/</a:t>
            </a:r>
            <a:r>
              <a:rPr lang="en-US" i="1" dirty="0" err="1" smtClean="0"/>
              <a:t>portlets</a:t>
            </a:r>
            <a:endParaRPr lang="en-US" i="1" dirty="0" smtClean="0"/>
          </a:p>
          <a:p>
            <a:pPr marL="624078" indent="-514350">
              <a:buFont typeface="+mj-lt"/>
              <a:buAutoNum type="arabicPeriod" startAt="4"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module </a:t>
            </a:r>
            <a:r>
              <a:rPr lang="en-US" dirty="0" err="1" smtClean="0"/>
              <a:t>portlet</a:t>
            </a:r>
            <a:r>
              <a:rPr lang="en-US" dirty="0" smtClean="0"/>
              <a:t>...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438400"/>
            <a:ext cx="8686800" cy="160043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&lt;property name="mappings"&gt;</a:t>
            </a:r>
          </a:p>
          <a:p>
            <a:r>
              <a:rPr lang="en-GB" sz="1400" dirty="0" smtClean="0"/>
              <a:t>  &lt;props&gt;</a:t>
            </a:r>
          </a:p>
          <a:p>
            <a:r>
              <a:rPr lang="fr-FR" sz="1400" dirty="0" smtClean="0"/>
              <a:t>    &lt;</a:t>
            </a:r>
            <a:r>
              <a:rPr lang="fr-FR" sz="1400" dirty="0" err="1" smtClean="0"/>
              <a:t>prop</a:t>
            </a:r>
            <a:r>
              <a:rPr lang="fr-FR" sz="1400" dirty="0" smtClean="0"/>
              <a:t> </a:t>
            </a:r>
            <a:r>
              <a:rPr lang="fr-FR" sz="1400" dirty="0" err="1" smtClean="0"/>
              <a:t>key</a:t>
            </a:r>
            <a:r>
              <a:rPr lang="fr-FR" sz="1400" dirty="0" smtClean="0"/>
              <a:t>="module/@MODULE_ID@/</a:t>
            </a:r>
            <a:r>
              <a:rPr lang="fr-FR" sz="1400" dirty="0" err="1" smtClean="0"/>
              <a:t>appointment.form</a:t>
            </a:r>
            <a:r>
              <a:rPr lang="fr-FR" sz="1400" dirty="0" smtClean="0"/>
              <a:t>"&gt;</a:t>
            </a:r>
            <a:r>
              <a:rPr lang="fr-FR" sz="1400" dirty="0" err="1" smtClean="0"/>
              <a:t>appointmentFormController</a:t>
            </a:r>
            <a:r>
              <a:rPr lang="fr-FR" sz="1400" dirty="0" smtClean="0"/>
              <a:t>&lt;/</a:t>
            </a:r>
            <a:r>
              <a:rPr lang="fr-FR" sz="1400" dirty="0" err="1" smtClean="0"/>
              <a:t>prop</a:t>
            </a:r>
            <a:r>
              <a:rPr lang="fr-FR" sz="1400" dirty="0" smtClean="0"/>
              <a:t>&gt;</a:t>
            </a:r>
          </a:p>
          <a:p>
            <a:r>
              <a:rPr lang="fr-FR" sz="1400" dirty="0" smtClean="0"/>
              <a:t>    &lt;</a:t>
            </a:r>
            <a:r>
              <a:rPr lang="fr-FR" sz="1400" dirty="0" err="1" smtClean="0"/>
              <a:t>prop</a:t>
            </a:r>
            <a:r>
              <a:rPr lang="fr-FR" sz="1400" dirty="0" smtClean="0"/>
              <a:t> </a:t>
            </a:r>
            <a:r>
              <a:rPr lang="fr-FR" sz="1400" dirty="0" err="1" smtClean="0"/>
              <a:t>key</a:t>
            </a:r>
            <a:r>
              <a:rPr lang="fr-FR" sz="1400" dirty="0" smtClean="0"/>
              <a:t>="module/@MODULE_ID@/</a:t>
            </a:r>
            <a:r>
              <a:rPr lang="fr-FR" sz="1400" dirty="0" err="1" smtClean="0"/>
              <a:t>appointment.list</a:t>
            </a:r>
            <a:r>
              <a:rPr lang="fr-FR" sz="1400" dirty="0" smtClean="0"/>
              <a:t>"&gt;</a:t>
            </a:r>
            <a:r>
              <a:rPr lang="fr-FR" sz="1400" dirty="0" err="1" smtClean="0"/>
              <a:t>appointmentListController</a:t>
            </a:r>
            <a:r>
              <a:rPr lang="fr-FR" sz="1400" dirty="0" smtClean="0"/>
              <a:t>&lt;/</a:t>
            </a:r>
            <a:r>
              <a:rPr lang="fr-FR" sz="1400" dirty="0" err="1" smtClean="0"/>
              <a:t>prop</a:t>
            </a:r>
            <a:r>
              <a:rPr lang="fr-FR" sz="1400" dirty="0" smtClean="0"/>
              <a:t>&gt;</a:t>
            </a:r>
          </a:p>
          <a:p>
            <a:r>
              <a:rPr lang="en-GB" sz="1400" b="1" dirty="0" smtClean="0"/>
              <a:t>    &lt;prop key="**/</a:t>
            </a:r>
            <a:r>
              <a:rPr lang="en-GB" sz="1400" b="1" dirty="0" err="1" smtClean="0"/>
              <a:t>patientAppointments.portlet</a:t>
            </a:r>
            <a:r>
              <a:rPr lang="en-GB" sz="1400" b="1" dirty="0" smtClean="0"/>
              <a:t>"&gt;</a:t>
            </a:r>
            <a:r>
              <a:rPr lang="en-GB" sz="1400" b="1" dirty="0" err="1" smtClean="0"/>
              <a:t>patientAppointmentsPortletController</a:t>
            </a:r>
            <a:r>
              <a:rPr lang="en-GB" sz="1400" b="1" dirty="0" smtClean="0"/>
              <a:t>&lt;/prop&gt;</a:t>
            </a:r>
          </a:p>
          <a:p>
            <a:r>
              <a:rPr lang="en-GB" sz="1400" dirty="0" smtClean="0"/>
              <a:t>  &lt;/props&gt;</a:t>
            </a:r>
          </a:p>
          <a:p>
            <a:r>
              <a:rPr lang="en-GB" sz="1400" dirty="0" smtClean="0"/>
              <a:t>&lt;/property&gt;</a:t>
            </a:r>
            <a:endParaRPr lang="en-GB" sz="1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2025" t="55180" r="76250" b="28937"/>
          <a:stretch>
            <a:fillRect/>
          </a:stretch>
        </p:blipFill>
        <p:spPr bwMode="auto">
          <a:xfrm>
            <a:off x="5181600" y="4267200"/>
            <a:ext cx="350200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a </a:t>
            </a:r>
            <a:r>
              <a:rPr lang="en-US" dirty="0" err="1" smtClean="0"/>
              <a:t>portlet</a:t>
            </a:r>
            <a:r>
              <a:rPr lang="en-US" dirty="0" smtClean="0"/>
              <a:t> from a module you need to specify in the </a:t>
            </a:r>
            <a:r>
              <a:rPr lang="en-US" dirty="0" err="1" smtClean="0"/>
              <a:t>portlet</a:t>
            </a:r>
            <a:r>
              <a:rPr lang="en-US" dirty="0" smtClean="0"/>
              <a:t> tag which module it is defined in</a:t>
            </a:r>
          </a:p>
          <a:p>
            <a:r>
              <a:rPr lang="en-US" dirty="0" smtClean="0"/>
              <a:t>This allows the </a:t>
            </a:r>
            <a:r>
              <a:rPr lang="en-US" dirty="0" err="1" smtClean="0"/>
              <a:t>portlet</a:t>
            </a:r>
            <a:r>
              <a:rPr lang="en-US" dirty="0" smtClean="0"/>
              <a:t> controller to find the </a:t>
            </a:r>
            <a:r>
              <a:rPr lang="en-US" dirty="0" err="1" smtClean="0"/>
              <a:t>portlet's</a:t>
            </a:r>
            <a:r>
              <a:rPr lang="en-US" dirty="0" smtClean="0"/>
              <a:t> JSP</a:t>
            </a:r>
          </a:p>
          <a:p>
            <a:r>
              <a:rPr lang="en-US" dirty="0" smtClean="0"/>
              <a:t>For example: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a module </a:t>
            </a:r>
            <a:r>
              <a:rPr lang="en-US" dirty="0" err="1" smtClean="0"/>
              <a:t>portlet</a:t>
            </a:r>
            <a:r>
              <a:rPr lang="en-US" dirty="0" smtClean="0"/>
              <a:t>...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267200"/>
            <a:ext cx="685800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openmrs:portlet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patientAppointments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moduleId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="appointments"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URLs for controllers in OpenMRS can be overridden by modules</a:t>
            </a:r>
          </a:p>
          <a:p>
            <a:r>
              <a:rPr lang="en-US" dirty="0" smtClean="0"/>
              <a:t>Put a mapping in the </a:t>
            </a:r>
            <a:r>
              <a:rPr lang="en-US" dirty="0" err="1" smtClean="0"/>
              <a:t>url</a:t>
            </a:r>
            <a:r>
              <a:rPr lang="en-US" dirty="0" smtClean="0"/>
              <a:t> mapping bean for that module, e.g.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</a:t>
            </a:r>
            <a:r>
              <a:rPr lang="en-US" dirty="0" err="1" smtClean="0"/>
              <a:t>portlets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3429000"/>
            <a:ext cx="7315200" cy="28623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&lt;bean class="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org.spring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SimpleUrlHandlerMapping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&lt;property name="order"&gt;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&lt;value&gt;50&lt;/value&gt;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&lt;/property&gt;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&lt;property name="mappings"&gt;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&lt;props&gt;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&lt;prop key="/login.htm"&gt;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customLoginPage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&lt;/prop&gt;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&lt;/props&gt;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&lt;/property&gt;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&lt;/bean&gt;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810000" y="5638800"/>
            <a:ext cx="2514600" cy="990600"/>
          </a:xfrm>
          <a:prstGeom prst="wedgeRoundRectCallout">
            <a:avLst>
              <a:gd name="adj1" fmla="val -26149"/>
              <a:gd name="adj2" fmla="val -71411"/>
              <a:gd name="adj3" fmla="val 16667"/>
            </a:avLst>
          </a:prstGeom>
          <a:ln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Overrides the login URL, mapping it to our controller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334000" y="3962400"/>
            <a:ext cx="2819400" cy="990600"/>
          </a:xfrm>
          <a:prstGeom prst="wedgeRoundRectCallout">
            <a:avLst>
              <a:gd name="adj1" fmla="val -92993"/>
              <a:gd name="adj2" fmla="val -29807"/>
              <a:gd name="adj3" fmla="val 16667"/>
            </a:avLst>
          </a:prstGeom>
          <a:ln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Tells spring that these mappings take priority over </a:t>
            </a:r>
            <a:r>
              <a:rPr lang="en-US" dirty="0" err="1" smtClean="0"/>
              <a:t>OpenMRS's</a:t>
            </a:r>
            <a:endParaRPr lang="en-US" dirty="0"/>
          </a:p>
        </p:txBody>
      </p:sp>
      <p:pic>
        <p:nvPicPr>
          <p:cNvPr id="7" name="Picture 4" descr="C:\Users\Rowan\AppData\Local\Microsoft\Windows\Temporary Internet Files\Content.IE5\Z17ZLHB1\MCj0432553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6013" y="303213"/>
            <a:ext cx="1144587" cy="1144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Portlets</a:t>
            </a:r>
            <a:r>
              <a:rPr lang="en-US" dirty="0" smtClean="0"/>
              <a:t> are imported by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PortletTag</a:t>
            </a:r>
            <a:r>
              <a:rPr lang="en-US" sz="2400" dirty="0" smtClean="0"/>
              <a:t> </a:t>
            </a:r>
            <a:r>
              <a:rPr lang="en-US" dirty="0" smtClean="0"/>
              <a:t>via a </a:t>
            </a:r>
            <a:r>
              <a:rPr lang="en-US" i="1" dirty="0" smtClean="0"/>
              <a:t>URL</a:t>
            </a:r>
          </a:p>
          <a:p>
            <a:r>
              <a:rPr lang="en-US" dirty="0" smtClean="0"/>
              <a:t>So we can override them by overriding their URL, redirecting it to a controller in our module, e.g.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</a:t>
            </a:r>
            <a:r>
              <a:rPr lang="en-US" dirty="0" err="1" smtClean="0"/>
              <a:t>portlets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505200"/>
            <a:ext cx="8382000" cy="261610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&lt;bean class="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org.spring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SimpleUrlHandlerMapping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&lt;property name="order"&gt;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&lt;value&gt;50&lt;/value&gt;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&lt;/property&gt;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&lt;property name="mappings"&gt;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&lt;props&gt;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&lt;prop key="/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portlets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login.portlet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customLoginPortlet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&lt;/prop&gt;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&lt;/props&gt;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&lt;/property&gt;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&lt;/bean&gt;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429000" y="5562600"/>
            <a:ext cx="2819400" cy="990600"/>
          </a:xfrm>
          <a:prstGeom prst="wedgeRoundRectCallout">
            <a:avLst>
              <a:gd name="adj1" fmla="val -26149"/>
              <a:gd name="adj2" fmla="val -71411"/>
              <a:gd name="adj3" fmla="val 16667"/>
            </a:avLst>
          </a:prstGeom>
          <a:ln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Overrides the login portlet, mapping it to our portlet controller</a:t>
            </a:r>
            <a:endParaRPr lang="en-US" dirty="0"/>
          </a:p>
        </p:txBody>
      </p:sp>
      <p:pic>
        <p:nvPicPr>
          <p:cNvPr id="7" name="Picture 4" descr="C:\Users\Rowan\AppData\Local\Microsoft\Windows\Temporary Internet Files\Content.IE5\Z17ZLHB1\MCj0432553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6013" y="303213"/>
            <a:ext cx="1144587" cy="1144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Extensions</a:t>
            </a:r>
            <a:r>
              <a:rPr lang="en-US" dirty="0" smtClean="0"/>
              <a:t> are classes which a module</a:t>
            </a:r>
            <a:br>
              <a:rPr lang="en-US" dirty="0" smtClean="0"/>
            </a:br>
            <a:r>
              <a:rPr lang="en-US" dirty="0" smtClean="0"/>
              <a:t>can define to output something to the view</a:t>
            </a:r>
          </a:p>
          <a:p>
            <a:r>
              <a:rPr lang="en-US" b="1" dirty="0" smtClean="0"/>
              <a:t>Extension points </a:t>
            </a:r>
            <a:r>
              <a:rPr lang="en-US" dirty="0" smtClean="0"/>
              <a:t>are "hooks" in the standard OpenMRS JSPs that extensions can be attached to</a:t>
            </a:r>
          </a:p>
          <a:p>
            <a:endParaRPr lang="en-US" dirty="0" smtClean="0"/>
          </a:p>
          <a:p>
            <a:r>
              <a:rPr lang="en-US" dirty="0" smtClean="0"/>
              <a:t>So a module can define an extension, attach it to an existing extension point and output something at that location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points</a:t>
            </a:r>
            <a:endParaRPr lang="en-US" dirty="0"/>
          </a:p>
        </p:txBody>
      </p:sp>
      <p:pic>
        <p:nvPicPr>
          <p:cNvPr id="1026" name="Picture 2" descr="C:\Users\Rowan\AppData\Local\Microsoft\Windows\Temporary Internet Files\Content.IE5\OGJX8C8T\MCj0333130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150615" y="370020"/>
            <a:ext cx="1383785" cy="13825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Websites</a:t>
            </a:r>
          </a:p>
          <a:p>
            <a:pPr lvl="1"/>
            <a:r>
              <a:rPr lang="en-US" dirty="0" smtClean="0">
                <a:hlinkClick r:id="rId2"/>
              </a:rPr>
              <a:t>http://openmrs.org/wiki/Module_Extension_Points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http://openmrs.org/wiki/Module_Portlets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an extension point on the help page </a:t>
            </a:r>
            <a:r>
              <a:rPr lang="en-US" i="1" dirty="0" smtClean="0"/>
              <a:t>/WEB-INF/view/help.jsp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help extension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769275"/>
            <a:ext cx="7467600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spring:message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code="help.text2"/&gt;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openmrs:extensionPoint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pointId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org.openmrs.help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&lt;%@ include file="/WEB-INF/template/footer.jsp" %&gt;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257800" y="2390001"/>
            <a:ext cx="2362200" cy="12192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a unique identifier for this point</a:t>
            </a:r>
            <a:endParaRPr lang="en-US" dirty="0"/>
          </a:p>
        </p:txBody>
      </p:sp>
      <p:pic>
        <p:nvPicPr>
          <p:cNvPr id="6" name="Picture 2" descr="C:\Users\Rowan\AppData\Local\Microsoft\Windows\Temporary Internet Files\Content.IE5\Z17ZLHB1\MCj0441428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304800"/>
            <a:ext cx="990600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this to put HTML under the standard help page messages, i.e.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help extension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590800"/>
            <a:ext cx="6248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/>
          <p:nvPr/>
        </p:nvSpPr>
        <p:spPr>
          <a:xfrm>
            <a:off x="4495800" y="3886200"/>
            <a:ext cx="2438400" cy="1219200"/>
          </a:xfrm>
          <a:prstGeom prst="wedgeRoundRectCallout">
            <a:avLst>
              <a:gd name="adj1" fmla="val -122008"/>
              <a:gd name="adj2" fmla="val -37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 point is here, so we can add HTML here</a:t>
            </a:r>
            <a:endParaRPr lang="en-US" dirty="0"/>
          </a:p>
        </p:txBody>
      </p:sp>
      <p:pic>
        <p:nvPicPr>
          <p:cNvPr id="6" name="Picture 2" descr="C:\Users\Rowan\AppData\Local\Microsoft\Windows\Temporary Internet Files\Content.IE5\Z17ZLHB1\MCj0441428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304800"/>
            <a:ext cx="990600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 by creating the extension class, which must extend the abstract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org.openmrs.module.Extension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help extension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971800"/>
            <a:ext cx="7391400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HelpExt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Extension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MEDIA_TYPE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getMediaType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MEDIA_TYPE.html;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124200" y="4648200"/>
            <a:ext cx="5257800" cy="1447800"/>
          </a:xfrm>
          <a:prstGeom prst="wedgeRoundRectCallout">
            <a:avLst>
              <a:gd name="adj1" fmla="val -38126"/>
              <a:gd name="adj2" fmla="val -812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Every extension must implement this method, and return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MEDIA_TYPE.html </a:t>
            </a:r>
            <a:r>
              <a:rPr lang="en-US" sz="2000" dirty="0" smtClean="0"/>
              <a:t>... because one day extensions might have different media types...</a:t>
            </a:r>
            <a:endParaRPr lang="en-US" sz="2000" dirty="0"/>
          </a:p>
        </p:txBody>
      </p:sp>
      <p:pic>
        <p:nvPicPr>
          <p:cNvPr id="6" name="Picture 2" descr="C:\Users\Rowan\AppData\Local\Microsoft\Windows\Temporary Internet Files\Content.IE5\Z17ZLHB1\MCj0441428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304800"/>
            <a:ext cx="990600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extension outputs HTML by overriding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getOverrideContent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help extension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644676"/>
            <a:ext cx="7848600" cy="2585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HelpExt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Extension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MEDIA_TYPE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getMediaType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MEDIA_TYPE.html;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getOverrideContent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bodyContent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"&lt;b&gt;Help yourself!&lt;/b&gt;";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581400" y="5029200"/>
            <a:ext cx="4038600" cy="914400"/>
          </a:xfrm>
          <a:prstGeom prst="wedgeRoundRectCallout">
            <a:avLst>
              <a:gd name="adj1" fmla="val -37441"/>
              <a:gd name="adj2" fmla="val -904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This content will appear at the extension point in the JSP</a:t>
            </a:r>
            <a:endParaRPr lang="en-US" sz="2000" dirty="0"/>
          </a:p>
        </p:txBody>
      </p:sp>
      <p:pic>
        <p:nvPicPr>
          <p:cNvPr id="6" name="Picture 2" descr="C:\Users\Rowan\AppData\Local\Microsoft\Windows\Temporary Internet Files\Content.IE5\Z17ZLHB1\MCj0441428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304800"/>
            <a:ext cx="990600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extension is hooked to the extension point in the module's </a:t>
            </a:r>
            <a:r>
              <a:rPr lang="en-US" i="1" dirty="0" smtClean="0"/>
              <a:t>config.xml</a:t>
            </a:r>
            <a:r>
              <a:rPr lang="en-US" dirty="0" smtClean="0"/>
              <a:t>  file...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help extension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743200"/>
            <a:ext cx="7315200" cy="28623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&lt;module&gt;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&lt;extension&gt;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&lt;point&gt;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org.openmrs.help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&lt;/point&gt;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&lt;class&gt;@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MODULE_PACKAGE@.HelpExt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&lt;/class&gt;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&lt;/extension&gt;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&lt;/module&gt;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581400" y="2590800"/>
            <a:ext cx="2514600" cy="838200"/>
          </a:xfrm>
          <a:prstGeom prst="wedgeRoundRectCallout">
            <a:avLst>
              <a:gd name="adj1" fmla="val -36507"/>
              <a:gd name="adj2" fmla="val 850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extension point ID from the JSP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343400" y="4876800"/>
            <a:ext cx="2514600" cy="838200"/>
          </a:xfrm>
          <a:prstGeom prst="wedgeRoundRectCallout">
            <a:avLst>
              <a:gd name="adj1" fmla="val -36507"/>
              <a:gd name="adj2" fmla="val -898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extension class in our module</a:t>
            </a:r>
            <a:endParaRPr lang="en-US" dirty="0"/>
          </a:p>
        </p:txBody>
      </p:sp>
      <p:pic>
        <p:nvPicPr>
          <p:cNvPr id="8" name="Picture 2" descr="C:\Users\Rowan\AppData\Local\Microsoft\Windows\Temporary Internet Files\Content.IE5\Z17ZLHB1\MCj0441428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304800"/>
            <a:ext cx="990600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getOverrideContent</a:t>
            </a:r>
            <a:r>
              <a:rPr lang="en-US" dirty="0" smtClean="0">
                <a:cs typeface="Courier New" pitchFamily="49" charset="0"/>
              </a:rPr>
              <a:t> in the extension class </a:t>
            </a:r>
            <a:r>
              <a:rPr lang="en-US" dirty="0" smtClean="0"/>
              <a:t>returns non-null, the returned string is simply outputted...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help extension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895600"/>
            <a:ext cx="6096000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ounded Rectangular Callout 8"/>
          <p:cNvSpPr/>
          <p:nvPr/>
        </p:nvSpPr>
        <p:spPr>
          <a:xfrm>
            <a:off x="4267200" y="4495800"/>
            <a:ext cx="2667000" cy="838200"/>
          </a:xfrm>
          <a:prstGeom prst="wedgeRoundRectCallout">
            <a:avLst>
              <a:gd name="adj1" fmla="val -101744"/>
              <a:gd name="adj2" fmla="val -22986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 HTML has been output here</a:t>
            </a:r>
            <a:endParaRPr lang="en-US" dirty="0"/>
          </a:p>
        </p:txBody>
      </p:sp>
      <p:pic>
        <p:nvPicPr>
          <p:cNvPr id="2050" name="Picture 2" descr="C:\Users\Rowan\AppData\Local\Microsoft\Windows\Temporary Internet Files\Content.IE5\Z17ZLHB1\MCj0441428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304800"/>
            <a:ext cx="990600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ln>
          <a:tailEnd type="none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2604</TotalTime>
  <Words>1505</Words>
  <Application>Microsoft Office PowerPoint</Application>
  <PresentationFormat>On-screen Show (4:3)</PresentationFormat>
  <Paragraphs>317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Presentation1</vt:lpstr>
      <vt:lpstr>Extensions and Portlets</vt:lpstr>
      <vt:lpstr>Modifying the interface</vt:lpstr>
      <vt:lpstr>Extension points</vt:lpstr>
      <vt:lpstr>Example: help extension</vt:lpstr>
      <vt:lpstr>Example: help extension</vt:lpstr>
      <vt:lpstr>Example: help extension</vt:lpstr>
      <vt:lpstr>Example: help extension</vt:lpstr>
      <vt:lpstr>Example: help extension</vt:lpstr>
      <vt:lpstr>Example: help extension</vt:lpstr>
      <vt:lpstr>Extension classes</vt:lpstr>
      <vt:lpstr>Extension classes</vt:lpstr>
      <vt:lpstr>Extension classes</vt:lpstr>
      <vt:lpstr>Extension classes</vt:lpstr>
      <vt:lpstr>Reusable components</vt:lpstr>
      <vt:lpstr>JSP include</vt:lpstr>
      <vt:lpstr>TAG files</vt:lpstr>
      <vt:lpstr>Tag handler class</vt:lpstr>
      <vt:lpstr>Issues</vt:lpstr>
      <vt:lpstr>Portlets</vt:lpstr>
      <vt:lpstr>Example: iGoogle</vt:lpstr>
      <vt:lpstr>Portlet</vt:lpstr>
      <vt:lpstr>Portlets</vt:lpstr>
      <vt:lpstr>Example: login portlet</vt:lpstr>
      <vt:lpstr>Slide 24</vt:lpstr>
      <vt:lpstr>Adding a module portlet...</vt:lpstr>
      <vt:lpstr>Adding a module portlet...</vt:lpstr>
      <vt:lpstr>Using a module portlet...</vt:lpstr>
      <vt:lpstr>Overriding portlets</vt:lpstr>
      <vt:lpstr>Overriding portlets</vt:lpstr>
      <vt:lpstr>References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Rowan Seymour</dc:creator>
  <cp:lastModifiedBy>Rowan Seymour</cp:lastModifiedBy>
  <cp:revision>295</cp:revision>
  <dcterms:created xsi:type="dcterms:W3CDTF">2009-05-07T15:19:39Z</dcterms:created>
  <dcterms:modified xsi:type="dcterms:W3CDTF">2010-09-29T14:48:25Z</dcterms:modified>
</cp:coreProperties>
</file>