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75" r:id="rId12"/>
    <p:sldId id="276" r:id="rId13"/>
    <p:sldId id="264" r:id="rId14"/>
    <p:sldId id="279" r:id="rId15"/>
    <p:sldId id="28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1" autoAdjust="0"/>
  </p:normalViewPr>
  <p:slideViewPr>
    <p:cSldViewPr>
      <p:cViewPr>
        <p:scale>
          <a:sx n="60" d="100"/>
          <a:sy n="60" d="100"/>
        </p:scale>
        <p:origin x="-143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C28B2-0763-4614-8C48-3AB9B85BE976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6AE80-4A12-4676-9CF6-D9678A29CD6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B5C743-5115-4118-BD18-02A198A314D4}" type="datetimeFigureOut">
              <a:rPr lang="en-GB" smtClean="0"/>
              <a:pPr/>
              <a:t>05/10/2010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0AF0B6-7AC3-423D-B54E-D911C97A05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Orders and Drugs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programmer's guide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28"/>
            <a:ext cx="3610744" cy="4525963"/>
          </a:xfrm>
        </p:spPr>
        <p:txBody>
          <a:bodyPr/>
          <a:lstStyle/>
          <a:p>
            <a:r>
              <a:rPr lang="en-US" dirty="0" smtClean="0"/>
              <a:t>This is used to hold orders of type "Lab test"</a:t>
            </a:r>
          </a:p>
          <a:p>
            <a:endParaRPr lang="en-US" dirty="0" smtClean="0"/>
          </a:p>
          <a:p>
            <a:r>
              <a:rPr lang="en-US" dirty="0" smtClean="0"/>
              <a:t>Is the base 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DrugOrder</a:t>
            </a:r>
            <a:r>
              <a:rPr lang="en-US" dirty="0" smtClean="0"/>
              <a:t>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 Order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484784"/>
            <a:ext cx="4752528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Order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Patient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OrderType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orderType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Concept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concept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String instructions;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startDate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autoExpireDate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Encounter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encounter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User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orderer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Boolean discontinued;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User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discontinuedBy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discontinuedDate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Concept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discontinuedReason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accessionNumber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28"/>
            <a:ext cx="3610744" cy="4525963"/>
          </a:xfrm>
        </p:spPr>
        <p:txBody>
          <a:bodyPr/>
          <a:lstStyle/>
          <a:p>
            <a:r>
              <a:rPr lang="en-US" dirty="0" smtClean="0"/>
              <a:t>This is used to hold orders of type "Drug order"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 </a:t>
            </a:r>
            <a:r>
              <a:rPr lang="en-US" dirty="0" err="1" smtClean="0"/>
              <a:t>DrugOrder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484784"/>
            <a:ext cx="4752528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DrugOrder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Order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Double dose;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equivalentDailyDose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String units;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String frequency;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Boolean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prn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Boolean complex;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Integer quantity;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Drug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drug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Drugs are accessed via the concept service</a:t>
            </a:r>
          </a:p>
          <a:p>
            <a:pPr lvl="1"/>
            <a:r>
              <a:rPr lang="en-US" dirty="0" smtClean="0"/>
              <a:t>By drug name...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concept...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drugs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20889"/>
            <a:ext cx="684076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Drug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drug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Context.getConceptService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getDrug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("Triomune-30");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049777"/>
            <a:ext cx="684076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Concept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Context.getConceptService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getConcept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(792);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List&lt;Drug&gt; drugs =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Context.getConceptService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getDrugsByConcept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cpt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427984" y="3284984"/>
            <a:ext cx="3816424" cy="720080"/>
          </a:xfrm>
          <a:prstGeom prst="wedgeRectCallout">
            <a:avLst>
              <a:gd name="adj1" fmla="val 8910"/>
              <a:gd name="adj2" fmla="val 86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id for </a:t>
            </a:r>
            <a:r>
              <a:rPr lang="en-GB" dirty="0" smtClean="0"/>
              <a:t>STAVUDINE LAMIVUDINE AND NEVIRAPINE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drug order...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44824"/>
            <a:ext cx="648072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drugOrder.setOrderType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drugOrderType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drugOrder.setPatient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drugOrder.setStartDate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startDate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drugOrder.setAutoExpireDate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stopDate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drugOrder.setConcept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(concept);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drugOrder.setDrug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(drug);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drugOrder.setDose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(dosage);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drugOrder.setFrequency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(frequency)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drugOrder.setUnits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(units);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228184" y="2492896"/>
            <a:ext cx="504056" cy="1296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/>
          <p:cNvSpPr/>
          <p:nvPr/>
        </p:nvSpPr>
        <p:spPr>
          <a:xfrm>
            <a:off x="6228184" y="4077072"/>
            <a:ext cx="504056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32240" y="2636912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order properties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732240" y="4149080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 order properties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09871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new order, use...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get all the orders for a specific patient, use...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service examples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40803"/>
            <a:ext cx="75438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Order();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Context.getOrderService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saveOrder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332982"/>
            <a:ext cx="75438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Patient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List&lt;Order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&gt; orders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Context.getOrderService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getOrdersByPatient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Drugs are often prescribed to a patient in a regimen of multiple drugs</a:t>
            </a:r>
          </a:p>
          <a:p>
            <a:r>
              <a:rPr lang="en-US" dirty="0" smtClean="0"/>
              <a:t>Unfortunately OpenMRS core doesn't currently have a way to model such a regimen</a:t>
            </a:r>
          </a:p>
          <a:p>
            <a:endParaRPr lang="en-US" dirty="0" smtClean="0"/>
          </a:p>
          <a:p>
            <a:r>
              <a:rPr lang="en-US" dirty="0" smtClean="0"/>
              <a:t>But...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Regimens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6556" y="3645025"/>
            <a:ext cx="251777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by examining the start and end dates of a patient drug orders</a:t>
            </a:r>
          </a:p>
          <a:p>
            <a:pPr lvl="1"/>
            <a:r>
              <a:rPr lang="en-US" dirty="0" smtClean="0"/>
              <a:t>Drug orders starting and ending simultaneously are consider part of the same regimen</a:t>
            </a:r>
          </a:p>
          <a:p>
            <a:r>
              <a:rPr lang="en-US" dirty="0" smtClean="0"/>
              <a:t>Usable by other modules as a library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Regimen module</a:t>
            </a:r>
            <a:endParaRPr lang="en-GB" dirty="0"/>
          </a:p>
        </p:txBody>
      </p:sp>
      <p:pic>
        <p:nvPicPr>
          <p:cNvPr id="4" name="Picture 4" descr="C:\Users\Rowan\AppData\Local\Microsoft\Windows\Temporary Internet Files\Content.IE5\Z17ZLHB1\MCj043255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4364" y="4005064"/>
            <a:ext cx="1944216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a request made by a user (usually a provider) on behalf of a patient</a:t>
            </a:r>
          </a:p>
          <a:p>
            <a:r>
              <a:rPr lang="en-US" dirty="0" smtClean="0"/>
              <a:t>Intended to be processed by another system or component within OpenMRS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order?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8392" y="3356992"/>
            <a:ext cx="2362749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OpenMRS allows us define our own types of orders</a:t>
            </a:r>
          </a:p>
          <a:p>
            <a:r>
              <a:rPr lang="en-US" dirty="0" smtClean="0"/>
              <a:t>Two types are built-in:</a:t>
            </a:r>
          </a:p>
          <a:p>
            <a:pPr lvl="1"/>
            <a:r>
              <a:rPr lang="en-US" b="1" dirty="0" smtClean="0"/>
              <a:t>Lab test </a:t>
            </a:r>
            <a:r>
              <a:rPr lang="en-US" dirty="0" smtClean="0"/>
              <a:t>- this is a request by a clinician for a specific laboratory test for a patient</a:t>
            </a:r>
          </a:p>
          <a:p>
            <a:pPr lvl="1"/>
            <a:r>
              <a:rPr lang="en-US" b="1" dirty="0" smtClean="0"/>
              <a:t>Drug order </a:t>
            </a:r>
            <a:r>
              <a:rPr lang="en-US" dirty="0" smtClean="0"/>
              <a:t>- this is a request by a provider for a specific drug for a patient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types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528" y="4437112"/>
            <a:ext cx="439147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467544" y="4725144"/>
            <a:ext cx="3600400" cy="432048"/>
          </a:xfrm>
          <a:prstGeom prst="wedgeRectCallout">
            <a:avLst>
              <a:gd name="adj1" fmla="val 65037"/>
              <a:gd name="adj2" fmla="val 5641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Administration &gt; Manage Order Types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98776" cy="4827992"/>
          </a:xfrm>
        </p:spPr>
        <p:txBody>
          <a:bodyPr>
            <a:normAutofit/>
          </a:bodyPr>
          <a:lstStyle/>
          <a:p>
            <a:r>
              <a:rPr lang="en-US" dirty="0" smtClean="0"/>
              <a:t>A clinician can order a lab test</a:t>
            </a:r>
          </a:p>
          <a:p>
            <a:r>
              <a:rPr lang="en-US" dirty="0" smtClean="0"/>
              <a:t>A separate laboratory module or system should then allow lab technicians to see ordered tests and submit their results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test orders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96752"/>
            <a:ext cx="3789178" cy="194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/>
          <p:cNvSpPr/>
          <p:nvPr/>
        </p:nvSpPr>
        <p:spPr>
          <a:xfrm rot="5400000">
            <a:off x="5724128" y="3717033"/>
            <a:ext cx="86409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C:\Users\Rowan\AppData\Local\Microsoft\Windows\Temporary Internet Files\Content.IE5\SU501PIT\MP90021605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581128"/>
            <a:ext cx="2895563" cy="1915294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 rot="16200000">
            <a:off x="6228184" y="3717033"/>
            <a:ext cx="86409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909117" y="3573016"/>
            <a:ext cx="1590500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Results</a:t>
            </a:r>
          </a:p>
          <a:p>
            <a:pPr algn="ctr"/>
            <a:r>
              <a:rPr lang="en-US" sz="1600" dirty="0" smtClean="0"/>
              <a:t>(observations)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93197" y="3573016"/>
            <a:ext cx="974947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Lab test</a:t>
            </a:r>
          </a:p>
          <a:p>
            <a:pPr algn="ctr"/>
            <a:r>
              <a:rPr lang="en-US" sz="1600" dirty="0" smtClean="0"/>
              <a:t>order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98776" cy="4827992"/>
          </a:xfrm>
        </p:spPr>
        <p:txBody>
          <a:bodyPr>
            <a:normAutofit/>
          </a:bodyPr>
          <a:lstStyle/>
          <a:p>
            <a:r>
              <a:rPr lang="en-US" dirty="0" smtClean="0"/>
              <a:t>A provider can create this to order drugs for a patient</a:t>
            </a:r>
          </a:p>
          <a:p>
            <a:r>
              <a:rPr lang="en-US" dirty="0" smtClean="0"/>
              <a:t>A separate pharmacy module or system should then allow a pharmacist to process that order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orders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6300192" y="3933055"/>
            <a:ext cx="86409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650529" y="3780329"/>
            <a:ext cx="721671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Drug</a:t>
            </a:r>
          </a:p>
          <a:p>
            <a:pPr algn="ctr"/>
            <a:r>
              <a:rPr lang="en-US" sz="1600" dirty="0" smtClean="0"/>
              <a:t>order</a:t>
            </a:r>
            <a:endParaRPr lang="en-GB" sz="1600" dirty="0"/>
          </a:p>
        </p:txBody>
      </p:sp>
      <p:pic>
        <p:nvPicPr>
          <p:cNvPr id="4098" name="Picture 2" descr="C:\Users\Rowan\AppData\Local\Microsoft\Windows\Temporary Internet Files\Content.IE5\C3QBEDPT\MP90018515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289" y="4653136"/>
            <a:ext cx="2722103" cy="1824187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6610" y="404664"/>
            <a:ext cx="375984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45024"/>
            <a:ext cx="2552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branded drugs may have the same active ingredient, e.g.</a:t>
            </a:r>
          </a:p>
          <a:p>
            <a:pPr lvl="1"/>
            <a:r>
              <a:rPr lang="en-US" b="1" dirty="0" err="1" smtClean="0"/>
              <a:t>Paracetamol</a:t>
            </a:r>
            <a:r>
              <a:rPr lang="en-US" dirty="0" smtClean="0"/>
              <a:t> - </a:t>
            </a:r>
            <a:r>
              <a:rPr lang="en-US" dirty="0" err="1" smtClean="0"/>
              <a:t>Panadol</a:t>
            </a:r>
            <a:r>
              <a:rPr lang="en-US" dirty="0" smtClean="0"/>
              <a:t>, Tylenol, </a:t>
            </a:r>
            <a:r>
              <a:rPr lang="en-US" dirty="0" err="1" smtClean="0"/>
              <a:t>Calpol</a:t>
            </a:r>
            <a:r>
              <a:rPr lang="en-US" dirty="0" smtClean="0"/>
              <a:t>, etc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212976"/>
            <a:ext cx="1807468" cy="129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797152"/>
            <a:ext cx="1407790" cy="175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3789040"/>
            <a:ext cx="1645543" cy="201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eft Brace 14"/>
          <p:cNvSpPr/>
          <p:nvPr/>
        </p:nvSpPr>
        <p:spPr>
          <a:xfrm>
            <a:off x="3491880" y="3284984"/>
            <a:ext cx="432048" cy="302433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259632" y="450912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Paracetamol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45024"/>
            <a:ext cx="2552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259632" y="450912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Paracetamol</a:t>
            </a:r>
            <a:endParaRPr lang="en-GB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active ingredient</a:t>
            </a:r>
            <a:r>
              <a:rPr lang="en-US" dirty="0" smtClean="0"/>
              <a:t> or </a:t>
            </a:r>
            <a:r>
              <a:rPr lang="en-US" b="1" dirty="0" smtClean="0"/>
              <a:t>generic drug</a:t>
            </a:r>
            <a:r>
              <a:rPr lang="en-US" dirty="0" smtClean="0"/>
              <a:t> is stored 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Concept</a:t>
            </a:r>
            <a:r>
              <a:rPr lang="en-US" dirty="0" smtClean="0"/>
              <a:t> in OpenMRS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different brand</a:t>
            </a:r>
            <a:r>
              <a:rPr lang="en-US" dirty="0" smtClean="0"/>
              <a:t> is then stored as a different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Drug</a:t>
            </a:r>
            <a:r>
              <a:rPr lang="en-US" dirty="0" smtClean="0"/>
              <a:t> entry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Drugs in OpenMRS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212976"/>
            <a:ext cx="1807468" cy="129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797152"/>
            <a:ext cx="1407790" cy="175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3789040"/>
            <a:ext cx="1645543" cy="201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91680" y="5013176"/>
            <a:ext cx="122413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GB" dirty="0"/>
          </a:p>
        </p:txBody>
      </p:sp>
      <p:sp>
        <p:nvSpPr>
          <p:cNvPr id="8" name="Left Brace 7"/>
          <p:cNvSpPr/>
          <p:nvPr/>
        </p:nvSpPr>
        <p:spPr>
          <a:xfrm>
            <a:off x="3491880" y="3284984"/>
            <a:ext cx="432048" cy="302433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236296" y="414908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796136" y="616530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60032" y="530120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068960"/>
            <a:ext cx="2039451" cy="143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16051"/>
          <a:stretch>
            <a:fillRect/>
          </a:stretch>
        </p:blipFill>
        <p:spPr bwMode="auto">
          <a:xfrm>
            <a:off x="6577391" y="1052736"/>
            <a:ext cx="2107270" cy="177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Triomune-30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719" y="2304255"/>
            <a:ext cx="5688632" cy="328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57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633175" y="1512167"/>
            <a:ext cx="1800200" cy="720080"/>
          </a:xfrm>
          <a:prstGeom prst="wedgeRectCallout">
            <a:avLst>
              <a:gd name="adj1" fmla="val -61799"/>
              <a:gd name="adj2" fmla="val 117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brand (DRUG)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4561167" y="3456383"/>
            <a:ext cx="2736304" cy="720080"/>
          </a:xfrm>
          <a:prstGeom prst="wedgeRectCallout">
            <a:avLst>
              <a:gd name="adj1" fmla="val -50025"/>
              <a:gd name="adj2" fmla="val -93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active ingredients (CONCEPT)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4561167" y="4680519"/>
            <a:ext cx="2736304" cy="720080"/>
          </a:xfrm>
          <a:prstGeom prst="wedgeRectCallout">
            <a:avLst>
              <a:gd name="adj1" fmla="val -91509"/>
              <a:gd name="adj2" fmla="val -74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Important information about the drug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a drug order contains a drug, which contains a concept...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orders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3608" y="2852936"/>
            <a:ext cx="216024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DrugOrder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87624" y="3429000"/>
            <a:ext cx="1872208" cy="18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Drug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99992" y="2852936"/>
            <a:ext cx="338437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DrugOrder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44008" y="3429000"/>
            <a:ext cx="3096344" cy="18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TRIOMUNE-30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3635896" y="3717032"/>
            <a:ext cx="504056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331640" y="3861048"/>
            <a:ext cx="1584176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788024" y="3861048"/>
            <a:ext cx="2808312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STAVUDINE LAMIVUDINE AND NEVIRAPINE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612</Words>
  <Application>Microsoft Office PowerPoint</Application>
  <PresentationFormat>On-screen Show (4:3)</PresentationFormat>
  <Paragraphs>133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Presentation1</vt:lpstr>
      <vt:lpstr>Orders and Drugs</vt:lpstr>
      <vt:lpstr>What is an order?</vt:lpstr>
      <vt:lpstr>Order types</vt:lpstr>
      <vt:lpstr>Lab test orders</vt:lpstr>
      <vt:lpstr>Drug orders</vt:lpstr>
      <vt:lpstr>Drugs</vt:lpstr>
      <vt:lpstr>Drugs in OpenMRS</vt:lpstr>
      <vt:lpstr>Example: Triomune-30</vt:lpstr>
      <vt:lpstr>Drug orders</vt:lpstr>
      <vt:lpstr>Classes: Order</vt:lpstr>
      <vt:lpstr>Classes: DrugOrder</vt:lpstr>
      <vt:lpstr>Finding drugs</vt:lpstr>
      <vt:lpstr>Creating a drug order...</vt:lpstr>
      <vt:lpstr>Order service examples</vt:lpstr>
      <vt:lpstr>Regimens</vt:lpstr>
      <vt:lpstr>Regimen module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and Orders</dc:title>
  <dc:creator>Rowan Seymour</dc:creator>
  <cp:lastModifiedBy>Rowan Seymour</cp:lastModifiedBy>
  <cp:revision>43</cp:revision>
  <dcterms:created xsi:type="dcterms:W3CDTF">2010-09-27T12:11:53Z</dcterms:created>
  <dcterms:modified xsi:type="dcterms:W3CDTF">2010-10-05T09:50:25Z</dcterms:modified>
</cp:coreProperties>
</file>