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85" r:id="rId4"/>
    <p:sldId id="264" r:id="rId5"/>
    <p:sldId id="276" r:id="rId6"/>
    <p:sldId id="280" r:id="rId7"/>
    <p:sldId id="267" r:id="rId8"/>
    <p:sldId id="273" r:id="rId9"/>
    <p:sldId id="274" r:id="rId10"/>
    <p:sldId id="275" r:id="rId11"/>
    <p:sldId id="277" r:id="rId12"/>
    <p:sldId id="281" r:id="rId13"/>
    <p:sldId id="282" r:id="rId14"/>
    <p:sldId id="290" r:id="rId15"/>
    <p:sldId id="271" r:id="rId16"/>
    <p:sldId id="268" r:id="rId17"/>
    <p:sldId id="270" r:id="rId18"/>
    <p:sldId id="272" r:id="rId19"/>
    <p:sldId id="278" r:id="rId20"/>
    <p:sldId id="266" r:id="rId21"/>
    <p:sldId id="284" r:id="rId22"/>
    <p:sldId id="279" r:id="rId23"/>
    <p:sldId id="283" r:id="rId24"/>
    <p:sldId id="286" r:id="rId25"/>
    <p:sldId id="287" r:id="rId26"/>
    <p:sldId id="289" r:id="rId27"/>
    <p:sldId id="291" r:id="rId28"/>
    <p:sldId id="292" r:id="rId29"/>
    <p:sldId id="293" r:id="rId30"/>
    <p:sldId id="25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ubversion_(software)" TargetMode="External"/><Relationship Id="rId2" Type="http://schemas.openxmlformats.org/officeDocument/2006/relationships/hyperlink" Target="http://subversion.tigri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vn.openmr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 source version control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5562600" y="4953000"/>
            <a:ext cx="1447800" cy="9906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Changes have to be merged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153400" cy="3090672"/>
          </a:xfrm>
        </p:spPr>
        <p:txBody>
          <a:bodyPr/>
          <a:lstStyle/>
          <a:p>
            <a:r>
              <a:rPr lang="en-US" dirty="0" smtClean="0"/>
              <a:t>SVN returns an error because the repository is at revision 2, but the client is checking in with revision 1</a:t>
            </a:r>
          </a:p>
          <a:p>
            <a:r>
              <a:rPr lang="en-US" dirty="0" smtClean="0"/>
              <a:t>Client must update before they can commit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2912" y="3437504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026" name="Picture 2" descr="C:\Users\Rowan\AppData\Local\Microsoft\Windows\Temporary Internet Files\Content.IE5\OGJX8C8T\MCj0129886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5150" y="4332854"/>
            <a:ext cx="1466850" cy="1466850"/>
          </a:xfrm>
          <a:prstGeom prst="rect">
            <a:avLst/>
          </a:prstGeom>
          <a:noFill/>
        </p:spPr>
      </p:pic>
      <p:cxnSp>
        <p:nvCxnSpPr>
          <p:cNvPr id="11" name="Shape 10"/>
          <p:cNvCxnSpPr>
            <a:endCxn id="1026" idx="1"/>
          </p:cNvCxnSpPr>
          <p:nvPr/>
        </p:nvCxnSpPr>
        <p:spPr>
          <a:xfrm rot="16200000" flipH="1">
            <a:off x="2262190" y="4223318"/>
            <a:ext cx="1019173" cy="666748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953000" y="3437504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6" name="Shape 25"/>
          <p:cNvCxnSpPr>
            <a:stCxn id="1026" idx="3"/>
          </p:cNvCxnSpPr>
          <p:nvPr/>
        </p:nvCxnSpPr>
        <p:spPr>
          <a:xfrm flipV="1">
            <a:off x="4572000" y="4038600"/>
            <a:ext cx="533400" cy="102767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Rowan\AppData\Local\Microsoft\Windows\Temporary Internet Files\Content.IE5\QI1VS20N\MCBD08154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622856"/>
            <a:ext cx="1277112" cy="872048"/>
          </a:xfrm>
          <a:prstGeom prst="rect">
            <a:avLst/>
          </a:prstGeom>
          <a:noFill/>
        </p:spPr>
      </p:pic>
      <p:cxnSp>
        <p:nvCxnSpPr>
          <p:cNvPr id="32" name="Shape 31"/>
          <p:cNvCxnSpPr>
            <a:stCxn id="1027" idx="3"/>
          </p:cNvCxnSpPr>
          <p:nvPr/>
        </p:nvCxnSpPr>
        <p:spPr>
          <a:xfrm flipV="1">
            <a:off x="1734312" y="4047104"/>
            <a:ext cx="399288" cy="1011776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3"/>
            <a:endCxn id="24" idx="1"/>
          </p:cNvCxnSpPr>
          <p:nvPr/>
        </p:nvCxnSpPr>
        <p:spPr>
          <a:xfrm>
            <a:off x="2572512" y="3742304"/>
            <a:ext cx="238048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3" descr="C:\Users\Rowan\AppData\Local\Microsoft\Windows\Temporary Internet Files\Content.IE5\QI1VS20N\MCBD08154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5681152"/>
            <a:ext cx="1277112" cy="872048"/>
          </a:xfrm>
          <a:prstGeom prst="rect">
            <a:avLst/>
          </a:prstGeom>
          <a:noFill/>
        </p:spPr>
      </p:pic>
      <p:cxnSp>
        <p:nvCxnSpPr>
          <p:cNvPr id="62" name="Shape 61"/>
          <p:cNvCxnSpPr>
            <a:stCxn id="4" idx="2"/>
            <a:endCxn id="61" idx="1"/>
          </p:cNvCxnSpPr>
          <p:nvPr/>
        </p:nvCxnSpPr>
        <p:spPr>
          <a:xfrm rot="16200000" flipH="1">
            <a:off x="2461020" y="3853796"/>
            <a:ext cx="2070072" cy="2456688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8001000" y="3437504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24" idx="3"/>
            <a:endCxn id="68" idx="1"/>
          </p:cNvCxnSpPr>
          <p:nvPr/>
        </p:nvCxnSpPr>
        <p:spPr>
          <a:xfrm>
            <a:off x="5562600" y="3742304"/>
            <a:ext cx="2438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71"/>
          <p:cNvCxnSpPr>
            <a:stCxn id="61" idx="3"/>
            <a:endCxn id="68" idx="2"/>
          </p:cNvCxnSpPr>
          <p:nvPr/>
        </p:nvCxnSpPr>
        <p:spPr>
          <a:xfrm flipV="1">
            <a:off x="6001512" y="4047104"/>
            <a:ext cx="2304288" cy="2070072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77155" y="3818504"/>
            <a:ext cx="10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</a:t>
            </a:r>
          </a:p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18158" y="4134972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038600" y="413497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236276" y="413497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4648200" y="4800600"/>
            <a:ext cx="1524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10200" y="4114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Update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 won't lose the changes you've made locally</a:t>
            </a:r>
          </a:p>
          <a:p>
            <a:r>
              <a:rPr lang="en-US" dirty="0" smtClean="0"/>
              <a:t>The changes in the latest revision are merged with the changes in your local copy</a:t>
            </a:r>
          </a:p>
          <a:p>
            <a:r>
              <a:rPr lang="en-US" dirty="0" smtClean="0"/>
              <a:t>This merging process is done automatically and produces a file which needs fixed by the developer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changes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1000" y="15240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5" name="Picture 2" descr="C:\Users\Rowan\AppData\Local\Microsoft\Windows\Temporary Internet Files\Content.IE5\OGJX8C8T\MCj0129886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2724150"/>
            <a:ext cx="1466850" cy="1466850"/>
          </a:xfrm>
          <a:prstGeom prst="rect">
            <a:avLst/>
          </a:prstGeom>
          <a:noFill/>
        </p:spPr>
      </p:pic>
      <p:pic>
        <p:nvPicPr>
          <p:cNvPr id="6" name="Picture 3" descr="C:\Users\Rowan\AppData\Local\Microsoft\Windows\Temporary Internet Files\Content.IE5\QI1VS20N\MCBD08154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937952"/>
            <a:ext cx="1277112" cy="872048"/>
          </a:xfrm>
          <a:prstGeom prst="rect">
            <a:avLst/>
          </a:prstGeom>
          <a:noFill/>
        </p:spPr>
      </p:pic>
      <p:cxnSp>
        <p:nvCxnSpPr>
          <p:cNvPr id="8" name="Shape 7"/>
          <p:cNvCxnSpPr>
            <a:stCxn id="4" idx="1"/>
            <a:endCxn id="6" idx="0"/>
          </p:cNvCxnSpPr>
          <p:nvPr/>
        </p:nvCxnSpPr>
        <p:spPr>
          <a:xfrm rot="10800000" flipV="1">
            <a:off x="1019556" y="1828800"/>
            <a:ext cx="3171444" cy="1109152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9"/>
          <p:cNvCxnSpPr>
            <a:stCxn id="4" idx="3"/>
            <a:endCxn id="5" idx="0"/>
          </p:cNvCxnSpPr>
          <p:nvPr/>
        </p:nvCxnSpPr>
        <p:spPr>
          <a:xfrm>
            <a:off x="4800600" y="1828800"/>
            <a:ext cx="3248025" cy="89535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28800" y="2590800"/>
            <a:ext cx="2406428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32572" y="2590800"/>
            <a:ext cx="2406428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75358" y="191666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56558" y="191666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28800" y="3664803"/>
            <a:ext cx="2406428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value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32572" y="3664803"/>
            <a:ext cx="2406428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bar() {}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91000" y="4800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0" name="Shape 19"/>
          <p:cNvCxnSpPr>
            <a:stCxn id="6" idx="2"/>
            <a:endCxn id="19" idx="1"/>
          </p:cNvCxnSpPr>
          <p:nvPr/>
        </p:nvCxnSpPr>
        <p:spPr>
          <a:xfrm rot="16200000" flipH="1">
            <a:off x="1957578" y="2871978"/>
            <a:ext cx="1295400" cy="3171444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5" idx="0"/>
          </p:cNvCxnSpPr>
          <p:nvPr/>
        </p:nvCxnSpPr>
        <p:spPr>
          <a:xfrm rot="5400000">
            <a:off x="2787400" y="3420189"/>
            <a:ext cx="4892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6" idx="0"/>
          </p:cNvCxnSpPr>
          <p:nvPr/>
        </p:nvCxnSpPr>
        <p:spPr>
          <a:xfrm rot="5400000">
            <a:off x="5791172" y="3420189"/>
            <a:ext cx="4892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45276" y="47360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29" name="Shape 28"/>
          <p:cNvCxnSpPr>
            <a:stCxn id="5" idx="2"/>
            <a:endCxn id="34" idx="3"/>
          </p:cNvCxnSpPr>
          <p:nvPr/>
        </p:nvCxnSpPr>
        <p:spPr>
          <a:xfrm rot="5400000">
            <a:off x="6843713" y="3900488"/>
            <a:ext cx="914400" cy="1495425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410200" y="4800600"/>
            <a:ext cx="11430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2876" y="47244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1000" y="1371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5" name="Picture 2" descr="C:\Users\Rowan\AppData\Local\Microsoft\Windows\Temporary Internet Files\Content.IE5\OGJX8C8T\MCj0129886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6150" y="4343400"/>
            <a:ext cx="1466850" cy="1466850"/>
          </a:xfrm>
          <a:prstGeom prst="rect">
            <a:avLst/>
          </a:prstGeom>
          <a:noFill/>
        </p:spPr>
      </p:pic>
      <p:cxnSp>
        <p:nvCxnSpPr>
          <p:cNvPr id="10" name="Shape 9"/>
          <p:cNvCxnSpPr>
            <a:stCxn id="4" idx="3"/>
            <a:endCxn id="23" idx="0"/>
          </p:cNvCxnSpPr>
          <p:nvPr/>
        </p:nvCxnSpPr>
        <p:spPr>
          <a:xfrm>
            <a:off x="4800600" y="1676400"/>
            <a:ext cx="3238500" cy="121920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56558" y="16764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28800" y="312003"/>
            <a:ext cx="2406428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value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0600" y="312003"/>
            <a:ext cx="2406428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bar() {}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91000" y="58674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9" name="Shape 28"/>
          <p:cNvCxnSpPr>
            <a:stCxn id="5" idx="2"/>
            <a:endCxn id="19" idx="3"/>
          </p:cNvCxnSpPr>
          <p:nvPr/>
        </p:nvCxnSpPr>
        <p:spPr>
          <a:xfrm rot="5400000">
            <a:off x="6234113" y="4376738"/>
            <a:ext cx="361950" cy="3228975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74076" y="5791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800600" y="2375118"/>
            <a:ext cx="2406428" cy="18158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&lt;&lt;&lt;&lt;&lt;&lt;&lt; .mine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void bar() {}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value = 0;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&gt;&gt;&gt;&gt;&gt;&gt;&gt; .r4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467600" y="2895600"/>
            <a:ext cx="1143000" cy="7620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svnmerge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stCxn id="23" idx="1"/>
            <a:endCxn id="38" idx="3"/>
          </p:cNvCxnSpPr>
          <p:nvPr/>
        </p:nvCxnSpPr>
        <p:spPr>
          <a:xfrm rot="10800000" flipV="1">
            <a:off x="7207028" y="3276599"/>
            <a:ext cx="260572" cy="64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2"/>
            <a:endCxn id="38" idx="0"/>
          </p:cNvCxnSpPr>
          <p:nvPr/>
        </p:nvCxnSpPr>
        <p:spPr>
          <a:xfrm rot="5400000">
            <a:off x="5387755" y="1759059"/>
            <a:ext cx="123211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2"/>
            <a:endCxn id="5" idx="0"/>
          </p:cNvCxnSpPr>
          <p:nvPr/>
        </p:nvCxnSpPr>
        <p:spPr>
          <a:xfrm rot="5400000">
            <a:off x="7691438" y="3995738"/>
            <a:ext cx="685800" cy="95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00600" y="4495800"/>
            <a:ext cx="2406428" cy="10772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bar() {}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value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4" name="Straight Arrow Connector 43"/>
          <p:cNvCxnSpPr>
            <a:stCxn id="38" idx="2"/>
            <a:endCxn id="42" idx="0"/>
          </p:cNvCxnSpPr>
          <p:nvPr/>
        </p:nvCxnSpPr>
        <p:spPr>
          <a:xfrm rot="5400000">
            <a:off x="5851414" y="4343400"/>
            <a:ext cx="304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5" idx="2"/>
            <a:endCxn id="4" idx="1"/>
          </p:cNvCxnSpPr>
          <p:nvPr/>
        </p:nvCxnSpPr>
        <p:spPr>
          <a:xfrm rot="16200000" flipH="1">
            <a:off x="2321004" y="-193597"/>
            <a:ext cx="568549" cy="3171444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45276" y="131427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77167" y="2598003"/>
            <a:ext cx="3156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svnmerge</a:t>
            </a:r>
            <a:r>
              <a:rPr lang="en-US" sz="2000" dirty="0" smtClean="0"/>
              <a:t> tool creates a</a:t>
            </a:r>
          </a:p>
          <a:p>
            <a:r>
              <a:rPr lang="en-US" sz="2000" dirty="0" smtClean="0"/>
              <a:t>version of the file with </a:t>
            </a:r>
          </a:p>
          <a:p>
            <a:r>
              <a:rPr lang="en-US" sz="2000" dirty="0" smtClean="0"/>
              <a:t>both sets of changes 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426803"/>
            <a:ext cx="335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developer then manually</a:t>
            </a:r>
          </a:p>
          <a:p>
            <a:r>
              <a:rPr lang="en-US" sz="2000" dirty="0" smtClean="0"/>
              <a:t>merges the changes into</a:t>
            </a:r>
          </a:p>
          <a:p>
            <a:r>
              <a:rPr lang="en-US" sz="2000" dirty="0" smtClean="0"/>
              <a:t>a new working version</a:t>
            </a:r>
            <a:endParaRPr lang="en-US" sz="2000" dirty="0"/>
          </a:p>
        </p:txBody>
      </p:sp>
      <p:sp>
        <p:nvSpPr>
          <p:cNvPr id="53" name="Left Brace 52"/>
          <p:cNvSpPr/>
          <p:nvPr/>
        </p:nvSpPr>
        <p:spPr>
          <a:xfrm>
            <a:off x="3810000" y="2369403"/>
            <a:ext cx="457200" cy="1752600"/>
          </a:xfrm>
          <a:prstGeom prst="leftBrac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/>
          <p:cNvSpPr/>
          <p:nvPr/>
        </p:nvSpPr>
        <p:spPr>
          <a:xfrm>
            <a:off x="3810000" y="4503003"/>
            <a:ext cx="457200" cy="1066800"/>
          </a:xfrm>
          <a:prstGeom prst="leftBrac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3" descr="C:\Users\Rowan\AppData\Local\Microsoft\Windows\Temporary Internet Files\Content.IE5\QI1VS20N\MCBD08154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35803"/>
            <a:ext cx="1277112" cy="8720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commit has a comment which should tell other developers very briefly what has changed</a:t>
            </a:r>
          </a:p>
          <a:p>
            <a:r>
              <a:rPr lang="en-US" dirty="0" smtClean="0"/>
              <a:t>Because a commit can only have one comment for all the files being committed, it is often necessary to commit files individually or in smaller groups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comments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5800" y="1481328"/>
            <a:ext cx="4267200" cy="4525963"/>
          </a:xfrm>
        </p:spPr>
        <p:txBody>
          <a:bodyPr/>
          <a:lstStyle/>
          <a:p>
            <a:r>
              <a:rPr lang="en-US" dirty="0" smtClean="0"/>
              <a:t>Projects within a repository are usually organized into trunk, branches and tags</a:t>
            </a:r>
          </a:p>
          <a:p>
            <a:endParaRPr lang="en-US" dirty="0" smtClean="0"/>
          </a:p>
          <a:p>
            <a:r>
              <a:rPr lang="en-US" dirty="0" smtClean="0"/>
              <a:t>Trunk is the main code base of the project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pic>
        <p:nvPicPr>
          <p:cNvPr id="1026" name="Picture 2" descr="C:\Users\Rowan\AppData\Local\Microsoft\Windows\Temporary Internet Files\Content.IE5\U2QRYMA0\MCj0441793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0"/>
            <a:ext cx="441960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tag is a snapshot of a project at a specific revision</a:t>
            </a:r>
          </a:p>
          <a:p>
            <a:r>
              <a:rPr lang="en-US" dirty="0" smtClean="0"/>
              <a:t>Allows us to give a meaningful name to a revision, e.g. "OpenMRS 1.4"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219200" y="3886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133600" y="3886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3" idx="3"/>
            <a:endCxn id="34" idx="1"/>
          </p:cNvCxnSpPr>
          <p:nvPr/>
        </p:nvCxnSpPr>
        <p:spPr>
          <a:xfrm>
            <a:off x="1752600" y="4152900"/>
            <a:ext cx="381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048000" y="3886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4" idx="3"/>
            <a:endCxn id="36" idx="1"/>
          </p:cNvCxnSpPr>
          <p:nvPr/>
        </p:nvCxnSpPr>
        <p:spPr>
          <a:xfrm>
            <a:off x="2667000" y="4152900"/>
            <a:ext cx="381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3"/>
            <a:endCxn id="46" idx="1"/>
          </p:cNvCxnSpPr>
          <p:nvPr/>
        </p:nvCxnSpPr>
        <p:spPr>
          <a:xfrm>
            <a:off x="3581400" y="4152900"/>
            <a:ext cx="1295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391400" y="3886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55" idx="3"/>
            <a:endCxn id="39" idx="1"/>
          </p:cNvCxnSpPr>
          <p:nvPr/>
        </p:nvCxnSpPr>
        <p:spPr>
          <a:xfrm>
            <a:off x="6248400" y="4152900"/>
            <a:ext cx="1143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962400" y="48768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6" idx="2"/>
            <a:endCxn id="41" idx="1"/>
          </p:cNvCxnSpPr>
          <p:nvPr/>
        </p:nvCxnSpPr>
        <p:spPr>
          <a:xfrm rot="16200000" flipH="1">
            <a:off x="3276600" y="4457700"/>
            <a:ext cx="723900" cy="6477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321051" y="5562600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"OpenMRS 1.4"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55" idx="2"/>
            <a:endCxn id="47" idx="1"/>
          </p:cNvCxnSpPr>
          <p:nvPr/>
        </p:nvCxnSpPr>
        <p:spPr>
          <a:xfrm rot="16200000" flipH="1">
            <a:off x="5905500" y="4495800"/>
            <a:ext cx="723900" cy="571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876800" y="3886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553200" y="48768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38200" y="45836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Trunk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715000" y="3886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46" idx="3"/>
            <a:endCxn id="55" idx="1"/>
          </p:cNvCxnSpPr>
          <p:nvPr/>
        </p:nvCxnSpPr>
        <p:spPr>
          <a:xfrm>
            <a:off x="5410200" y="4152900"/>
            <a:ext cx="304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638800" y="5562600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"OpenMRS 1.5 BETA"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a tag, a branch is a copy which will be modified</a:t>
            </a:r>
          </a:p>
          <a:p>
            <a:r>
              <a:rPr lang="en-US" dirty="0" smtClean="0"/>
              <a:t>Allows changes to be made in parallel to the originating branch, which is usually the trunk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3886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3886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1752600" y="4152900"/>
            <a:ext cx="381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048000" y="3886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8" idx="1"/>
          </p:cNvCxnSpPr>
          <p:nvPr/>
        </p:nvCxnSpPr>
        <p:spPr>
          <a:xfrm>
            <a:off x="2667000" y="4152900"/>
            <a:ext cx="381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42" idx="1"/>
          </p:cNvCxnSpPr>
          <p:nvPr/>
        </p:nvCxnSpPr>
        <p:spPr>
          <a:xfrm>
            <a:off x="3581400" y="4152900"/>
            <a:ext cx="1295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391400" y="3886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2" idx="3"/>
            <a:endCxn id="19" idx="1"/>
          </p:cNvCxnSpPr>
          <p:nvPr/>
        </p:nvCxnSpPr>
        <p:spPr>
          <a:xfrm>
            <a:off x="5410200" y="4152900"/>
            <a:ext cx="1981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962400" y="48768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8" idx="2"/>
            <a:endCxn id="25" idx="1"/>
          </p:cNvCxnSpPr>
          <p:nvPr/>
        </p:nvCxnSpPr>
        <p:spPr>
          <a:xfrm rot="16200000" flipH="1">
            <a:off x="3276600" y="4457700"/>
            <a:ext cx="723900" cy="6477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2819" y="556260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"OpenMRS 1.5 TURBO"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715000" y="48768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5" idx="3"/>
            <a:endCxn id="26" idx="1"/>
          </p:cNvCxnSpPr>
          <p:nvPr/>
        </p:nvCxnSpPr>
        <p:spPr>
          <a:xfrm>
            <a:off x="4495800" y="5143500"/>
            <a:ext cx="1219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76800" y="3886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553200" y="48768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26" idx="3"/>
            <a:endCxn id="47" idx="1"/>
          </p:cNvCxnSpPr>
          <p:nvPr/>
        </p:nvCxnSpPr>
        <p:spPr>
          <a:xfrm>
            <a:off x="6248400" y="5143500"/>
            <a:ext cx="304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38200" y="45836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Trunk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Branches can be merged</a:t>
            </a:r>
          </a:p>
          <a:p>
            <a:r>
              <a:rPr lang="en-US" dirty="0" smtClean="0"/>
              <a:t>Often features added to a branch will be merged into the trunk</a:t>
            </a:r>
          </a:p>
          <a:p>
            <a:r>
              <a:rPr lang="en-US" dirty="0" smtClean="0"/>
              <a:t>A branch that won't be merged back into the trunk is called a </a:t>
            </a:r>
            <a:r>
              <a:rPr lang="en-US" b="1" i="1" dirty="0" smtClean="0"/>
              <a:t>fork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4050268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4050268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1752600" y="4316968"/>
            <a:ext cx="381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048000" y="4050268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8" idx="1"/>
          </p:cNvCxnSpPr>
          <p:nvPr/>
        </p:nvCxnSpPr>
        <p:spPr>
          <a:xfrm>
            <a:off x="2667000" y="4316968"/>
            <a:ext cx="381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42" idx="1"/>
          </p:cNvCxnSpPr>
          <p:nvPr/>
        </p:nvCxnSpPr>
        <p:spPr>
          <a:xfrm>
            <a:off x="3581400" y="4316968"/>
            <a:ext cx="1295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391400" y="4050268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8" idx="3"/>
            <a:endCxn id="19" idx="1"/>
          </p:cNvCxnSpPr>
          <p:nvPr/>
        </p:nvCxnSpPr>
        <p:spPr>
          <a:xfrm>
            <a:off x="7086600" y="4316968"/>
            <a:ext cx="304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962400" y="5040868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8" idx="2"/>
            <a:endCxn id="25" idx="1"/>
          </p:cNvCxnSpPr>
          <p:nvPr/>
        </p:nvCxnSpPr>
        <p:spPr>
          <a:xfrm rot="16200000" flipH="1">
            <a:off x="3276600" y="4621768"/>
            <a:ext cx="723900" cy="6477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75619" y="5726668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"OpenMRS 1.5 TURBO"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715000" y="5040868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5" idx="3"/>
            <a:endCxn id="26" idx="1"/>
          </p:cNvCxnSpPr>
          <p:nvPr/>
        </p:nvCxnSpPr>
        <p:spPr>
          <a:xfrm>
            <a:off x="4495800" y="5307568"/>
            <a:ext cx="1219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76800" y="4050268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474773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Trunk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6" idx="3"/>
            <a:endCxn id="28" idx="2"/>
          </p:cNvCxnSpPr>
          <p:nvPr/>
        </p:nvCxnSpPr>
        <p:spPr>
          <a:xfrm flipV="1">
            <a:off x="6248400" y="4583668"/>
            <a:ext cx="571500" cy="72390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53200" y="4050268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42" idx="3"/>
            <a:endCxn id="28" idx="1"/>
          </p:cNvCxnSpPr>
          <p:nvPr/>
        </p:nvCxnSpPr>
        <p:spPr>
          <a:xfrm>
            <a:off x="5410200" y="4316968"/>
            <a:ext cx="1143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SVN supports several different access methods:</a:t>
            </a:r>
          </a:p>
          <a:p>
            <a:r>
              <a:rPr lang="en-US" b="1" dirty="0" err="1" smtClean="0"/>
              <a:t>Filesystem</a:t>
            </a:r>
            <a:endParaRPr lang="en-US" b="1" dirty="0" smtClean="0"/>
          </a:p>
          <a:p>
            <a:pPr lvl="1"/>
            <a:r>
              <a:rPr lang="en-US" dirty="0" smtClean="0"/>
              <a:t>Local 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file:///path/to/repos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Remote 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file://host/path/to/repos</a:t>
            </a:r>
          </a:p>
          <a:p>
            <a:r>
              <a:rPr lang="en-US" b="1" dirty="0" smtClean="0">
                <a:cs typeface="Courier New" pitchFamily="49" charset="0"/>
              </a:rPr>
              <a:t>HTTP</a:t>
            </a:r>
            <a:r>
              <a:rPr lang="en-US" dirty="0" smtClean="0">
                <a:cs typeface="Courier New" pitchFamily="49" charset="0"/>
              </a:rPr>
              <a:t> - using </a:t>
            </a:r>
            <a:r>
              <a:rPr lang="en-US" dirty="0" err="1" smtClean="0">
                <a:cs typeface="Courier New" pitchFamily="49" charset="0"/>
              </a:rPr>
              <a:t>WebDAV</a:t>
            </a:r>
            <a:r>
              <a:rPr lang="en-US" dirty="0" smtClean="0">
                <a:cs typeface="Courier New" pitchFamily="49" charset="0"/>
              </a:rPr>
              <a:t> with Apache 2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HTTP 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http://host/url/to/repos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HTTPS 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https://host/url/to/repos</a:t>
            </a:r>
          </a:p>
          <a:p>
            <a:r>
              <a:rPr lang="en-US" b="1" dirty="0" smtClean="0">
                <a:cs typeface="Courier New" pitchFamily="49" charset="0"/>
              </a:rPr>
              <a:t>SVN protocol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Unencrypted 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svn://host/url/to/repos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With SSH e.g.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svn+ssh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://host/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/to/repos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access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more than one developer is working on a project - how can they all make changes to the source code...</a:t>
            </a:r>
          </a:p>
          <a:p>
            <a:pPr lvl="1"/>
            <a:r>
              <a:rPr lang="en-US" dirty="0" smtClean="0"/>
              <a:t>How can one developer be sure they have the latest versions of another developers files?</a:t>
            </a:r>
          </a:p>
          <a:p>
            <a:pPr lvl="1"/>
            <a:r>
              <a:rPr lang="en-US" dirty="0" smtClean="0"/>
              <a:t>How can a developer be sure when they overwrite a file that they aren't losing someone else's changes?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Version control solves these problems by managing versions of source code files - i.e. every change gets a </a:t>
            </a:r>
            <a:r>
              <a:rPr lang="en-US" i="1" dirty="0" smtClean="0"/>
              <a:t>revision number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886200" cy="4525963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Create a directory to hold the repository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svnadmin</a:t>
            </a:r>
            <a:r>
              <a:rPr lang="en-US" dirty="0" smtClean="0"/>
              <a:t> to initialize it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respository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2819400"/>
            <a:ext cx="3079689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~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svnadmin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create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81600" y="5334000"/>
            <a:ext cx="3429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Courier New" pitchFamily="49" charset="0"/>
              </a:rPr>
              <a:t>file://&lt;host&gt;/&lt;path&gt;/svn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1600200"/>
            <a:ext cx="35301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example: creating a</a:t>
            </a:r>
          </a:p>
          <a:p>
            <a:r>
              <a:rPr lang="en-US" sz="2000" dirty="0" smtClean="0"/>
              <a:t>repository in a Linux home</a:t>
            </a:r>
          </a:p>
          <a:p>
            <a:r>
              <a:rPr lang="en-US" sz="2000" dirty="0" smtClean="0"/>
              <a:t>directory...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4013537"/>
            <a:ext cx="30091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Repository can now be</a:t>
            </a:r>
          </a:p>
          <a:p>
            <a:r>
              <a:rPr lang="en-US" sz="2000" dirty="0" smtClean="0"/>
              <a:t>accessed using the file</a:t>
            </a:r>
          </a:p>
          <a:p>
            <a:r>
              <a:rPr lang="en-US" sz="2000" dirty="0" smtClean="0"/>
              <a:t>protocol...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SVN has its own set of command line tools for client access, e.g.</a:t>
            </a: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co file://intare/svn/myproject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However several graphical clients exist which are easier to use</a:t>
            </a:r>
          </a:p>
          <a:p>
            <a:pPr lvl="1"/>
            <a:r>
              <a:rPr lang="en-US" dirty="0" err="1" smtClean="0"/>
              <a:t>TortoiseSVN</a:t>
            </a:r>
            <a:r>
              <a:rPr lang="en-US" dirty="0" smtClean="0"/>
              <a:t> (Windows only)</a:t>
            </a:r>
          </a:p>
          <a:p>
            <a:pPr lvl="1"/>
            <a:r>
              <a:rPr lang="en-US" dirty="0" err="1" smtClean="0"/>
              <a:t>Subclipse</a:t>
            </a:r>
            <a:r>
              <a:rPr lang="en-US" dirty="0" smtClean="0"/>
              <a:t> (plugin for Eclipse)</a:t>
            </a:r>
          </a:p>
          <a:p>
            <a:pPr lvl="1"/>
            <a:r>
              <a:rPr lang="en-US" dirty="0" err="1" smtClean="0"/>
              <a:t>SmartSVN</a:t>
            </a:r>
            <a:r>
              <a:rPr lang="en-US" dirty="0" smtClean="0"/>
              <a:t> (written in Java)</a:t>
            </a:r>
          </a:p>
          <a:p>
            <a:pPr lvl="1"/>
            <a:r>
              <a:rPr lang="en-US" dirty="0" err="1" smtClean="0"/>
              <a:t>RapidSVN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popular client for Windows because it integrates with Explorer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Clients: </a:t>
            </a:r>
            <a:r>
              <a:rPr lang="en-US" dirty="0" err="1" smtClean="0"/>
              <a:t>TortoiseSVN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6705" y="2457450"/>
            <a:ext cx="529269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895600"/>
            <a:ext cx="359092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plugin for Eclipse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Clients: </a:t>
            </a:r>
            <a:r>
              <a:rPr lang="en-US" dirty="0" err="1" smtClean="0"/>
              <a:t>Subclipse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0"/>
            <a:ext cx="3276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133600"/>
            <a:ext cx="401955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Right-click on the project to be shared, and select </a:t>
            </a:r>
            <a:r>
              <a:rPr lang="en-US" i="1" dirty="0" smtClean="0"/>
              <a:t>Team → Share Project</a:t>
            </a:r>
          </a:p>
          <a:p>
            <a:r>
              <a:rPr lang="en-US" dirty="0" smtClean="0"/>
              <a:t>Select </a:t>
            </a:r>
            <a:r>
              <a:rPr lang="en-US" i="1" dirty="0" smtClean="0"/>
              <a:t>SVN</a:t>
            </a:r>
            <a:r>
              <a:rPr lang="en-US" dirty="0" smtClean="0"/>
              <a:t> as the repository type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Subclipse</a:t>
            </a:r>
            <a:r>
              <a:rPr lang="en-US" dirty="0" smtClean="0"/>
              <a:t>: exporting to SVN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971800"/>
            <a:ext cx="4195763" cy="2991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do not have an existing repository configured, create a new one...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Subclipse</a:t>
            </a:r>
            <a:r>
              <a:rPr lang="en-US" dirty="0" smtClean="0"/>
              <a:t>: exporting to SVN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14600"/>
            <a:ext cx="4112816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429000"/>
            <a:ext cx="381714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the path for the project, and a commit comment. Then finish!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Subclipse</a:t>
            </a:r>
            <a:r>
              <a:rPr lang="en-US" dirty="0" smtClean="0"/>
              <a:t>: exporting to SVN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667000"/>
            <a:ext cx="43624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514600"/>
            <a:ext cx="4210050" cy="3722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91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initial import only creates the project folder in the repository</a:t>
            </a:r>
          </a:p>
          <a:p>
            <a:r>
              <a:rPr lang="en-US" dirty="0" smtClean="0"/>
              <a:t>Go to </a:t>
            </a:r>
            <a:r>
              <a:rPr lang="en-US" i="1" dirty="0" smtClean="0"/>
              <a:t>Team → Commit...</a:t>
            </a:r>
          </a:p>
          <a:p>
            <a:r>
              <a:rPr lang="en-US" dirty="0" smtClean="0"/>
              <a:t>Uncheck the files such as the </a:t>
            </a:r>
            <a:r>
              <a:rPr lang="en-US" i="1" dirty="0" smtClean="0"/>
              <a:t>build</a:t>
            </a:r>
            <a:r>
              <a:rPr lang="en-US" dirty="0" smtClean="0"/>
              <a:t> directory that should </a:t>
            </a:r>
            <a:r>
              <a:rPr lang="en-US" u="sng" dirty="0" smtClean="0"/>
              <a:t>not</a:t>
            </a:r>
            <a:r>
              <a:rPr lang="en-US" dirty="0" smtClean="0"/>
              <a:t> be added to the repository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Subclipse</a:t>
            </a:r>
            <a:r>
              <a:rPr lang="en-US" dirty="0" smtClean="0"/>
              <a:t>: exporting to SVN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7028" y="1285897"/>
            <a:ext cx="3863572" cy="519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800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To prevent </a:t>
            </a:r>
            <a:r>
              <a:rPr lang="en-US" dirty="0" err="1" smtClean="0"/>
              <a:t>Subclipse</a:t>
            </a:r>
            <a:r>
              <a:rPr lang="en-US" dirty="0" smtClean="0"/>
              <a:t> from trying to commit files such as the build directory in future:</a:t>
            </a:r>
          </a:p>
          <a:p>
            <a:pPr lvl="1"/>
            <a:r>
              <a:rPr lang="en-US" dirty="0" smtClean="0"/>
              <a:t>Right-click on them and select </a:t>
            </a:r>
            <a:r>
              <a:rPr lang="en-US" i="1" dirty="0" smtClean="0"/>
              <a:t>Team → Add to </a:t>
            </a:r>
            <a:r>
              <a:rPr lang="en-US" i="1" dirty="0" err="1" smtClean="0"/>
              <a:t>svn:ignore</a:t>
            </a:r>
            <a:endParaRPr lang="en-US" i="1" dirty="0" smtClean="0"/>
          </a:p>
          <a:p>
            <a:r>
              <a:rPr lang="en-US" dirty="0" smtClean="0"/>
              <a:t>This will require another commit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Subclipse</a:t>
            </a:r>
            <a:r>
              <a:rPr lang="en-US" dirty="0" smtClean="0"/>
              <a:t>: exporting to SVN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524000"/>
            <a:ext cx="30765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Subclipse</a:t>
            </a:r>
            <a:r>
              <a:rPr lang="en-US" dirty="0" smtClean="0"/>
              <a:t>: icon key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322" y="1803400"/>
            <a:ext cx="4064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322" y="2413000"/>
            <a:ext cx="4064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322" y="3632200"/>
            <a:ext cx="4064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322" y="4241800"/>
            <a:ext cx="4064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322" y="4851400"/>
            <a:ext cx="4064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322" y="3022600"/>
            <a:ext cx="4064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75722" y="1803400"/>
            <a:ext cx="4064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75722" y="2413000"/>
            <a:ext cx="4064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75722" y="3632200"/>
            <a:ext cx="4064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75722" y="4241800"/>
            <a:ext cx="4064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75722" y="4851400"/>
            <a:ext cx="4064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75722" y="3022600"/>
            <a:ext cx="4064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785322" y="1840468"/>
            <a:ext cx="6224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Normal</a:t>
            </a:r>
            <a:r>
              <a:rPr lang="en-US" sz="2400" dirty="0" smtClean="0"/>
              <a:t> - not changed since last commit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785322" y="2438400"/>
            <a:ext cx="5848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Modified</a:t>
            </a:r>
            <a:r>
              <a:rPr lang="en-US" sz="2400" dirty="0" smtClean="0"/>
              <a:t> - changed since last commit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785322" y="3048000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Added</a:t>
            </a:r>
            <a:r>
              <a:rPr lang="en-US" sz="2400" dirty="0" smtClean="0"/>
              <a:t> - added since last commit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85322" y="3669268"/>
            <a:ext cx="5527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Deleted</a:t>
            </a:r>
            <a:r>
              <a:rPr lang="en-US" sz="2400" dirty="0" smtClean="0"/>
              <a:t> - deleted since last commit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785322" y="4267200"/>
            <a:ext cx="6596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Non-versioned</a:t>
            </a:r>
            <a:r>
              <a:rPr lang="en-US" sz="2400" dirty="0" smtClean="0"/>
              <a:t> - not under version control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785322" y="4876800"/>
            <a:ext cx="6139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Ignored</a:t>
            </a:r>
            <a:r>
              <a:rPr lang="en-US" sz="2400" dirty="0" smtClean="0"/>
              <a:t> - has been added to </a:t>
            </a:r>
            <a:r>
              <a:rPr lang="en-US" sz="2400" dirty="0" err="1" smtClean="0"/>
              <a:t>svn:ignore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also gives us a history of a software project</a:t>
            </a:r>
          </a:p>
          <a:p>
            <a:pPr lvl="1"/>
            <a:r>
              <a:rPr lang="en-US" dirty="0" smtClean="0"/>
              <a:t>If we accidently delete some code, we can look for an older version that still has the code</a:t>
            </a:r>
          </a:p>
          <a:p>
            <a:pPr lvl="1"/>
            <a:r>
              <a:rPr lang="en-US" dirty="0" smtClean="0"/>
              <a:t>We can see who made what changes</a:t>
            </a:r>
          </a:p>
          <a:p>
            <a:pPr lvl="1"/>
            <a:r>
              <a:rPr lang="en-US" dirty="0" smtClean="0"/>
              <a:t>Serves as a backup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Websites</a:t>
            </a:r>
          </a:p>
          <a:p>
            <a:pPr lvl="1"/>
            <a:r>
              <a:rPr lang="en-US" dirty="0" smtClean="0">
                <a:hlinkClick r:id="rId2"/>
              </a:rPr>
              <a:t>http://subversion.tigris.org/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http://en.wikipedia.org/wiki/Subversion_(software)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Source Code Control System (SCCS)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the first version control software developed by Bell Labs in 1972 for UNIX systems</a:t>
            </a:r>
          </a:p>
          <a:p>
            <a:r>
              <a:rPr lang="en-US" b="1" dirty="0" smtClean="0"/>
              <a:t>Revision Control System (RCS)</a:t>
            </a:r>
            <a:r>
              <a:rPr lang="en-US" dirty="0" smtClean="0"/>
              <a:t>: developed in the 80s as a free and evolved alternative</a:t>
            </a:r>
          </a:p>
          <a:p>
            <a:r>
              <a:rPr lang="en-US" b="1" dirty="0" smtClean="0"/>
              <a:t>Concurrent Version System (CVS)</a:t>
            </a:r>
            <a:r>
              <a:rPr lang="en-US" dirty="0" smtClean="0"/>
              <a:t>: based on RCS, it added better project management and branching</a:t>
            </a:r>
          </a:p>
          <a:p>
            <a:r>
              <a:rPr lang="en-US" b="1" dirty="0" smtClean="0"/>
              <a:t>Subversion (SVN)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started in 2000 to fix bugs and add features to CVS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2050" name="Picture 2" descr="C:\Users\Rowan\AppData\Local\Microsoft\Windows\Temporary Internet Files\Content.IE5\U2QRYMA0\MCj0441468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2286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Repository</a:t>
            </a:r>
            <a:r>
              <a:rPr lang="en-US" dirty="0" smtClean="0"/>
              <a:t>: a storage location for projects that SVN will manage</a:t>
            </a:r>
          </a:p>
          <a:p>
            <a:r>
              <a:rPr lang="en-US" b="1" dirty="0" smtClean="0"/>
              <a:t>Checkout</a:t>
            </a:r>
            <a:r>
              <a:rPr lang="en-US" dirty="0" smtClean="0"/>
              <a:t>: to download a copy of a project from a repository</a:t>
            </a:r>
          </a:p>
          <a:p>
            <a:r>
              <a:rPr lang="en-US" b="1" dirty="0" smtClean="0"/>
              <a:t>Commit</a:t>
            </a:r>
            <a:r>
              <a:rPr lang="en-US" dirty="0" smtClean="0"/>
              <a:t>: to upload files to a repository after making changes</a:t>
            </a:r>
          </a:p>
          <a:p>
            <a:r>
              <a:rPr lang="en-US" b="1" dirty="0" smtClean="0"/>
              <a:t>Update</a:t>
            </a:r>
            <a:r>
              <a:rPr lang="en-US" dirty="0" smtClean="0"/>
              <a:t>: to download the latest versions of files from a repository when your local copies are out of date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pic>
        <p:nvPicPr>
          <p:cNvPr id="3077" name="Picture 5" descr="C:\Users\Rowan\AppData\Local\Microsoft\Windows\Temporary Internet Files\Content.IE5\QI1VS20N\MPj030961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381000"/>
            <a:ext cx="1281494" cy="91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SVN stores projects in a repository</a:t>
            </a:r>
          </a:p>
          <a:p>
            <a:r>
              <a:rPr lang="en-US" dirty="0" smtClean="0"/>
              <a:t>However a project is just a folder in a repository, like all the other folders, e.g.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example: </a:t>
            </a:r>
            <a:r>
              <a:rPr lang="en-US" dirty="0" smtClean="0">
                <a:hlinkClick r:id="rId2"/>
              </a:rPr>
              <a:t>http://svn.openmrs.org/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Repositories and projects</a:t>
            </a:r>
            <a:endParaRPr lang="en-US" dirty="0"/>
          </a:p>
        </p:txBody>
      </p:sp>
      <p:pic>
        <p:nvPicPr>
          <p:cNvPr id="4098" name="Picture 2" descr="C:\Users\Rowan\AppData\Local\Microsoft\Windows\Temporary Internet Files\Content.IE5\OGJX8C8T\MCj043982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9825" y="228600"/>
            <a:ext cx="1196975" cy="11969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19200" y="2921675"/>
            <a:ext cx="4876800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cs typeface="Courier New" pitchFamily="49" charset="0"/>
              </a:rPr>
              <a:t>MyRepos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Courier New" pitchFamily="49" charset="0"/>
              </a:rPr>
              <a:t>\</a:t>
            </a:r>
          </a:p>
          <a:p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cs typeface="Courier New" pitchFamily="49" charset="0"/>
              </a:rPr>
              <a:t>MyProject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Courier New" pitchFamily="49" charset="0"/>
              </a:rPr>
              <a:t>\</a:t>
            </a:r>
          </a:p>
          <a:p>
            <a:r>
              <a:rPr lang="en-US" dirty="0" smtClean="0">
                <a:cs typeface="Courier New" pitchFamily="49" charset="0"/>
              </a:rPr>
              <a:t>    		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Foo.java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	Bar.java</a:t>
            </a:r>
          </a:p>
          <a:p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cs typeface="Courier New" pitchFamily="49" charset="0"/>
              </a:rPr>
              <a:t>SomeOtherProjects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Courier New" pitchFamily="49" charset="0"/>
              </a:rPr>
              <a:t>\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Courier New" pitchFamily="49" charset="0"/>
              </a:rPr>
              <a:t>		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cs typeface="Courier New" pitchFamily="49" charset="0"/>
              </a:rPr>
              <a:t>AnotherProject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Courier New" pitchFamily="49" charset="0"/>
              </a:rPr>
              <a:t>\</a:t>
            </a:r>
          </a:p>
          <a:p>
            <a:r>
              <a:rPr lang="en-US" dirty="0" smtClean="0">
                <a:cs typeface="Courier New" pitchFamily="49" charset="0"/>
              </a:rPr>
              <a:t>			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Main.java</a:t>
            </a:r>
            <a:endParaRPr lang="en-US" dirty="0">
              <a:solidFill>
                <a:schemeClr val="accent4">
                  <a:lumMod val="50000"/>
                </a:schemeClr>
              </a:solidFill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37172" y="2206586"/>
            <a:ext cx="2406428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3172361"/>
            <a:ext cx="2406428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0372" y="2181761"/>
            <a:ext cx="2406428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Bar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0372" y="3172361"/>
            <a:ext cx="2406428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Bar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4800" y="1800761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Foo.java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66172" y="1800761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Bar.java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2174558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2174558"/>
            <a:ext cx="1726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commit</a:t>
            </a:r>
          </a:p>
          <a:p>
            <a:r>
              <a:rPr lang="en-US" dirty="0" smtClean="0"/>
              <a:t>of the 2 files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3165158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43000" y="3165158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 after</a:t>
            </a:r>
          </a:p>
          <a:p>
            <a:r>
              <a:rPr lang="en-US" dirty="0" smtClean="0"/>
              <a:t>changing Foo.java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05200" y="4162961"/>
            <a:ext cx="2406428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80372" y="4162961"/>
            <a:ext cx="2406428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Bar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" y="4155758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43000" y="4155758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 after</a:t>
            </a:r>
          </a:p>
          <a:p>
            <a:r>
              <a:rPr lang="en-US" dirty="0" smtClean="0"/>
              <a:t>changing Bar.java</a:t>
            </a:r>
          </a:p>
        </p:txBody>
      </p:sp>
      <p:cxnSp>
        <p:nvCxnSpPr>
          <p:cNvPr id="20" name="Straight Arrow Connector 19"/>
          <p:cNvCxnSpPr>
            <a:stCxn id="11" idx="2"/>
            <a:endCxn id="13" idx="0"/>
          </p:cNvCxnSpPr>
          <p:nvPr/>
        </p:nvCxnSpPr>
        <p:spPr>
          <a:xfrm rot="5400000">
            <a:off x="495300" y="2936558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  <a:endCxn id="17" idx="0"/>
          </p:cNvCxnSpPr>
          <p:nvPr/>
        </p:nvCxnSpPr>
        <p:spPr>
          <a:xfrm rot="5400000">
            <a:off x="495300" y="3927158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05200" y="5153561"/>
            <a:ext cx="2406428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float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80372" y="5153561"/>
            <a:ext cx="2406428" cy="13234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Bar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 TODO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7200" y="5146358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43000" y="5146358"/>
            <a:ext cx="180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 after</a:t>
            </a:r>
          </a:p>
          <a:p>
            <a:r>
              <a:rPr lang="en-US" dirty="0" smtClean="0"/>
              <a:t>changing both</a:t>
            </a:r>
          </a:p>
        </p:txBody>
      </p:sp>
      <p:cxnSp>
        <p:nvCxnSpPr>
          <p:cNvPr id="31" name="Straight Arrow Connector 30"/>
          <p:cNvCxnSpPr>
            <a:stCxn id="17" idx="2"/>
            <a:endCxn id="29" idx="0"/>
          </p:cNvCxnSpPr>
          <p:nvPr/>
        </p:nvCxnSpPr>
        <p:spPr>
          <a:xfrm rot="5400000">
            <a:off x="495300" y="4917758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16200000" flipH="1">
            <a:off x="5905500" y="114300"/>
            <a:ext cx="381000" cy="2895600"/>
          </a:xfrm>
          <a:prstGeom prst="leftBrace">
            <a:avLst>
              <a:gd name="adj1" fmla="val 0"/>
              <a:gd name="adj2" fmla="val 50000"/>
            </a:avLst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86400" y="99060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MyProject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rot="5400000" flipH="1" flipV="1">
            <a:off x="5981700" y="876300"/>
            <a:ext cx="228600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86400" y="392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MyRepos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153400" cy="4525963"/>
          </a:xfrm>
        </p:spPr>
        <p:txBody>
          <a:bodyPr/>
          <a:lstStyle/>
          <a:p>
            <a:r>
              <a:rPr lang="en-US" dirty="0" smtClean="0"/>
              <a:t>If more than one developer is working on a project then they should update their local copy before making changes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and Updating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2912" y="34290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026" name="Picture 2" descr="C:\Users\Rowan\AppData\Local\Microsoft\Windows\Temporary Internet Files\Content.IE5\OGJX8C8T\MCj0129886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5150" y="4324350"/>
            <a:ext cx="1466850" cy="1466850"/>
          </a:xfrm>
          <a:prstGeom prst="rect">
            <a:avLst/>
          </a:prstGeom>
          <a:noFill/>
        </p:spPr>
      </p:pic>
      <p:cxnSp>
        <p:nvCxnSpPr>
          <p:cNvPr id="11" name="Shape 10"/>
          <p:cNvCxnSpPr>
            <a:endCxn id="1026" idx="1"/>
          </p:cNvCxnSpPr>
          <p:nvPr/>
        </p:nvCxnSpPr>
        <p:spPr>
          <a:xfrm rot="16200000" flipH="1">
            <a:off x="2262190" y="4214814"/>
            <a:ext cx="1019173" cy="666748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953000" y="34290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6" name="Shape 25"/>
          <p:cNvCxnSpPr>
            <a:stCxn id="1026" idx="3"/>
          </p:cNvCxnSpPr>
          <p:nvPr/>
        </p:nvCxnSpPr>
        <p:spPr>
          <a:xfrm flipV="1">
            <a:off x="4572000" y="4038600"/>
            <a:ext cx="533400" cy="1019175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Rowan\AppData\Local\Microsoft\Windows\Temporary Internet Files\Content.IE5\QI1VS20N\MCBD08154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614352"/>
            <a:ext cx="1277112" cy="872048"/>
          </a:xfrm>
          <a:prstGeom prst="rect">
            <a:avLst/>
          </a:prstGeom>
          <a:noFill/>
        </p:spPr>
      </p:pic>
      <p:cxnSp>
        <p:nvCxnSpPr>
          <p:cNvPr id="32" name="Shape 31"/>
          <p:cNvCxnSpPr>
            <a:stCxn id="1027" idx="3"/>
          </p:cNvCxnSpPr>
          <p:nvPr/>
        </p:nvCxnSpPr>
        <p:spPr>
          <a:xfrm flipV="1">
            <a:off x="1734312" y="4038600"/>
            <a:ext cx="399288" cy="1011776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3"/>
            <a:endCxn id="24" idx="1"/>
          </p:cNvCxnSpPr>
          <p:nvPr/>
        </p:nvCxnSpPr>
        <p:spPr>
          <a:xfrm>
            <a:off x="2572512" y="3733800"/>
            <a:ext cx="238048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3" descr="C:\Users\Rowan\AppData\Local\Microsoft\Windows\Temporary Internet Files\Content.IE5\QI1VS20N\MCBD08154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4614352"/>
            <a:ext cx="1277112" cy="872048"/>
          </a:xfrm>
          <a:prstGeom prst="rect">
            <a:avLst/>
          </a:prstGeom>
          <a:noFill/>
        </p:spPr>
      </p:pic>
      <p:cxnSp>
        <p:nvCxnSpPr>
          <p:cNvPr id="62" name="Shape 61"/>
          <p:cNvCxnSpPr>
            <a:endCxn id="61" idx="1"/>
          </p:cNvCxnSpPr>
          <p:nvPr/>
        </p:nvCxnSpPr>
        <p:spPr>
          <a:xfrm rot="16200000" flipH="1">
            <a:off x="5285312" y="4163488"/>
            <a:ext cx="1011776" cy="76200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8001000" y="34290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24" idx="3"/>
            <a:endCxn id="68" idx="1"/>
          </p:cNvCxnSpPr>
          <p:nvPr/>
        </p:nvCxnSpPr>
        <p:spPr>
          <a:xfrm>
            <a:off x="5562600" y="3733800"/>
            <a:ext cx="2438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71"/>
          <p:cNvCxnSpPr>
            <a:stCxn id="61" idx="3"/>
            <a:endCxn id="68" idx="2"/>
          </p:cNvCxnSpPr>
          <p:nvPr/>
        </p:nvCxnSpPr>
        <p:spPr>
          <a:xfrm flipV="1">
            <a:off x="7449312" y="4038600"/>
            <a:ext cx="856488" cy="1011776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77155" y="3810000"/>
            <a:ext cx="10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</a:t>
            </a:r>
          </a:p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18158" y="412646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389958" y="41264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035876" y="41264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236276" y="41264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153400" cy="4525963"/>
          </a:xfrm>
        </p:spPr>
        <p:txBody>
          <a:bodyPr/>
          <a:lstStyle/>
          <a:p>
            <a:r>
              <a:rPr lang="en-US" dirty="0" smtClean="0"/>
              <a:t>It's possible for more than one developer to have files checked out at the same time</a:t>
            </a:r>
          </a:p>
          <a:p>
            <a:r>
              <a:rPr lang="en-US" dirty="0" smtClean="0"/>
              <a:t>What if they both make changes to the same file?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2912" y="3437504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026" name="Picture 2" descr="C:\Users\Rowan\AppData\Local\Microsoft\Windows\Temporary Internet Files\Content.IE5\OGJX8C8T\MCj0129886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5150" y="4332854"/>
            <a:ext cx="1466850" cy="1466850"/>
          </a:xfrm>
          <a:prstGeom prst="rect">
            <a:avLst/>
          </a:prstGeom>
          <a:noFill/>
        </p:spPr>
      </p:pic>
      <p:cxnSp>
        <p:nvCxnSpPr>
          <p:cNvPr id="11" name="Shape 10"/>
          <p:cNvCxnSpPr>
            <a:endCxn id="1026" idx="1"/>
          </p:cNvCxnSpPr>
          <p:nvPr/>
        </p:nvCxnSpPr>
        <p:spPr>
          <a:xfrm rot="16200000" flipH="1">
            <a:off x="2262190" y="4223318"/>
            <a:ext cx="1019173" cy="666748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953000" y="3437504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6" name="Shape 25"/>
          <p:cNvCxnSpPr>
            <a:stCxn id="1026" idx="3"/>
            <a:endCxn id="24" idx="2"/>
          </p:cNvCxnSpPr>
          <p:nvPr/>
        </p:nvCxnSpPr>
        <p:spPr>
          <a:xfrm flipV="1">
            <a:off x="4572000" y="4047104"/>
            <a:ext cx="685800" cy="1019175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Rowan\AppData\Local\Microsoft\Windows\Temporary Internet Files\Content.IE5\QI1VS20N\MCBD08154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622856"/>
            <a:ext cx="1277112" cy="872048"/>
          </a:xfrm>
          <a:prstGeom prst="rect">
            <a:avLst/>
          </a:prstGeom>
          <a:noFill/>
        </p:spPr>
      </p:pic>
      <p:cxnSp>
        <p:nvCxnSpPr>
          <p:cNvPr id="32" name="Shape 31"/>
          <p:cNvCxnSpPr>
            <a:stCxn id="1027" idx="3"/>
          </p:cNvCxnSpPr>
          <p:nvPr/>
        </p:nvCxnSpPr>
        <p:spPr>
          <a:xfrm flipV="1">
            <a:off x="1734312" y="4047104"/>
            <a:ext cx="399288" cy="1011776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3"/>
            <a:endCxn id="24" idx="1"/>
          </p:cNvCxnSpPr>
          <p:nvPr/>
        </p:nvCxnSpPr>
        <p:spPr>
          <a:xfrm>
            <a:off x="2572512" y="3742304"/>
            <a:ext cx="238048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3" descr="C:\Users\Rowan\AppData\Local\Microsoft\Windows\Temporary Internet Files\Content.IE5\QI1VS20N\MCBD08154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5681152"/>
            <a:ext cx="1277112" cy="872048"/>
          </a:xfrm>
          <a:prstGeom prst="rect">
            <a:avLst/>
          </a:prstGeom>
          <a:noFill/>
        </p:spPr>
      </p:pic>
      <p:cxnSp>
        <p:nvCxnSpPr>
          <p:cNvPr id="62" name="Shape 61"/>
          <p:cNvCxnSpPr>
            <a:stCxn id="4" idx="2"/>
            <a:endCxn id="61" idx="1"/>
          </p:cNvCxnSpPr>
          <p:nvPr/>
        </p:nvCxnSpPr>
        <p:spPr>
          <a:xfrm rot="16200000" flipH="1">
            <a:off x="2461020" y="3853796"/>
            <a:ext cx="2070072" cy="2456688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8001000" y="3437504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24" idx="3"/>
            <a:endCxn id="68" idx="1"/>
          </p:cNvCxnSpPr>
          <p:nvPr/>
        </p:nvCxnSpPr>
        <p:spPr>
          <a:xfrm>
            <a:off x="5562600" y="3742304"/>
            <a:ext cx="2438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71"/>
          <p:cNvCxnSpPr>
            <a:stCxn id="61" idx="3"/>
            <a:endCxn id="68" idx="2"/>
          </p:cNvCxnSpPr>
          <p:nvPr/>
        </p:nvCxnSpPr>
        <p:spPr>
          <a:xfrm flipV="1">
            <a:off x="6001512" y="4047104"/>
            <a:ext cx="2304288" cy="2070072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77155" y="3818504"/>
            <a:ext cx="10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</a:t>
            </a:r>
          </a:p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18158" y="4134972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188276" y="413497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236276" y="413497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Commit</a:t>
            </a:r>
            <a:endParaRPr lang="en-US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7010400" y="4572000"/>
            <a:ext cx="160020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Returns error: repos out of date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</TotalTime>
  <Words>1264</Words>
  <Application>Microsoft Office PowerPoint</Application>
  <PresentationFormat>On-screen Show (4:3)</PresentationFormat>
  <Paragraphs>277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Presentation1</vt:lpstr>
      <vt:lpstr>Subversion</vt:lpstr>
      <vt:lpstr>Why version control?</vt:lpstr>
      <vt:lpstr>Why version control?</vt:lpstr>
      <vt:lpstr>History</vt:lpstr>
      <vt:lpstr>Terminology</vt:lpstr>
      <vt:lpstr>Repositories and projects</vt:lpstr>
      <vt:lpstr>Revisions</vt:lpstr>
      <vt:lpstr>Committing and Updating</vt:lpstr>
      <vt:lpstr>Update</vt:lpstr>
      <vt:lpstr>Update</vt:lpstr>
      <vt:lpstr>Merging changes</vt:lpstr>
      <vt:lpstr>Example</vt:lpstr>
      <vt:lpstr>Slide 13</vt:lpstr>
      <vt:lpstr>Commit comments</vt:lpstr>
      <vt:lpstr>Project structure</vt:lpstr>
      <vt:lpstr>Tags</vt:lpstr>
      <vt:lpstr>Branches</vt:lpstr>
      <vt:lpstr>Merging</vt:lpstr>
      <vt:lpstr>Repository access</vt:lpstr>
      <vt:lpstr>Creating a respository</vt:lpstr>
      <vt:lpstr>Clients</vt:lpstr>
      <vt:lpstr>Clients: TortoiseSVN</vt:lpstr>
      <vt:lpstr>Clients: Subclipse</vt:lpstr>
      <vt:lpstr>Subclipse: exporting to SVN</vt:lpstr>
      <vt:lpstr>Subclipse: exporting to SVN</vt:lpstr>
      <vt:lpstr>Subclipse: exporting to SVN</vt:lpstr>
      <vt:lpstr>Subclipse: exporting to SVN</vt:lpstr>
      <vt:lpstr>Subclipse: exporting to SVN</vt:lpstr>
      <vt:lpstr>Subclipse: icon key</vt:lpstr>
      <vt:lpstr>References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Rowan Seymour</dc:creator>
  <cp:lastModifiedBy>Rowan Seymour</cp:lastModifiedBy>
  <cp:revision>145</cp:revision>
  <dcterms:created xsi:type="dcterms:W3CDTF">2009-05-07T15:19:39Z</dcterms:created>
  <dcterms:modified xsi:type="dcterms:W3CDTF">2009-07-15T13:14:04Z</dcterms:modified>
</cp:coreProperties>
</file>