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257" r:id="rId2"/>
    <p:sldId id="275" r:id="rId3"/>
    <p:sldId id="258" r:id="rId4"/>
    <p:sldId id="259" r:id="rId5"/>
    <p:sldId id="273" r:id="rId6"/>
    <p:sldId id="274" r:id="rId7"/>
    <p:sldId id="260" r:id="rId8"/>
    <p:sldId id="271" r:id="rId9"/>
    <p:sldId id="272" r:id="rId10"/>
    <p:sldId id="261" r:id="rId11"/>
    <p:sldId id="267" r:id="rId12"/>
    <p:sldId id="268" r:id="rId13"/>
    <p:sldId id="269" r:id="rId14"/>
    <p:sldId id="270" r:id="rId15"/>
    <p:sldId id="262" r:id="rId16"/>
    <p:sldId id="263" r:id="rId17"/>
    <p:sldId id="264" r:id="rId18"/>
    <p:sldId id="265" r:id="rId19"/>
    <p:sldId id="26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A2B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2" d="100"/>
          <a:sy n="72" d="100"/>
        </p:scale>
        <p:origin x="-49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5A2571-7EEE-4C7F-91D6-8D66C519A828}" type="datetimeFigureOut">
              <a:rPr lang="en-US" smtClean="0"/>
              <a:pPr/>
              <a:t>10/8/2010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537300-FCAE-435E-8411-CAB107837D1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7B19166-16AE-4984-AFD4-49596657E967}"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7B19166-16AE-4984-AFD4-49596657E967}"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7B19166-16AE-4984-AFD4-49596657E967}"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7B19166-16AE-4984-AFD4-49596657E967}"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7B19166-16AE-4984-AFD4-49596657E967}" type="slidenum">
              <a:rPr lang="en-US" smtClean="0"/>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7B19166-16AE-4984-AFD4-49596657E967}" type="slidenum">
              <a:rPr lang="en-US" smtClean="0"/>
              <a:pPr/>
              <a:t>10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7B19166-16AE-4984-AFD4-49596657E967}" type="slidenum">
              <a:rPr lang="en-US" smtClean="0"/>
              <a:pPr/>
              <a:t>15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7B19166-16AE-4984-AFD4-49596657E967}" type="slidenum">
              <a:rPr lang="en-US" smtClean="0"/>
              <a:pPr/>
              <a:t>16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7B19166-16AE-4984-AFD4-49596657E967}" type="slidenum">
              <a:rPr lang="en-US" smtClean="0"/>
              <a:pPr/>
              <a:t>17</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7B19166-16AE-4984-AFD4-49596657E967}" type="slidenum">
              <a:rPr lang="en-US" smtClean="0"/>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FD632E91-D3B4-40AE-A072-9FDD276BDFE4}" type="datetimeFigureOut">
              <a:rPr lang="en-US" smtClean="0"/>
              <a:pPr/>
              <a:t>10/8/2010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F7612D7C-206D-4EDD-B259-4DE30C3DC7CE}" type="slidenum">
              <a:rPr lang="en-US" smtClean="0"/>
              <a:pPr/>
              <a:t>‹#›</a:t>
            </a:fld>
            <a:endParaRPr lang="en-US"/>
          </a:p>
        </p:txBody>
      </p:sp>
      <p:pic>
        <p:nvPicPr>
          <p:cNvPr id="13" name="Picture 12" descr="EHSDI_white.png"/>
          <p:cNvPicPr>
            <a:picLocks noChangeAspect="1"/>
          </p:cNvPicPr>
          <p:nvPr/>
        </p:nvPicPr>
        <p:blipFill>
          <a:blip r:embed="rId3" cstate="print"/>
          <a:stretch>
            <a:fillRect/>
          </a:stretch>
        </p:blipFill>
        <p:spPr>
          <a:xfrm>
            <a:off x="71407" y="5774354"/>
            <a:ext cx="2357454" cy="108366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D632E91-D3B4-40AE-A072-9FDD276BDFE4}" type="datetimeFigureOut">
              <a:rPr lang="en-US" smtClean="0"/>
              <a:pPr/>
              <a:t>10/8/2010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7612D7C-206D-4EDD-B259-4DE30C3DC7C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D632E91-D3B4-40AE-A072-9FDD276BDFE4}" type="datetimeFigureOut">
              <a:rPr lang="en-US" smtClean="0"/>
              <a:pPr/>
              <a:t>10/8/2010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7612D7C-206D-4EDD-B259-4DE30C3DC7C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D632E91-D3B4-40AE-A072-9FDD276BDFE4}" type="datetimeFigureOut">
              <a:rPr lang="en-US" smtClean="0"/>
              <a:pPr/>
              <a:t>10/8/2010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7612D7C-206D-4EDD-B259-4DE30C3DC7CE}"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D632E91-D3B4-40AE-A072-9FDD276BDFE4}" type="datetimeFigureOut">
              <a:rPr lang="en-US" smtClean="0"/>
              <a:pPr/>
              <a:t>10/8/2010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7612D7C-206D-4EDD-B259-4DE30C3DC7CE}"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D632E91-D3B4-40AE-A072-9FDD276BDFE4}" type="datetimeFigureOut">
              <a:rPr lang="en-US" smtClean="0"/>
              <a:pPr/>
              <a:t>10/8/2010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7612D7C-206D-4EDD-B259-4DE30C3DC7CE}"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D632E91-D3B4-40AE-A072-9FDD276BDFE4}" type="datetimeFigureOut">
              <a:rPr lang="en-US" smtClean="0"/>
              <a:pPr/>
              <a:t>10/8/2010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F7612D7C-206D-4EDD-B259-4DE30C3DC7C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FD632E91-D3B4-40AE-A072-9FDD276BDFE4}" type="datetimeFigureOut">
              <a:rPr lang="en-US" smtClean="0"/>
              <a:pPr/>
              <a:t>10/8/2010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F7612D7C-206D-4EDD-B259-4DE30C3DC7CE}"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FD632E91-D3B4-40AE-A072-9FDD276BDFE4}" type="datetimeFigureOut">
              <a:rPr lang="en-US" smtClean="0"/>
              <a:pPr/>
              <a:t>10/8/2010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F7612D7C-206D-4EDD-B259-4DE30C3DC7C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FD632E91-D3B4-40AE-A072-9FDD276BDFE4}" type="datetimeFigureOut">
              <a:rPr lang="en-US" smtClean="0"/>
              <a:pPr/>
              <a:t>10/8/2010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7612D7C-206D-4EDD-B259-4DE30C3DC7C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FD632E91-D3B4-40AE-A072-9FDD276BDFE4}" type="datetimeFigureOut">
              <a:rPr lang="en-US" smtClean="0"/>
              <a:pPr/>
              <a:t>10/8/2010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F7612D7C-206D-4EDD-B259-4DE30C3DC7CE}"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FD632E91-D3B4-40AE-A072-9FDD276BDFE4}" type="datetimeFigureOut">
              <a:rPr lang="en-US" smtClean="0"/>
              <a:pPr/>
              <a:t>10/8/2010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F7612D7C-206D-4EDD-B259-4DE30C3DC7CE}" type="slidenum">
              <a:rPr lang="en-US" smtClean="0"/>
              <a:pPr/>
              <a:t>‹#›</a:t>
            </a:fld>
            <a:endParaRPr lang="en-US"/>
          </a:p>
        </p:txBody>
      </p:sp>
      <p:pic>
        <p:nvPicPr>
          <p:cNvPr id="11" name="Picture 10" descr="EHSDI_white.png"/>
          <p:cNvPicPr>
            <a:picLocks noChangeAspect="1"/>
          </p:cNvPicPr>
          <p:nvPr/>
        </p:nvPicPr>
        <p:blipFill>
          <a:blip r:embed="rId14" cstate="print"/>
          <a:stretch>
            <a:fillRect/>
          </a:stretch>
        </p:blipFill>
        <p:spPr>
          <a:xfrm>
            <a:off x="0" y="6215082"/>
            <a:ext cx="1398681" cy="642942"/>
          </a:xfrm>
          <a:prstGeom prst="rect">
            <a:avLst/>
          </a:prstGeom>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Testing </a:t>
            </a:r>
            <a:r>
              <a:rPr lang="en-US" dirty="0" err="1" smtClean="0"/>
              <a:t>OpenMRS</a:t>
            </a:r>
            <a:r>
              <a:rPr lang="en-US" dirty="0" smtClean="0"/>
              <a:t> Modules</a:t>
            </a:r>
            <a:endParaRPr lang="en-US" dirty="0"/>
          </a:p>
        </p:txBody>
      </p:sp>
      <p:sp>
        <p:nvSpPr>
          <p:cNvPr id="3" name="Subtitle 2"/>
          <p:cNvSpPr>
            <a:spLocks noGrp="1"/>
          </p:cNvSpPr>
          <p:nvPr>
            <p:ph type="subTitle" idx="1"/>
          </p:nvPr>
        </p:nvSpPr>
        <p:spPr/>
        <p:txBody>
          <a:bodyPr/>
          <a:lstStyle/>
          <a:p>
            <a:r>
              <a:rPr lang="en-US" dirty="0" smtClean="0"/>
              <a:t>With JUnit and Spring</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JUnit</a:t>
            </a:r>
            <a:r>
              <a:rPr lang="en-US" dirty="0" smtClean="0"/>
              <a:t> </a:t>
            </a:r>
            <a:r>
              <a:rPr lang="en-US" dirty="0" err="1" smtClean="0"/>
              <a:t>TestCase</a:t>
            </a:r>
            <a:r>
              <a:rPr lang="en-US" dirty="0" smtClean="0"/>
              <a:t> with Annotations</a:t>
            </a:r>
            <a:endParaRPr lang="en-US" dirty="0"/>
          </a:p>
        </p:txBody>
      </p:sp>
      <p:sp>
        <p:nvSpPr>
          <p:cNvPr id="3" name="Content Placeholder 2"/>
          <p:cNvSpPr>
            <a:spLocks noGrp="1"/>
          </p:cNvSpPr>
          <p:nvPr>
            <p:ph idx="1"/>
          </p:nvPr>
        </p:nvSpPr>
        <p:spPr>
          <a:xfrm>
            <a:off x="457200" y="1481328"/>
            <a:ext cx="8229600" cy="5224272"/>
          </a:xfrm>
        </p:spPr>
        <p:style>
          <a:lnRef idx="1">
            <a:schemeClr val="accent1"/>
          </a:lnRef>
          <a:fillRef idx="2">
            <a:schemeClr val="accent1"/>
          </a:fillRef>
          <a:effectRef idx="1">
            <a:schemeClr val="accent1"/>
          </a:effectRef>
          <a:fontRef idx="minor">
            <a:schemeClr val="dk1"/>
          </a:fontRef>
        </p:style>
        <p:txBody>
          <a:bodyPr>
            <a:normAutofit fontScale="92500" lnSpcReduction="20000"/>
          </a:bodyPr>
          <a:lstStyle/>
          <a:p>
            <a:pPr>
              <a:buNone/>
            </a:pPr>
            <a:r>
              <a:rPr lang="en-US" dirty="0" smtClean="0"/>
              <a:t>public class </a:t>
            </a:r>
            <a:r>
              <a:rPr lang="en-US" dirty="0" err="1" smtClean="0"/>
              <a:t>AppointmentWithTestCaseTest</a:t>
            </a:r>
            <a:r>
              <a:rPr lang="en-US" dirty="0" smtClean="0"/>
              <a:t> {</a:t>
            </a:r>
          </a:p>
          <a:p>
            <a:pPr>
              <a:buNone/>
            </a:pPr>
            <a:r>
              <a:rPr lang="en-US" dirty="0" smtClean="0"/>
              <a:t>	</a:t>
            </a:r>
          </a:p>
          <a:p>
            <a:pPr>
              <a:buNone/>
            </a:pPr>
            <a:r>
              <a:rPr lang="en-US" dirty="0" smtClean="0"/>
              <a:t>	private Appointment </a:t>
            </a:r>
            <a:r>
              <a:rPr lang="en-US" dirty="0" err="1" smtClean="0"/>
              <a:t>appointment</a:t>
            </a:r>
            <a:r>
              <a:rPr lang="en-US" dirty="0" smtClean="0"/>
              <a:t>;</a:t>
            </a:r>
          </a:p>
          <a:p>
            <a:pPr>
              <a:buNone/>
            </a:pPr>
            <a:r>
              <a:rPr lang="en-US" dirty="0" smtClean="0"/>
              <a:t>	</a:t>
            </a:r>
          </a:p>
          <a:p>
            <a:pPr>
              <a:buNone/>
            </a:pPr>
            <a:r>
              <a:rPr lang="en-US" dirty="0" smtClean="0"/>
              <a:t>	@Before</a:t>
            </a:r>
          </a:p>
          <a:p>
            <a:pPr>
              <a:buNone/>
            </a:pPr>
            <a:r>
              <a:rPr lang="en-US" dirty="0" smtClean="0"/>
              <a:t>	public void </a:t>
            </a:r>
            <a:r>
              <a:rPr lang="en-US" dirty="0" err="1" smtClean="0"/>
              <a:t>setUp</a:t>
            </a:r>
            <a:r>
              <a:rPr lang="en-US" dirty="0" smtClean="0"/>
              <a:t>() throws Exception {</a:t>
            </a:r>
          </a:p>
          <a:p>
            <a:pPr>
              <a:buNone/>
            </a:pPr>
            <a:r>
              <a:rPr lang="en-US" dirty="0" smtClean="0"/>
              <a:t>		appointment = new Appointment();</a:t>
            </a:r>
          </a:p>
          <a:p>
            <a:pPr>
              <a:buNone/>
            </a:pPr>
            <a:r>
              <a:rPr lang="en-US" dirty="0" smtClean="0"/>
              <a:t>	}</a:t>
            </a:r>
          </a:p>
          <a:p>
            <a:pPr>
              <a:buNone/>
            </a:pPr>
            <a:r>
              <a:rPr lang="en-US" dirty="0" smtClean="0"/>
              <a:t>	</a:t>
            </a:r>
          </a:p>
          <a:p>
            <a:pPr>
              <a:buNone/>
            </a:pPr>
            <a:r>
              <a:rPr lang="en-US" dirty="0" smtClean="0"/>
              <a:t>		</a:t>
            </a:r>
          </a:p>
          <a:p>
            <a:pPr>
              <a:buNone/>
            </a:pPr>
            <a:r>
              <a:rPr lang="en-US" dirty="0" smtClean="0"/>
              <a:t>	@After</a:t>
            </a:r>
          </a:p>
          <a:p>
            <a:pPr>
              <a:buNone/>
            </a:pPr>
            <a:r>
              <a:rPr lang="en-US" dirty="0" smtClean="0"/>
              <a:t>	public void </a:t>
            </a:r>
            <a:r>
              <a:rPr lang="en-US" dirty="0" err="1" smtClean="0"/>
              <a:t>tearDown</a:t>
            </a:r>
            <a:r>
              <a:rPr lang="en-US" dirty="0" smtClean="0"/>
              <a:t>() throws Exception {</a:t>
            </a:r>
          </a:p>
          <a:p>
            <a:pPr>
              <a:buNone/>
            </a:pPr>
            <a:r>
              <a:rPr lang="en-US" dirty="0" smtClean="0"/>
              <a:t>		appointment = null;</a:t>
            </a:r>
          </a:p>
          <a:p>
            <a:pPr>
              <a:buNone/>
            </a:pPr>
            <a:r>
              <a:rPr lang="en-US" dirty="0" smtClean="0"/>
              <a:t>	}</a:t>
            </a:r>
          </a:p>
          <a:p>
            <a:pPr>
              <a:buNone/>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normAutofit fontScale="70000" lnSpcReduction="20000"/>
          </a:bodyPr>
          <a:lstStyle/>
          <a:p>
            <a:pPr>
              <a:buNone/>
            </a:pPr>
            <a:r>
              <a:rPr lang="en-US" dirty="0" smtClean="0"/>
              <a:t>@Test</a:t>
            </a:r>
          </a:p>
          <a:p>
            <a:pPr>
              <a:buNone/>
            </a:pPr>
            <a:r>
              <a:rPr lang="en-US" dirty="0" smtClean="0"/>
              <a:t>	public void </a:t>
            </a:r>
            <a:r>
              <a:rPr lang="en-US" dirty="0" err="1" smtClean="0"/>
              <a:t>testReason</a:t>
            </a:r>
            <a:r>
              <a:rPr lang="en-US" dirty="0" smtClean="0"/>
              <a:t>() {</a:t>
            </a:r>
          </a:p>
          <a:p>
            <a:pPr>
              <a:buNone/>
            </a:pPr>
            <a:r>
              <a:rPr lang="en-US" dirty="0" smtClean="0"/>
              <a:t>		String reason = </a:t>
            </a:r>
            <a:r>
              <a:rPr lang="en-US" dirty="0" err="1" smtClean="0"/>
              <a:t>appointment.getReason</a:t>
            </a:r>
            <a:r>
              <a:rPr lang="en-US" dirty="0" smtClean="0"/>
              <a:t>();</a:t>
            </a:r>
          </a:p>
          <a:p>
            <a:pPr>
              <a:buNone/>
            </a:pPr>
            <a:r>
              <a:rPr lang="en-US" dirty="0" smtClean="0"/>
              <a:t>		String </a:t>
            </a:r>
            <a:r>
              <a:rPr lang="en-US" dirty="0" err="1" smtClean="0"/>
              <a:t>reasonText</a:t>
            </a:r>
            <a:r>
              <a:rPr lang="en-US" dirty="0" smtClean="0"/>
              <a:t> = "I need an appt!";</a:t>
            </a:r>
          </a:p>
          <a:p>
            <a:pPr>
              <a:buNone/>
            </a:pPr>
            <a:r>
              <a:rPr lang="en-US" dirty="0" smtClean="0"/>
              <a:t>		</a:t>
            </a:r>
          </a:p>
          <a:p>
            <a:pPr>
              <a:buNone/>
            </a:pPr>
            <a:r>
              <a:rPr lang="en-US" dirty="0" smtClean="0"/>
              <a:t>		</a:t>
            </a:r>
            <a:r>
              <a:rPr lang="en-US" dirty="0" err="1" smtClean="0"/>
              <a:t>assertNull</a:t>
            </a:r>
            <a:r>
              <a:rPr lang="en-US" dirty="0" smtClean="0"/>
              <a:t>("Reason should be null", reason);</a:t>
            </a:r>
          </a:p>
          <a:p>
            <a:pPr>
              <a:buNone/>
            </a:pPr>
            <a:r>
              <a:rPr lang="en-US" dirty="0" smtClean="0"/>
              <a:t>		</a:t>
            </a:r>
          </a:p>
          <a:p>
            <a:pPr>
              <a:buNone/>
            </a:pPr>
            <a:r>
              <a:rPr lang="en-US" dirty="0" smtClean="0"/>
              <a:t>		</a:t>
            </a:r>
            <a:r>
              <a:rPr lang="en-US" dirty="0" err="1" smtClean="0"/>
              <a:t>appointment.setReason</a:t>
            </a:r>
            <a:r>
              <a:rPr lang="en-US" dirty="0" smtClean="0"/>
              <a:t>(</a:t>
            </a:r>
            <a:r>
              <a:rPr lang="en-US" dirty="0" err="1" smtClean="0"/>
              <a:t>reasonText</a:t>
            </a:r>
            <a:r>
              <a:rPr lang="en-US" dirty="0" smtClean="0"/>
              <a:t>);</a:t>
            </a:r>
          </a:p>
          <a:p>
            <a:pPr>
              <a:buNone/>
            </a:pPr>
            <a:r>
              <a:rPr lang="en-US" dirty="0" smtClean="0"/>
              <a:t>		</a:t>
            </a:r>
          </a:p>
          <a:p>
            <a:pPr>
              <a:buNone/>
            </a:pPr>
            <a:r>
              <a:rPr lang="en-US" dirty="0" smtClean="0"/>
              <a:t>		reason = </a:t>
            </a:r>
            <a:r>
              <a:rPr lang="en-US" dirty="0" err="1" smtClean="0"/>
              <a:t>appointment.getReason</a:t>
            </a:r>
            <a:r>
              <a:rPr lang="en-US" dirty="0" smtClean="0"/>
              <a:t>();</a:t>
            </a:r>
          </a:p>
          <a:p>
            <a:pPr>
              <a:buNone/>
            </a:pPr>
            <a:r>
              <a:rPr lang="en-US" dirty="0" smtClean="0"/>
              <a:t>		</a:t>
            </a:r>
          </a:p>
          <a:p>
            <a:pPr>
              <a:buNone/>
            </a:pPr>
            <a:r>
              <a:rPr lang="en-US" dirty="0" smtClean="0"/>
              <a:t>		</a:t>
            </a:r>
            <a:r>
              <a:rPr lang="en-US" dirty="0" err="1" smtClean="0"/>
              <a:t>assertNotNull</a:t>
            </a:r>
            <a:r>
              <a:rPr lang="en-US" dirty="0" smtClean="0"/>
              <a:t>("Reason should not be null", reason);</a:t>
            </a:r>
          </a:p>
          <a:p>
            <a:pPr>
              <a:buNone/>
            </a:pPr>
            <a:r>
              <a:rPr lang="en-US" dirty="0" smtClean="0"/>
              <a:t>		</a:t>
            </a:r>
            <a:r>
              <a:rPr lang="en-US" dirty="0" err="1" smtClean="0"/>
              <a:t>assertTrue</a:t>
            </a:r>
            <a:r>
              <a:rPr lang="en-US" dirty="0" smtClean="0"/>
              <a:t>("Reason should be "+ reason, </a:t>
            </a:r>
            <a:r>
              <a:rPr lang="en-US" dirty="0" err="1" smtClean="0"/>
              <a:t>reason.equals</a:t>
            </a:r>
            <a:r>
              <a:rPr lang="en-US" dirty="0" smtClean="0"/>
              <a:t>(</a:t>
            </a:r>
            <a:r>
              <a:rPr lang="en-US" dirty="0" err="1" smtClean="0"/>
              <a:t>reasonText</a:t>
            </a:r>
            <a:r>
              <a:rPr lang="en-US" dirty="0" smtClean="0"/>
              <a:t>));</a:t>
            </a:r>
          </a:p>
          <a:p>
            <a:pPr>
              <a:buNone/>
            </a:pPr>
            <a:r>
              <a:rPr lang="en-US" dirty="0" smtClean="0"/>
              <a:t>	}</a:t>
            </a:r>
          </a:p>
          <a:p>
            <a:pPr>
              <a:buNone/>
            </a:pPr>
            <a:r>
              <a:rPr lang="en-US" dirty="0" smtClean="0"/>
              <a:t>}</a:t>
            </a:r>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You can run each test manually one by one.</a:t>
            </a:r>
          </a:p>
          <a:p>
            <a:r>
              <a:rPr lang="en-US" dirty="0" smtClean="0"/>
              <a:t>If you have a large number of tests, this becomes time-consuming.</a:t>
            </a:r>
          </a:p>
          <a:p>
            <a:r>
              <a:rPr lang="en-US" dirty="0" smtClean="0"/>
              <a:t>Use a Test Suite to automatically group tests and run them together.</a:t>
            </a:r>
            <a:endParaRPr lang="en-US" dirty="0"/>
          </a:p>
        </p:txBody>
      </p:sp>
      <p:sp>
        <p:nvSpPr>
          <p:cNvPr id="3" name="Title 2"/>
          <p:cNvSpPr>
            <a:spLocks noGrp="1"/>
          </p:cNvSpPr>
          <p:nvPr>
            <p:ph type="title"/>
          </p:nvPr>
        </p:nvSpPr>
        <p:spPr/>
        <p:txBody>
          <a:bodyPr/>
          <a:lstStyle/>
          <a:p>
            <a:r>
              <a:rPr lang="en-US" dirty="0" err="1" smtClean="0"/>
              <a:t>JUnit</a:t>
            </a:r>
            <a:r>
              <a:rPr lang="en-US" dirty="0" smtClean="0"/>
              <a:t> </a:t>
            </a:r>
            <a:r>
              <a:rPr lang="en-US" dirty="0" err="1" smtClean="0"/>
              <a:t>TestSuite</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normAutofit fontScale="77500" lnSpcReduction="20000"/>
          </a:bodyPr>
          <a:lstStyle/>
          <a:p>
            <a:pPr>
              <a:buNone/>
            </a:pPr>
            <a:r>
              <a:rPr lang="en-US" dirty="0" smtClean="0"/>
              <a:t>import </a:t>
            </a:r>
            <a:r>
              <a:rPr lang="en-US" dirty="0" err="1" smtClean="0"/>
              <a:t>junit.framework.Test</a:t>
            </a:r>
            <a:r>
              <a:rPr lang="en-US" dirty="0" smtClean="0"/>
              <a:t>;</a:t>
            </a:r>
          </a:p>
          <a:p>
            <a:pPr>
              <a:buNone/>
            </a:pPr>
            <a:r>
              <a:rPr lang="en-US" dirty="0" smtClean="0"/>
              <a:t>import </a:t>
            </a:r>
            <a:r>
              <a:rPr lang="en-US" dirty="0" err="1" smtClean="0"/>
              <a:t>junit.framework.TestSuite</a:t>
            </a:r>
            <a:r>
              <a:rPr lang="en-US" dirty="0" smtClean="0"/>
              <a:t>;</a:t>
            </a:r>
          </a:p>
          <a:p>
            <a:pPr>
              <a:buNone/>
            </a:pPr>
            <a:endParaRPr lang="en-US" dirty="0" smtClean="0"/>
          </a:p>
          <a:p>
            <a:pPr>
              <a:buNone/>
            </a:pPr>
            <a:r>
              <a:rPr lang="en-US" dirty="0" smtClean="0"/>
              <a:t>public class </a:t>
            </a:r>
            <a:r>
              <a:rPr lang="en-US" dirty="0" err="1" smtClean="0"/>
              <a:t>AllTestsOld</a:t>
            </a:r>
            <a:r>
              <a:rPr lang="en-US" dirty="0" smtClean="0"/>
              <a:t> {</a:t>
            </a:r>
          </a:p>
          <a:p>
            <a:pPr>
              <a:buNone/>
            </a:pPr>
            <a:r>
              <a:rPr lang="en-US" dirty="0" smtClean="0"/>
              <a:t>	</a:t>
            </a:r>
          </a:p>
          <a:p>
            <a:pPr>
              <a:buNone/>
            </a:pPr>
            <a:r>
              <a:rPr lang="en-US" dirty="0" smtClean="0"/>
              <a:t>	public static Test suite() {</a:t>
            </a:r>
          </a:p>
          <a:p>
            <a:pPr>
              <a:buNone/>
            </a:pPr>
            <a:r>
              <a:rPr lang="en-US" dirty="0" smtClean="0"/>
              <a:t>		</a:t>
            </a:r>
            <a:r>
              <a:rPr lang="en-US" dirty="0" err="1" smtClean="0"/>
              <a:t>TestSuite</a:t>
            </a:r>
            <a:r>
              <a:rPr lang="en-US" dirty="0" smtClean="0"/>
              <a:t> suite = new </a:t>
            </a:r>
            <a:r>
              <a:rPr lang="en-US" dirty="0" err="1" smtClean="0"/>
              <a:t>TestSuite</a:t>
            </a:r>
            <a:r>
              <a:rPr lang="en-US" dirty="0" smtClean="0"/>
              <a:t>("Test for </a:t>
            </a:r>
            <a:r>
              <a:rPr lang="en-US" dirty="0" err="1" smtClean="0"/>
              <a:t>org.openmrs.module.appointments</a:t>
            </a:r>
            <a:r>
              <a:rPr lang="en-US" dirty="0" smtClean="0"/>
              <a:t>");</a:t>
            </a:r>
          </a:p>
          <a:p>
            <a:pPr>
              <a:buNone/>
            </a:pPr>
            <a:r>
              <a:rPr lang="en-US" dirty="0" smtClean="0"/>
              <a:t>		//$</a:t>
            </a:r>
            <a:r>
              <a:rPr lang="en-US" dirty="0" err="1" smtClean="0"/>
              <a:t>JUnit</a:t>
            </a:r>
            <a:r>
              <a:rPr lang="en-US" dirty="0" smtClean="0"/>
              <a:t>-BEGIN$</a:t>
            </a:r>
          </a:p>
          <a:p>
            <a:pPr>
              <a:buNone/>
            </a:pPr>
            <a:r>
              <a:rPr lang="en-US" dirty="0" smtClean="0"/>
              <a:t>		</a:t>
            </a:r>
            <a:r>
              <a:rPr lang="en-US" dirty="0" err="1" smtClean="0"/>
              <a:t>suite.addTestSuite</a:t>
            </a:r>
            <a:r>
              <a:rPr lang="en-US" dirty="0" smtClean="0"/>
              <a:t>(</a:t>
            </a:r>
            <a:r>
              <a:rPr lang="en-US" dirty="0" err="1" smtClean="0"/>
              <a:t>AdminListExtensionTest.class</a:t>
            </a:r>
            <a:r>
              <a:rPr lang="en-US" dirty="0" smtClean="0"/>
              <a:t>);</a:t>
            </a:r>
          </a:p>
          <a:p>
            <a:pPr>
              <a:buNone/>
            </a:pPr>
            <a:r>
              <a:rPr lang="en-US" dirty="0" smtClean="0"/>
              <a:t>		//$</a:t>
            </a:r>
            <a:r>
              <a:rPr lang="en-US" dirty="0" err="1" smtClean="0"/>
              <a:t>JUnit</a:t>
            </a:r>
            <a:r>
              <a:rPr lang="en-US" dirty="0" smtClean="0"/>
              <a:t>-END$</a:t>
            </a:r>
          </a:p>
          <a:p>
            <a:pPr>
              <a:buNone/>
            </a:pPr>
            <a:r>
              <a:rPr lang="en-US" dirty="0" smtClean="0"/>
              <a:t>		return suite;</a:t>
            </a:r>
          </a:p>
          <a:p>
            <a:pPr>
              <a:buNone/>
            </a:pPr>
            <a:r>
              <a:rPr lang="en-US" dirty="0" smtClean="0"/>
              <a:t>	}</a:t>
            </a:r>
          </a:p>
          <a:p>
            <a:pPr>
              <a:buNone/>
            </a:pPr>
            <a:r>
              <a:rPr lang="en-US" dirty="0" smtClean="0"/>
              <a:t>}</a:t>
            </a:r>
            <a:endParaRPr lang="en-US" dirty="0"/>
          </a:p>
        </p:txBody>
      </p:sp>
      <p:sp>
        <p:nvSpPr>
          <p:cNvPr id="3" name="Title 2"/>
          <p:cNvSpPr>
            <a:spLocks noGrp="1"/>
          </p:cNvSpPr>
          <p:nvPr>
            <p:ph type="title"/>
          </p:nvPr>
        </p:nvSpPr>
        <p:spPr/>
        <p:txBody>
          <a:bodyPr/>
          <a:lstStyle/>
          <a:p>
            <a:r>
              <a:rPr lang="en-US" dirty="0" err="1" smtClean="0"/>
              <a:t>JUnit</a:t>
            </a:r>
            <a:r>
              <a:rPr lang="en-US" dirty="0" smtClean="0"/>
              <a:t> Test Suite</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normAutofit fontScale="85000" lnSpcReduction="20000"/>
          </a:bodyPr>
          <a:lstStyle/>
          <a:p>
            <a:pPr>
              <a:buNone/>
            </a:pPr>
            <a:r>
              <a:rPr lang="en-US" dirty="0" smtClean="0"/>
              <a:t>package </a:t>
            </a:r>
            <a:r>
              <a:rPr lang="en-US" dirty="0" err="1" smtClean="0"/>
              <a:t>org.openmrs.module.appointments</a:t>
            </a:r>
            <a:r>
              <a:rPr lang="en-US" dirty="0" smtClean="0"/>
              <a:t>;</a:t>
            </a:r>
          </a:p>
          <a:p>
            <a:pPr>
              <a:buNone/>
            </a:pPr>
            <a:endParaRPr lang="en-US" dirty="0" smtClean="0"/>
          </a:p>
          <a:p>
            <a:pPr>
              <a:buNone/>
            </a:pPr>
            <a:r>
              <a:rPr lang="en-US" dirty="0" smtClean="0"/>
              <a:t>import </a:t>
            </a:r>
            <a:r>
              <a:rPr lang="en-US" dirty="0" err="1" smtClean="0"/>
              <a:t>org.junit.runner.RunWith</a:t>
            </a:r>
            <a:r>
              <a:rPr lang="en-US" dirty="0" smtClean="0"/>
              <a:t>;</a:t>
            </a:r>
          </a:p>
          <a:p>
            <a:pPr>
              <a:buNone/>
            </a:pPr>
            <a:r>
              <a:rPr lang="en-US" dirty="0" smtClean="0"/>
              <a:t>import </a:t>
            </a:r>
            <a:r>
              <a:rPr lang="en-US" dirty="0" err="1" smtClean="0"/>
              <a:t>org.junit.runners.Suite</a:t>
            </a:r>
            <a:r>
              <a:rPr lang="en-US" dirty="0" smtClean="0"/>
              <a:t>;</a:t>
            </a:r>
          </a:p>
          <a:p>
            <a:pPr>
              <a:buNone/>
            </a:pPr>
            <a:endParaRPr lang="en-US" dirty="0" smtClean="0"/>
          </a:p>
          <a:p>
            <a:pPr>
              <a:buNone/>
            </a:pPr>
            <a:r>
              <a:rPr lang="en-US" dirty="0" smtClean="0"/>
              <a:t>@</a:t>
            </a:r>
            <a:r>
              <a:rPr lang="en-US" dirty="0" err="1" smtClean="0"/>
              <a:t>RunWith</a:t>
            </a:r>
            <a:r>
              <a:rPr lang="en-US" dirty="0" smtClean="0"/>
              <a:t>(</a:t>
            </a:r>
            <a:r>
              <a:rPr lang="en-US" dirty="0" err="1" smtClean="0"/>
              <a:t>Suite.class</a:t>
            </a:r>
            <a:r>
              <a:rPr lang="en-US" dirty="0" smtClean="0"/>
              <a:t>)</a:t>
            </a:r>
          </a:p>
          <a:p>
            <a:pPr>
              <a:buNone/>
            </a:pPr>
            <a:r>
              <a:rPr lang="en-US" dirty="0" smtClean="0"/>
              <a:t>@</a:t>
            </a:r>
            <a:r>
              <a:rPr lang="en-US" dirty="0" err="1" smtClean="0"/>
              <a:t>Suite.SuiteClasses</a:t>
            </a:r>
            <a:r>
              <a:rPr lang="en-US" dirty="0" smtClean="0"/>
              <a:t>({</a:t>
            </a:r>
          </a:p>
          <a:p>
            <a:pPr>
              <a:buNone/>
            </a:pPr>
            <a:r>
              <a:rPr lang="en-US" dirty="0" smtClean="0"/>
              <a:t>	</a:t>
            </a:r>
            <a:r>
              <a:rPr lang="en-US" dirty="0" err="1" smtClean="0"/>
              <a:t>AdminListExtensionTest.class</a:t>
            </a:r>
            <a:r>
              <a:rPr lang="en-US" dirty="0" smtClean="0"/>
              <a:t>,</a:t>
            </a:r>
          </a:p>
          <a:p>
            <a:pPr>
              <a:buNone/>
            </a:pPr>
            <a:r>
              <a:rPr lang="en-US" dirty="0" smtClean="0"/>
              <a:t>	</a:t>
            </a:r>
            <a:r>
              <a:rPr lang="en-US" dirty="0" err="1" smtClean="0"/>
              <a:t>AppointmentWithTestCaseTest.class</a:t>
            </a:r>
            <a:endParaRPr lang="en-US" dirty="0" smtClean="0"/>
          </a:p>
          <a:p>
            <a:pPr>
              <a:buNone/>
            </a:pPr>
            <a:r>
              <a:rPr lang="en-US" dirty="0" smtClean="0"/>
              <a:t>})</a:t>
            </a:r>
          </a:p>
          <a:p>
            <a:pPr>
              <a:buNone/>
            </a:pPr>
            <a:endParaRPr lang="en-US" dirty="0" smtClean="0"/>
          </a:p>
          <a:p>
            <a:pPr>
              <a:buNone/>
            </a:pPr>
            <a:r>
              <a:rPr lang="en-US" dirty="0" smtClean="0"/>
              <a:t>public class </a:t>
            </a:r>
            <a:r>
              <a:rPr lang="en-US" dirty="0" err="1" smtClean="0"/>
              <a:t>AllTests</a:t>
            </a:r>
            <a:r>
              <a:rPr lang="en-US" dirty="0" smtClean="0"/>
              <a:t> {</a:t>
            </a:r>
          </a:p>
          <a:p>
            <a:pPr>
              <a:buNone/>
            </a:pPr>
            <a:r>
              <a:rPr lang="en-US" dirty="0" smtClean="0"/>
              <a:t>}</a:t>
            </a:r>
          </a:p>
          <a:p>
            <a:pPr>
              <a:buNone/>
            </a:pPr>
            <a:endParaRPr lang="en-US" dirty="0"/>
          </a:p>
        </p:txBody>
      </p:sp>
      <p:sp>
        <p:nvSpPr>
          <p:cNvPr id="3" name="Title 2"/>
          <p:cNvSpPr>
            <a:spLocks noGrp="1"/>
          </p:cNvSpPr>
          <p:nvPr>
            <p:ph type="title"/>
          </p:nvPr>
        </p:nvSpPr>
        <p:spPr/>
        <p:txBody>
          <a:bodyPr>
            <a:normAutofit fontScale="90000"/>
          </a:bodyPr>
          <a:lstStyle/>
          <a:p>
            <a:r>
              <a:rPr lang="en-US" dirty="0" err="1" smtClean="0"/>
              <a:t>Junit</a:t>
            </a:r>
            <a:r>
              <a:rPr lang="en-US" dirty="0" smtClean="0"/>
              <a:t> Test Suite with Annotations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a:t>
            </a:r>
            <a:r>
              <a:rPr lang="en-US" dirty="0" err="1" smtClean="0"/>
              <a:t>OpenMRS</a:t>
            </a:r>
            <a:r>
              <a:rPr lang="en-US" dirty="0" smtClean="0"/>
              <a:t> Services</a:t>
            </a:r>
            <a:endParaRPr lang="en-US" dirty="0"/>
          </a:p>
        </p:txBody>
      </p:sp>
      <p:sp>
        <p:nvSpPr>
          <p:cNvPr id="3" name="Content Placeholder 2"/>
          <p:cNvSpPr>
            <a:spLocks noGrp="1"/>
          </p:cNvSpPr>
          <p:nvPr>
            <p:ph idx="1"/>
          </p:nvPr>
        </p:nvSpPr>
        <p:spPr/>
        <p:txBody>
          <a:bodyPr/>
          <a:lstStyle/>
          <a:p>
            <a:r>
              <a:rPr lang="en-US" dirty="0" smtClean="0"/>
              <a:t>If you want to test your services or anything that uses the Context class:</a:t>
            </a:r>
          </a:p>
          <a:p>
            <a:pPr lvl="1"/>
            <a:r>
              <a:rPr lang="en-US" dirty="0" smtClean="0"/>
              <a:t>You must extend </a:t>
            </a:r>
            <a:r>
              <a:rPr lang="en-US" sz="2000" dirty="0" err="1" smtClean="0">
                <a:latin typeface="Courier New" pitchFamily="49" charset="0"/>
                <a:cs typeface="Courier New" pitchFamily="49" charset="0"/>
              </a:rPr>
              <a:t>BaseModuleContextSensitiveTest</a:t>
            </a:r>
            <a:endParaRPr lang="en-US" dirty="0" smtClean="0"/>
          </a:p>
          <a:p>
            <a:endParaRPr lang="en-US" dirty="0" smtClean="0"/>
          </a:p>
          <a:p>
            <a:r>
              <a:rPr lang="en-US" dirty="0" err="1" smtClean="0"/>
              <a:t>OpenMRS</a:t>
            </a:r>
            <a:r>
              <a:rPr lang="en-US" dirty="0" smtClean="0"/>
              <a:t> has a testing framework:</a:t>
            </a:r>
          </a:p>
          <a:p>
            <a:pPr lvl="1"/>
            <a:r>
              <a:rPr lang="en-US" dirty="0" smtClean="0"/>
              <a:t>Need to use it if you want to test services!</a:t>
            </a:r>
          </a:p>
          <a:p>
            <a:pPr lvl="1"/>
            <a:endParaRPr lang="en-US" dirty="0" smtClean="0"/>
          </a:p>
          <a:p>
            <a:pPr lvl="1"/>
            <a:r>
              <a:rPr lang="en-US" dirty="0" smtClean="0"/>
              <a:t>Sets up the database connections for you and initializes the context services</a:t>
            </a:r>
          </a:p>
          <a:p>
            <a:pPr lvl="1"/>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20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Extend </a:t>
            </a:r>
            <a:r>
              <a:rPr lang="en-US" dirty="0" err="1" smtClean="0"/>
              <a:t>BaseModuleContextSensitive</a:t>
            </a:r>
            <a:endParaRPr lang="en-US" dirty="0"/>
          </a:p>
        </p:txBody>
      </p:sp>
      <p:sp>
        <p:nvSpPr>
          <p:cNvPr id="3" name="Content Placeholder 2"/>
          <p:cNvSpPr>
            <a:spLocks noGrp="1"/>
          </p:cNvSpPr>
          <p:nvPr>
            <p:ph idx="1"/>
          </p:nvPr>
        </p:nvSpPr>
        <p:spPr/>
        <p:txBody>
          <a:bodyPr/>
          <a:lstStyle/>
          <a:p>
            <a:r>
              <a:rPr lang="en-US" dirty="0" smtClean="0"/>
              <a:t>Two Options</a:t>
            </a:r>
          </a:p>
          <a:p>
            <a:pPr lvl="1"/>
            <a:r>
              <a:rPr lang="en-US" dirty="0" smtClean="0"/>
              <a:t>Use a Dynamically Created In - Memory Database</a:t>
            </a:r>
          </a:p>
          <a:p>
            <a:pPr lvl="1"/>
            <a:r>
              <a:rPr lang="en-US" dirty="0" smtClean="0"/>
              <a:t>Use database specified by runtime properties file</a:t>
            </a:r>
          </a:p>
          <a:p>
            <a:pPr lvl="1"/>
            <a:endParaRPr lang="en-US" dirty="0" smtClean="0"/>
          </a:p>
          <a:p>
            <a:r>
              <a:rPr lang="en-US" dirty="0" smtClean="0"/>
              <a:t>Required Configuration</a:t>
            </a:r>
          </a:p>
          <a:p>
            <a:pPr lvl="1"/>
            <a:r>
              <a:rPr lang="en-US" dirty="0" smtClean="0"/>
              <a:t>You must put the three </a:t>
            </a:r>
            <a:r>
              <a:rPr lang="en-US" dirty="0" err="1" smtClean="0"/>
              <a:t>OpenMRS</a:t>
            </a:r>
            <a:r>
              <a:rPr lang="en-US" dirty="0" smtClean="0"/>
              <a:t> jars on your </a:t>
            </a:r>
            <a:r>
              <a:rPr lang="en-US" dirty="0" err="1" smtClean="0"/>
              <a:t>buildpath</a:t>
            </a:r>
            <a:endParaRPr lang="en-US" dirty="0" smtClean="0"/>
          </a:p>
          <a:p>
            <a:pPr lvl="1"/>
            <a:r>
              <a:rPr lang="en-US" dirty="0" smtClean="0"/>
              <a:t>You must put all the jars that </a:t>
            </a:r>
            <a:r>
              <a:rPr lang="en-US" dirty="0" err="1" smtClean="0"/>
              <a:t>OpenMRS</a:t>
            </a:r>
            <a:r>
              <a:rPr lang="en-US" dirty="0" smtClean="0"/>
              <a:t> uses on your </a:t>
            </a:r>
            <a:r>
              <a:rPr lang="en-US" dirty="0" err="1" smtClean="0"/>
              <a:t>buildpath</a:t>
            </a:r>
            <a:r>
              <a:rPr lang="en-US" dirty="0" smtClean="0"/>
              <a:t> as well!</a:t>
            </a:r>
            <a:endParaRPr lang="en-US" dirty="0"/>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2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20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cstate="print"/>
          <a:srcRect/>
          <a:stretch>
            <a:fillRect/>
          </a:stretch>
        </p:blipFill>
        <p:spPr bwMode="auto">
          <a:xfrm>
            <a:off x="228600" y="1447800"/>
            <a:ext cx="8839200" cy="5105400"/>
          </a:xfrm>
          <a:prstGeom prst="rect">
            <a:avLst/>
          </a:prstGeom>
          <a:noFill/>
          <a:ln w="9525">
            <a:noFill/>
            <a:miter lim="800000"/>
            <a:headEnd/>
            <a:tailEnd/>
          </a:ln>
        </p:spPr>
      </p:pic>
      <p:sp>
        <p:nvSpPr>
          <p:cNvPr id="2" name="Title 1"/>
          <p:cNvSpPr>
            <a:spLocks noGrp="1"/>
          </p:cNvSpPr>
          <p:nvPr>
            <p:ph type="title"/>
          </p:nvPr>
        </p:nvSpPr>
        <p:spPr/>
        <p:txBody>
          <a:bodyPr>
            <a:normAutofit fontScale="90000"/>
          </a:bodyPr>
          <a:lstStyle/>
          <a:p>
            <a:r>
              <a:rPr lang="en-US" dirty="0" smtClean="0"/>
              <a:t>Example: Extending </a:t>
            </a:r>
            <a:r>
              <a:rPr lang="en-US" dirty="0" err="1" smtClean="0"/>
              <a:t>BaseModuleContextSensitiveTest</a:t>
            </a:r>
            <a:endParaRPr lang="en-US" dirty="0"/>
          </a:p>
        </p:txBody>
      </p:sp>
      <p:sp>
        <p:nvSpPr>
          <p:cNvPr id="5" name="Left Arrow 4"/>
          <p:cNvSpPr/>
          <p:nvPr/>
        </p:nvSpPr>
        <p:spPr>
          <a:xfrm>
            <a:off x="2209800" y="2249269"/>
            <a:ext cx="1828800" cy="457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114800" y="2173069"/>
            <a:ext cx="3810000" cy="646331"/>
          </a:xfrm>
          <a:prstGeom prst="rect">
            <a:avLst/>
          </a:prstGeom>
          <a:solidFill>
            <a:schemeClr val="bg1"/>
          </a:solidFill>
          <a:ln>
            <a:solidFill>
              <a:schemeClr val="bg1">
                <a:lumMod val="65000"/>
              </a:schemeClr>
            </a:solidFill>
          </a:ln>
          <a:effectLst>
            <a:outerShdw blurRad="50800" dist="38100" dir="8100000" algn="tr" rotWithShape="0">
              <a:prstClr val="black">
                <a:alpha val="40000"/>
              </a:prstClr>
            </a:outerShdw>
          </a:effectLst>
        </p:spPr>
        <p:txBody>
          <a:bodyPr wrap="square" rtlCol="0">
            <a:spAutoFit/>
          </a:bodyPr>
          <a:lstStyle/>
          <a:p>
            <a:r>
              <a:rPr lang="en-US" dirty="0" smtClean="0"/>
              <a:t>Forces use of database specified by the runtime properties file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3" cstate="print"/>
          <a:srcRect/>
          <a:stretch>
            <a:fillRect/>
          </a:stretch>
        </p:blipFill>
        <p:spPr bwMode="auto">
          <a:xfrm>
            <a:off x="533400" y="152400"/>
            <a:ext cx="8077200" cy="6553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Successful </a:t>
            </a:r>
            <a:r>
              <a:rPr lang="en-US" dirty="0" err="1" smtClean="0"/>
              <a:t>Junit</a:t>
            </a:r>
            <a:r>
              <a:rPr lang="en-US" dirty="0" smtClean="0"/>
              <a:t> Run</a:t>
            </a:r>
            <a:endParaRPr lang="en-US" dirty="0"/>
          </a:p>
        </p:txBody>
      </p:sp>
      <p:sp>
        <p:nvSpPr>
          <p:cNvPr id="3" name="Content Placeholder 2"/>
          <p:cNvSpPr>
            <a:spLocks noGrp="1"/>
          </p:cNvSpPr>
          <p:nvPr>
            <p:ph idx="1"/>
          </p:nvPr>
        </p:nvSpPr>
        <p:spPr/>
        <p:txBody>
          <a:bodyPr/>
          <a:lstStyle/>
          <a:p>
            <a:endParaRPr lang="en-US"/>
          </a:p>
        </p:txBody>
      </p:sp>
      <p:pic>
        <p:nvPicPr>
          <p:cNvPr id="5123" name="Picture 3"/>
          <p:cNvPicPr>
            <a:picLocks noChangeAspect="1" noChangeArrowheads="1"/>
          </p:cNvPicPr>
          <p:nvPr/>
        </p:nvPicPr>
        <p:blipFill>
          <a:blip r:embed="rId3" cstate="print"/>
          <a:srcRect/>
          <a:stretch>
            <a:fillRect/>
          </a:stretch>
        </p:blipFill>
        <p:spPr bwMode="auto">
          <a:xfrm>
            <a:off x="0" y="2819400"/>
            <a:ext cx="9296400" cy="2667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Like any software, we need to KNOW it works the way it should</a:t>
            </a:r>
          </a:p>
          <a:p>
            <a:r>
              <a:rPr lang="en-US" dirty="0" smtClean="0"/>
              <a:t>Testing </a:t>
            </a:r>
            <a:r>
              <a:rPr lang="en-US" dirty="0" smtClean="0"/>
              <a:t>helps you </a:t>
            </a:r>
            <a:r>
              <a:rPr lang="en-US" dirty="0" smtClean="0"/>
              <a:t>out</a:t>
            </a:r>
          </a:p>
          <a:p>
            <a:pPr lvl="1"/>
            <a:r>
              <a:rPr lang="en-US" dirty="0" smtClean="0"/>
              <a:t>It helps you think about what your code is doing</a:t>
            </a:r>
          </a:p>
          <a:p>
            <a:pPr lvl="1"/>
            <a:r>
              <a:rPr lang="en-US" dirty="0" smtClean="0"/>
              <a:t>It’s </a:t>
            </a:r>
            <a:r>
              <a:rPr lang="en-US" dirty="0" smtClean="0"/>
              <a:t>faster than loading a module every time you add </a:t>
            </a:r>
            <a:r>
              <a:rPr lang="en-US" dirty="0" smtClean="0"/>
              <a:t>functionality</a:t>
            </a:r>
            <a:endParaRPr lang="en-US" dirty="0" smtClean="0"/>
          </a:p>
        </p:txBody>
      </p:sp>
      <p:sp>
        <p:nvSpPr>
          <p:cNvPr id="3" name="Title 2"/>
          <p:cNvSpPr>
            <a:spLocks noGrp="1"/>
          </p:cNvSpPr>
          <p:nvPr>
            <p:ph type="title"/>
          </p:nvPr>
        </p:nvSpPr>
        <p:spPr/>
        <p:txBody>
          <a:bodyPr/>
          <a:lstStyle/>
          <a:p>
            <a:r>
              <a:rPr lang="en-US" dirty="0" smtClean="0"/>
              <a:t>Why test?</a:t>
            </a:r>
            <a:endParaRPr lang="en-GB" dirty="0"/>
          </a:p>
        </p:txBody>
      </p:sp>
      <p:pic>
        <p:nvPicPr>
          <p:cNvPr id="1026" name="Picture 2" descr="C:\Users\Rowan\AppData\Local\Microsoft\Windows\Temporary Internet Files\Content.IE5\SLYQSJ7D\MC900287501[1].wmf"/>
          <p:cNvPicPr>
            <a:picLocks noChangeAspect="1" noChangeArrowheads="1"/>
          </p:cNvPicPr>
          <p:nvPr/>
        </p:nvPicPr>
        <p:blipFill>
          <a:blip r:embed="rId2" cstate="print"/>
          <a:srcRect/>
          <a:stretch>
            <a:fillRect/>
          </a:stretch>
        </p:blipFill>
        <p:spPr bwMode="auto">
          <a:xfrm>
            <a:off x="5486400" y="3733800"/>
            <a:ext cx="1803692" cy="2710741"/>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should you test?</a:t>
            </a:r>
            <a:endParaRPr lang="en-US" dirty="0"/>
          </a:p>
        </p:txBody>
      </p:sp>
      <p:sp>
        <p:nvSpPr>
          <p:cNvPr id="3" name="Content Placeholder 2"/>
          <p:cNvSpPr>
            <a:spLocks noGrp="1"/>
          </p:cNvSpPr>
          <p:nvPr>
            <p:ph idx="1"/>
          </p:nvPr>
        </p:nvSpPr>
        <p:spPr/>
        <p:txBody>
          <a:bodyPr>
            <a:normAutofit/>
          </a:bodyPr>
          <a:lstStyle/>
          <a:p>
            <a:r>
              <a:rPr lang="en-US" dirty="0" smtClean="0"/>
              <a:t>Generally, you should:</a:t>
            </a:r>
          </a:p>
          <a:p>
            <a:endParaRPr lang="en-US" dirty="0" smtClean="0"/>
          </a:p>
          <a:p>
            <a:pPr lvl="1"/>
            <a:r>
              <a:rPr lang="en-US" dirty="0" smtClean="0"/>
              <a:t>Write tests for your domain objects</a:t>
            </a:r>
          </a:p>
          <a:p>
            <a:pPr lvl="1"/>
            <a:endParaRPr lang="en-US" dirty="0" smtClean="0"/>
          </a:p>
          <a:p>
            <a:pPr lvl="1"/>
            <a:r>
              <a:rPr lang="en-US" dirty="0" smtClean="0"/>
              <a:t>Write tests for each of your controllers</a:t>
            </a:r>
          </a:p>
          <a:p>
            <a:pPr lvl="1"/>
            <a:endParaRPr lang="en-US" dirty="0" smtClean="0"/>
          </a:p>
          <a:p>
            <a:pPr lvl="1"/>
            <a:r>
              <a:rPr lang="en-US" dirty="0" smtClean="0"/>
              <a:t>Write tests for each of your service methods</a:t>
            </a:r>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20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Classes and Package</a:t>
            </a:r>
            <a:endParaRPr lang="en-US" dirty="0"/>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3" cstate="print"/>
          <a:srcRect/>
          <a:stretch>
            <a:fillRect/>
          </a:stretch>
        </p:blipFill>
        <p:spPr bwMode="auto">
          <a:xfrm>
            <a:off x="533400" y="1600200"/>
            <a:ext cx="5715000" cy="4651744"/>
          </a:xfrm>
          <a:prstGeom prst="rect">
            <a:avLst/>
          </a:prstGeom>
          <a:noFill/>
          <a:ln w="9525">
            <a:solidFill>
              <a:schemeClr val="tx2"/>
            </a:solidFill>
            <a:miter lim="800000"/>
            <a:headEnd/>
            <a:tailEnd/>
          </a:ln>
        </p:spPr>
      </p:pic>
      <p:sp>
        <p:nvSpPr>
          <p:cNvPr id="7" name="Rounded Rectangular Callout 6"/>
          <p:cNvSpPr/>
          <p:nvPr/>
        </p:nvSpPr>
        <p:spPr>
          <a:xfrm>
            <a:off x="6400800" y="3810000"/>
            <a:ext cx="2133600" cy="1447800"/>
          </a:xfrm>
          <a:prstGeom prst="wedgeRoundRectCallout">
            <a:avLst>
              <a:gd name="adj1" fmla="val -132503"/>
              <a:gd name="adj2" fmla="val 39372"/>
              <a:gd name="adj3" fmla="val 16667"/>
            </a:avLst>
          </a:prstGeom>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Testing class for service methods</a:t>
            </a:r>
            <a:endParaRPr lang="en-US" dirty="0"/>
          </a:p>
        </p:txBody>
      </p:sp>
      <p:sp>
        <p:nvSpPr>
          <p:cNvPr id="8" name="Rounded Rectangular Callout 7"/>
          <p:cNvSpPr/>
          <p:nvPr/>
        </p:nvSpPr>
        <p:spPr>
          <a:xfrm>
            <a:off x="0" y="3200400"/>
            <a:ext cx="2133600" cy="609600"/>
          </a:xfrm>
          <a:prstGeom prst="wedgeRoundRectCallout">
            <a:avLst>
              <a:gd name="adj1" fmla="val 19610"/>
              <a:gd name="adj2" fmla="val 142893"/>
              <a:gd name="adj3" fmla="val 16667"/>
            </a:avLst>
          </a:prstGeom>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 package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481138"/>
          <a:ext cx="8229600" cy="375920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l"/>
                      <a:r>
                        <a:rPr lang="en-US" dirty="0"/>
                        <a:t>Statement</a:t>
                      </a:r>
                    </a:p>
                  </a:txBody>
                  <a:tcPr anchor="ctr"/>
                </a:tc>
                <a:tc>
                  <a:txBody>
                    <a:bodyPr/>
                    <a:lstStyle/>
                    <a:p>
                      <a:pPr algn="l"/>
                      <a:r>
                        <a:rPr lang="en-US"/>
                        <a:t>Description</a:t>
                      </a:r>
                    </a:p>
                  </a:txBody>
                  <a:tcPr anchor="ctr"/>
                </a:tc>
              </a:tr>
              <a:tr h="370840">
                <a:tc>
                  <a:txBody>
                    <a:bodyPr/>
                    <a:lstStyle/>
                    <a:p>
                      <a:pPr algn="l"/>
                      <a:r>
                        <a:rPr lang="en-US"/>
                        <a:t>fail(String)</a:t>
                      </a:r>
                    </a:p>
                  </a:txBody>
                  <a:tcPr anchor="ctr"/>
                </a:tc>
                <a:tc>
                  <a:txBody>
                    <a:bodyPr/>
                    <a:lstStyle/>
                    <a:p>
                      <a:pPr algn="l"/>
                      <a:r>
                        <a:rPr lang="en-US"/>
                        <a:t>Let the method fail, might be usable to check that a certain part of the code is not reached.</a:t>
                      </a:r>
                    </a:p>
                  </a:txBody>
                  <a:tcPr anchor="ctr"/>
                </a:tc>
              </a:tr>
              <a:tr h="370840">
                <a:tc>
                  <a:txBody>
                    <a:bodyPr/>
                    <a:lstStyle/>
                    <a:p>
                      <a:pPr algn="l"/>
                      <a:r>
                        <a:rPr lang="en-US"/>
                        <a:t>assertTrue(true);</a:t>
                      </a:r>
                    </a:p>
                  </a:txBody>
                  <a:tcPr anchor="ctr"/>
                </a:tc>
                <a:tc>
                  <a:txBody>
                    <a:bodyPr/>
                    <a:lstStyle/>
                    <a:p>
                      <a:pPr algn="l"/>
                      <a:r>
                        <a:rPr lang="en-US"/>
                        <a:t>True</a:t>
                      </a:r>
                    </a:p>
                  </a:txBody>
                  <a:tcPr anchor="ctr"/>
                </a:tc>
              </a:tr>
              <a:tr h="370840">
                <a:tc>
                  <a:txBody>
                    <a:bodyPr/>
                    <a:lstStyle/>
                    <a:p>
                      <a:pPr algn="l"/>
                      <a:r>
                        <a:rPr lang="en-US"/>
                        <a:t>assertsEquals([String message], expected, actual)</a:t>
                      </a:r>
                    </a:p>
                  </a:txBody>
                  <a:tcPr anchor="ctr"/>
                </a:tc>
                <a:tc>
                  <a:txBody>
                    <a:bodyPr/>
                    <a:lstStyle/>
                    <a:p>
                      <a:pPr algn="l"/>
                      <a:r>
                        <a:rPr lang="en-US"/>
                        <a:t>Test if the values are the same. Note: for arrays the reference is checked not the content of the arrays</a:t>
                      </a:r>
                    </a:p>
                  </a:txBody>
                  <a:tcPr anchor="ctr"/>
                </a:tc>
              </a:tr>
              <a:tr h="370840">
                <a:tc>
                  <a:txBody>
                    <a:bodyPr/>
                    <a:lstStyle/>
                    <a:p>
                      <a:pPr algn="l"/>
                      <a:r>
                        <a:rPr lang="en-US"/>
                        <a:t>assertsEquals([String message], expected, actual, tolerance)</a:t>
                      </a:r>
                    </a:p>
                  </a:txBody>
                  <a:tcPr anchor="ctr"/>
                </a:tc>
                <a:tc>
                  <a:txBody>
                    <a:bodyPr/>
                    <a:lstStyle/>
                    <a:p>
                      <a:pPr algn="l"/>
                      <a:r>
                        <a:rPr lang="en-US" dirty="0"/>
                        <a:t>Usage for float and double; the tolerance are the number of decimals which must be the same</a:t>
                      </a:r>
                    </a:p>
                  </a:txBody>
                  <a:tcPr anchor="ctr"/>
                </a:tc>
              </a:tr>
            </a:tbl>
          </a:graphicData>
        </a:graphic>
      </p:graphicFrame>
      <p:sp>
        <p:nvSpPr>
          <p:cNvPr id="3" name="Title 2"/>
          <p:cNvSpPr>
            <a:spLocks noGrp="1"/>
          </p:cNvSpPr>
          <p:nvPr>
            <p:ph type="title"/>
          </p:nvPr>
        </p:nvSpPr>
        <p:spPr/>
        <p:txBody>
          <a:bodyPr/>
          <a:lstStyle/>
          <a:p>
            <a:r>
              <a:rPr lang="en-US" dirty="0" err="1" smtClean="0"/>
              <a:t>JUnit</a:t>
            </a:r>
            <a:r>
              <a:rPr lang="en-US" dirty="0" smtClean="0"/>
              <a:t>  Assert Statements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457200" y="1481138"/>
          <a:ext cx="8229600" cy="3700461"/>
        </p:xfrm>
        <a:graphic>
          <a:graphicData uri="http://schemas.openxmlformats.org/drawingml/2006/table">
            <a:tbl>
              <a:tblPr firstRow="1" bandRow="1">
                <a:tableStyleId>{5C22544A-7EE6-4342-B048-85BDC9FD1C3A}</a:tableStyleId>
              </a:tblPr>
              <a:tblGrid>
                <a:gridCol w="4114800"/>
                <a:gridCol w="4114800"/>
              </a:tblGrid>
              <a:tr h="4524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Statement</a:t>
                      </a:r>
                    </a:p>
                  </a:txBody>
                  <a:tcPr/>
                </a:tc>
                <a:tc>
                  <a:txBody>
                    <a:bodyPr/>
                    <a:lstStyle/>
                    <a:p>
                      <a:r>
                        <a:rPr lang="en-US" dirty="0" smtClean="0"/>
                        <a:t>Description</a:t>
                      </a:r>
                      <a:endParaRPr lang="en-US" dirty="0"/>
                    </a:p>
                  </a:txBody>
                  <a:tcPr/>
                </a:tc>
              </a:tr>
              <a:tr h="452485">
                <a:tc>
                  <a:txBody>
                    <a:bodyPr/>
                    <a:lstStyle/>
                    <a:p>
                      <a:pPr algn="l"/>
                      <a:r>
                        <a:rPr lang="en-US" dirty="0" err="1"/>
                        <a:t>assertNull</a:t>
                      </a:r>
                      <a:r>
                        <a:rPr lang="en-US" dirty="0"/>
                        <a:t>([message], object)</a:t>
                      </a:r>
                    </a:p>
                  </a:txBody>
                  <a:tcPr anchor="ctr"/>
                </a:tc>
                <a:tc>
                  <a:txBody>
                    <a:bodyPr/>
                    <a:lstStyle/>
                    <a:p>
                      <a:pPr algn="l"/>
                      <a:r>
                        <a:rPr lang="en-US"/>
                        <a:t>Checks if the object is null</a:t>
                      </a:r>
                    </a:p>
                  </a:txBody>
                  <a:tcPr anchor="ctr"/>
                </a:tc>
              </a:tr>
              <a:tr h="452485">
                <a:tc>
                  <a:txBody>
                    <a:bodyPr/>
                    <a:lstStyle/>
                    <a:p>
                      <a:pPr algn="l"/>
                      <a:r>
                        <a:rPr lang="en-US"/>
                        <a:t>assertNotNull([message], object)</a:t>
                      </a:r>
                    </a:p>
                  </a:txBody>
                  <a:tcPr anchor="ctr"/>
                </a:tc>
                <a:tc>
                  <a:txBody>
                    <a:bodyPr/>
                    <a:lstStyle/>
                    <a:p>
                      <a:pPr algn="l"/>
                      <a:r>
                        <a:rPr lang="en-US"/>
                        <a:t>Check if the object is not null</a:t>
                      </a:r>
                    </a:p>
                  </a:txBody>
                  <a:tcPr anchor="ctr"/>
                </a:tc>
              </a:tr>
              <a:tr h="781002">
                <a:tc>
                  <a:txBody>
                    <a:bodyPr/>
                    <a:lstStyle/>
                    <a:p>
                      <a:pPr algn="l"/>
                      <a:r>
                        <a:rPr lang="en-US"/>
                        <a:t>assertSame([String], expected, actual)</a:t>
                      </a:r>
                    </a:p>
                  </a:txBody>
                  <a:tcPr anchor="ctr"/>
                </a:tc>
                <a:tc>
                  <a:txBody>
                    <a:bodyPr/>
                    <a:lstStyle/>
                    <a:p>
                      <a:pPr algn="l"/>
                      <a:r>
                        <a:rPr lang="en-US"/>
                        <a:t>Check if both variables refer to the same object</a:t>
                      </a:r>
                    </a:p>
                  </a:txBody>
                  <a:tcPr anchor="ctr"/>
                </a:tc>
              </a:tr>
              <a:tr h="781002">
                <a:tc>
                  <a:txBody>
                    <a:bodyPr/>
                    <a:lstStyle/>
                    <a:p>
                      <a:pPr algn="l"/>
                      <a:r>
                        <a:rPr lang="en-US"/>
                        <a:t>assertNotSame([String], expected, actual)</a:t>
                      </a:r>
                    </a:p>
                  </a:txBody>
                  <a:tcPr anchor="ctr"/>
                </a:tc>
                <a:tc>
                  <a:txBody>
                    <a:bodyPr/>
                    <a:lstStyle/>
                    <a:p>
                      <a:pPr algn="l"/>
                      <a:r>
                        <a:rPr lang="en-US"/>
                        <a:t>Check that both variables refer not to the same object </a:t>
                      </a:r>
                    </a:p>
                  </a:txBody>
                  <a:tcPr anchor="ctr"/>
                </a:tc>
              </a:tr>
              <a:tr h="781002">
                <a:tc>
                  <a:txBody>
                    <a:bodyPr/>
                    <a:lstStyle/>
                    <a:p>
                      <a:pPr algn="l"/>
                      <a:r>
                        <a:rPr lang="en-US"/>
                        <a:t>assertTrue([message], boolean condition)</a:t>
                      </a:r>
                    </a:p>
                  </a:txBody>
                  <a:tcPr anchor="ctr"/>
                </a:tc>
                <a:tc>
                  <a:txBody>
                    <a:bodyPr/>
                    <a:lstStyle/>
                    <a:p>
                      <a:pPr algn="l"/>
                      <a:r>
                        <a:rPr lang="en-US" dirty="0"/>
                        <a:t>Check if the </a:t>
                      </a:r>
                      <a:r>
                        <a:rPr lang="en-US" dirty="0" err="1"/>
                        <a:t>boolean</a:t>
                      </a:r>
                      <a:r>
                        <a:rPr lang="en-US" dirty="0"/>
                        <a:t> condition is true.</a:t>
                      </a:r>
                    </a:p>
                  </a:txBody>
                  <a:tcPr anchor="ctr"/>
                </a:tc>
              </a:tr>
            </a:tbl>
          </a:graphicData>
        </a:graphic>
      </p:graphicFrame>
      <p:sp>
        <p:nvSpPr>
          <p:cNvPr id="3" name="Title 2"/>
          <p:cNvSpPr>
            <a:spLocks noGrp="1"/>
          </p:cNvSpPr>
          <p:nvPr>
            <p:ph type="title"/>
          </p:nvPr>
        </p:nvSpPr>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JUnit</a:t>
            </a:r>
            <a:r>
              <a:rPr lang="en-US" dirty="0" smtClean="0"/>
              <a:t> </a:t>
            </a:r>
            <a:r>
              <a:rPr lang="en-US" dirty="0" err="1" smtClean="0"/>
              <a:t>TestCase</a:t>
            </a:r>
            <a:endParaRPr lang="en-US" dirty="0"/>
          </a:p>
        </p:txBody>
      </p:sp>
      <p:sp>
        <p:nvSpPr>
          <p:cNvPr id="3" name="Content Placeholder 2"/>
          <p:cNvSpPr>
            <a:spLocks noGrp="1"/>
          </p:cNvSpPr>
          <p:nvPr>
            <p:ph idx="1"/>
          </p:nvPr>
        </p:nvSpPr>
        <p:spPr>
          <a:xfrm>
            <a:off x="457200" y="1219200"/>
            <a:ext cx="8229600" cy="5638800"/>
          </a:xfrm>
        </p:spPr>
        <p:style>
          <a:lnRef idx="1">
            <a:schemeClr val="accent1"/>
          </a:lnRef>
          <a:fillRef idx="2">
            <a:schemeClr val="accent1"/>
          </a:fillRef>
          <a:effectRef idx="1">
            <a:schemeClr val="accent1"/>
          </a:effectRef>
          <a:fontRef idx="minor">
            <a:schemeClr val="dk1"/>
          </a:fontRef>
        </p:style>
        <p:txBody>
          <a:bodyPr>
            <a:normAutofit fontScale="62500" lnSpcReduction="20000"/>
          </a:bodyPr>
          <a:lstStyle/>
          <a:p>
            <a:pPr>
              <a:buNone/>
            </a:pPr>
            <a:r>
              <a:rPr lang="en-US" sz="2800" dirty="0" smtClean="0"/>
              <a:t>public class </a:t>
            </a:r>
            <a:r>
              <a:rPr lang="en-US" sz="2800" dirty="0" err="1" smtClean="0"/>
              <a:t>AdminListExtensionTest</a:t>
            </a:r>
            <a:r>
              <a:rPr lang="en-US" sz="2800" dirty="0" smtClean="0"/>
              <a:t> extends </a:t>
            </a:r>
            <a:r>
              <a:rPr lang="en-US" sz="2800" dirty="0" err="1" smtClean="0"/>
              <a:t>TestCase</a:t>
            </a:r>
            <a:r>
              <a:rPr lang="en-US" sz="2800" dirty="0" smtClean="0"/>
              <a:t> {</a:t>
            </a:r>
          </a:p>
          <a:p>
            <a:pPr>
              <a:buNone/>
            </a:pPr>
            <a:endParaRPr lang="en-US" sz="2800" dirty="0" smtClean="0"/>
          </a:p>
          <a:p>
            <a:pPr>
              <a:buNone/>
            </a:pPr>
            <a:r>
              <a:rPr lang="en-US" sz="2800" dirty="0" smtClean="0"/>
              <a:t>	public void </a:t>
            </a:r>
            <a:r>
              <a:rPr lang="en-US" sz="2800" dirty="0" err="1" smtClean="0"/>
              <a:t>testValidatesLinks</a:t>
            </a:r>
            <a:r>
              <a:rPr lang="en-US" sz="2800" dirty="0" smtClean="0"/>
              <a:t>() {</a:t>
            </a:r>
          </a:p>
          <a:p>
            <a:pPr>
              <a:buNone/>
            </a:pPr>
            <a:r>
              <a:rPr lang="en-US" sz="2800" dirty="0" smtClean="0"/>
              <a:t>		</a:t>
            </a:r>
            <a:r>
              <a:rPr lang="en-US" sz="2800" dirty="0" err="1" smtClean="0"/>
              <a:t>AdminList</a:t>
            </a:r>
            <a:r>
              <a:rPr lang="en-US" sz="2800" dirty="0" smtClean="0"/>
              <a:t> ext = new </a:t>
            </a:r>
            <a:r>
              <a:rPr lang="en-US" sz="2800" dirty="0" err="1" smtClean="0"/>
              <a:t>AdminList</a:t>
            </a:r>
            <a:r>
              <a:rPr lang="en-US" sz="2800" dirty="0" smtClean="0"/>
              <a:t>();</a:t>
            </a:r>
          </a:p>
          <a:p>
            <a:pPr>
              <a:buNone/>
            </a:pPr>
            <a:r>
              <a:rPr lang="en-US" sz="2800" dirty="0" smtClean="0"/>
              <a:t>		</a:t>
            </a:r>
          </a:p>
          <a:p>
            <a:pPr>
              <a:buNone/>
            </a:pPr>
            <a:r>
              <a:rPr lang="en-US" sz="2800" dirty="0" smtClean="0"/>
              <a:t>		Map&lt;String, String&gt; links = </a:t>
            </a:r>
            <a:r>
              <a:rPr lang="en-US" sz="2800" dirty="0" err="1" smtClean="0"/>
              <a:t>ext.getLinks</a:t>
            </a:r>
            <a:r>
              <a:rPr lang="en-US" sz="2800" dirty="0" smtClean="0"/>
              <a:t>();</a:t>
            </a:r>
          </a:p>
          <a:p>
            <a:pPr>
              <a:buNone/>
            </a:pPr>
            <a:r>
              <a:rPr lang="en-US" sz="2800" dirty="0" smtClean="0"/>
              <a:t>		</a:t>
            </a:r>
          </a:p>
          <a:p>
            <a:pPr>
              <a:buNone/>
            </a:pPr>
            <a:r>
              <a:rPr lang="en-US" sz="2800" dirty="0" smtClean="0"/>
              <a:t>		</a:t>
            </a:r>
            <a:r>
              <a:rPr lang="en-US" sz="2800" dirty="0" err="1" smtClean="0"/>
              <a:t>assertNotNull</a:t>
            </a:r>
            <a:r>
              <a:rPr lang="en-US" sz="2800" dirty="0" smtClean="0"/>
              <a:t>("Some links should be returned", links);</a:t>
            </a:r>
          </a:p>
          <a:p>
            <a:pPr>
              <a:buNone/>
            </a:pPr>
            <a:r>
              <a:rPr lang="en-US" sz="2800" dirty="0" smtClean="0"/>
              <a:t>		</a:t>
            </a:r>
          </a:p>
          <a:p>
            <a:pPr>
              <a:buNone/>
            </a:pPr>
            <a:r>
              <a:rPr lang="en-US" sz="2800" dirty="0" smtClean="0"/>
              <a:t>		</a:t>
            </a:r>
            <a:r>
              <a:rPr lang="en-US" sz="2800" dirty="0" err="1" smtClean="0"/>
              <a:t>assertTrue</a:t>
            </a:r>
            <a:r>
              <a:rPr lang="en-US" sz="2800" dirty="0" smtClean="0"/>
              <a:t>("There should be a positive number of links", </a:t>
            </a:r>
            <a:r>
              <a:rPr lang="en-US" sz="2800" dirty="0" err="1" smtClean="0"/>
              <a:t>links.values</a:t>
            </a:r>
            <a:r>
              <a:rPr lang="en-US" sz="2800" dirty="0" smtClean="0"/>
              <a:t>().size() &gt; 0);</a:t>
            </a:r>
          </a:p>
          <a:p>
            <a:pPr>
              <a:buNone/>
            </a:pPr>
            <a:r>
              <a:rPr lang="en-US" sz="2800" dirty="0" smtClean="0"/>
              <a:t>	}</a:t>
            </a:r>
          </a:p>
          <a:p>
            <a:pPr>
              <a:buNone/>
            </a:pPr>
            <a:endParaRPr lang="en-US" sz="2800" dirty="0" smtClean="0"/>
          </a:p>
          <a:p>
            <a:pPr>
              <a:buNone/>
            </a:pPr>
            <a:r>
              <a:rPr lang="en-US" sz="2800" dirty="0" smtClean="0"/>
              <a:t>	public void </a:t>
            </a:r>
            <a:r>
              <a:rPr lang="en-US" sz="2800" dirty="0" err="1" smtClean="0"/>
              <a:t>testMediaTypeIsHtml</a:t>
            </a:r>
            <a:r>
              <a:rPr lang="en-US" sz="2800" dirty="0" smtClean="0"/>
              <a:t>() {</a:t>
            </a:r>
          </a:p>
          <a:p>
            <a:pPr>
              <a:buNone/>
            </a:pPr>
            <a:r>
              <a:rPr lang="en-US" sz="2800" dirty="0" smtClean="0"/>
              <a:t>		</a:t>
            </a:r>
            <a:r>
              <a:rPr lang="en-US" sz="2800" dirty="0" err="1" smtClean="0"/>
              <a:t>AdminList</a:t>
            </a:r>
            <a:r>
              <a:rPr lang="en-US" sz="2800" dirty="0" smtClean="0"/>
              <a:t> ext = new </a:t>
            </a:r>
            <a:r>
              <a:rPr lang="en-US" sz="2800" dirty="0" err="1" smtClean="0"/>
              <a:t>AdminList</a:t>
            </a:r>
            <a:r>
              <a:rPr lang="en-US" sz="2800" dirty="0" smtClean="0"/>
              <a:t>();</a:t>
            </a:r>
          </a:p>
          <a:p>
            <a:pPr>
              <a:buNone/>
            </a:pPr>
            <a:r>
              <a:rPr lang="en-US" sz="2800" dirty="0" smtClean="0"/>
              <a:t>		</a:t>
            </a:r>
          </a:p>
          <a:p>
            <a:pPr>
              <a:buNone/>
            </a:pPr>
            <a:r>
              <a:rPr lang="en-US" sz="2800" dirty="0" smtClean="0"/>
              <a:t>		</a:t>
            </a:r>
            <a:r>
              <a:rPr lang="en-US" sz="2800" dirty="0" err="1" smtClean="0"/>
              <a:t>assertTrue</a:t>
            </a:r>
            <a:r>
              <a:rPr lang="en-US" sz="2800" dirty="0" smtClean="0"/>
              <a:t>("The media type of this extension should be html", </a:t>
            </a:r>
            <a:r>
              <a:rPr lang="en-US" sz="2800" dirty="0" err="1" smtClean="0"/>
              <a:t>ext.getMediaType</a:t>
            </a:r>
            <a:r>
              <a:rPr lang="en-US" sz="2800" dirty="0" smtClean="0"/>
              <a:t>().equals(MEDIA_TYPE.html));</a:t>
            </a:r>
          </a:p>
          <a:p>
            <a:pPr>
              <a:buNone/>
            </a:pPr>
            <a:r>
              <a:rPr lang="en-US" sz="2800" dirty="0" smtClean="0"/>
              <a:t>	}</a:t>
            </a:r>
          </a:p>
          <a:p>
            <a:pPr>
              <a:buNone/>
            </a:pPr>
            <a:r>
              <a:rPr lang="en-US" sz="2800" dirty="0" smtClean="0"/>
              <a:t>}</a:t>
            </a:r>
            <a:endParaRPr lang="en-US" sz="600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481138"/>
          <a:ext cx="8229600" cy="403352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l"/>
                      <a:r>
                        <a:rPr lang="en-US" dirty="0"/>
                        <a:t>Annotation</a:t>
                      </a:r>
                    </a:p>
                  </a:txBody>
                  <a:tcPr anchor="ctr"/>
                </a:tc>
                <a:tc>
                  <a:txBody>
                    <a:bodyPr/>
                    <a:lstStyle/>
                    <a:p>
                      <a:pPr algn="l"/>
                      <a:r>
                        <a:rPr lang="en-US" dirty="0"/>
                        <a:t>Description</a:t>
                      </a:r>
                    </a:p>
                  </a:txBody>
                  <a:tcPr anchor="ctr"/>
                </a:tc>
              </a:tr>
              <a:tr h="370840">
                <a:tc>
                  <a:txBody>
                    <a:bodyPr/>
                    <a:lstStyle/>
                    <a:p>
                      <a:pPr algn="l"/>
                      <a:r>
                        <a:rPr lang="en-US"/>
                        <a:t>@Test public void method()</a:t>
                      </a:r>
                    </a:p>
                  </a:txBody>
                  <a:tcPr anchor="ctr"/>
                </a:tc>
                <a:tc>
                  <a:txBody>
                    <a:bodyPr/>
                    <a:lstStyle/>
                    <a:p>
                      <a:pPr algn="l"/>
                      <a:r>
                        <a:rPr lang="en-US"/>
                        <a:t>Annotation @Test identifies that this method is a test method.</a:t>
                      </a:r>
                    </a:p>
                  </a:txBody>
                  <a:tcPr anchor="ctr"/>
                </a:tc>
              </a:tr>
              <a:tr h="370840">
                <a:tc>
                  <a:txBody>
                    <a:bodyPr/>
                    <a:lstStyle/>
                    <a:p>
                      <a:pPr algn="l"/>
                      <a:r>
                        <a:rPr lang="en-US"/>
                        <a:t>@Before public void method()</a:t>
                      </a:r>
                    </a:p>
                  </a:txBody>
                  <a:tcPr anchor="ctr"/>
                </a:tc>
                <a:tc>
                  <a:txBody>
                    <a:bodyPr/>
                    <a:lstStyle/>
                    <a:p>
                      <a:pPr algn="l"/>
                      <a:r>
                        <a:rPr lang="en-US"/>
                        <a:t>Will perform the method() before each test. This method can prepare the test environment, e.g. read input data, initialize the class)</a:t>
                      </a:r>
                    </a:p>
                  </a:txBody>
                  <a:tcPr anchor="ctr"/>
                </a:tc>
              </a:tr>
              <a:tr h="370840">
                <a:tc>
                  <a:txBody>
                    <a:bodyPr/>
                    <a:lstStyle/>
                    <a:p>
                      <a:pPr algn="l"/>
                      <a:r>
                        <a:rPr lang="en-US"/>
                        <a:t>@After public void method()</a:t>
                      </a:r>
                    </a:p>
                  </a:txBody>
                  <a:tcPr anchor="ctr"/>
                </a:tc>
                <a:tc>
                  <a:txBody>
                    <a:bodyPr/>
                    <a:lstStyle/>
                    <a:p>
                      <a:pPr algn="l"/>
                      <a:r>
                        <a:rPr lang="en-US"/>
                        <a:t>Test method must start with test</a:t>
                      </a:r>
                    </a:p>
                  </a:txBody>
                  <a:tcPr anchor="ctr"/>
                </a:tc>
              </a:tr>
              <a:tr h="370840">
                <a:tc>
                  <a:txBody>
                    <a:bodyPr/>
                    <a:lstStyle/>
                    <a:p>
                      <a:pPr algn="l"/>
                      <a:r>
                        <a:rPr lang="en-US"/>
                        <a:t>@BeforeClass public void method()</a:t>
                      </a:r>
                    </a:p>
                  </a:txBody>
                  <a:tcPr anchor="ctr"/>
                </a:tc>
                <a:tc>
                  <a:txBody>
                    <a:bodyPr/>
                    <a:lstStyle/>
                    <a:p>
                      <a:pPr algn="l"/>
                      <a:r>
                        <a:rPr lang="en-US" dirty="0"/>
                        <a:t>Will perform the method before the start of all tests. This can be used to perform time intensive activities for example be used to connect to a database</a:t>
                      </a:r>
                    </a:p>
                  </a:txBody>
                  <a:tcPr anchor="ctr"/>
                </a:tc>
              </a:tr>
            </a:tbl>
          </a:graphicData>
        </a:graphic>
      </p:graphicFrame>
      <p:sp>
        <p:nvSpPr>
          <p:cNvPr id="3" name="Title 2"/>
          <p:cNvSpPr>
            <a:spLocks noGrp="1"/>
          </p:cNvSpPr>
          <p:nvPr>
            <p:ph type="title"/>
          </p:nvPr>
        </p:nvSpPr>
        <p:spPr/>
        <p:txBody>
          <a:bodyPr/>
          <a:lstStyle/>
          <a:p>
            <a:r>
              <a:rPr lang="en-US" dirty="0" err="1" smtClean="0"/>
              <a:t>JUnit</a:t>
            </a:r>
            <a:r>
              <a:rPr lang="en-US" dirty="0" smtClean="0"/>
              <a:t> Annotations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457200" y="762000"/>
          <a:ext cx="8229600" cy="485140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Annotation</a:t>
                      </a:r>
                    </a:p>
                  </a:txBody>
                  <a:tcPr/>
                </a:tc>
                <a:tc>
                  <a:txBody>
                    <a:bodyPr/>
                    <a:lstStyle/>
                    <a:p>
                      <a:r>
                        <a:rPr lang="en-US" dirty="0" smtClean="0"/>
                        <a:t>Description</a:t>
                      </a:r>
                      <a:endParaRPr lang="en-US" dirty="0"/>
                    </a:p>
                  </a:txBody>
                  <a:tcPr/>
                </a:tc>
              </a:tr>
              <a:tr h="370840">
                <a:tc>
                  <a:txBody>
                    <a:bodyPr/>
                    <a:lstStyle/>
                    <a:p>
                      <a:pPr algn="l"/>
                      <a:r>
                        <a:rPr lang="en-US" dirty="0"/>
                        <a:t>@</a:t>
                      </a:r>
                      <a:r>
                        <a:rPr lang="en-US" dirty="0" err="1"/>
                        <a:t>AfterClass</a:t>
                      </a:r>
                      <a:r>
                        <a:rPr lang="en-US" dirty="0"/>
                        <a:t> public void method()</a:t>
                      </a:r>
                    </a:p>
                  </a:txBody>
                  <a:tcPr anchor="ctr"/>
                </a:tc>
                <a:tc>
                  <a:txBody>
                    <a:bodyPr/>
                    <a:lstStyle/>
                    <a:p>
                      <a:pPr algn="l"/>
                      <a:r>
                        <a:rPr lang="en-US" dirty="0"/>
                        <a:t>Will perform the method after all tests have finished. This can be used to perform clean-up activities for example be used to disconnect to a database</a:t>
                      </a:r>
                    </a:p>
                  </a:txBody>
                  <a:tcPr anchor="ctr"/>
                </a:tc>
              </a:tr>
              <a:tr h="370840">
                <a:tc>
                  <a:txBody>
                    <a:bodyPr/>
                    <a:lstStyle/>
                    <a:p>
                      <a:pPr algn="l"/>
                      <a:r>
                        <a:rPr lang="en-US"/>
                        <a:t>@Ignore</a:t>
                      </a:r>
                    </a:p>
                  </a:txBody>
                  <a:tcPr anchor="ctr"/>
                </a:tc>
                <a:tc>
                  <a:txBody>
                    <a:bodyPr/>
                    <a:lstStyle/>
                    <a:p>
                      <a:pPr algn="l"/>
                      <a:r>
                        <a:rPr lang="en-US" dirty="0"/>
                        <a:t>Will ignore the test method, e.g. useful if the underlying code has been changed and the test has not yet been adapted or if the runtime of this test is just to long to be included.</a:t>
                      </a:r>
                    </a:p>
                  </a:txBody>
                  <a:tcPr anchor="ctr"/>
                </a:tc>
              </a:tr>
              <a:tr h="370840">
                <a:tc>
                  <a:txBody>
                    <a:bodyPr/>
                    <a:lstStyle/>
                    <a:p>
                      <a:pPr algn="l"/>
                      <a:r>
                        <a:rPr lang="en-US"/>
                        <a:t>@Test(expected=IllegalArgumentException.class)</a:t>
                      </a:r>
                    </a:p>
                  </a:txBody>
                  <a:tcPr anchor="ctr"/>
                </a:tc>
                <a:tc>
                  <a:txBody>
                    <a:bodyPr/>
                    <a:lstStyle/>
                    <a:p>
                      <a:pPr algn="l"/>
                      <a:r>
                        <a:rPr lang="en-US" dirty="0"/>
                        <a:t>Tests if the method throws the named exception</a:t>
                      </a:r>
                    </a:p>
                  </a:txBody>
                  <a:tcPr anchor="ctr"/>
                </a:tc>
              </a:tr>
              <a:tr h="370840">
                <a:tc>
                  <a:txBody>
                    <a:bodyPr/>
                    <a:lstStyle/>
                    <a:p>
                      <a:pPr algn="l"/>
                      <a:r>
                        <a:rPr lang="en-US"/>
                        <a:t>@Test(timeout=100)</a:t>
                      </a:r>
                    </a:p>
                  </a:txBody>
                  <a:tcPr anchor="ctr"/>
                </a:tc>
                <a:tc>
                  <a:txBody>
                    <a:bodyPr/>
                    <a:lstStyle/>
                    <a:p>
                      <a:pPr algn="l"/>
                      <a:r>
                        <a:rPr lang="en-US" dirty="0"/>
                        <a:t>Fails if the method takes longer then 100 milliseconds </a:t>
                      </a:r>
                    </a:p>
                  </a:txBody>
                  <a:tcPr anchor="ctr"/>
                </a:tc>
              </a:tr>
            </a:tbl>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1">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spDef>
      <a:spPr>
        <a:ln>
          <a:tailEnd type="none" w="lg" len="lg"/>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stealth" w="lg" len="lg"/>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2604</TotalTime>
  <Words>674</Words>
  <Application>Microsoft Office PowerPoint</Application>
  <PresentationFormat>On-screen Show (4:3)</PresentationFormat>
  <Paragraphs>172</Paragraphs>
  <Slides>19</Slides>
  <Notes>10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Presentation1</vt:lpstr>
      <vt:lpstr>Testing OpenMRS Modules</vt:lpstr>
      <vt:lpstr>Why test?</vt:lpstr>
      <vt:lpstr>What should you test?</vt:lpstr>
      <vt:lpstr>Test Classes and Package</vt:lpstr>
      <vt:lpstr>JUnit  Assert Statements</vt:lpstr>
      <vt:lpstr>Slide 6</vt:lpstr>
      <vt:lpstr>JUnit TestCase</vt:lpstr>
      <vt:lpstr>JUnit Annotations</vt:lpstr>
      <vt:lpstr>Slide 9</vt:lpstr>
      <vt:lpstr>JUnit TestCase with Annotations</vt:lpstr>
      <vt:lpstr>Slide 11</vt:lpstr>
      <vt:lpstr>JUnit TestSuite</vt:lpstr>
      <vt:lpstr>JUnit Test Suite</vt:lpstr>
      <vt:lpstr>Junit Test Suite with Annotations </vt:lpstr>
      <vt:lpstr>Testing OpenMRS Services</vt:lpstr>
      <vt:lpstr>Extend BaseModuleContextSensitive</vt:lpstr>
      <vt:lpstr>Example: Extending BaseModuleContextSensitiveTest</vt:lpstr>
      <vt:lpstr>Slide 18</vt:lpstr>
      <vt:lpstr>A Successful Junit Run</vt:lpstr>
    </vt:vector>
  </TitlesOfParts>
  <Company>Partners In Health</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Rowan Seymour</dc:creator>
  <cp:lastModifiedBy>Rowan Seymour</cp:lastModifiedBy>
  <cp:revision>291</cp:revision>
  <dcterms:created xsi:type="dcterms:W3CDTF">2009-05-07T15:19:39Z</dcterms:created>
  <dcterms:modified xsi:type="dcterms:W3CDTF">2010-10-08T14:45:13Z</dcterms:modified>
</cp:coreProperties>
</file>