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notesSlides/notesSlide5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media/image2.png" ContentType="image/png"/>
  <Override PartName="/ppt/media/image5.png" ContentType="image/png"/>
  <Override PartName="/ppt/media/image8.png" ContentType="image/png"/>
  <Override PartName="/ppt/media/image1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9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31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61C15191-B1C1-41F1-A1F1-31C1818131F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4204800"/>
          </a:xfrm>
          <a:prstGeom prst="rect">
            <a:avLst/>
          </a:prstGeom>
        </p:spPr>
      </p:sp>
      <p:sp>
        <p:nvSpPr>
          <p:cNvPr id="14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21A1E191-8121-4121-81D1-B1B1A181819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fld id="{710151B1-F1F1-4181-B111-C171B191E11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4204800"/>
          </a:xfrm>
          <a:prstGeom prst="rect">
            <a:avLst/>
          </a:prstGeom>
        </p:spPr>
      </p:sp>
      <p:sp>
        <p:nvSpPr>
          <p:cNvPr id="15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61315101-D171-41A1-91F1-E141713101C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fld id="{41E1A1C1-31F1-41B1-8101-F131D1F101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4204800"/>
          </a:xfrm>
          <a:prstGeom prst="rect">
            <a:avLst/>
          </a:prstGeom>
        </p:spPr>
      </p:sp>
      <p:sp>
        <p:nvSpPr>
          <p:cNvPr id="15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5101B1B1-E1C1-41B1-91D1-3121A15141C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fld id="{31E1D171-3171-4100-8191-0111A16131A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4204800"/>
          </a:xfrm>
          <a:prstGeom prst="rect">
            <a:avLst/>
          </a:prstGeom>
        </p:spPr>
      </p:sp>
      <p:sp>
        <p:nvSpPr>
          <p:cNvPr id="15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81B141E1-A1E1-4171-B101-71B131E141F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fld id="{2121F191-0111-4161-B191-418111D1C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4204800"/>
          </a:xfrm>
          <a:prstGeom prst="rect">
            <a:avLst/>
          </a:prstGeom>
        </p:spPr>
      </p:sp>
      <p:sp>
        <p:nvSpPr>
          <p:cNvPr id="160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C1F19141-1131-41E1-B181-E1312141F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fld id="{C1B1E1C1-2141-41B1-81C1-F121511181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4204800"/>
          </a:xfrm>
          <a:prstGeom prst="rect">
            <a:avLst/>
          </a:prstGeom>
        </p:spPr>
      </p:sp>
      <p:sp>
        <p:nvSpPr>
          <p:cNvPr id="16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316111E1-C191-41B1-A131-D18191C1011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fld id="{0101B131-F101-4101-B121-D161A1C13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4204800"/>
          </a:xfrm>
          <a:prstGeom prst="rect">
            <a:avLst/>
          </a:prstGeom>
        </p:spPr>
      </p:sp>
      <p:sp>
        <p:nvSpPr>
          <p:cNvPr id="16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F1C15161-7141-4121-A121-61319101119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fld id="{7101A151-01A1-4131-B101-81D19181F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4204800"/>
          </a:xfrm>
          <a:prstGeom prst="rect">
            <a:avLst/>
          </a:prstGeom>
        </p:spPr>
      </p:sp>
      <p:sp>
        <p:nvSpPr>
          <p:cNvPr id="16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1101E1D1-71F1-4151-8141-41D14171B13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fld id="{41E1D1D1-C1B1-4121-81F1-8161E1E111A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4204800"/>
          </a:xfrm>
          <a:prstGeom prst="rect">
            <a:avLst/>
          </a:prstGeom>
        </p:spPr>
      </p:sp>
      <p:sp>
        <p:nvSpPr>
          <p:cNvPr id="16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61A1F1E1-E151-41F1-B161-E1F151E111C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fld id="{6111B191-91C1-4181-B141-B12131810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4204800"/>
          </a:xfrm>
          <a:prstGeom prst="rect">
            <a:avLst/>
          </a:prstGeom>
        </p:spPr>
      </p:sp>
      <p:sp>
        <p:nvSpPr>
          <p:cNvPr id="170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A171E1F1-21E1-41C1-9131-A19181318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fld id="{511171B1-B1F1-4151-A131-8131D161710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4204800"/>
          </a:xfrm>
          <a:prstGeom prst="rect">
            <a:avLst/>
          </a:prstGeom>
        </p:spPr>
      </p:sp>
      <p:sp>
        <p:nvSpPr>
          <p:cNvPr id="17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015111E1-01A1-4181-A1B1-91813151C1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fld id="{11C16111-A121-4131-B1C1-F191B1D10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4204800"/>
          </a:xfrm>
          <a:prstGeom prst="rect">
            <a:avLst/>
          </a:prstGeom>
        </p:spPr>
      </p:sp>
      <p:sp>
        <p:nvSpPr>
          <p:cNvPr id="17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2191F1A1-71A1-4181-81C1-612131912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fld id="{C101C151-0191-41E1-A121-E1C13161A1A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4204800"/>
          </a:xfrm>
          <a:prstGeom prst="rect">
            <a:avLst/>
          </a:prstGeom>
        </p:spPr>
      </p:sp>
      <p:sp>
        <p:nvSpPr>
          <p:cNvPr id="17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51011111-F1C1-4141-B191-E1A1B1E18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fld id="{11B12171-D141-4171-B1F1-21C1B1A1810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4204800"/>
          </a:xfrm>
          <a:prstGeom prst="rect">
            <a:avLst/>
          </a:prstGeom>
        </p:spPr>
      </p:sp>
      <p:sp>
        <p:nvSpPr>
          <p:cNvPr id="17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F1F171D1-A121-41E1-8181-B1F151F151A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fld id="{F1018181-4111-4141-9161-11C10151F1D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138060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1200">
                <a:solidFill>
                  <a:srgbClr val="000000"/>
                </a:solidFill>
                <a:latin typeface="Courier New"/>
                <a:ea typeface="+mn-ea"/>
              </a:rPr>
              <a:t>Override equals; it takes Object as argument and must be public.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200">
                <a:solidFill>
                  <a:srgbClr val="000000"/>
                </a:solidFill>
                <a:latin typeface="Courier New"/>
                <a:ea typeface="+mn-ea"/>
              </a:rPr>
              <a:t>instanceOf is not mandatory but prevents a ClassCastException</a:t>
            </a:r>
            <a:endParaRPr/>
          </a:p>
          <a:p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D13191E1-6161-4191-91C1-81113101D14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fld id="{511111A1-B141-4131-81B1-71118141C1A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21581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Imagine going to a bucket and looking for an object but it isn’t in that bucket!</a:t>
            </a:r>
            <a:endParaRPr/>
          </a:p>
          <a:p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8181B151-81F1-4151-A121-6131B1E1A13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fld id="{517171A1-61C1-4161-B181-B1A161714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</p:spPr>
      </p:sp>
      <p:sp>
        <p:nvSpPr>
          <p:cNvPr id="1" name="Line 2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pic>
        <p:nvPicPr>
          <p:cNvPr descr="" id="2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215040"/>
            <a:ext cx="1398240" cy="642600"/>
          </a:xfrm>
          <a:prstGeom prst="rect">
            <a:avLst/>
          </a:prstGeom>
        </p:spPr>
      </p:pic>
      <p:sp>
        <p:nvSpPr>
          <p:cNvPr id="3" name="CustomShape 3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>
            <a:gsLst>
              <a:gs pos="0">
                <a:srgbClr val="007795"/>
              </a:gs>
              <a:gs pos="100000">
                <a:srgbClr val="007795"/>
              </a:gs>
            </a:gsLst>
            <a:lin ang="3000000"/>
          </a:gradFill>
        </p:spPr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85800" y="1365120"/>
            <a:ext cx="7772040" cy="221688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b="1" lang="en-US" sz="4800">
                <a:solidFill>
                  <a:srgbClr val="464646"/>
                </a:solidFill>
                <a:latin typeface="Lucida Sans Unicode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85800" y="3611520"/>
            <a:ext cx="7772040" cy="11995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700">
                <a:solidFill>
                  <a:srgbClr val="464646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700">
                <a:solidFill>
                  <a:srgbClr val="464646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2700">
                <a:solidFill>
                  <a:srgbClr val="464646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2700">
                <a:solidFill>
                  <a:srgbClr val="464646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2700">
                <a:solidFill>
                  <a:srgbClr val="464646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700">
                <a:solidFill>
                  <a:srgbClr val="464646"/>
                </a:solidFill>
                <a:latin typeface="Lucida Sans Unicode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700">
                <a:solidFill>
                  <a:srgbClr val="464646"/>
                </a:solidFill>
                <a:latin typeface="Lucida Sans Unicode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2700">
                <a:solidFill>
                  <a:srgbClr val="464646"/>
                </a:solidFill>
                <a:latin typeface="Lucida Sans Unicode"/>
              </a:rPr>
              <a:t>Eighth Outline Level</a:t>
            </a:r>
            <a:endParaRPr/>
          </a:p>
          <a:p>
            <a:r>
              <a:rPr lang="en-US" sz="2700">
                <a:solidFill>
                  <a:srgbClr val="464646"/>
                </a:solidFill>
                <a:latin typeface="Lucida Sans Unicode"/>
              </a:rPr>
              <a:t>Ninth Outline LevelClick to edit Master subtitle style</a:t>
            </a:r>
            <a:endParaRPr/>
          </a:p>
        </p:txBody>
      </p:sp>
      <p:sp>
        <p:nvSpPr>
          <p:cNvPr id="6" name="Line 6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7" name="PlaceHolder 7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1000">
                <a:solidFill>
                  <a:srgbClr val="ffffff"/>
                </a:solidFill>
                <a:latin typeface="Lucida Sans Unicode"/>
              </a:rPr>
              <a:t>&lt;date/time&gt;</a:t>
            </a:r>
            <a:r>
              <a:rPr lang="en-US" sz="1000">
                <a:solidFill>
                  <a:srgbClr val="ffffff"/>
                </a:solidFill>
                <a:latin typeface="Lucida Sans Unicode"/>
              </a:rPr>
              <a:t>3/31/10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&lt;footer&gt;</a:t>
            </a:r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bIns="45000" lIns="90000" rIns="90000" tIns="45000"/>
          <a:p>
            <a:fld id="{51C17131-01F1-4141-91F1-71818151A100}" type="slidenum">
              <a:rPr lang="en-US" sz="1000">
                <a:solidFill>
                  <a:srgbClr val="ffffff"/>
                </a:solidFill>
                <a:latin typeface="Lucida Sans Unicode"/>
              </a:rPr>
              <a:t>&lt;number&gt;</a:t>
            </a:fld>
            <a:fld id="{91B121A1-E141-41D1-9131-E13181C131F1}" type="slidenum">
              <a:rPr lang="en-US" sz="1000">
                <a:solidFill>
                  <a:srgbClr val="ffffff"/>
                </a:solidFill>
                <a:latin typeface="Lucida Sans Unicode"/>
              </a:rPr>
              <a:t>&lt;number&gt;</a:t>
            </a:fld>
            <a:endParaRPr/>
          </a:p>
        </p:txBody>
      </p:sp>
      <p:pic>
        <p:nvPicPr>
          <p:cNvPr descr="" id="10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71280" y="5774400"/>
            <a:ext cx="2356920" cy="108324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</p:spPr>
      </p:sp>
      <p:sp>
        <p:nvSpPr>
          <p:cNvPr id="12" name="Line 2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pic>
        <p:nvPicPr>
          <p:cNvPr descr="" id="13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215040"/>
            <a:ext cx="1398240" cy="642600"/>
          </a:xfrm>
          <a:prstGeom prst="rect">
            <a:avLst/>
          </a:prstGeom>
        </p:spPr>
      </p:pic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Eighth Outline Level</a:t>
            </a:r>
            <a:endParaRPr/>
          </a:p>
          <a:p>
            <a:pPr>
              <a:buSzPct val="68000"/>
              <a:buFont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Ninth Outline LevelClick to edit Master text styles</a:t>
            </a:r>
            <a:endParaRPr/>
          </a:p>
          <a:p>
            <a:pPr lvl="1">
              <a:buSzPct val="45000"/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Second level</a:t>
            </a:r>
            <a:endParaRPr/>
          </a:p>
          <a:p>
            <a:pPr lvl="1">
              <a:buSzPct val="45000"/>
              <a:buFont typeface="Verdana"/>
              <a:buChar char="◦"/>
            </a:pPr>
            <a:r>
              <a:rPr lang="en-US" sz="2100">
                <a:solidFill>
                  <a:srgbClr val="000000"/>
                </a:solidFill>
                <a:latin typeface="Lucida Sans Unicode"/>
              </a:rPr>
              <a:t>Third level</a:t>
            </a:r>
            <a:endParaRPr/>
          </a:p>
          <a:p>
            <a:pPr lvl="2">
              <a:buFont typeface="Wingdings 2"/>
              <a:buChar char=""/>
            </a:pPr>
            <a:r>
              <a:rPr lang="en-US" sz="1900">
                <a:solidFill>
                  <a:srgbClr val="000000"/>
                </a:solidFill>
                <a:latin typeface="Lucida Sans Unicode"/>
              </a:rPr>
              <a:t>Fourth level</a:t>
            </a:r>
            <a:endParaRPr/>
          </a:p>
          <a:p>
            <a:pPr lvl="3">
              <a:buSzPct val="45000"/>
              <a:buFont typeface="Wingdings 2"/>
              <a:buChar char="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Fifth level</a:t>
            </a:r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1000">
                <a:solidFill>
                  <a:srgbClr val="000000"/>
                </a:solidFill>
                <a:latin typeface="Lucida Sans Unicode"/>
              </a:rPr>
              <a:t>&lt;date/time&gt;</a:t>
            </a:r>
            <a:r>
              <a:rPr lang="en-US" sz="1000">
                <a:solidFill>
                  <a:srgbClr val="000000"/>
                </a:solidFill>
                <a:latin typeface="Lucida Sans Unicode"/>
              </a:rPr>
              <a:t>3/31/10</a:t>
            </a:r>
            <a:endParaRPr/>
          </a:p>
        </p:txBody>
      </p:sp>
      <p:sp>
        <p:nvSpPr>
          <p:cNvPr id="16" name="PlaceHolder 5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&lt;footer&gt;</a:t>
            </a:r>
            <a:endParaRPr/>
          </a:p>
        </p:txBody>
      </p:sp>
      <p:sp>
        <p:nvSpPr>
          <p:cNvPr id="17" name="PlaceHolder 6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bIns="45000" lIns="90000" rIns="90000" tIns="45000"/>
          <a:p>
            <a:fld id="{3191E151-51B1-4191-A141-01B1119171F1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fld id="{21219151-51E1-41C1-81E1-F19161F11141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18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Click to edit the title text formatClick to edit Master title style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</p:spPr>
      </p:sp>
      <p:sp>
        <p:nvSpPr>
          <p:cNvPr id="20" name="Line 2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pic>
        <p:nvPicPr>
          <p:cNvPr descr="" id="2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215040"/>
            <a:ext cx="1398240" cy="642600"/>
          </a:xfrm>
          <a:prstGeom prst="rect">
            <a:avLst/>
          </a:prstGeom>
        </p:spPr>
      </p:pic>
      <p:sp>
        <p:nvSpPr>
          <p:cNvPr id="22" name="PlaceHolder 3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Click to edit the title text formatClick to edit Master title style</a:t>
            </a:r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5410080"/>
            <a:ext cx="4039920" cy="7617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Eighth Outline Level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Lucida Sans Unicode"/>
              </a:rPr>
              <a:t>Ninth Outline LevelClick to edit Master text styles</a:t>
            </a:r>
            <a:endParaRPr/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4645080" y="5410080"/>
            <a:ext cx="4041360" cy="7617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Eighth Outline Level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Lucida Sans Unicode"/>
              </a:rPr>
              <a:t>Ninth Outline LevelClick to edit Master text styles</a:t>
            </a:r>
            <a:endParaRPr/>
          </a:p>
        </p:txBody>
      </p:sp>
      <p:sp>
        <p:nvSpPr>
          <p:cNvPr id="25" name="PlaceHolder 6"/>
          <p:cNvSpPr>
            <a:spLocks noGrp="1"/>
          </p:cNvSpPr>
          <p:nvPr>
            <p:ph type="body"/>
          </p:nvPr>
        </p:nvSpPr>
        <p:spPr>
          <a:xfrm>
            <a:off x="457200" y="1444320"/>
            <a:ext cx="4039920" cy="394128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Eighth Outline Level</a:t>
            </a:r>
            <a:endParaRPr/>
          </a:p>
          <a:p>
            <a:pPr>
              <a:buSzPct val="68000"/>
              <a:buFont typeface="Wingdings 3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Ninth Outline LevelClick to edit Master text styles</a:t>
            </a:r>
            <a:endParaRPr/>
          </a:p>
          <a:p>
            <a:pPr lvl="1">
              <a:buSzPct val="45000"/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Second level</a:t>
            </a:r>
            <a:endParaRPr/>
          </a:p>
          <a:p>
            <a:pPr lvl="1">
              <a:buSzPct val="45000"/>
              <a:buFont typeface="Verdana"/>
              <a:buChar char="◦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Third level</a:t>
            </a:r>
            <a:endParaRPr/>
          </a:p>
          <a:p>
            <a:pPr lvl="2">
              <a:buFont typeface="Wingdings 2"/>
              <a:buChar char=""/>
            </a:pPr>
            <a:r>
              <a:rPr lang="en-US" sz="1600">
                <a:solidFill>
                  <a:srgbClr val="000000"/>
                </a:solidFill>
                <a:latin typeface="Lucida Sans Unicode"/>
              </a:rPr>
              <a:t>Fourth level</a:t>
            </a:r>
            <a:endParaRPr/>
          </a:p>
          <a:p>
            <a:pPr lvl="3">
              <a:buSzPct val="45000"/>
              <a:buFont typeface="Wingdings 2"/>
              <a:buChar char=""/>
            </a:pPr>
            <a:r>
              <a:rPr lang="en-US" sz="1600">
                <a:solidFill>
                  <a:srgbClr val="000000"/>
                </a:solidFill>
                <a:latin typeface="Lucida Sans Unicode"/>
              </a:rPr>
              <a:t>Fifth level</a:t>
            </a:r>
            <a:endParaRPr/>
          </a:p>
        </p:txBody>
      </p:sp>
      <p:sp>
        <p:nvSpPr>
          <p:cNvPr id="26" name="PlaceHolder 7"/>
          <p:cNvSpPr>
            <a:spLocks noGrp="1"/>
          </p:cNvSpPr>
          <p:nvPr>
            <p:ph type="body"/>
          </p:nvPr>
        </p:nvSpPr>
        <p:spPr>
          <a:xfrm>
            <a:off x="4645080" y="1444320"/>
            <a:ext cx="4041360" cy="394128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Eighth Outline Level</a:t>
            </a:r>
            <a:endParaRPr/>
          </a:p>
          <a:p>
            <a:pPr>
              <a:buSzPct val="68000"/>
              <a:buFont typeface="Wingdings 3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Ninth Outline LevelClick to edit Master text styles</a:t>
            </a:r>
            <a:endParaRPr/>
          </a:p>
          <a:p>
            <a:pPr lvl="1">
              <a:buSzPct val="45000"/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Second level</a:t>
            </a:r>
            <a:endParaRPr/>
          </a:p>
          <a:p>
            <a:pPr lvl="1">
              <a:buSzPct val="45000"/>
              <a:buFont typeface="Verdana"/>
              <a:buChar char="◦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Third level</a:t>
            </a:r>
            <a:endParaRPr/>
          </a:p>
          <a:p>
            <a:pPr lvl="2">
              <a:buFont typeface="Wingdings 2"/>
              <a:buChar char=""/>
            </a:pPr>
            <a:r>
              <a:rPr lang="en-US" sz="1600">
                <a:solidFill>
                  <a:srgbClr val="000000"/>
                </a:solidFill>
                <a:latin typeface="Lucida Sans Unicode"/>
              </a:rPr>
              <a:t>Fourth level</a:t>
            </a:r>
            <a:endParaRPr/>
          </a:p>
          <a:p>
            <a:pPr lvl="3">
              <a:buSzPct val="45000"/>
              <a:buFont typeface="Wingdings 2"/>
              <a:buChar char=""/>
            </a:pPr>
            <a:r>
              <a:rPr lang="en-US" sz="1600">
                <a:solidFill>
                  <a:srgbClr val="000000"/>
                </a:solidFill>
                <a:latin typeface="Lucida Sans Unicode"/>
              </a:rPr>
              <a:t>Fifth level</a:t>
            </a:r>
            <a:endParaRPr/>
          </a:p>
        </p:txBody>
      </p:sp>
      <p:sp>
        <p:nvSpPr>
          <p:cNvPr id="27" name="PlaceHolder 8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1000">
                <a:solidFill>
                  <a:srgbClr val="000000"/>
                </a:solidFill>
                <a:latin typeface="Lucida Sans Unicode"/>
              </a:rPr>
              <a:t>&lt;date/time&gt;</a:t>
            </a:r>
            <a:r>
              <a:rPr lang="en-US" sz="1000">
                <a:solidFill>
                  <a:srgbClr val="000000"/>
                </a:solidFill>
                <a:latin typeface="Lucida Sans Unicode"/>
              </a:rPr>
              <a:t>3/31/10</a:t>
            </a:r>
            <a:endParaRPr/>
          </a:p>
        </p:txBody>
      </p:sp>
      <p:sp>
        <p:nvSpPr>
          <p:cNvPr id="28" name="PlaceHolder 9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&lt;footer&gt;</a:t>
            </a:r>
            <a:endParaRPr/>
          </a:p>
        </p:txBody>
      </p:sp>
      <p:sp>
        <p:nvSpPr>
          <p:cNvPr id="29" name="PlaceHolder 10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bIns="45000" lIns="90000" rIns="90000" tIns="45000"/>
          <a:p>
            <a:fld id="{81017151-4161-41D1-9171-6111B1B10191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fld id="{01F1B151-0141-41E1-9191-E13101918121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Shape 1"/>
          <p:cNvSpPr txBox="1"/>
          <p:nvPr/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800">
                <a:solidFill>
                  <a:srgbClr val="464646"/>
                </a:solidFill>
                <a:latin typeface="Lucida Sans Unicode"/>
              </a:rPr>
              <a:t>Hashing and Collections</a:t>
            </a:r>
            <a:endParaRPr/>
          </a:p>
        </p:txBody>
      </p:sp>
      <p:sp>
        <p:nvSpPr>
          <p:cNvPr id="36" name="TextShape 2"/>
          <p:cNvSpPr txBox="1"/>
          <p:nvPr/>
        </p:nvSpPr>
        <p:spPr>
          <a:xfrm>
            <a:off x="685800" y="3611520"/>
            <a:ext cx="7772040" cy="1199520"/>
          </a:xfrm>
          <a:prstGeom prst="rect">
            <a:avLst/>
          </a:prstGeom>
        </p:spPr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The Core Collections Interfaces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The Collections Framework</a:t>
            </a:r>
            <a:endParaRPr/>
          </a:p>
        </p:txBody>
      </p:sp>
      <p:pic>
        <p:nvPicPr>
          <p:cNvPr descr="" id="7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85960" y="2571840"/>
            <a:ext cx="5966640" cy="175716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57200" y="1481400"/>
            <a:ext cx="8229240" cy="73389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Collection</a:t>
            </a:r>
            <a:endParaRPr/>
          </a:p>
          <a:p>
            <a:r>
              <a:rPr b="1" lang="en-US"/>
              <a:t>Set</a:t>
            </a:r>
            <a:r>
              <a:rPr lang="en-US"/>
              <a:t> – Cannot contain duplicates. Each element is unique/distinct.</a:t>
            </a:r>
            <a:endParaRPr/>
          </a:p>
          <a:p>
            <a:r>
              <a:rPr b="1" lang="en-US"/>
              <a:t>List</a:t>
            </a:r>
            <a:r>
              <a:rPr lang="en-US"/>
              <a:t> – The sequence of each element remains the same. Elements can be retrieved with an index. </a:t>
            </a:r>
            <a:endParaRPr/>
          </a:p>
          <a:p>
            <a:r>
              <a:rPr b="1" lang="en-US"/>
              <a:t>Map – </a:t>
            </a:r>
            <a:r>
              <a:rPr lang="en-US"/>
              <a:t>Maps keys to values.  Cannot have duplicate keys.</a:t>
            </a:r>
            <a:endParaRPr/>
          </a:p>
          <a:p>
            <a:r>
              <a:rPr b="1" lang="en-US"/>
              <a:t>Queues </a:t>
            </a:r>
            <a:r>
              <a:rPr lang="en-US"/>
              <a:t>– Arranged by the order in which they are to be processed.</a:t>
            </a:r>
            <a:endParaRPr/>
          </a:p>
          <a:p>
            <a:r>
              <a:rPr lang="en-US"/>
              <a:t>Collection Properties</a:t>
            </a:r>
            <a:endParaRPr/>
          </a:p>
          <a:p>
            <a:r>
              <a:rPr b="1" lang="en-US"/>
              <a:t>Ordered</a:t>
            </a:r>
            <a:r>
              <a:rPr lang="en-US"/>
              <a:t> – Iterable in a specific, non-random order.</a:t>
            </a:r>
            <a:endParaRPr/>
          </a:p>
          <a:p>
            <a:r>
              <a:rPr b="1" lang="en-US"/>
              <a:t>Sorted</a:t>
            </a:r>
            <a:r>
              <a:rPr lang="en-US"/>
              <a:t> – The order is determined according to rules.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Collections Interfaces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57200" y="1481400"/>
            <a:ext cx="8229240" cy="57420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collection</a:t>
            </a:r>
            <a:endParaRPr/>
          </a:p>
          <a:p>
            <a:r>
              <a:rPr lang="en-US"/>
              <a:t>Any of the data structures in which objects are stored and iterated over</a:t>
            </a:r>
            <a:endParaRPr/>
          </a:p>
          <a:p>
            <a:endParaRPr/>
          </a:p>
          <a:p>
            <a:r>
              <a:rPr lang="en-US"/>
              <a:t>Collection</a:t>
            </a:r>
            <a:endParaRPr/>
          </a:p>
          <a:p>
            <a:r>
              <a:rPr lang="en-US"/>
              <a:t>java.util.Collection interface from which Set, List, and Queue extend.</a:t>
            </a:r>
            <a:endParaRPr/>
          </a:p>
          <a:p>
            <a:endParaRPr/>
          </a:p>
          <a:p>
            <a:r>
              <a:rPr lang="en-US"/>
              <a:t>Collections</a:t>
            </a:r>
            <a:endParaRPr/>
          </a:p>
          <a:p>
            <a:r>
              <a:rPr lang="en-US"/>
              <a:t>java.util.Collections class that has static utility methods for use with collections.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Collections Basics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Choose Collection wisely</a:t>
            </a:r>
            <a:endParaRPr/>
          </a:p>
          <a:p>
            <a:r>
              <a:rPr lang="en-US"/>
              <a:t>There are 14 main Collection Types.</a:t>
            </a:r>
            <a:endParaRPr/>
          </a:p>
          <a:p>
            <a:r>
              <a:rPr lang="en-US"/>
              <a:t>Think about whether you need ordering, sorting, key lookup.</a:t>
            </a:r>
            <a:endParaRPr/>
          </a:p>
          <a:p>
            <a:endParaRPr/>
          </a:p>
          <a:p>
            <a:r>
              <a:rPr lang="en-US"/>
              <a:t>Code to interface</a:t>
            </a:r>
            <a:endParaRPr/>
          </a:p>
          <a:p>
            <a:r>
              <a:rPr lang="en-US"/>
              <a:t>List myList = new ArrayList();</a:t>
            </a:r>
            <a:endParaRPr/>
          </a:p>
          <a:p>
            <a:endParaRPr/>
          </a:p>
          <a:p>
            <a:r>
              <a:rPr lang="en-US"/>
              <a:t>Autoboxing</a:t>
            </a:r>
            <a:endParaRPr/>
          </a:p>
          <a:p>
            <a:r>
              <a:rPr lang="en-US"/>
              <a:t>myInts.add(new Integer(42)) </a:t>
            </a:r>
            <a:endParaRPr/>
          </a:p>
          <a:p>
            <a:r>
              <a:rPr lang="en-US"/>
              <a:t>myInts.add(42)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Working With Collections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HashSet is an unordered, unsorted implementation of the Set interface</a:t>
            </a:r>
            <a:endParaRPr/>
          </a:p>
          <a:p>
            <a:r>
              <a:rPr lang="en-US"/>
              <a:t>HashSets, like all Sets, cannot contain duplicate entries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HashSet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428760" y="3571920"/>
            <a:ext cx="8000640" cy="2714400"/>
          </a:xfrm>
          <a:prstGeom prst="roundRect">
            <a:avLst>
              <a:gd fmla="val 3600" name="adj"/>
            </a:avLst>
          </a:prstGeom>
          <a:solidFill>
            <a:srgbClr val="b5e9f4"/>
          </a:solidFill>
          <a:ln w="55080">
            <a:solidFill>
              <a:srgbClr val="21778d"/>
            </a:solidFill>
            <a:round/>
          </a:ln>
        </p:spPr>
        <p:txBody>
          <a:bodyPr anchor="ctr" bIns="45000" lIns="90000" rIns="90000" tIns="45000"/>
          <a:p>
            <a:r>
              <a:rPr b="1" lang="en-US">
                <a:solidFill>
                  <a:srgbClr val="000000"/>
                </a:solidFill>
                <a:latin typeface="Courier New"/>
              </a:rPr>
              <a:t>HashSet&lt;Mountain&gt; hs = new HashSet&lt;Mountain&gt;();</a:t>
            </a:r>
            <a:endParaRPr/>
          </a:p>
          <a:p>
            <a:r>
              <a:rPr b="1" lang="en-US">
                <a:solidFill>
                  <a:srgbClr val="000000"/>
                </a:solidFill>
                <a:latin typeface="Courier New"/>
              </a:rPr>
              <a:t>hs.add(new Mountain());</a:t>
            </a:r>
            <a:endParaRPr/>
          </a:p>
          <a:p>
            <a:r>
              <a:rPr b="1" lang="en-US">
                <a:solidFill>
                  <a:srgbClr val="000000"/>
                </a:solidFill>
                <a:latin typeface="Courier New"/>
              </a:rPr>
              <a:t>System.out.println(hs);</a:t>
            </a:r>
            <a:endParaRPr/>
          </a:p>
          <a:p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Override both equals(Object obj) and hashCode() if you are going to use any collection with the word “Hash” in it such as  HashSet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HashSet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0" y="3357720"/>
            <a:ext cx="9143640" cy="2642760"/>
          </a:xfrm>
          <a:prstGeom prst="roundRect">
            <a:avLst>
              <a:gd fmla="val 3600" name="adj"/>
            </a:avLst>
          </a:prstGeom>
          <a:solidFill>
            <a:srgbClr val="b5e9f4"/>
          </a:solidFill>
          <a:ln w="55080">
            <a:solidFill>
              <a:srgbClr val="21778d"/>
            </a:solidFill>
            <a:round/>
          </a:ln>
        </p:spPr>
        <p:txBody>
          <a:bodyPr anchor="ctr" bIns="45000" lIns="90000" rIns="90000" tIns="45000"/>
          <a:p>
            <a:r>
              <a:rPr lang="en-US">
                <a:solidFill>
                  <a:srgbClr val="000000"/>
                </a:solidFill>
                <a:latin typeface="Courier New"/>
              </a:rPr>
              <a:t>public int hashCode(){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urier New"/>
              </a:rPr>
              <a:t>	</a:t>
            </a:r>
            <a:r>
              <a:rPr lang="en-US">
                <a:solidFill>
                  <a:srgbClr val="000000"/>
                </a:solidFill>
                <a:latin typeface="Courier New"/>
              </a:rPr>
              <a:t>return this.getName().hashCode();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Courier New"/>
              </a:rPr>
              <a:t>public boolean equals(Object o){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urier New"/>
              </a:rPr>
              <a:t>	</a:t>
            </a:r>
            <a:r>
              <a:rPr lang="en-US">
                <a:solidFill>
                  <a:srgbClr val="000000"/>
                </a:solidFill>
                <a:latin typeface="Courier New"/>
              </a:rPr>
              <a:t>return(this.getName().equals(((Mountain)o).getName()));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Inserting into a HashSet</a:t>
            </a:r>
            <a:endParaRPr/>
          </a:p>
          <a:p>
            <a:r>
              <a:rPr lang="en-US"/>
              <a:t>Checks the objects's hashcode to determine where to insert the object</a:t>
            </a:r>
            <a:endParaRPr/>
          </a:p>
          <a:p>
            <a:endParaRPr/>
          </a:p>
          <a:p>
            <a:r>
              <a:rPr lang="en-US"/>
              <a:t>If it finds another object with the same hashCode then it calls one of the object's equals() method to see if they are </a:t>
            </a:r>
            <a:r>
              <a:rPr i="1" lang="en-US"/>
              <a:t>actually</a:t>
            </a:r>
            <a:r>
              <a:rPr lang="en-US"/>
              <a:t> equal</a:t>
            </a:r>
            <a:endParaRPr/>
          </a:p>
          <a:p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Set Insertion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1481400"/>
            <a:ext cx="8229240" cy="93686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Lucida Sans Unicode"/>
              <a:buAutoNum type="arabicPeriod"/>
            </a:pPr>
            <a:r>
              <a:rPr lang="en-US"/>
              <a:t>Make a </a:t>
            </a:r>
            <a:r>
              <a:rPr lang="en-US">
                <a:latin typeface="Courier New"/>
              </a:rPr>
              <a:t>Mountain class that has private instance variables name and height and public get and set methods to access height and name</a:t>
            </a:r>
            <a:endParaRPr/>
          </a:p>
          <a:p>
            <a:pPr>
              <a:buSzPct val="45000"/>
              <a:buFont typeface="Lucida Sans Unicode"/>
              <a:buAutoNum type="arabicPeriod"/>
            </a:pPr>
            <a:r>
              <a:rPr lang="en-US">
                <a:latin typeface="Courier New"/>
              </a:rPr>
              <a:t>Override Object's equals method in the Mountain class.  If a Mountain has a name that is different from another Mountain's name then the equals method returns false.  If they are the same, return true.</a:t>
            </a:r>
            <a:endParaRPr/>
          </a:p>
          <a:p>
            <a:pPr>
              <a:buSzPct val="45000"/>
              <a:buFont typeface="Lucida Sans Unicode"/>
              <a:buAutoNum type="arabicPeriod"/>
            </a:pPr>
            <a:r>
              <a:rPr lang="en-US">
                <a:latin typeface="Courier New"/>
              </a:rPr>
              <a:t>Override Object’s hashcode method by taking the mountain name and applying .hashcode().</a:t>
            </a:r>
            <a:endParaRPr/>
          </a:p>
          <a:p>
            <a:pPr>
              <a:buSzPct val="45000"/>
              <a:buFont typeface="Lucida Sans Unicode"/>
              <a:buAutoNum type="arabicPeriod"/>
            </a:pPr>
            <a:r>
              <a:rPr lang="en-US">
                <a:latin typeface="Courier New"/>
              </a:rPr>
              <a:t>Add 2 mountains with the same name and 1 mountain with a different name into the HashSet and print the contents.</a:t>
            </a:r>
            <a:endParaRPr/>
          </a:p>
          <a:p>
            <a:pPr>
              <a:buSzPct val="45000"/>
              <a:buFont typeface="Lucida Sans Unicode"/>
              <a:buAutoNum type="arabicPeriod"/>
            </a:pPr>
            <a:r>
              <a:rPr lang="en-US">
                <a:latin typeface="Courier New"/>
              </a:rPr>
              <a:t>Override the toString() method, using the name of the mountain.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Exercise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Sorting Collections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357200"/>
            <a:ext cx="8229240" cy="551592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400">
                <a:latin typeface="Courier New"/>
              </a:rPr>
              <a:t>public static void main(String[] args) {</a:t>
            </a:r>
            <a:endParaRPr/>
          </a:p>
          <a:p>
            <a:r>
              <a:rPr lang="en-US" sz="2400">
                <a:latin typeface="Courier New"/>
              </a:rPr>
              <a:t>List&lt;String&gt; stuff = </a:t>
            </a:r>
            <a:r>
              <a:rPr b="1" lang="en-US" sz="2400">
                <a:latin typeface="Courier New"/>
              </a:rPr>
              <a:t>new ArrayList&lt;String&gt;();</a:t>
            </a:r>
            <a:endParaRPr/>
          </a:p>
          <a:p>
            <a:r>
              <a:rPr lang="en-US" sz="2400">
                <a:latin typeface="Courier New"/>
              </a:rPr>
              <a:t>stuff.add("Denver");</a:t>
            </a:r>
            <a:endParaRPr/>
          </a:p>
          <a:p>
            <a:r>
              <a:rPr lang="en-US" sz="2400">
                <a:latin typeface="Courier New"/>
              </a:rPr>
              <a:t>stuff.add("Boulder");</a:t>
            </a:r>
            <a:endParaRPr/>
          </a:p>
          <a:p>
            <a:r>
              <a:rPr lang="en-US" sz="2400">
                <a:latin typeface="Courier New"/>
              </a:rPr>
              <a:t>stuff.add("Vail");</a:t>
            </a:r>
            <a:endParaRPr/>
          </a:p>
          <a:p>
            <a:r>
              <a:rPr lang="en-US" sz="2400">
                <a:latin typeface="Courier New"/>
              </a:rPr>
              <a:t>stuff.add("Aspen");</a:t>
            </a:r>
            <a:endParaRPr/>
          </a:p>
          <a:p>
            <a:r>
              <a:rPr lang="en-US" sz="2400">
                <a:latin typeface="Courier New"/>
              </a:rPr>
              <a:t>System.</a:t>
            </a:r>
            <a:r>
              <a:rPr i="1" lang="en-US" sz="2400">
                <a:latin typeface="Courier New"/>
              </a:rPr>
              <a:t>out.println("unsorted:"+stuff);</a:t>
            </a:r>
            <a:endParaRPr/>
          </a:p>
          <a:p>
            <a:r>
              <a:rPr lang="en-US" sz="2400">
                <a:latin typeface="Courier New"/>
              </a:rPr>
              <a:t>Collections.</a:t>
            </a:r>
            <a:r>
              <a:rPr i="1" lang="en-US" sz="2400">
                <a:latin typeface="Courier New"/>
              </a:rPr>
              <a:t>sort(stuff);</a:t>
            </a:r>
            <a:endParaRPr/>
          </a:p>
          <a:p>
            <a:r>
              <a:rPr lang="en-US" sz="2400">
                <a:latin typeface="Courier New"/>
              </a:rPr>
              <a:t>System.</a:t>
            </a:r>
            <a:r>
              <a:rPr i="1" lang="en-US" sz="2400">
                <a:latin typeface="Courier New"/>
              </a:rPr>
              <a:t>out.println("sorted:"+stuff);</a:t>
            </a:r>
            <a:endParaRPr/>
          </a:p>
          <a:p>
            <a:r>
              <a:rPr lang="en-US" sz="2400">
                <a:latin typeface="Courier New"/>
              </a:rPr>
              <a:t>}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Comparable Interface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285920"/>
            <a:ext cx="8229240" cy="625392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1400">
                <a:latin typeface="Courier New"/>
              </a:rPr>
              <a:t>class Car </a:t>
            </a:r>
            <a:r>
              <a:rPr b="1" lang="en-US" sz="1400">
                <a:solidFill>
                  <a:srgbClr val="ff0000"/>
                </a:solidFill>
                <a:latin typeface="Courier New"/>
              </a:rPr>
              <a:t>implements Comparable&lt;Car&gt; {</a:t>
            </a:r>
            <a:endParaRPr/>
          </a:p>
          <a:p>
            <a:endParaRPr/>
          </a:p>
          <a:p>
            <a:r>
              <a:rPr b="1" lang="en-US" sz="1400">
                <a:solidFill>
                  <a:srgbClr val="ff0000"/>
                </a:solidFill>
                <a:latin typeface="Courier New"/>
              </a:rPr>
              <a:t>  </a:t>
            </a:r>
            <a:r>
              <a:rPr b="1" lang="en-US" sz="1400">
                <a:solidFill>
                  <a:srgbClr val="ff0000"/>
                </a:solidFill>
                <a:latin typeface="Courier New"/>
              </a:rPr>
              <a:t>public static void main(String[] args) {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1400">
                <a:solidFill>
                  <a:srgbClr val="ff0000"/>
                </a:solidFill>
                <a:latin typeface="Courier New"/>
              </a:rPr>
              <a:t>Car hondaRita = </a:t>
            </a:r>
            <a:r>
              <a:rPr b="1" lang="en-US" sz="1400">
                <a:solidFill>
                  <a:srgbClr val="ff0000"/>
                </a:solidFill>
                <a:latin typeface="Courier New"/>
              </a:rPr>
              <a:t>new Car(1234);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1400">
                <a:solidFill>
                  <a:srgbClr val="ff0000"/>
                </a:solidFill>
                <a:latin typeface="Courier New"/>
              </a:rPr>
              <a:t>Car toyotaJaime = </a:t>
            </a:r>
            <a:r>
              <a:rPr b="1" lang="en-US" sz="1400">
                <a:solidFill>
                  <a:srgbClr val="ff0000"/>
                </a:solidFill>
                <a:latin typeface="Courier New"/>
              </a:rPr>
              <a:t>new Car(1234);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1400">
                <a:solidFill>
                  <a:srgbClr val="ff0000"/>
                </a:solidFill>
                <a:latin typeface="Courier New"/>
              </a:rPr>
              <a:t>Car fordBen = </a:t>
            </a:r>
            <a:r>
              <a:rPr b="1" lang="en-US" sz="1400">
                <a:solidFill>
                  <a:srgbClr val="ff0000"/>
                </a:solidFill>
                <a:latin typeface="Courier New"/>
              </a:rPr>
              <a:t>new Car(2473);</a:t>
            </a:r>
            <a:endParaRPr/>
          </a:p>
          <a:p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1400">
                <a:solidFill>
                  <a:srgbClr val="ff0000"/>
                </a:solidFill>
                <a:latin typeface="Courier New"/>
              </a:rPr>
              <a:t>List&lt;Car&gt; cars = </a:t>
            </a:r>
            <a:r>
              <a:rPr b="1" lang="en-US" sz="1400">
                <a:solidFill>
                  <a:srgbClr val="ff0000"/>
                </a:solidFill>
                <a:latin typeface="Courier New"/>
              </a:rPr>
              <a:t>new ArrayList&lt;Car&gt;();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1400">
                <a:solidFill>
                  <a:srgbClr val="ff0000"/>
                </a:solidFill>
                <a:latin typeface="Courier New"/>
              </a:rPr>
              <a:t>cars.add(hondaRita);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1400">
                <a:solidFill>
                  <a:srgbClr val="ff0000"/>
                </a:solidFill>
                <a:latin typeface="Courier New"/>
              </a:rPr>
              <a:t>cars.add(fordBen);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1400">
                <a:solidFill>
                  <a:srgbClr val="ff0000"/>
                </a:solidFill>
                <a:latin typeface="Courier New"/>
              </a:rPr>
              <a:t>cars.add(hondaRita);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1400">
                <a:solidFill>
                  <a:srgbClr val="ff0000"/>
                </a:solidFill>
                <a:latin typeface="Courier New"/>
              </a:rPr>
              <a:t>cars.add(</a:t>
            </a:r>
            <a:r>
              <a:rPr lang="en-US" sz="1400" u="sng">
                <a:solidFill>
                  <a:srgbClr val="ff0000"/>
                </a:solidFill>
                <a:latin typeface="Courier New"/>
              </a:rPr>
              <a:t>toyotaJaime);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1400">
                <a:solidFill>
                  <a:srgbClr val="ff0000"/>
                </a:solidFill>
                <a:latin typeface="Courier New"/>
              </a:rPr>
              <a:t>cars.add(hondaRita);</a:t>
            </a:r>
            <a:endParaRPr/>
          </a:p>
          <a:p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1400">
                <a:solidFill>
                  <a:srgbClr val="ff0000"/>
                </a:solidFill>
                <a:latin typeface="Courier New"/>
              </a:rPr>
              <a:t>System.</a:t>
            </a:r>
            <a:r>
              <a:rPr i="1" lang="en-US" sz="1400">
                <a:solidFill>
                  <a:srgbClr val="ff0000"/>
                </a:solidFill>
                <a:latin typeface="Courier New"/>
              </a:rPr>
              <a:t>out.println("unsorted cars="+cars);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1400">
                <a:solidFill>
                  <a:srgbClr val="ff0000"/>
                </a:solidFill>
                <a:latin typeface="Courier New"/>
              </a:rPr>
              <a:t>Collections.</a:t>
            </a:r>
            <a:r>
              <a:rPr i="1" lang="en-US" sz="1400">
                <a:solidFill>
                  <a:srgbClr val="ff0000"/>
                </a:solidFill>
                <a:latin typeface="Courier New"/>
              </a:rPr>
              <a:t>sort(cars);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1400">
                <a:solidFill>
                  <a:srgbClr val="ff0000"/>
                </a:solidFill>
                <a:latin typeface="Courier New"/>
              </a:rPr>
              <a:t>System.</a:t>
            </a:r>
            <a:r>
              <a:rPr i="1" lang="en-US" sz="1400">
                <a:solidFill>
                  <a:srgbClr val="ff0000"/>
                </a:solidFill>
                <a:latin typeface="Courier New"/>
              </a:rPr>
              <a:t>out.println("sorted cars="+cars);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i="1" lang="en-US" sz="1400">
                <a:solidFill>
                  <a:srgbClr val="ff0000"/>
                </a:solidFill>
                <a:latin typeface="Courier New"/>
              </a:rPr>
              <a:t>}</a:t>
            </a:r>
            <a:endParaRPr/>
          </a:p>
          <a:p>
            <a:r>
              <a:rPr i="1" lang="en-US" sz="14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== means that the object reference is the same.  The items must refer to the same object to be considered ==.</a:t>
            </a:r>
            <a:endParaRPr/>
          </a:p>
          <a:p>
            <a:r>
              <a:rPr lang="en-US"/>
              <a:t>equals() is a method in the Object class.  Each subclass decides how to implement it.</a:t>
            </a:r>
            <a:endParaRPr/>
          </a:p>
          <a:p>
            <a:r>
              <a:rPr lang="en-US"/>
              <a:t>For instance, the String class implements it such that if two different String objects have the same characters, they are equal.</a:t>
            </a:r>
            <a:endParaRPr/>
          </a:p>
          <a:p>
            <a:r>
              <a:rPr lang="en-US"/>
              <a:t>If you don’t override equals(), the equals() in Object is used.  This checks ==.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Object Equality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</p:sp>
      <p:sp>
        <p:nvSpPr>
          <p:cNvPr id="9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Comparable Continued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457200" y="1285920"/>
            <a:ext cx="8229240" cy="3895920"/>
          </a:xfrm>
          <a:prstGeom prst="rect">
            <a:avLst/>
          </a:prstGeom>
          <a:solidFill>
            <a:srgbClr val="def5fa"/>
          </a:solidFill>
        </p:spPr>
        <p:txBody>
          <a:bodyPr bIns="45000" lIns="90000" rIns="90000" tIns="45000"/>
          <a:p>
            <a:r>
              <a:rPr lang="en-US" sz="2400">
                <a:solidFill>
                  <a:srgbClr val="000000"/>
                </a:solidFill>
                <a:latin typeface="Courier New"/>
              </a:rPr>
              <a:t>@Override</a:t>
            </a:r>
            <a:endParaRPr/>
          </a:p>
          <a:p>
            <a:r>
              <a:rPr b="1" lang="en-US" sz="2400">
                <a:solidFill>
                  <a:srgbClr val="000000"/>
                </a:solidFill>
                <a:latin typeface="Courier New"/>
              </a:rPr>
              <a:t>public String toString() {</a:t>
            </a:r>
            <a:endParaRPr/>
          </a:p>
          <a:p>
            <a:r>
              <a:rPr b="1" lang="en-US" sz="24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Courier New"/>
              </a:rPr>
              <a:t>return new Integer(vinNumber).toString();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endParaRPr/>
          </a:p>
          <a:p>
            <a:r>
              <a:rPr lang="en-US" sz="2400">
                <a:solidFill>
                  <a:srgbClr val="000000"/>
                </a:solidFill>
                <a:latin typeface="Courier New"/>
              </a:rPr>
              <a:t>@Override</a:t>
            </a:r>
            <a:endParaRPr/>
          </a:p>
          <a:p>
            <a:r>
              <a:rPr b="1" lang="en-US" sz="2400">
                <a:solidFill>
                  <a:srgbClr val="000000"/>
                </a:solidFill>
                <a:latin typeface="Courier New"/>
              </a:rPr>
              <a:t>public int </a:t>
            </a:r>
            <a:r>
              <a:rPr b="1" lang="en-US" sz="2400">
                <a:solidFill>
                  <a:srgbClr val="ff0000"/>
                </a:solidFill>
                <a:latin typeface="Courier New"/>
              </a:rPr>
              <a:t>compareTo(Car c)</a:t>
            </a:r>
            <a:r>
              <a:rPr b="1" lang="en-US" sz="2400">
                <a:solidFill>
                  <a:srgbClr val="000000"/>
                </a:solidFill>
                <a:latin typeface="Courier New"/>
              </a:rPr>
              <a:t> {</a:t>
            </a:r>
            <a:endParaRPr/>
          </a:p>
          <a:p>
            <a:r>
              <a:rPr b="1" lang="en-US" sz="24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Courier New"/>
              </a:rPr>
              <a:t>return new Integer(vinNumber).compareTo(new Integer(c.getVinNumber()));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Sort a collection any number of ways.</a:t>
            </a:r>
            <a:endParaRPr/>
          </a:p>
          <a:p>
            <a:r>
              <a:rPr lang="en-US"/>
              <a:t>Sort instances of any class, even ones that you can’t modify.</a:t>
            </a:r>
            <a:endParaRPr/>
          </a:p>
          <a:p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Comparator Interface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</p:sp>
      <p:sp>
        <p:nvSpPr>
          <p:cNvPr id="9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</p:sp>
      <p:sp>
        <p:nvSpPr>
          <p:cNvPr id="100" name="CustomShape 3"/>
          <p:cNvSpPr/>
          <p:nvPr/>
        </p:nvSpPr>
        <p:spPr>
          <a:xfrm>
            <a:off x="500040" y="533520"/>
            <a:ext cx="8229240" cy="4986360"/>
          </a:xfrm>
          <a:prstGeom prst="rect">
            <a:avLst/>
          </a:prstGeom>
          <a:solidFill>
            <a:srgbClr val="def5fa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Courier New"/>
              </a:rPr>
              <a:t>class VinSort </a:t>
            </a:r>
            <a:r>
              <a:rPr lang="en-US" sz="2000">
                <a:solidFill>
                  <a:srgbClr val="ff0000"/>
                </a:solidFill>
                <a:latin typeface="Courier New"/>
              </a:rPr>
              <a:t>implements Comparator&lt;Car&gt;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{</a:t>
            </a:r>
            <a:endParaRPr/>
          </a:p>
          <a:p>
            <a:endParaRPr/>
          </a:p>
          <a:p>
            <a:r>
              <a:rPr lang="en-US" sz="2000">
                <a:solidFill>
                  <a:srgbClr val="000000"/>
                </a:solidFill>
                <a:latin typeface="Courier New"/>
              </a:rPr>
              <a:t>public int </a:t>
            </a:r>
            <a:r>
              <a:rPr lang="en-US" sz="2000">
                <a:solidFill>
                  <a:srgbClr val="ff0000"/>
                </a:solidFill>
                <a:latin typeface="Courier New"/>
              </a:rPr>
              <a:t>compare(Car one, Car two)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{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return (new Integer(one.getVinNumber()).compareTo(new Integer(two.getVinNumber())));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endParaRPr/>
          </a:p>
          <a:p>
            <a:r>
              <a:rPr lang="en-US" sz="2000">
                <a:solidFill>
                  <a:srgbClr val="000000"/>
                </a:solidFill>
                <a:latin typeface="Courier New"/>
              </a:rPr>
              <a:t>Inside main method--</a:t>
            </a:r>
            <a:endParaRPr/>
          </a:p>
          <a:p>
            <a:endParaRPr/>
          </a:p>
          <a:p>
            <a:r>
              <a:rPr lang="en-US" sz="2000">
                <a:solidFill>
                  <a:srgbClr val="000000"/>
                </a:solidFill>
                <a:latin typeface="Courier New"/>
              </a:rPr>
              <a:t>System.</a:t>
            </a:r>
            <a:r>
              <a:rPr i="1" lang="en-US" sz="2000">
                <a:solidFill>
                  <a:srgbClr val="000000"/>
                </a:solidFill>
                <a:latin typeface="Courier New"/>
              </a:rPr>
              <a:t>out.println("unsorted cars="+cars);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urier New"/>
              </a:rPr>
              <a:t>VinSort vs = </a:t>
            </a:r>
            <a:r>
              <a:rPr lang="en-US" sz="2000">
                <a:solidFill>
                  <a:srgbClr val="ff0000"/>
                </a:solidFill>
                <a:latin typeface="Courier New"/>
              </a:rPr>
              <a:t>new VinSort();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urier New"/>
              </a:rPr>
              <a:t>Collections.</a:t>
            </a:r>
            <a:r>
              <a:rPr i="1" lang="en-US" sz="2000">
                <a:solidFill>
                  <a:srgbClr val="000000"/>
                </a:solidFill>
                <a:latin typeface="Courier New"/>
              </a:rPr>
              <a:t>sort(cars, </a:t>
            </a:r>
            <a:r>
              <a:rPr i="1" lang="en-US" sz="2000">
                <a:solidFill>
                  <a:srgbClr val="ff0000"/>
                </a:solidFill>
                <a:latin typeface="Courier New"/>
              </a:rPr>
              <a:t>vs</a:t>
            </a:r>
            <a:r>
              <a:rPr i="1" lang="en-US" sz="2000">
                <a:solidFill>
                  <a:srgbClr val="000000"/>
                </a:solidFill>
                <a:latin typeface="Courier New"/>
              </a:rPr>
              <a:t>);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urier New"/>
              </a:rPr>
              <a:t>System.</a:t>
            </a:r>
            <a:r>
              <a:rPr i="1" lang="en-US" sz="2000">
                <a:solidFill>
                  <a:srgbClr val="000000"/>
                </a:solidFill>
                <a:latin typeface="Courier New"/>
              </a:rPr>
              <a:t>out.println("sorted cars="+cars);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800">
                <a:latin typeface="Courier New"/>
              </a:rPr>
              <a:t>Both methods return an int:</a:t>
            </a:r>
            <a:endParaRPr/>
          </a:p>
          <a:p>
            <a:r>
              <a:rPr lang="en-US" sz="2400">
                <a:latin typeface="Courier New"/>
              </a:rPr>
              <a:t>public int </a:t>
            </a:r>
            <a:r>
              <a:rPr lang="en-US" sz="2400">
                <a:solidFill>
                  <a:srgbClr val="ff0000"/>
                </a:solidFill>
                <a:latin typeface="Courier New"/>
              </a:rPr>
              <a:t>compare(Car one, Car two)</a:t>
            </a:r>
            <a:endParaRPr/>
          </a:p>
          <a:p>
            <a:r>
              <a:rPr lang="en-US" sz="2400">
                <a:solidFill>
                  <a:srgbClr val="ff0000"/>
                </a:solidFill>
                <a:latin typeface="Courier New"/>
              </a:rPr>
              <a:t>public int compareTo(Car c) {</a:t>
            </a:r>
            <a:endParaRPr/>
          </a:p>
          <a:p>
            <a:r>
              <a:rPr lang="en-US" sz="2800">
                <a:solidFill>
                  <a:srgbClr val="ff0000"/>
                </a:solidFill>
                <a:latin typeface="Courier New"/>
              </a:rPr>
              <a:t>If you compare names which are Strings or heights which are Integers, you use the compare and compareTo of these classes (see String and Integer API).</a:t>
            </a:r>
            <a:endParaRPr/>
          </a:p>
          <a:p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Standard Compare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400">
                <a:latin typeface="Courier New"/>
              </a:rPr>
              <a:t>You can build your own compare and compareTo for Objects that aren’t comparing alphanumerically or numerically.</a:t>
            </a:r>
            <a:endParaRPr/>
          </a:p>
          <a:p>
            <a:r>
              <a:rPr lang="en-US" sz="2400">
                <a:latin typeface="Courier New"/>
              </a:rPr>
              <a:t>Return: </a:t>
            </a:r>
            <a:endParaRPr/>
          </a:p>
          <a:p>
            <a:r>
              <a:rPr lang="en-US" sz="2000">
                <a:latin typeface="Courier New"/>
              </a:rPr>
              <a:t>-1 if item one &lt; item two</a:t>
            </a:r>
            <a:endParaRPr/>
          </a:p>
          <a:p>
            <a:r>
              <a:rPr lang="en-US" sz="2000">
                <a:latin typeface="Courier New"/>
              </a:rPr>
              <a:t>0 if item one is equal to item two</a:t>
            </a:r>
            <a:endParaRPr/>
          </a:p>
          <a:p>
            <a:r>
              <a:rPr lang="en-US" sz="2000">
                <a:latin typeface="Courier New"/>
              </a:rPr>
              <a:t>1 if item one &gt; item two</a:t>
            </a:r>
            <a:endParaRPr/>
          </a:p>
          <a:p>
            <a:r>
              <a:rPr lang="en-US" sz="2400">
                <a:latin typeface="Courier New"/>
              </a:rPr>
              <a:t>Java will take care of sorting the collection with this information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Custom Compare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</p:sp>
      <p:sp>
        <p:nvSpPr>
          <p:cNvPr id="106" name="TextShape 2"/>
          <p:cNvSpPr txBox="1"/>
          <p:nvPr/>
        </p:nvSpPr>
        <p:spPr>
          <a:xfrm>
            <a:off x="457200" y="285840"/>
            <a:ext cx="8229240" cy="808920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1600">
                <a:latin typeface="Courier New"/>
              </a:rPr>
              <a:t>//inside Color class</a:t>
            </a:r>
            <a:endParaRPr/>
          </a:p>
          <a:p>
            <a:r>
              <a:rPr lang="en-US" sz="1600">
                <a:latin typeface="Courier New"/>
              </a:rPr>
              <a:t>public enum Color {</a:t>
            </a:r>
            <a:r>
              <a:rPr i="1" lang="en-US" sz="1600">
                <a:latin typeface="Courier New"/>
              </a:rPr>
              <a:t>RED, BLUE, GREEN}</a:t>
            </a:r>
            <a:endParaRPr/>
          </a:p>
          <a:p>
            <a:r>
              <a:rPr i="1" lang="en-US" sz="1600">
                <a:latin typeface="Courier New"/>
              </a:rPr>
              <a:t>// inside main</a:t>
            </a:r>
            <a:endParaRPr/>
          </a:p>
          <a:p>
            <a:r>
              <a:rPr lang="en-US" sz="1600">
                <a:latin typeface="Courier New"/>
              </a:rPr>
              <a:t>Car hondaRita = new Car(1234, Color.</a:t>
            </a:r>
            <a:r>
              <a:rPr i="1" lang="en-US" sz="1600">
                <a:latin typeface="Courier New"/>
              </a:rPr>
              <a:t>BLUE);</a:t>
            </a:r>
            <a:endParaRPr/>
          </a:p>
          <a:p>
            <a:r>
              <a:rPr lang="en-US" sz="1600">
                <a:latin typeface="Courier New"/>
              </a:rPr>
              <a:t>// constructor example</a:t>
            </a:r>
            <a:endParaRPr/>
          </a:p>
          <a:p>
            <a:r>
              <a:rPr lang="en-US" sz="1600">
                <a:latin typeface="Courier New"/>
              </a:rPr>
              <a:t>Car(int vinNumber, Car.Color color) {</a:t>
            </a:r>
            <a:endParaRPr/>
          </a:p>
          <a:p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this.vinNumber = vinNumber;</a:t>
            </a:r>
            <a:endParaRPr/>
          </a:p>
          <a:p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this.color = color;</a:t>
            </a:r>
            <a:endParaRPr/>
          </a:p>
          <a:p>
            <a:r>
              <a:rPr lang="en-US" sz="1600">
                <a:latin typeface="Courier New"/>
              </a:rPr>
              <a:t>}</a:t>
            </a:r>
            <a:endParaRPr/>
          </a:p>
          <a:p>
            <a:r>
              <a:rPr b="1" lang="en-US" sz="1600">
                <a:latin typeface="Courier New"/>
              </a:rPr>
              <a:t>class ColorSort implements Comparator&lt;Car&gt; {</a:t>
            </a:r>
            <a:endParaRPr/>
          </a:p>
          <a:p>
            <a:r>
              <a:rPr b="1" lang="en-US" sz="1600">
                <a:latin typeface="Courier New"/>
              </a:rPr>
              <a:t>public int compare(Car one, Car two) {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en-US" sz="1600">
                <a:latin typeface="Courier New"/>
              </a:rPr>
              <a:t>if(one.getColor().ordinal() &gt; two.getColor().ordinal()) {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en-US" sz="1600">
                <a:latin typeface="Courier New"/>
              </a:rPr>
              <a:t>	</a:t>
            </a:r>
            <a:r>
              <a:rPr b="1" lang="en-US" sz="1600">
                <a:latin typeface="Courier New"/>
              </a:rPr>
              <a:t>return 1;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600">
                <a:latin typeface="Courier New"/>
              </a:rPr>
              <a:t>} </a:t>
            </a:r>
            <a:r>
              <a:rPr b="1" lang="en-US" sz="1600">
                <a:latin typeface="Courier New"/>
              </a:rPr>
              <a:t>else if(one.getColor().ordinal() &lt; two.getColor().ordinal()) {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en-US" sz="1600">
                <a:latin typeface="Courier New"/>
              </a:rPr>
              <a:t>	</a:t>
            </a:r>
            <a:r>
              <a:rPr b="1" lang="en-US" sz="1600">
                <a:latin typeface="Courier New"/>
              </a:rPr>
              <a:t>return -1;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600">
                <a:latin typeface="Courier New"/>
              </a:rPr>
              <a:t>} </a:t>
            </a:r>
            <a:r>
              <a:rPr b="1" lang="en-US" sz="1600">
                <a:latin typeface="Courier New"/>
              </a:rPr>
              <a:t>else {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en-US" sz="1600">
                <a:latin typeface="Courier New"/>
              </a:rPr>
              <a:t>	</a:t>
            </a:r>
            <a:r>
              <a:rPr b="1" lang="en-US" sz="1600">
                <a:latin typeface="Courier New"/>
              </a:rPr>
              <a:t>return 0;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600">
                <a:latin typeface="Courier New"/>
              </a:rPr>
              <a:t>}</a:t>
            </a:r>
            <a:endParaRPr/>
          </a:p>
          <a:p>
            <a:r>
              <a:rPr lang="en-US" sz="1600">
                <a:latin typeface="Courier New"/>
              </a:rPr>
              <a:t>}</a:t>
            </a:r>
            <a:endParaRPr/>
          </a:p>
          <a:p>
            <a:r>
              <a:rPr lang="en-US" sz="1600">
                <a:latin typeface="Courier New"/>
              </a:rPr>
              <a:t>}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14200"/>
            <a:ext cx="4039920" cy="7617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400">
                <a:solidFill>
                  <a:srgbClr val="ffffff"/>
                </a:solidFill>
              </a:rPr>
              <a:t>java.lang.Comparable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645080" y="214200"/>
            <a:ext cx="4041360" cy="7617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400">
                <a:solidFill>
                  <a:srgbClr val="ffffff"/>
                </a:solidFill>
              </a:rPr>
              <a:t>java.util.Comparator</a:t>
            </a:r>
            <a:endParaRPr/>
          </a:p>
        </p:txBody>
      </p:sp>
      <p:sp>
        <p:nvSpPr>
          <p:cNvPr id="109" name="TextShape 3"/>
          <p:cNvSpPr txBox="1"/>
          <p:nvPr/>
        </p:nvSpPr>
        <p:spPr>
          <a:xfrm>
            <a:off x="457200" y="1000080"/>
            <a:ext cx="4039920" cy="4842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000"/>
              <a:t>int objOne.compareTo(objTwo)</a:t>
            </a:r>
            <a:endParaRPr/>
          </a:p>
          <a:p>
            <a:r>
              <a:rPr lang="en-US" sz="2400"/>
              <a:t>Returns</a:t>
            </a:r>
            <a:endParaRPr/>
          </a:p>
          <a:p>
            <a:r>
              <a:rPr lang="en-US" sz="2000"/>
              <a:t>Negative if objOne &lt; objTwo</a:t>
            </a:r>
            <a:endParaRPr/>
          </a:p>
          <a:p>
            <a:r>
              <a:rPr lang="en-US" sz="2000"/>
              <a:t>Zero if objOne == objTwo</a:t>
            </a:r>
            <a:endParaRPr/>
          </a:p>
          <a:p>
            <a:r>
              <a:rPr lang="en-US" sz="2000"/>
              <a:t>Positive if objOne &gt; objTwo</a:t>
            </a:r>
            <a:endParaRPr/>
          </a:p>
          <a:p>
            <a:r>
              <a:rPr lang="en-US" sz="2400"/>
              <a:t>Modify class</a:t>
            </a:r>
            <a:endParaRPr/>
          </a:p>
          <a:p>
            <a:r>
              <a:rPr lang="en-US" sz="2400"/>
              <a:t>Only one sort</a:t>
            </a:r>
            <a:endParaRPr/>
          </a:p>
          <a:p>
            <a:r>
              <a:rPr lang="en-US" sz="2400"/>
              <a:t>Implemented in API (String, Date, etc)</a:t>
            </a:r>
            <a:endParaRPr/>
          </a:p>
          <a:p>
            <a:endParaRPr/>
          </a:p>
        </p:txBody>
      </p:sp>
      <p:sp>
        <p:nvSpPr>
          <p:cNvPr id="110" name="TextShape 4"/>
          <p:cNvSpPr txBox="1"/>
          <p:nvPr/>
        </p:nvSpPr>
        <p:spPr>
          <a:xfrm>
            <a:off x="4645080" y="1058760"/>
            <a:ext cx="4041360" cy="51559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000"/>
              <a:t>int compare(objOne, objTwo)</a:t>
            </a:r>
            <a:endParaRPr/>
          </a:p>
          <a:p>
            <a:r>
              <a:rPr lang="en-US" sz="2400"/>
              <a:t>Returns</a:t>
            </a:r>
            <a:endParaRPr/>
          </a:p>
          <a:p>
            <a:r>
              <a:rPr lang="en-US" sz="2000"/>
              <a:t>Negative if objOne &lt; objTwo</a:t>
            </a:r>
            <a:endParaRPr/>
          </a:p>
          <a:p>
            <a:r>
              <a:rPr lang="en-US" sz="2000"/>
              <a:t>Zero if objOne == objTwo</a:t>
            </a:r>
            <a:endParaRPr/>
          </a:p>
          <a:p>
            <a:r>
              <a:rPr lang="en-US" sz="2000"/>
              <a:t>Positive if objOne &gt; objTwo</a:t>
            </a:r>
            <a:endParaRPr/>
          </a:p>
          <a:p>
            <a:r>
              <a:rPr lang="en-US" sz="2400"/>
              <a:t>Build separate class</a:t>
            </a:r>
            <a:endParaRPr/>
          </a:p>
          <a:p>
            <a:r>
              <a:rPr lang="en-US" sz="2400"/>
              <a:t>Many sort classes</a:t>
            </a:r>
            <a:endParaRPr/>
          </a:p>
          <a:p>
            <a:r>
              <a:rPr lang="en-US" sz="2400"/>
              <a:t>Sort instances of third-party classes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TreeSet should be used when you want to keep the set sorted</a:t>
            </a:r>
            <a:endParaRPr/>
          </a:p>
          <a:p>
            <a:endParaRPr/>
          </a:p>
          <a:p>
            <a:r>
              <a:rPr lang="en-US"/>
              <a:t>TreeSet is a </a:t>
            </a:r>
            <a:r>
              <a:rPr i="1" lang="en-US"/>
              <a:t>little </a:t>
            </a:r>
            <a:r>
              <a:rPr lang="en-US"/>
              <a:t>slower because its has to maintain the order of the set on every insert</a:t>
            </a:r>
            <a:endParaRPr/>
          </a:p>
          <a:p>
            <a:endParaRPr/>
          </a:p>
          <a:p>
            <a:r>
              <a:rPr lang="en-US"/>
              <a:t>TreeSet uses each Object's compareTo() method to determine where to put each object.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TreeSet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Modify your Mountain class so that the main method creates a TreeSet of mountains. </a:t>
            </a:r>
            <a:endParaRPr/>
          </a:p>
          <a:p>
            <a:endParaRPr/>
          </a:p>
          <a:p>
            <a:r>
              <a:rPr lang="en-US"/>
              <a:t>The Mountain class should implement Comparable.  Compare the names of the mountain.</a:t>
            </a:r>
            <a:endParaRPr/>
          </a:p>
          <a:p>
            <a:endParaRPr/>
          </a:p>
          <a:p>
            <a:r>
              <a:rPr lang="en-US"/>
              <a:t>Add 5 mountains to a TreeSet and then output the TreeSet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Exercise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1481400"/>
            <a:ext cx="8229240" cy="28044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Does not implement Collection but still considered part of Java's Collections Framework</a:t>
            </a:r>
            <a:endParaRPr/>
          </a:p>
          <a:p>
            <a:r>
              <a:rPr lang="en-US"/>
              <a:t>Each element contains two elements</a:t>
            </a:r>
            <a:endParaRPr/>
          </a:p>
          <a:p>
            <a:r>
              <a:rPr lang="en-US"/>
              <a:t>You cannot have duplicate keys</a:t>
            </a:r>
            <a:endParaRPr/>
          </a:p>
          <a:p>
            <a:r>
              <a:rPr lang="en-US"/>
              <a:t>You can have duplicate values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HashMap 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3143160" y="6000840"/>
            <a:ext cx="928440" cy="499680"/>
          </a:xfrm>
          <a:prstGeom prst="roundRect">
            <a:avLst>
              <a:gd fmla="val 3600" name="adj"/>
            </a:avLst>
          </a:prstGeom>
          <a:solidFill>
            <a:srgbClr val="2da2bf"/>
          </a:solidFill>
          <a:ln w="55080">
            <a:solidFill>
              <a:srgbClr val="21778d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Lucida Sans Unicode"/>
              </a:rPr>
              <a:t>"S1"</a:t>
            </a: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4429080" y="6072120"/>
            <a:ext cx="928440" cy="499680"/>
          </a:xfrm>
          <a:prstGeom prst="roundRect">
            <a:avLst>
              <a:gd fmla="val 3600" name="adj"/>
            </a:avLst>
          </a:prstGeom>
          <a:solidFill>
            <a:srgbClr val="2da2bf"/>
          </a:solidFill>
          <a:ln w="55080">
            <a:solidFill>
              <a:srgbClr val="21778d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Lucida Sans Unicode"/>
              </a:rPr>
              <a:t>"S2"</a:t>
            </a:r>
            <a:endParaRPr/>
          </a:p>
        </p:txBody>
      </p:sp>
      <p:sp>
        <p:nvSpPr>
          <p:cNvPr id="119" name="CustomShape 5"/>
          <p:cNvSpPr/>
          <p:nvPr/>
        </p:nvSpPr>
        <p:spPr>
          <a:xfrm>
            <a:off x="5715000" y="6072120"/>
            <a:ext cx="928440" cy="499680"/>
          </a:xfrm>
          <a:prstGeom prst="roundRect">
            <a:avLst>
              <a:gd fmla="val 3600" name="adj"/>
            </a:avLst>
          </a:prstGeom>
          <a:solidFill>
            <a:srgbClr val="2da2bf"/>
          </a:solidFill>
          <a:ln w="55080">
            <a:solidFill>
              <a:srgbClr val="21778d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Lucida Sans Unicode"/>
              </a:rPr>
              <a:t>"S3"</a:t>
            </a:r>
            <a:endParaRPr/>
          </a:p>
        </p:txBody>
      </p:sp>
      <p:sp>
        <p:nvSpPr>
          <p:cNvPr id="120" name="CustomShape 6"/>
          <p:cNvSpPr/>
          <p:nvPr/>
        </p:nvSpPr>
        <p:spPr>
          <a:xfrm>
            <a:off x="6929280" y="6072120"/>
            <a:ext cx="928440" cy="499680"/>
          </a:xfrm>
          <a:prstGeom prst="roundRect">
            <a:avLst>
              <a:gd fmla="val 3600" name="adj"/>
            </a:avLst>
          </a:prstGeom>
          <a:solidFill>
            <a:srgbClr val="2da2bf"/>
          </a:solidFill>
          <a:ln w="55080">
            <a:solidFill>
              <a:srgbClr val="21778d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Lucida Sans Unicode"/>
              </a:rPr>
              <a:t>"S4"</a:t>
            </a:r>
            <a:endParaRPr/>
          </a:p>
        </p:txBody>
      </p:sp>
      <p:sp>
        <p:nvSpPr>
          <p:cNvPr id="121" name="CustomShape 7"/>
          <p:cNvSpPr/>
          <p:nvPr/>
        </p:nvSpPr>
        <p:spPr>
          <a:xfrm>
            <a:off x="3071880" y="4214880"/>
            <a:ext cx="914040" cy="914040"/>
          </a:xfrm>
          <a:prstGeom prst="hexagon">
            <a:avLst>
              <a:gd fmla="val 5400" name="adj"/>
            </a:avLst>
          </a:prstGeom>
          <a:solidFill>
            <a:srgbClr val="ffff00"/>
          </a:solidFill>
          <a:ln w="55080">
            <a:solidFill>
              <a:srgbClr val="21778d"/>
            </a:solidFill>
            <a:round/>
          </a:ln>
        </p:spPr>
      </p:sp>
      <p:sp>
        <p:nvSpPr>
          <p:cNvPr id="122" name="CustomShape 8"/>
          <p:cNvSpPr/>
          <p:nvPr/>
        </p:nvSpPr>
        <p:spPr>
          <a:xfrm>
            <a:off x="5729400" y="4157640"/>
            <a:ext cx="914040" cy="914040"/>
          </a:xfrm>
          <a:prstGeom prst="hexagon">
            <a:avLst>
              <a:gd fmla="val 5400" name="adj"/>
            </a:avLst>
          </a:prstGeom>
          <a:solidFill>
            <a:srgbClr val="ffff00"/>
          </a:solidFill>
          <a:ln w="55080">
            <a:solidFill>
              <a:srgbClr val="21778d"/>
            </a:solidFill>
            <a:round/>
          </a:ln>
        </p:spPr>
      </p:sp>
      <p:sp>
        <p:nvSpPr>
          <p:cNvPr id="123" name="CustomShape 9"/>
          <p:cNvSpPr/>
          <p:nvPr/>
        </p:nvSpPr>
        <p:spPr>
          <a:xfrm>
            <a:off x="6943680" y="4214880"/>
            <a:ext cx="914040" cy="914040"/>
          </a:xfrm>
          <a:prstGeom prst="hexagon">
            <a:avLst>
              <a:gd fmla="val 5400" name="adj"/>
            </a:avLst>
          </a:prstGeom>
          <a:solidFill>
            <a:srgbClr val="ffff00"/>
          </a:solidFill>
          <a:ln w="55080">
            <a:solidFill>
              <a:srgbClr val="21778d"/>
            </a:solidFill>
            <a:round/>
          </a:ln>
        </p:spPr>
      </p:sp>
      <p:sp>
        <p:nvSpPr>
          <p:cNvPr id="124" name="CustomShape 10"/>
          <p:cNvSpPr/>
          <p:nvPr/>
        </p:nvSpPr>
        <p:spPr>
          <a:xfrm>
            <a:off x="7786800" y="5929200"/>
            <a:ext cx="986400" cy="355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Lucida Sans Unicode"/>
              </a:rPr>
              <a:t>Keys</a:t>
            </a:r>
            <a:endParaRPr/>
          </a:p>
        </p:txBody>
      </p:sp>
      <p:sp>
        <p:nvSpPr>
          <p:cNvPr id="125" name="CustomShape 11"/>
          <p:cNvSpPr/>
          <p:nvPr/>
        </p:nvSpPr>
        <p:spPr>
          <a:xfrm>
            <a:off x="7786800" y="4286160"/>
            <a:ext cx="986400" cy="355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Lucida Sans Unicode"/>
              </a:rPr>
              <a:t>Values</a:t>
            </a:r>
            <a:endParaRPr/>
          </a:p>
        </p:txBody>
      </p:sp>
      <p:sp>
        <p:nvSpPr>
          <p:cNvPr id="126" name="CustomShape 12"/>
          <p:cNvSpPr/>
          <p:nvPr/>
        </p:nvSpPr>
        <p:spPr>
          <a:xfrm>
            <a:off x="3500280" y="5857920"/>
            <a:ext cx="605520" cy="89640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2da2bf"/>
          </a:solidFill>
          <a:ln w="55080">
            <a:solidFill>
              <a:srgbClr val="21778d"/>
            </a:solidFill>
            <a:round/>
          </a:ln>
        </p:spPr>
      </p:sp>
      <p:sp>
        <p:nvSpPr>
          <p:cNvPr id="127" name="CustomShape 13"/>
          <p:cNvSpPr/>
          <p:nvPr/>
        </p:nvSpPr>
        <p:spPr>
          <a:xfrm>
            <a:off x="6072120" y="5892120"/>
            <a:ext cx="605520" cy="89640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2da2bf"/>
          </a:solidFill>
          <a:ln w="55080">
            <a:solidFill>
              <a:srgbClr val="21778d"/>
            </a:solidFill>
            <a:round/>
          </a:ln>
        </p:spPr>
      </p:sp>
      <p:sp>
        <p:nvSpPr>
          <p:cNvPr id="128" name="CustomShape 14"/>
          <p:cNvSpPr/>
          <p:nvPr/>
        </p:nvSpPr>
        <p:spPr>
          <a:xfrm>
            <a:off x="7410960" y="5963760"/>
            <a:ext cx="605520" cy="89640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2da2bf"/>
          </a:solidFill>
          <a:ln w="55080">
            <a:solidFill>
              <a:srgbClr val="21778d"/>
            </a:solidFill>
            <a:round/>
          </a:ln>
        </p:spPr>
      </p:sp>
      <p:sp>
        <p:nvSpPr>
          <p:cNvPr id="129" name="CustomShape 15"/>
          <p:cNvSpPr/>
          <p:nvPr/>
        </p:nvSpPr>
        <p:spPr>
          <a:xfrm>
            <a:off x="4786200" y="5841000"/>
            <a:ext cx="1288080" cy="45360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2da2bf"/>
          </a:solidFill>
          <a:ln w="55080">
            <a:solidFill>
              <a:srgbClr val="21778d"/>
            </a:solidFill>
            <a:round/>
          </a:ln>
        </p:spPr>
      </p:sp>
      <p:sp>
        <p:nvSpPr>
          <p:cNvPr id="130" name="CustomShape 16"/>
          <p:cNvSpPr/>
          <p:nvPr/>
        </p:nvSpPr>
        <p:spPr>
          <a:xfrm>
            <a:off x="-54000" y="4429080"/>
            <a:ext cx="3093120" cy="355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000000"/>
                </a:solidFill>
                <a:latin typeface="Lucida Sans Unicode"/>
              </a:rPr>
              <a:t>HashMap&lt;String,Shape&gt;</a:t>
            </a:r>
            <a:endParaRPr/>
          </a:p>
        </p:txBody>
      </p:sp>
      <p:sp>
        <p:nvSpPr>
          <p:cNvPr id="131" name="CustomShape 17"/>
          <p:cNvSpPr/>
          <p:nvPr/>
        </p:nvSpPr>
        <p:spPr>
          <a:xfrm>
            <a:off x="-108720" y="5131440"/>
            <a:ext cx="3744000" cy="355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000000"/>
                </a:solidFill>
                <a:latin typeface="Lucida Sans Unicode"/>
              </a:rPr>
              <a:t>myMap.put("S1",new Shape());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</p:sp>
      <p:sp>
        <p:nvSpPr>
          <p:cNvPr id="4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== versus equals() Review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428760" y="1285920"/>
            <a:ext cx="8214840" cy="4517640"/>
          </a:xfrm>
          <a:prstGeom prst="rect">
            <a:avLst/>
          </a:prstGeom>
          <a:solidFill>
            <a:srgbClr val="def5fa"/>
          </a:solidFill>
        </p:spPr>
        <p:txBody>
          <a:bodyPr bIns="45000" lIns="90000" rIns="90000" tIns="45000"/>
          <a:p>
            <a:r>
              <a:rPr lang="en-US" sz="1400">
                <a:solidFill>
                  <a:srgbClr val="000000"/>
                </a:solidFill>
                <a:latin typeface="Courier New"/>
              </a:rPr>
              <a:t>String eq1 = </a:t>
            </a:r>
            <a:r>
              <a:rPr b="1" lang="en-US" sz="1400">
                <a:solidFill>
                  <a:srgbClr val="000000"/>
                </a:solidFill>
                <a:latin typeface="Courier New"/>
              </a:rPr>
              <a:t>new String("abc");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String eq2 = </a:t>
            </a:r>
            <a:r>
              <a:rPr b="1" lang="en-US" sz="1400">
                <a:solidFill>
                  <a:srgbClr val="000000"/>
                </a:solidFill>
                <a:latin typeface="Courier New"/>
              </a:rPr>
              <a:t>new String("def");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String eq3 = </a:t>
            </a:r>
            <a:r>
              <a:rPr b="1" lang="en-US" sz="1400">
                <a:solidFill>
                  <a:srgbClr val="000000"/>
                </a:solidFill>
                <a:latin typeface="Courier New"/>
              </a:rPr>
              <a:t>new String("abc");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String eq4 = eq1;</a:t>
            </a:r>
            <a:endParaRPr/>
          </a:p>
          <a:p>
            <a:r>
              <a:rPr b="1" lang="en-US" sz="1400">
                <a:solidFill>
                  <a:srgbClr val="000000"/>
                </a:solidFill>
                <a:latin typeface="Courier New"/>
              </a:rPr>
              <a:t>if(eq1 == eq2) {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System.</a:t>
            </a:r>
            <a:r>
              <a:rPr i="1" lang="en-US" sz="1400">
                <a:solidFill>
                  <a:srgbClr val="000000"/>
                </a:solidFill>
                <a:latin typeface="Courier New"/>
              </a:rPr>
              <a:t>out.println("eq1 == eq2");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r>
              <a:rPr b="1" lang="en-US" sz="1400">
                <a:solidFill>
                  <a:srgbClr val="000000"/>
                </a:solidFill>
                <a:latin typeface="Courier New"/>
              </a:rPr>
              <a:t>if(eq1 == eq3) {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System.</a:t>
            </a:r>
            <a:r>
              <a:rPr i="1" lang="en-US" sz="1400">
                <a:solidFill>
                  <a:srgbClr val="000000"/>
                </a:solidFill>
                <a:latin typeface="Courier New"/>
              </a:rPr>
              <a:t>out.println("eq1 == eq3");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r>
              <a:rPr b="1" lang="en-US" sz="1400">
                <a:solidFill>
                  <a:srgbClr val="000000"/>
                </a:solidFill>
                <a:latin typeface="Courier New"/>
              </a:rPr>
              <a:t>if(eq1 == eq4) {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System.</a:t>
            </a:r>
            <a:r>
              <a:rPr i="1" lang="en-US" sz="1400">
                <a:solidFill>
                  <a:srgbClr val="000000"/>
                </a:solidFill>
                <a:latin typeface="Courier New"/>
              </a:rPr>
              <a:t>out.println("eq1 == eq4");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r>
              <a:rPr b="1" lang="en-US" sz="1400">
                <a:solidFill>
                  <a:srgbClr val="000000"/>
                </a:solidFill>
                <a:latin typeface="Courier New"/>
              </a:rPr>
              <a:t>if(eq1.equals(eq2)) {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System.</a:t>
            </a:r>
            <a:r>
              <a:rPr i="1" lang="en-US" sz="1400">
                <a:solidFill>
                  <a:srgbClr val="000000"/>
                </a:solidFill>
                <a:latin typeface="Courier New"/>
              </a:rPr>
              <a:t>out.println("eq1.equals(eq2)");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r>
              <a:rPr b="1" lang="en-US" sz="1400">
                <a:solidFill>
                  <a:srgbClr val="000000"/>
                </a:solidFill>
                <a:latin typeface="Courier New"/>
              </a:rPr>
              <a:t>if(eq1.equals(eq3)) {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System.</a:t>
            </a:r>
            <a:r>
              <a:rPr i="1" lang="en-US" sz="1400">
                <a:solidFill>
                  <a:srgbClr val="000000"/>
                </a:solidFill>
                <a:latin typeface="Courier New"/>
              </a:rPr>
              <a:t>out.println("eq1.equals(eq3)");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r>
              <a:rPr b="1" lang="en-US" sz="1400">
                <a:solidFill>
                  <a:srgbClr val="000000"/>
                </a:solidFill>
                <a:latin typeface="Courier New"/>
              </a:rPr>
              <a:t>if(eq1.equals(eq4)) {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System.</a:t>
            </a:r>
            <a:r>
              <a:rPr i="1" lang="en-US" sz="1400">
                <a:solidFill>
                  <a:srgbClr val="000000"/>
                </a:solidFill>
                <a:latin typeface="Courier New"/>
              </a:rPr>
              <a:t>out.println("eq1.equals(eq4)");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Basic Syntax for a HashMap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HashMap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285840" y="2071800"/>
            <a:ext cx="8429400" cy="364284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b5e9f4"/>
              </a:gs>
              <a:gs pos="100000">
                <a:srgbClr val="d7f1ff"/>
              </a:gs>
            </a:gsLst>
            <a:lin ang="16200000"/>
          </a:gradFill>
          <a:ln w="9360">
            <a:solidFill>
              <a:srgbClr val="2da2bf"/>
            </a:solidFill>
            <a:round/>
          </a:ln>
        </p:spPr>
        <p:txBody>
          <a:bodyPr anchor="ctr" bIns="45000" lIns="90000" rIns="90000" tIns="45000"/>
          <a:p>
            <a:r>
              <a:rPr lang="en-US" sz="2400">
                <a:solidFill>
                  <a:srgbClr val="000000"/>
                </a:solidFill>
                <a:latin typeface="Courier New"/>
              </a:rPr>
              <a:t>HashMap&lt;String, Mountain&gt; myMap = new HashMap&lt;String, Mountain&gt;();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urier New"/>
              </a:rPr>
              <a:t>myMap.</a:t>
            </a:r>
            <a:r>
              <a:rPr b="1" lang="en-US" sz="2400">
                <a:solidFill>
                  <a:srgbClr val="000000"/>
                </a:solidFill>
                <a:latin typeface="Courier New"/>
              </a:rPr>
              <a:t>put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("m1",new Mountain("Everest", 500));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urier New"/>
              </a:rPr>
              <a:t>Mountain m = myMap.</a:t>
            </a:r>
            <a:r>
              <a:rPr b="1" lang="en-US" sz="2400">
                <a:solidFill>
                  <a:srgbClr val="000000"/>
                </a:solidFill>
                <a:latin typeface="Courier New"/>
              </a:rPr>
              <a:t>get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("m1");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urier New"/>
              </a:rPr>
              <a:t>System.</a:t>
            </a:r>
            <a:r>
              <a:rPr i="1" lang="en-US" sz="2400">
                <a:solidFill>
                  <a:srgbClr val="000000"/>
                </a:solidFill>
                <a:latin typeface="Courier New"/>
              </a:rPr>
              <a:t>out.println("m="+m);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1481400"/>
            <a:ext cx="8229240" cy="71974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Create a HashMap&lt;String,Integer&gt;</a:t>
            </a:r>
            <a:endParaRPr/>
          </a:p>
          <a:p>
            <a:r>
              <a:rPr lang="en-US"/>
              <a:t>Insert an element with the </a:t>
            </a:r>
            <a:r>
              <a:rPr lang="en-US">
                <a:latin typeface="Courier New"/>
              </a:rPr>
              <a:t>.put() method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Courier New"/>
              </a:rPr>
              <a:t>Output the the value with the .get() method</a:t>
            </a:r>
            <a:endParaRPr/>
          </a:p>
          <a:p>
            <a:r>
              <a:rPr lang="en-US">
                <a:latin typeface="Courier New"/>
              </a:rPr>
              <a:t>Create a new String() with the SAME sequence of characters as stringKey</a:t>
            </a:r>
            <a:r>
              <a:rPr lang="en-US">
                <a:solidFill>
                  <a:srgbClr val="ffffff"/>
                </a:solidFill>
                <a:latin typeface="Courier New"/>
              </a:rPr>
              <a:t>as the first String</a:t>
            </a:r>
            <a:endParaRPr/>
          </a:p>
          <a:p>
            <a:r>
              <a:rPr lang="en-US">
                <a:solidFill>
                  <a:srgbClr val="ffffff"/>
                </a:solidFill>
                <a:latin typeface="Courier New"/>
              </a:rPr>
              <a:t>Retrieve a value from the map with the new key</a:t>
            </a:r>
            <a:endParaRPr/>
          </a:p>
          <a:p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HashMap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360" y="2843640"/>
            <a:ext cx="9143640" cy="1499760"/>
          </a:xfrm>
          <a:prstGeom prst="roundRect">
            <a:avLst>
              <a:gd fmla="val 3600" name="adj"/>
            </a:avLst>
          </a:prstGeom>
          <a:solidFill>
            <a:srgbClr val="b5e9f4"/>
          </a:solidFill>
          <a:ln w="55080">
            <a:solidFill>
              <a:srgbClr val="21778d"/>
            </a:solidFill>
            <a:round/>
          </a:ln>
        </p:spPr>
        <p:txBody>
          <a:bodyPr anchor="ctr" bIns="45000" lIns="90000" rIns="90000" tIns="45000"/>
          <a:p>
            <a:r>
              <a:rPr lang="en-US">
                <a:solidFill>
                  <a:srgbClr val="000000"/>
                </a:solidFill>
                <a:latin typeface="Courier New"/>
              </a:rPr>
              <a:t>HashMap&lt;String, Integer&gt; myMap = new HashMap&lt;String,Integer&gt;();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urier New"/>
              </a:rPr>
              <a:t>String stringKey = new String("Paul");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urier New"/>
              </a:rPr>
              <a:t>Integer numberOne = new Integer(1);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urier New"/>
              </a:rPr>
              <a:t>myMap.put(stringKey, numberOne);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23516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Exercise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481400"/>
            <a:ext cx="8229240" cy="7187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Create a </a:t>
            </a:r>
            <a:r>
              <a:rPr lang="en-US">
                <a:latin typeface="Courier New"/>
              </a:rPr>
              <a:t>HashMap&lt;Mountain,Integer&gt;</a:t>
            </a:r>
            <a:endParaRPr/>
          </a:p>
          <a:p>
            <a:r>
              <a:rPr lang="en-US">
                <a:latin typeface="Courier New"/>
              </a:rPr>
              <a:t>Insert an element with the .put() method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Courier New"/>
              </a:rPr>
              <a:t>Output the the value for this key with the .get() method</a:t>
            </a:r>
            <a:endParaRPr/>
          </a:p>
          <a:p>
            <a:r>
              <a:rPr lang="en-US">
                <a:latin typeface="Courier New"/>
              </a:rPr>
              <a:t>Create a new Mountain() with the SAME name m2.setName("Kili");</a:t>
            </a:r>
            <a:endParaRPr/>
          </a:p>
          <a:p>
            <a:r>
              <a:rPr lang="en-US">
                <a:latin typeface="Courier New"/>
              </a:rPr>
              <a:t>Retrieve a value from the map with the new mountain</a:t>
            </a:r>
            <a:endParaRPr/>
          </a:p>
          <a:p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0" y="2214720"/>
            <a:ext cx="9143640" cy="1356840"/>
          </a:xfrm>
          <a:prstGeom prst="roundRect">
            <a:avLst>
              <a:gd fmla="val 3600" name="adj"/>
            </a:avLst>
          </a:prstGeom>
          <a:solidFill>
            <a:srgbClr val="b5e9f4"/>
          </a:solidFill>
          <a:ln w="55080">
            <a:solidFill>
              <a:srgbClr val="21778d"/>
            </a:solidFill>
            <a:round/>
          </a:ln>
        </p:spPr>
        <p:txBody>
          <a:bodyPr anchor="ctr" bIns="45000" lIns="90000" rIns="90000" tIns="45000"/>
          <a:p>
            <a:r>
              <a:rPr lang="en-US" sz="1400">
                <a:solidFill>
                  <a:srgbClr val="000000"/>
                </a:solidFill>
                <a:latin typeface="Courier New"/>
              </a:rPr>
              <a:t>Mountain m  = new Mountain();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m.setName("Kili");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HashMap&lt;Mountain,Integer&gt; myMountainMap = new HashMap&lt;Mountain,Integer&gt;();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myMountainMap.put(m, 2);</a:t>
            </a:r>
            <a:endParaRPr/>
          </a:p>
        </p:txBody>
      </p:sp>
      <p:sp>
        <p:nvSpPr>
          <p:cNvPr id="141" name="CustomShape 4"/>
          <p:cNvSpPr/>
          <p:nvPr/>
        </p:nvSpPr>
        <p:spPr>
          <a:xfrm>
            <a:off x="771120" y="4096800"/>
            <a:ext cx="5786280" cy="88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ff0000"/>
                </a:solidFill>
                <a:latin typeface="Lucida Sans Unicode"/>
              </a:rPr>
              <a:t>Warning—You will have to overload the constructor with a new Mountain constructor with no arguments!!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</p:sp>
      <p:sp>
        <p:nvSpPr>
          <p:cNvPr id="14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The Collection Interface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357120" y="1500120"/>
            <a:ext cx="8572320" cy="5357520"/>
          </a:xfrm>
          <a:prstGeom prst="roundRect">
            <a:avLst>
              <a:gd fmla="val 3600" name="adj"/>
            </a:avLst>
          </a:prstGeom>
          <a:solidFill>
            <a:srgbClr val="b5e9f4"/>
          </a:solidFill>
          <a:ln w="55080">
            <a:solidFill>
              <a:srgbClr val="21778d"/>
            </a:solidFill>
            <a:round/>
          </a:ln>
        </p:spPr>
        <p:txBody>
          <a:bodyPr anchor="ctr" bIns="45000" lIns="90000" rIns="90000" tIns="45000"/>
          <a:p>
            <a:r>
              <a:rPr lang="en-US" sz="1600">
                <a:solidFill>
                  <a:srgbClr val="000000"/>
                </a:solidFill>
                <a:latin typeface="Courier New"/>
              </a:rPr>
              <a:t>public interface Collection&lt;E&gt; extends Iterable&lt;E&gt; { 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// Basic operations int size(); 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boolean isEmpty(); 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boolean contains(Object element); 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boolean add(E element); //optional 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boolean remove(Object element); //optional 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// Bulk operations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Iterator&lt;E&gt; iterator(); 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boolean containsAll(Collection&lt;?&gt; c); 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boolean addAll(Collection&lt;? extends E&gt; c); //optional 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boolean removeAll(Collection&lt;?&gt; c); //optional 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boolean retainAll(Collection&lt;?&gt; c); //optional 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void clear(); //optional 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// Array operations 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Object[] toArray(); 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&lt;T&gt; T[] toArray(T[] a); 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Collection Types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928800" y="3786120"/>
            <a:ext cx="7214760" cy="19476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da1f28"/>
                </a:solidFill>
                <a:latin typeface="Lucida Sans Unicode"/>
              </a:rPr>
              <a:t>Exercise—Each student pick one of the above (other than Collections).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Lucida Sans Unicode"/>
              </a:rPr>
              <a:t>Give a 5 minute presentation showing us: 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>
                <a:solidFill>
                  <a:srgbClr val="000000"/>
                </a:solidFill>
                <a:latin typeface="Lucida Sans Unicode"/>
              </a:rPr>
              <a:t>the Java API and any interesting methods or features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>
                <a:solidFill>
                  <a:srgbClr val="000000"/>
                </a:solidFill>
                <a:latin typeface="Lucida Sans Unicode"/>
              </a:rPr>
              <a:t>What this Collection type is suited for (sorted, ordered, etc)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>
                <a:solidFill>
                  <a:srgbClr val="000000"/>
                </a:solidFill>
                <a:latin typeface="Lucida Sans Unicode"/>
              </a:rPr>
              <a:t>An Example of this type in use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Implementing equals()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457200" y="1481400"/>
            <a:ext cx="8229240" cy="568620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1400">
                <a:latin typeface="Courier New"/>
              </a:rPr>
              <a:t>public class ImplementingEquals {</a:t>
            </a:r>
            <a:endParaRPr/>
          </a:p>
          <a:p>
            <a:endParaRPr/>
          </a:p>
          <a:p>
            <a:r>
              <a:rPr b="1" lang="en-US" sz="1400">
                <a:latin typeface="Courier New"/>
              </a:rPr>
              <a:t>public static void main(String[] args) {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Courier New"/>
              </a:rPr>
              <a:t>Car hondaRita = </a:t>
            </a:r>
            <a:r>
              <a:rPr b="1" lang="en-US" sz="1400">
                <a:latin typeface="Courier New"/>
              </a:rPr>
              <a:t>new Car(1234);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Courier New"/>
              </a:rPr>
              <a:t>Car toyotaJaime = </a:t>
            </a:r>
            <a:r>
              <a:rPr b="1" lang="en-US" sz="1400">
                <a:latin typeface="Courier New"/>
              </a:rPr>
              <a:t>new Car(1234);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Courier New"/>
              </a:rPr>
              <a:t>Car fordBen = </a:t>
            </a:r>
            <a:r>
              <a:rPr b="1" lang="en-US" sz="1400">
                <a:latin typeface="Courier New"/>
              </a:rPr>
              <a:t>new Car(1423);</a:t>
            </a:r>
            <a:endParaRPr/>
          </a:p>
          <a:p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en-US" sz="1400">
                <a:latin typeface="Courier New"/>
              </a:rPr>
              <a:t>if(hondaRita.equals(fordBen)) {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Courier New"/>
              </a:rPr>
              <a:t>System.</a:t>
            </a:r>
            <a:r>
              <a:rPr i="1" lang="en-US" sz="1400">
                <a:latin typeface="Courier New"/>
              </a:rPr>
              <a:t>out.println("hondaRita and fordBen are the same car.");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Courier New"/>
              </a:rPr>
              <a:t>}</a:t>
            </a:r>
            <a:endParaRPr/>
          </a:p>
          <a:p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en-US" sz="1400">
                <a:latin typeface="Courier New"/>
              </a:rPr>
              <a:t>if(hondaRita.equals(toyotaJaime)) {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Courier New"/>
              </a:rPr>
              <a:t>System.</a:t>
            </a:r>
            <a:r>
              <a:rPr i="1" lang="en-US" sz="1400">
                <a:latin typeface="Courier New"/>
              </a:rPr>
              <a:t>out.println("hondaRita and toyotaJaime are the same car.");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400">
                <a:latin typeface="Courier New"/>
              </a:rPr>
              <a:t>}</a:t>
            </a:r>
            <a:endParaRPr/>
          </a:p>
          <a:p>
            <a:r>
              <a:rPr lang="en-US" sz="1400">
                <a:latin typeface="Courier New"/>
              </a:rPr>
              <a:t>}</a:t>
            </a:r>
            <a:endParaRPr/>
          </a:p>
          <a:p>
            <a:r>
              <a:rPr lang="en-US" sz="1400">
                <a:latin typeface="Courier New"/>
              </a:rPr>
              <a:t>}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</p:sp>
      <p:sp>
        <p:nvSpPr>
          <p:cNvPr id="45" name="TextShape 2"/>
          <p:cNvSpPr txBox="1"/>
          <p:nvPr/>
        </p:nvSpPr>
        <p:spPr>
          <a:xfrm>
            <a:off x="457200" y="1481400"/>
            <a:ext cx="8229240" cy="677196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1200">
                <a:latin typeface="Courier New"/>
              </a:rPr>
              <a:t>class </a:t>
            </a:r>
            <a:r>
              <a:rPr b="1" lang="en-US" sz="1200" u="sng">
                <a:latin typeface="Courier New"/>
              </a:rPr>
              <a:t>Car {</a:t>
            </a:r>
            <a:endParaRPr/>
          </a:p>
          <a:p>
            <a:r>
              <a:rPr lang="en-US" sz="1200">
                <a:latin typeface="Courier New"/>
              </a:rPr>
              <a:t>// A VIN (Vehicle Identification Number) is unique for each car built</a:t>
            </a:r>
            <a:endParaRPr/>
          </a:p>
          <a:p>
            <a:r>
              <a:rPr b="1" lang="en-US" sz="1200">
                <a:latin typeface="Courier New"/>
              </a:rPr>
              <a:t>private int vinNumber;</a:t>
            </a:r>
            <a:endParaRPr/>
          </a:p>
          <a:p>
            <a:endParaRPr/>
          </a:p>
          <a:p>
            <a:r>
              <a:rPr lang="en-US" sz="1200">
                <a:latin typeface="Courier New"/>
              </a:rPr>
              <a:t>Car(</a:t>
            </a:r>
            <a:r>
              <a:rPr b="1" lang="en-US" sz="1200">
                <a:latin typeface="Courier New"/>
              </a:rPr>
              <a:t>int vinNumber) {</a:t>
            </a:r>
            <a:endParaRPr/>
          </a:p>
          <a:p>
            <a:r>
              <a:rPr b="1" lang="en-US" sz="1200">
                <a:latin typeface="Courier New"/>
              </a:rPr>
              <a:t>	</a:t>
            </a:r>
            <a:r>
              <a:rPr b="1" lang="en-US" sz="1200">
                <a:latin typeface="Courier New"/>
              </a:rPr>
              <a:t>this.vinNumber = vinNumber;</a:t>
            </a:r>
            <a:endParaRPr/>
          </a:p>
          <a:p>
            <a:r>
              <a:rPr lang="en-US" sz="1200">
                <a:latin typeface="Courier New"/>
              </a:rPr>
              <a:t>}</a:t>
            </a:r>
            <a:endParaRPr/>
          </a:p>
          <a:p>
            <a:endParaRPr/>
          </a:p>
          <a:p>
            <a:r>
              <a:rPr b="1" lang="en-US" sz="1200">
                <a:latin typeface="Courier New"/>
              </a:rPr>
              <a:t>public int getVinNumber() {</a:t>
            </a:r>
            <a:endParaRPr/>
          </a:p>
          <a:p>
            <a:r>
              <a:rPr b="1" lang="en-US" sz="1200">
                <a:latin typeface="Courier New"/>
              </a:rPr>
              <a:t>	</a:t>
            </a:r>
            <a:r>
              <a:rPr b="1" lang="en-US" sz="1200">
                <a:latin typeface="Courier New"/>
              </a:rPr>
              <a:t>return vinNumber;</a:t>
            </a:r>
            <a:endParaRPr/>
          </a:p>
          <a:p>
            <a:r>
              <a:rPr lang="en-US" sz="1200">
                <a:latin typeface="Courier New"/>
              </a:rPr>
              <a:t>}</a:t>
            </a:r>
            <a:endParaRPr/>
          </a:p>
          <a:p>
            <a:endParaRPr/>
          </a:p>
          <a:p>
            <a:r>
              <a:rPr b="1" lang="en-US" sz="1200">
                <a:latin typeface="Courier New"/>
              </a:rPr>
              <a:t>public boolean equals(Object o) {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en-US" sz="1200">
                <a:latin typeface="Courier New"/>
              </a:rPr>
              <a:t>if((o instanceof Car) &amp;&amp; ((Car)o).getVinNumber() == this.vinNumber) {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en-US" sz="1200">
                <a:latin typeface="Courier New"/>
              </a:rPr>
              <a:t>	</a:t>
            </a:r>
            <a:r>
              <a:rPr b="1" lang="en-US" sz="1200">
                <a:latin typeface="Courier New"/>
              </a:rPr>
              <a:t>return true;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200">
                <a:latin typeface="Courier New"/>
              </a:rPr>
              <a:t>} </a:t>
            </a:r>
            <a:r>
              <a:rPr b="1" lang="en-US" sz="1200">
                <a:latin typeface="Courier New"/>
              </a:rPr>
              <a:t>else {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en-US" sz="1200">
                <a:latin typeface="Courier New"/>
              </a:rPr>
              <a:t>	</a:t>
            </a:r>
            <a:r>
              <a:rPr b="1" lang="en-US" sz="1200">
                <a:latin typeface="Courier New"/>
              </a:rPr>
              <a:t>return false;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1200">
                <a:latin typeface="Courier New"/>
              </a:rPr>
              <a:t>}</a:t>
            </a:r>
            <a:endParaRPr/>
          </a:p>
          <a:p>
            <a:r>
              <a:rPr lang="en-US" sz="1200">
                <a:latin typeface="Courier New"/>
              </a:rPr>
              <a:t>}</a:t>
            </a:r>
            <a:endParaRPr/>
          </a:p>
          <a:p>
            <a:r>
              <a:rPr lang="en-US" sz="1200">
                <a:latin typeface="Courier New"/>
              </a:rPr>
              <a:t>}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57200" y="1481400"/>
            <a:ext cx="8229240" cy="57420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Collections such as HashMap and HashSet use the hashcode to determine how to store and locate an object.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/>
              <a:t>Find the right bucket using hashCode().</a:t>
            </a:r>
            <a:endParaRPr/>
          </a:p>
          <a:p>
            <a:r>
              <a:rPr lang="en-US"/>
              <a:t>Search the bucket for the right element using equals().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Hash Codes</a:t>
            </a:r>
            <a:endParaRPr/>
          </a:p>
        </p:txBody>
      </p:sp>
      <p:sp>
        <p:nvSpPr>
          <p:cNvPr id="48" name="CustomShape 3"/>
          <p:cNvSpPr/>
          <p:nvPr/>
        </p:nvSpPr>
        <p:spPr>
          <a:xfrm>
            <a:off x="2571840" y="5643720"/>
            <a:ext cx="642600" cy="499680"/>
          </a:xfrm>
          <a:prstGeom prst="rect">
            <a:avLst/>
          </a:prstGeom>
          <a:solidFill>
            <a:srgbClr val="2da2bf"/>
          </a:solidFill>
          <a:ln w="55080">
            <a:solidFill>
              <a:srgbClr val="21778d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Lucida Sans Unicode"/>
              </a:rPr>
              <a:t>19</a:t>
            </a:r>
            <a:endParaRPr/>
          </a:p>
        </p:txBody>
      </p:sp>
      <p:sp>
        <p:nvSpPr>
          <p:cNvPr id="49" name="CustomShape 4"/>
          <p:cNvSpPr/>
          <p:nvPr/>
        </p:nvSpPr>
        <p:spPr>
          <a:xfrm>
            <a:off x="3500280" y="5643720"/>
            <a:ext cx="642600" cy="499680"/>
          </a:xfrm>
          <a:prstGeom prst="rect">
            <a:avLst/>
          </a:prstGeom>
          <a:solidFill>
            <a:srgbClr val="2da2bf"/>
          </a:solidFill>
          <a:ln w="55080">
            <a:solidFill>
              <a:srgbClr val="21778d"/>
            </a:solidFill>
            <a:round/>
          </a:ln>
        </p:spPr>
      </p:sp>
      <p:sp>
        <p:nvSpPr>
          <p:cNvPr id="50" name="CustomShape 5"/>
          <p:cNvSpPr/>
          <p:nvPr/>
        </p:nvSpPr>
        <p:spPr>
          <a:xfrm>
            <a:off x="4429080" y="5643720"/>
            <a:ext cx="642600" cy="499680"/>
          </a:xfrm>
          <a:prstGeom prst="rect">
            <a:avLst/>
          </a:prstGeom>
          <a:solidFill>
            <a:srgbClr val="2da2bf"/>
          </a:solidFill>
          <a:ln w="55080">
            <a:solidFill>
              <a:srgbClr val="21778d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Lucida Sans Unicode"/>
              </a:rPr>
              <a:t>33</a:t>
            </a:r>
            <a:endParaRPr/>
          </a:p>
        </p:txBody>
      </p:sp>
      <p:sp>
        <p:nvSpPr>
          <p:cNvPr id="51" name="CustomShape 6"/>
          <p:cNvSpPr/>
          <p:nvPr/>
        </p:nvSpPr>
        <p:spPr>
          <a:xfrm>
            <a:off x="5357880" y="5643720"/>
            <a:ext cx="642600" cy="499680"/>
          </a:xfrm>
          <a:prstGeom prst="rect">
            <a:avLst/>
          </a:prstGeom>
          <a:solidFill>
            <a:srgbClr val="2da2bf"/>
          </a:solidFill>
          <a:ln w="55080">
            <a:solidFill>
              <a:srgbClr val="21778d"/>
            </a:solidFill>
            <a:round/>
          </a:ln>
        </p:spPr>
      </p:sp>
      <p:sp>
        <p:nvSpPr>
          <p:cNvPr id="52" name="CustomShape 7"/>
          <p:cNvSpPr/>
          <p:nvPr/>
        </p:nvSpPr>
        <p:spPr>
          <a:xfrm>
            <a:off x="6286680" y="5643720"/>
            <a:ext cx="642600" cy="499680"/>
          </a:xfrm>
          <a:prstGeom prst="rect">
            <a:avLst/>
          </a:prstGeom>
          <a:solidFill>
            <a:srgbClr val="2da2bf"/>
          </a:solidFill>
          <a:ln w="38160">
            <a:solidFill>
              <a:srgbClr val="21778d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Lucida Sans Unicode"/>
              </a:rPr>
              <a:t>42</a:t>
            </a:r>
            <a:endParaRPr/>
          </a:p>
        </p:txBody>
      </p:sp>
      <p:sp>
        <p:nvSpPr>
          <p:cNvPr id="53" name="CustomShape 8"/>
          <p:cNvSpPr/>
          <p:nvPr/>
        </p:nvSpPr>
        <p:spPr>
          <a:xfrm>
            <a:off x="7215120" y="5643720"/>
            <a:ext cx="642600" cy="499680"/>
          </a:xfrm>
          <a:prstGeom prst="rect">
            <a:avLst/>
          </a:prstGeom>
          <a:solidFill>
            <a:srgbClr val="2da2bf"/>
          </a:solidFill>
          <a:ln w="55080">
            <a:solidFill>
              <a:srgbClr val="21778d"/>
            </a:solidFill>
            <a:round/>
          </a:ln>
        </p:spPr>
      </p:sp>
      <p:cxnSp>
        <p:nvCxnSpPr>
          <p:cNvPr id="54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55080">
            <a:solidFill>
              <a:srgbClr val="2da2bf"/>
            </a:solidFill>
            <a:round/>
            <a:tailEnd len="med" type="triangle" w="med"/>
          </a:ln>
        </p:spPr>
      </p:cxnSp>
      <p:cxnSp>
        <p:nvCxnSpPr>
          <p:cNvPr id="55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55080">
            <a:solidFill>
              <a:srgbClr val="2da2bf"/>
            </a:solidFill>
            <a:round/>
            <a:tailEnd len="med" type="triangle" w="med"/>
          </a:ln>
        </p:spPr>
      </p:cxnSp>
      <p:cxnSp>
        <p:nvCxnSpPr>
          <p:cNvPr id="56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55080">
            <a:solidFill>
              <a:srgbClr val="2da2bf"/>
            </a:solidFill>
            <a:round/>
            <a:tailEnd len="med" type="triangle" w="med"/>
          </a:ln>
        </p:spPr>
      </p:cxnSp>
      <p:sp>
        <p:nvSpPr>
          <p:cNvPr id="57" name="CustomShape 12"/>
          <p:cNvSpPr/>
          <p:nvPr/>
        </p:nvSpPr>
        <p:spPr>
          <a:xfrm>
            <a:off x="3429000" y="6286680"/>
            <a:ext cx="928440" cy="355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Lucida Sans Unicode"/>
              </a:rPr>
              <a:t>Bob</a:t>
            </a:r>
            <a:endParaRPr/>
          </a:p>
        </p:txBody>
      </p:sp>
      <p:sp>
        <p:nvSpPr>
          <p:cNvPr id="58" name="CustomShape 13"/>
          <p:cNvSpPr/>
          <p:nvPr/>
        </p:nvSpPr>
        <p:spPr>
          <a:xfrm>
            <a:off x="5143680" y="6286680"/>
            <a:ext cx="928440" cy="369000"/>
          </a:xfrm>
          <a:prstGeom prst="rect">
            <a:avLst/>
          </a:prstGeom>
        </p:spPr>
      </p:sp>
      <p:sp>
        <p:nvSpPr>
          <p:cNvPr id="59" name="CustomShape 14"/>
          <p:cNvSpPr/>
          <p:nvPr/>
        </p:nvSpPr>
        <p:spPr>
          <a:xfrm>
            <a:off x="5295960" y="6438960"/>
            <a:ext cx="928440" cy="369000"/>
          </a:xfrm>
          <a:prstGeom prst="rect">
            <a:avLst/>
          </a:prstGeom>
        </p:spPr>
      </p:sp>
      <p:sp>
        <p:nvSpPr>
          <p:cNvPr id="60" name="CustomShape 15"/>
          <p:cNvSpPr/>
          <p:nvPr/>
        </p:nvSpPr>
        <p:spPr>
          <a:xfrm>
            <a:off x="5214960" y="6286680"/>
            <a:ext cx="928440" cy="355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Lucida Sans Unicode"/>
              </a:rPr>
              <a:t>Fred</a:t>
            </a:r>
            <a:endParaRPr/>
          </a:p>
        </p:txBody>
      </p:sp>
      <p:sp>
        <p:nvSpPr>
          <p:cNvPr id="61" name="CustomShape 16"/>
          <p:cNvSpPr/>
          <p:nvPr/>
        </p:nvSpPr>
        <p:spPr>
          <a:xfrm>
            <a:off x="7000920" y="6286680"/>
            <a:ext cx="928440" cy="6210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Lucida Sans Unicode"/>
              </a:rPr>
              <a:t>Alex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Lucida Sans Unicode"/>
              </a:rPr>
              <a:t>Dirk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If two objects are equal, their hashcodes must be equal as well.</a:t>
            </a:r>
            <a:endParaRPr/>
          </a:p>
          <a:p>
            <a:r>
              <a:rPr lang="en-US"/>
              <a:t>If called multiple times, the hashcode should return the same integer provided no values used in equals have changed.</a:t>
            </a:r>
            <a:endParaRPr/>
          </a:p>
          <a:p>
            <a:r>
              <a:rPr lang="en-US"/>
              <a:t>Two objects can be unequal using equals() but still have the same hashcode.</a:t>
            </a:r>
            <a:endParaRPr/>
          </a:p>
          <a:p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Hashcode Contract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Add the following to your Car class: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solidFill>
                  <a:srgbClr val="ff0000"/>
                </a:solidFill>
              </a:rPr>
              <a:t>Review– Would the following be legal?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Implementing Hashcodes</a:t>
            </a:r>
            <a:endParaRPr/>
          </a:p>
        </p:txBody>
      </p:sp>
      <p:sp>
        <p:nvSpPr>
          <p:cNvPr id="66" name="CustomShape 3"/>
          <p:cNvSpPr/>
          <p:nvPr/>
        </p:nvSpPr>
        <p:spPr>
          <a:xfrm>
            <a:off x="428760" y="2071800"/>
            <a:ext cx="8229240" cy="708120"/>
          </a:xfrm>
          <a:prstGeom prst="rect">
            <a:avLst/>
          </a:prstGeom>
          <a:solidFill>
            <a:srgbClr val="def5fa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ourier New"/>
              </a:rPr>
              <a:t>Public int hashCode()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return (vinNumber * 17);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67" name="CustomShape 4"/>
          <p:cNvSpPr/>
          <p:nvPr/>
        </p:nvSpPr>
        <p:spPr>
          <a:xfrm>
            <a:off x="457560" y="4572000"/>
            <a:ext cx="8229240" cy="708120"/>
          </a:xfrm>
          <a:prstGeom prst="rect">
            <a:avLst/>
          </a:prstGeom>
          <a:solidFill>
            <a:srgbClr val="def5fa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ourier New"/>
              </a:rPr>
              <a:t>Public int hashCode()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return 1492;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Add objects to the collection.</a:t>
            </a:r>
            <a:endParaRPr/>
          </a:p>
          <a:p>
            <a:r>
              <a:rPr lang="en-US"/>
              <a:t>Remove objects from the collection.</a:t>
            </a:r>
            <a:endParaRPr/>
          </a:p>
          <a:p>
            <a:r>
              <a:rPr lang="en-US"/>
              <a:t>Find out if an object is in the collection.</a:t>
            </a:r>
            <a:endParaRPr/>
          </a:p>
          <a:p>
            <a:r>
              <a:rPr lang="en-US"/>
              <a:t>Retrieve an object from the collection.</a:t>
            </a:r>
            <a:endParaRPr/>
          </a:p>
          <a:p>
            <a:r>
              <a:rPr lang="en-US"/>
              <a:t>Iterate through the collection, looking at each element one after another.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100">
                <a:solidFill>
                  <a:srgbClr val="464646"/>
                </a:solidFill>
                <a:latin typeface="Lucida Sans Unicode"/>
              </a:rPr>
              <a:t>What Are Collections For?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