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58" r:id="rId3"/>
    <p:sldId id="282" r:id="rId4"/>
    <p:sldId id="283" r:id="rId5"/>
    <p:sldId id="284" r:id="rId6"/>
    <p:sldId id="285" r:id="rId7"/>
    <p:sldId id="286" r:id="rId8"/>
    <p:sldId id="304" r:id="rId9"/>
    <p:sldId id="314" r:id="rId10"/>
    <p:sldId id="289" r:id="rId11"/>
    <p:sldId id="308" r:id="rId12"/>
    <p:sldId id="309" r:id="rId13"/>
    <p:sldId id="310" r:id="rId14"/>
    <p:sldId id="305" r:id="rId15"/>
    <p:sldId id="306" r:id="rId16"/>
    <p:sldId id="307" r:id="rId17"/>
    <p:sldId id="323" r:id="rId18"/>
    <p:sldId id="287" r:id="rId19"/>
    <p:sldId id="311" r:id="rId20"/>
    <p:sldId id="312" r:id="rId21"/>
    <p:sldId id="324" r:id="rId22"/>
    <p:sldId id="313" r:id="rId23"/>
    <p:sldId id="315" r:id="rId24"/>
    <p:sldId id="320" r:id="rId25"/>
    <p:sldId id="321" r:id="rId26"/>
    <p:sldId id="322" r:id="rId27"/>
    <p:sldId id="316" r:id="rId28"/>
    <p:sldId id="317" r:id="rId29"/>
    <p:sldId id="318" r:id="rId30"/>
    <p:sldId id="319" r:id="rId31"/>
    <p:sldId id="325" r:id="rId32"/>
    <p:sldId id="326" r:id="rId33"/>
    <p:sldId id="327" r:id="rId34"/>
    <p:sldId id="328" r:id="rId35"/>
    <p:sldId id="329" r:id="rId36"/>
    <p:sldId id="330" r:id="rId37"/>
    <p:sldId id="299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61" autoAdjust="0"/>
    <p:restoredTop sz="94660"/>
  </p:normalViewPr>
  <p:slideViewPr>
    <p:cSldViewPr>
      <p:cViewPr varScale="1">
        <p:scale>
          <a:sx n="66" d="100"/>
          <a:sy n="66" d="100"/>
        </p:scale>
        <p:origin x="-43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02AA4-1A9A-4515-A3A4-ED6118A2AAF7}" type="datetimeFigureOut">
              <a:rPr lang="en-US" smtClean="0"/>
              <a:pPr/>
              <a:t>3/13/2010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28FBF-7583-449A-82AC-8CF5A9B592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28FBF-7583-449A-82AC-8CF5A9B5926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28FBF-7583-449A-82AC-8CF5A9B5926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19F46CD-7705-4C11-AEFE-6F255B32BCE0}" type="datetimeFigureOut">
              <a:rPr lang="en-US" smtClean="0"/>
              <a:pPr/>
              <a:t>3/13/2010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EHSDI_whit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1407" y="5774354"/>
            <a:ext cx="2357454" cy="10836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3/13/2010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3/13/2010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3/13/2010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3/13/2010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3/13/2010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3/13/2010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3/13/2010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3/13/2010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3/13/2010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19F46CD-7705-4C11-AEFE-6F255B32BCE0}" type="datetimeFigureOut">
              <a:rPr lang="en-US" smtClean="0"/>
              <a:pPr/>
              <a:t>3/13/2010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19F46CD-7705-4C11-AEFE-6F255B32BCE0}" type="datetimeFigureOut">
              <a:rPr lang="en-US" smtClean="0"/>
              <a:pPr/>
              <a:t>3/13/2010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dirty="0" smtClean="0"/>
              <a:t>EHXXX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EHSDI_white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6215082"/>
            <a:ext cx="1398681" cy="6429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docs/books/tutorial/essential/exceptions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When things go wrong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1472" y="1500174"/>
            <a:ext cx="7572428" cy="427809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getCountFromDatabase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throws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Exception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(!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database.connect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throw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Exception("Could not connect to DB");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printCount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try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count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getCountFromDatabase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("Count:" + count);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catch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(Exception ex) {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("Error occurred:" +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ex.toString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} finally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connection.close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286512" y="3143248"/>
            <a:ext cx="2357454" cy="92869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cs typeface="Courier New" pitchFamily="49" charset="0"/>
              </a:rPr>
              <a:t>If no exception, then try block continues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5857884" y="3286124"/>
            <a:ext cx="285752" cy="642942"/>
          </a:xfrm>
          <a:prstGeom prst="down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214942" y="4857760"/>
            <a:ext cx="2500330" cy="92869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cs typeface="Courier New" pitchFamily="49" charset="0"/>
              </a:rPr>
              <a:t>If exception occurs, then we jump to the catch block</a:t>
            </a:r>
            <a:endParaRPr lang="en-US" dirty="0"/>
          </a:p>
        </p:txBody>
      </p:sp>
      <p:sp>
        <p:nvSpPr>
          <p:cNvPr id="10" name="Curved Right Arrow 9"/>
          <p:cNvSpPr/>
          <p:nvPr/>
        </p:nvSpPr>
        <p:spPr>
          <a:xfrm>
            <a:off x="571472" y="3357562"/>
            <a:ext cx="357190" cy="1285884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2" descr="C:\Users\Rowan\AppData\Local\Microsoft\Windows\Temporary Internet Files\Content.IE5\EH5L342W\MMAG00228_0000[1]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5538" y="0"/>
            <a:ext cx="2018461" cy="1142984"/>
          </a:xfrm>
          <a:prstGeom prst="rect">
            <a:avLst/>
          </a:prstGeom>
          <a:noFill/>
        </p:spPr>
      </p:pic>
      <p:sp>
        <p:nvSpPr>
          <p:cNvPr id="12" name="Curved Right Arrow 11"/>
          <p:cNvSpPr/>
          <p:nvPr/>
        </p:nvSpPr>
        <p:spPr>
          <a:xfrm>
            <a:off x="357158" y="3857628"/>
            <a:ext cx="357190" cy="1285884"/>
          </a:xfrm>
          <a:prstGeom prst="curvedRightArrow">
            <a:avLst>
              <a:gd name="adj1" fmla="val 25000"/>
              <a:gd name="adj2" fmla="val 180000"/>
              <a:gd name="adj3" fmla="val 25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rved Right Arrow 13"/>
          <p:cNvSpPr/>
          <p:nvPr/>
        </p:nvSpPr>
        <p:spPr>
          <a:xfrm>
            <a:off x="357158" y="4214818"/>
            <a:ext cx="357190" cy="714380"/>
          </a:xfrm>
          <a:prstGeom prst="curvedRightArrow">
            <a:avLst>
              <a:gd name="adj1" fmla="val 25000"/>
              <a:gd name="adj2" fmla="val 180000"/>
              <a:gd name="adj3" fmla="val 25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857356" y="5357826"/>
            <a:ext cx="2500330" cy="928694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cs typeface="Courier New" pitchFamily="49" charset="0"/>
              </a:rPr>
              <a:t>Finally always executes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43372" y="1481328"/>
            <a:ext cx="4543428" cy="4525963"/>
          </a:xfrm>
        </p:spPr>
        <p:txBody>
          <a:bodyPr/>
          <a:lstStyle/>
          <a:p>
            <a:r>
              <a:rPr lang="en-US" dirty="0" smtClean="0"/>
              <a:t>Sometimes we need to execute some code regardless of whether an exception is thrown</a:t>
            </a:r>
          </a:p>
          <a:p>
            <a:r>
              <a:rPr lang="en-US" dirty="0" smtClean="0"/>
              <a:t>For example a resource like a file or database connection may need to be released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Finally...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0034" y="1530384"/>
            <a:ext cx="3571900" cy="39703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saveDataToFile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file.open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(data);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(Exception ex)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log("File Error");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Bent-Up Arrow 7"/>
          <p:cNvSpPr/>
          <p:nvPr/>
        </p:nvSpPr>
        <p:spPr>
          <a:xfrm rot="16200000">
            <a:off x="2643174" y="4000504"/>
            <a:ext cx="1714512" cy="714380"/>
          </a:xfrm>
          <a:prstGeom prst="bentUpArrow">
            <a:avLst>
              <a:gd name="adj1" fmla="val 14183"/>
              <a:gd name="adj2" fmla="val 17789"/>
              <a:gd name="adj3" fmla="val 25000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Bent-Up Arrow 8"/>
          <p:cNvSpPr/>
          <p:nvPr/>
        </p:nvSpPr>
        <p:spPr>
          <a:xfrm rot="10800000" flipV="1">
            <a:off x="2214546" y="5000636"/>
            <a:ext cx="1357322" cy="571504"/>
          </a:xfrm>
          <a:prstGeom prst="bentUpArrow">
            <a:avLst>
              <a:gd name="adj1" fmla="val 23787"/>
              <a:gd name="adj2" fmla="val 25713"/>
              <a:gd name="adj3" fmla="val 20840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857488" y="5000636"/>
            <a:ext cx="1928826" cy="785818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cs typeface="Courier New" pitchFamily="49" charset="0"/>
              </a:rPr>
              <a:t>Code is duplicated!</a:t>
            </a:r>
            <a:endParaRPr lang="en-US" dirty="0"/>
          </a:p>
        </p:txBody>
      </p:sp>
      <p:pic>
        <p:nvPicPr>
          <p:cNvPr id="1026" name="Picture 2" descr="C:\Users\Rowan\AppData\Local\Microsoft\Windows\Temporary Internet Files\Content.IE5\967A1OTX\MCj0116362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2330" y="428604"/>
            <a:ext cx="1560511" cy="7020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43372" y="1481328"/>
            <a:ext cx="4543428" cy="4525963"/>
          </a:xfrm>
        </p:spPr>
        <p:txBody>
          <a:bodyPr/>
          <a:lstStyle/>
          <a:p>
            <a:r>
              <a:rPr lang="en-US" dirty="0" smtClean="0"/>
              <a:t>Code in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finally</a:t>
            </a:r>
            <a:r>
              <a:rPr lang="en-US" dirty="0" smtClean="0"/>
              <a:t> block is called</a:t>
            </a:r>
          </a:p>
          <a:p>
            <a:pPr lvl="1"/>
            <a:r>
              <a:rPr lang="en-US" dirty="0" smtClean="0"/>
              <a:t>After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dirty="0" smtClean="0"/>
              <a:t> if no exception occurred</a:t>
            </a:r>
          </a:p>
          <a:p>
            <a:pPr lvl="1"/>
            <a:r>
              <a:rPr lang="en-US" dirty="0" smtClean="0"/>
              <a:t>After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dirty="0" smtClean="0"/>
              <a:t> if an exception did occur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Why is this necessary? Couldn't the code just go at the end of the method...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Finally...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0034" y="1530384"/>
            <a:ext cx="3571900" cy="39703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saveDataToFile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file.open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(Exception ex)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log("File Error");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finally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1" name="Picture 2" descr="C:\Users\Rowan\AppData\Local\Microsoft\Windows\Temporary Internet Files\Content.IE5\967A1OTX\MCj0116362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2330" y="428604"/>
            <a:ext cx="1560511" cy="7020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43372" y="1481328"/>
            <a:ext cx="4543428" cy="4525963"/>
          </a:xfrm>
        </p:spPr>
        <p:txBody>
          <a:bodyPr/>
          <a:lstStyle/>
          <a:p>
            <a:r>
              <a:rPr lang="en-US" dirty="0" smtClean="0"/>
              <a:t>Code in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finally</a:t>
            </a:r>
            <a:r>
              <a:rPr lang="en-US" dirty="0" smtClean="0"/>
              <a:t> block is even called if a catch block has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Finally...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0034" y="1530384"/>
            <a:ext cx="3571900" cy="424731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saveDataToFile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file.open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(Exception ex)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log("File Error");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finally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214678" y="4929198"/>
            <a:ext cx="2286016" cy="1000132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cs typeface="Courier New" pitchFamily="49" charset="0"/>
              </a:rPr>
              <a:t>Still called even though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dirty="0" smtClean="0">
                <a:cs typeface="Courier New" pitchFamily="49" charset="0"/>
              </a:rPr>
              <a:t> block returns</a:t>
            </a:r>
            <a:endParaRPr lang="en-US" dirty="0"/>
          </a:p>
        </p:txBody>
      </p:sp>
      <p:pic>
        <p:nvPicPr>
          <p:cNvPr id="8" name="Picture 2" descr="C:\Users\Rowan\AppData\Local\Microsoft\Windows\Temporary Internet Files\Content.IE5\967A1OTX\MCj0116362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2330" y="428604"/>
            <a:ext cx="1560511" cy="7020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03200"/>
            <a:ext cx="8229600" cy="1143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28596" y="214290"/>
            <a:ext cx="8143932" cy="578647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ExampleExceptions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main(String[]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myMethod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myMethod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// do stuff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.println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("inside try.");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}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(Exception e) 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// do exception handling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.println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("inside catch.");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}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finally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// do cleanup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.println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("inside finally.");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00232" y="5572140"/>
            <a:ext cx="635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REVIEW-- Why is the method </a:t>
            </a:r>
            <a:r>
              <a:rPr lang="en-US" dirty="0" err="1" smtClean="0">
                <a:solidFill>
                  <a:srgbClr val="C00000"/>
                </a:solidFill>
              </a:rPr>
              <a:t>myMethod</a:t>
            </a:r>
            <a:r>
              <a:rPr lang="en-US" dirty="0" smtClean="0">
                <a:solidFill>
                  <a:srgbClr val="C00000"/>
                </a:solidFill>
              </a:rPr>
              <a:t> static?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program on the previous slide.</a:t>
            </a:r>
          </a:p>
          <a:p>
            <a:pPr lvl="1"/>
            <a:r>
              <a:rPr lang="en-US" dirty="0" smtClean="0"/>
              <a:t>Why doesn’t “inside catch.” print out to the console?</a:t>
            </a:r>
          </a:p>
          <a:p>
            <a:r>
              <a:rPr lang="en-US" dirty="0" smtClean="0"/>
              <a:t>Add the following in the </a:t>
            </a:r>
            <a:r>
              <a:rPr lang="en-US" b="1" dirty="0" smtClean="0"/>
              <a:t>try</a:t>
            </a:r>
            <a:r>
              <a:rPr lang="en-US" dirty="0" smtClean="0"/>
              <a:t> and run it again: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Add the following in the </a:t>
            </a:r>
            <a:r>
              <a:rPr lang="en-US" b="1" dirty="0" smtClean="0"/>
              <a:t>catch</a:t>
            </a:r>
            <a:r>
              <a:rPr lang="en-US" dirty="0" smtClean="0"/>
              <a:t> one at a time and re-run the program: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Practice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0100" y="4143380"/>
            <a:ext cx="7072362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System.err.println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e.toString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System.err.println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e.getMessage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e.printStackTrace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0100" y="2786058"/>
            <a:ext cx="7072362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1"/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x = 8/0;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happens if you have no finally?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r>
              <a:rPr lang="en-US" dirty="0" smtClean="0"/>
              <a:t>What happens when you have a try by itself?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r>
              <a:rPr lang="en-US" dirty="0" smtClean="0"/>
              <a:t>What happens when you have a try and then some code and then the catch? A try and then a catch and then some code and then the finally?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r>
              <a:rPr lang="en-US" dirty="0" smtClean="0"/>
              <a:t>What happens if you have try and finally but no catch?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“Try” It Out!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method throws an exception and doesn't handle it (i.e. there is 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dirty="0" smtClean="0"/>
              <a:t> block) then it must declare that it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throws</a:t>
            </a:r>
            <a:r>
              <a:rPr lang="en-US" dirty="0" smtClean="0"/>
              <a:t> an exception, </a:t>
            </a:r>
            <a:r>
              <a:rPr lang="en-US" dirty="0" err="1" smtClean="0"/>
              <a:t>e.g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Exceptions can be constructed with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 smtClean="0"/>
              <a:t> which is the error message</a:t>
            </a:r>
          </a:p>
          <a:p>
            <a:r>
              <a:rPr lang="en-US" dirty="0" smtClean="0"/>
              <a:t>This can be retrieved in the catch block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getMessage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Throwing Exceptions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8662" y="2928934"/>
            <a:ext cx="7572428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getCountFromDatabase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throws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Exception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(!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database.connect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throw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Exception("Could not connect to DB");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pic>
        <p:nvPicPr>
          <p:cNvPr id="11" name="Picture 2" descr="C:\Users\Rowan\AppData\Local\Microsoft\Windows\Temporary Internet Files\Content.IE5\EH5L342W\MMAG00228_0000[1]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5538" y="0"/>
            <a:ext cx="2018461" cy="11429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Try, throw, catch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928794" y="1643050"/>
            <a:ext cx="2571768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method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928794" y="2714620"/>
            <a:ext cx="2571768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method1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2357422" y="2143116"/>
            <a:ext cx="1714512" cy="42862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CALLS</a:t>
            </a: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1928794" y="3786190"/>
            <a:ext cx="2571768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method2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2357422" y="3214686"/>
            <a:ext cx="1714512" cy="42862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CALLS</a:t>
            </a:r>
            <a:endParaRPr lang="en-US" sz="1600" dirty="0"/>
          </a:p>
        </p:txBody>
      </p:sp>
      <p:sp>
        <p:nvSpPr>
          <p:cNvPr id="9" name="Rounded Rectangle 8"/>
          <p:cNvSpPr/>
          <p:nvPr/>
        </p:nvSpPr>
        <p:spPr>
          <a:xfrm>
            <a:off x="1928794" y="4857760"/>
            <a:ext cx="2571768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method3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2357422" y="4286256"/>
            <a:ext cx="1714512" cy="42862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CALLS</a:t>
            </a:r>
            <a:endParaRPr lang="en-US" sz="1600" dirty="0"/>
          </a:p>
        </p:txBody>
      </p:sp>
      <p:sp>
        <p:nvSpPr>
          <p:cNvPr id="11" name="Curved Left Arrow 10"/>
          <p:cNvSpPr/>
          <p:nvPr/>
        </p:nvSpPr>
        <p:spPr>
          <a:xfrm flipV="1">
            <a:off x="4786314" y="1571612"/>
            <a:ext cx="1143008" cy="3643338"/>
          </a:xfrm>
          <a:prstGeom prst="curvedLeftArrow">
            <a:avLst>
              <a:gd name="adj1" fmla="val 25000"/>
              <a:gd name="adj2" fmla="val 44321"/>
              <a:gd name="adj3" fmla="val 25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715008" y="1643050"/>
            <a:ext cx="1214446" cy="35719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cs typeface="Courier New" pitchFamily="49" charset="0"/>
              </a:rPr>
              <a:t>Catches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715008" y="4857760"/>
            <a:ext cx="1214446" cy="35719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cs typeface="Courier New" pitchFamily="49" charset="0"/>
              </a:rPr>
              <a:t>Throws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214942" y="3214686"/>
            <a:ext cx="1357322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Exception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428992" y="5214950"/>
            <a:ext cx="1214446" cy="642942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cs typeface="Courier New" pitchFamily="49" charset="0"/>
              </a:rPr>
              <a:t>Error occurs</a:t>
            </a:r>
            <a:endParaRPr lang="en-US" dirty="0"/>
          </a:p>
        </p:txBody>
      </p:sp>
      <p:pic>
        <p:nvPicPr>
          <p:cNvPr id="2050" name="Picture 2" descr="C:\Users\Rowan\AppData\Local\Microsoft\Windows\Temporary Internet Files\Content.IE5\EH5L342W\MMAG00228_0000[1]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5538" y="0"/>
            <a:ext cx="2018461" cy="11429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Ducking Exceptions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1481328"/>
            <a:ext cx="8229600" cy="510909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try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// call method that throws an exception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myAnswer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(“test”);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}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(Exception e) 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// handle exception if it occurs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}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finally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// cleanup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(String s) </a:t>
            </a:r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Exception 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(POTENTIAL PROBLEM) 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Exception();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}</a:t>
            </a:r>
            <a:endParaRPr lang="en-US" sz="1400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// BODY OF METHOD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s;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Picture 4" descr="MandarinDuckTS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0628" y="4357694"/>
            <a:ext cx="3071814" cy="192500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term </a:t>
            </a:r>
            <a:r>
              <a:rPr lang="en-US" b="1" dirty="0" smtClean="0"/>
              <a:t>exception</a:t>
            </a:r>
            <a:r>
              <a:rPr lang="en-US" dirty="0" smtClean="0"/>
              <a:t> means an </a:t>
            </a:r>
            <a:r>
              <a:rPr lang="en-US" b="1" dirty="0" smtClean="0"/>
              <a:t>exceptional condition</a:t>
            </a:r>
            <a:r>
              <a:rPr lang="en-US" dirty="0" smtClean="0"/>
              <a:t> and is an occurrence that alters the normal program flow.</a:t>
            </a:r>
          </a:p>
          <a:p>
            <a:endParaRPr lang="en-US" dirty="0" smtClean="0"/>
          </a:p>
          <a:p>
            <a:r>
              <a:rPr lang="en-US" dirty="0" smtClean="0"/>
              <a:t>What causes exceptions?</a:t>
            </a:r>
          </a:p>
          <a:p>
            <a:pPr lvl="1"/>
            <a:r>
              <a:rPr lang="en-US" dirty="0" smtClean="0"/>
              <a:t>Hardware failures</a:t>
            </a:r>
          </a:p>
          <a:p>
            <a:pPr lvl="1"/>
            <a:r>
              <a:rPr lang="en-US" dirty="0" smtClean="0"/>
              <a:t>resource exhaustion</a:t>
            </a:r>
          </a:p>
          <a:p>
            <a:pPr lvl="1"/>
            <a:r>
              <a:rPr lang="en-US" dirty="0" smtClean="0"/>
              <a:t>bugs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pic>
        <p:nvPicPr>
          <p:cNvPr id="1026" name="Picture 2" descr="C:\Users\Rowan\AppData\Local\Microsoft\Windows\Temporary Internet Files\Content.IE5\VOGLVLUZ\MPj0442430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9190" y="4214818"/>
            <a:ext cx="3372983" cy="22420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 are Objects</a:t>
            </a:r>
          </a:p>
          <a:p>
            <a:pPr lvl="1"/>
            <a:r>
              <a:rPr lang="en-US" dirty="0" err="1" smtClean="0"/>
              <a:t>java.lang.Exception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 </a:t>
            </a:r>
          </a:p>
          <a:p>
            <a:r>
              <a:rPr lang="en-US" dirty="0" smtClean="0"/>
              <a:t>Look up the Java API SE 5.0 (1.5)</a:t>
            </a:r>
          </a:p>
          <a:p>
            <a:pPr lvl="1"/>
            <a:r>
              <a:rPr lang="en-US" dirty="0" smtClean="0"/>
              <a:t>What is the </a:t>
            </a:r>
            <a:r>
              <a:rPr lang="en-US" dirty="0" err="1" smtClean="0"/>
              <a:t>superclass</a:t>
            </a:r>
            <a:r>
              <a:rPr lang="en-US" dirty="0" smtClean="0"/>
              <a:t> of Exception?</a:t>
            </a:r>
          </a:p>
          <a:p>
            <a:pPr lvl="1"/>
            <a:r>
              <a:rPr lang="en-US" dirty="0" smtClean="0"/>
              <a:t>What is the sibling of Exception?</a:t>
            </a:r>
          </a:p>
          <a:p>
            <a:pPr lvl="1"/>
            <a:r>
              <a:rPr lang="en-US" dirty="0" smtClean="0"/>
              <a:t>Do you see the subclass called </a:t>
            </a:r>
            <a:r>
              <a:rPr lang="en-US" dirty="0" err="1" smtClean="0"/>
              <a:t>RuntimeException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</a:t>
            </a:r>
            <a:endParaRPr lang="en-US" dirty="0"/>
          </a:p>
        </p:txBody>
      </p:sp>
      <p:pic>
        <p:nvPicPr>
          <p:cNvPr id="4" name="Picture 3" descr="hands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86512" y="268641"/>
            <a:ext cx="2300294" cy="244597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Checked by the Compiler  – Handle or Declare</a:t>
            </a:r>
          </a:p>
          <a:p>
            <a:pPr lvl="1"/>
            <a:r>
              <a:rPr lang="en-US" dirty="0" smtClean="0"/>
              <a:t>Exceptions Other Than Runtime Exceptions </a:t>
            </a:r>
          </a:p>
          <a:p>
            <a:pPr lvl="1"/>
            <a:r>
              <a:rPr lang="en-US" dirty="0" smtClean="0"/>
              <a:t>Your Own Custom Exceptions</a:t>
            </a:r>
          </a:p>
          <a:p>
            <a:r>
              <a:rPr lang="en-US" dirty="0" smtClean="0"/>
              <a:t>Unchecked – Can Handle If You Want</a:t>
            </a:r>
          </a:p>
          <a:p>
            <a:pPr lvl="1"/>
            <a:r>
              <a:rPr lang="en-US" dirty="0" smtClean="0"/>
              <a:t>Runtime Exceptions</a:t>
            </a:r>
          </a:p>
          <a:p>
            <a:pPr lvl="1"/>
            <a:r>
              <a:rPr lang="en-US" dirty="0" smtClean="0"/>
              <a:t>Errors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Checked vs. Unchecked Exceptions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Book-check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3438" y="3429000"/>
            <a:ext cx="3214710" cy="280018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Exceptional situation that aren’t programmatic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r>
              <a:rPr lang="en-US" dirty="0" smtClean="0"/>
              <a:t>Not required to handle these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r>
              <a:rPr lang="en-US" dirty="0" smtClean="0"/>
              <a:t>Example--JVM running out of </a:t>
            </a:r>
            <a:r>
              <a:rPr lang="en-US" dirty="0" smtClean="0"/>
              <a:t>memory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00298" y="4335386"/>
            <a:ext cx="6143668" cy="203132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try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// do stuff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.println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("inside try.");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}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(Error e)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// do exception handling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Picture 4" descr="error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00826" y="357166"/>
            <a:ext cx="2233606" cy="219324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are a special kind of exception which aren't checked by the compiler</a:t>
            </a:r>
          </a:p>
          <a:p>
            <a:r>
              <a:rPr lang="en-US" dirty="0" smtClean="0"/>
              <a:t>They extend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RuntimeException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They can usually be handled by fixing programming logic, e.g.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NullPointerException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ArrayIndexOutOfBoundsException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DivideByZeroException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ClassCastException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Exceptions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Thus it's usually bad practice to use these exceptions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dirty="0" smtClean="0"/>
              <a:t>, e.g.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Exceptions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2571744"/>
            <a:ext cx="7786742" cy="230832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calculateAverageAge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totalAge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numPeople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avgAge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totalAge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numPeople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DivideByZeroException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ex) {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143240" y="4500570"/>
            <a:ext cx="4500594" cy="107157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Would be better to write the method so that it checks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numPeople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0</a:t>
            </a:r>
            <a:r>
              <a:rPr lang="en-US" dirty="0" smtClean="0"/>
              <a:t> before doing the division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will de displayed if you don't handle a runtime exception or you 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printStackTrace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on an exception object</a:t>
            </a:r>
          </a:p>
          <a:p>
            <a:r>
              <a:rPr lang="en-US" dirty="0" smtClean="0"/>
              <a:t>It will help you determine where the error occurred in your code</a:t>
            </a:r>
          </a:p>
          <a:p>
            <a:r>
              <a:rPr lang="en-US" dirty="0" smtClean="0"/>
              <a:t>It looks ugly but it can be very helpful!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Stack Trace</a:t>
            </a:r>
            <a:endParaRPr lang="en-US" dirty="0"/>
          </a:p>
        </p:txBody>
      </p:sp>
      <p:pic>
        <p:nvPicPr>
          <p:cNvPr id="1027" name="Picture 3" descr="C:\Users\Rowan\AppData\Local\Microsoft\Windows\Temporary Internet Files\Content.IE5\967A1OTX\MPj0439527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49" y="285727"/>
            <a:ext cx="785818" cy="10470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4282" y="2071678"/>
            <a:ext cx="8715436" cy="332398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org.openmrs.api.APIAuthenticationException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: Privileges required: [Manage Scheduler]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at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org.openmrs.aop.AuthorizationAdvice.throwUnauthorized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(AuthorizationAdvice.java:115)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at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org.openmrs.aop.AuthorizationAdvice.before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(AuthorizationAdvice.java:94)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at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org.springframework.aop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...MethodBeforeAdviceInterceptor.invoke(MethodBeforeAdviceInterceptor.java:49)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at org.springframework.aop.framework.ReflectiveMethodInvocation.proceed(ReflectiveMethodInvocation.java:171)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at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org.springframework.aop.framework.JdkDynamicAopProxy.invoke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(JdkDynamicAopProxy.java:204)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at $Proxy208.getTaskByName(Unknown Source)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at sun.reflect.NativeMethodAccessorImpl.invoke0(Native Method)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at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sun.reflect.NativeMethodAccessorImpl.invoke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(Unknown Source)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at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sun.reflect.DelegatingMethodAccessorImpl.invoke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(Unknown Source)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at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sun.reflect.DelegatingMethodAccessorImpl.invoke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(Unknown Source)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at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java.lang.reflect.Method.invoke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(Unknown Source)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at org.springframework.aop.support.AopUtils.invokeJoinpointUsingReflection(AopUtils.java:307)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at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org.springframework.aop.framework.JdkDynamicAopProxy.invoke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(JdkDynamicAopProxy.java:198)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at $Proxy228.getTaskByName(Unknown Source)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at org.openmrs.module.usagestatistics.ModuleActivator.unregisterAggregationTask(ModuleActivator.java:115)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at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org.openmrs.module.usagestatistics.ModuleActivator.shutdown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(ModuleActivator.java:63)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at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org.openmrs.module.ModuleFactory.stopModule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(ModuleFactory.java:740)</a:t>
            </a:r>
          </a:p>
          <a:p>
            <a:endParaRPr lang="en-US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857752" y="1142984"/>
            <a:ext cx="2286016" cy="1000132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Each item has a source file and line number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786314" y="5286388"/>
            <a:ext cx="3214710" cy="1214446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the exception occurred in a library, then look for the first reference to a class in your project</a:t>
            </a:r>
            <a:endParaRPr lang="en-US" dirty="0"/>
          </a:p>
        </p:txBody>
      </p:sp>
      <p:pic>
        <p:nvPicPr>
          <p:cNvPr id="8" name="Picture 3" descr="C:\Users\Rowan\AppData\Local\Microsoft\Windows\Temporary Internet Files\Content.IE5\967A1OTX\MPj0439527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49" y="285727"/>
            <a:ext cx="785818" cy="10470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1333577"/>
            <a:ext cx="8229600" cy="452431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RuntimeExceptionExample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main(String[]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1200" i="1" dirty="0" err="1" smtClean="0"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.println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("hello from main");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i="1" dirty="0" err="1" smtClean="0">
                <a:latin typeface="Courier New" pitchFamily="49" charset="0"/>
                <a:cs typeface="Courier New" pitchFamily="49" charset="0"/>
              </a:rPr>
              <a:t>myMethod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myMethod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1200" i="1" dirty="0" err="1" smtClean="0"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.println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("hello from my method.");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i="1" dirty="0" err="1" smtClean="0">
                <a:latin typeface="Courier New" pitchFamily="49" charset="0"/>
                <a:cs typeface="Courier New" pitchFamily="49" charset="0"/>
              </a:rPr>
              <a:t>myNextMethod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myNextMethod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u="sng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8/0;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00232" y="5572140"/>
            <a:ext cx="635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What happens when you run this??</a:t>
            </a:r>
          </a:p>
        </p:txBody>
      </p:sp>
      <p:pic>
        <p:nvPicPr>
          <p:cNvPr id="6" name="Picture 5" descr="hands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86512" y="500042"/>
            <a:ext cx="2085980" cy="221809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786314" y="1481328"/>
            <a:ext cx="3900486" cy="4525963"/>
          </a:xfrm>
        </p:spPr>
        <p:txBody>
          <a:bodyPr/>
          <a:lstStyle/>
          <a:p>
            <a:r>
              <a:rPr lang="en-US" dirty="0" smtClean="0"/>
              <a:t>Code in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dirty="0" smtClean="0"/>
              <a:t> block might throw different exceptions</a:t>
            </a:r>
          </a:p>
          <a:p>
            <a:r>
              <a:rPr lang="en-US" dirty="0" smtClean="0"/>
              <a:t>These can be caught in separate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dirty="0" smtClean="0"/>
              <a:t> blocks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Matching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530384"/>
            <a:ext cx="4286280" cy="480131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saveDataToRemoteFile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file.open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ex)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log("File Error");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SocketException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ex)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log("Connection Error");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finally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357686" y="1481328"/>
            <a:ext cx="4329114" cy="4876630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first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dirty="0" smtClean="0"/>
              <a:t> block one with a matching exception type will be used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r>
              <a:rPr lang="en-US" dirty="0" smtClean="0"/>
              <a:t> is the super class of all exceptions so will match any exception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Hierarchy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530384"/>
            <a:ext cx="3786214" cy="480131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saveToRemoteFile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file.open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ex)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log("File Error");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(Exception ex)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log("Unknown Error");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finally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429256" y="1500174"/>
            <a:ext cx="2643206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Exception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429256" y="2285992"/>
            <a:ext cx="2643206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IOException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0"/>
            <a:endCxn id="7" idx="2"/>
          </p:cNvCxnSpPr>
          <p:nvPr/>
        </p:nvCxnSpPr>
        <p:spPr>
          <a:xfrm rot="5400000" flipH="1" flipV="1">
            <a:off x="6572264" y="2107397"/>
            <a:ext cx="35719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languages like C that don't have exceptions, programmers would make methods return a specific value if an error occurred, e.g.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</a:t>
            </a:r>
            <a:r>
              <a:rPr lang="en-US" dirty="0" smtClean="0"/>
              <a:t>Exceptions</a:t>
            </a:r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8662" y="3357562"/>
            <a:ext cx="7000924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getPatientCountFromDatabase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(!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database.connect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-1;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else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database.getPatientCount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Picture 2" descr="C:\Users\Rowan\Desktop\180px-Neanderthaler_Fun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3449" y="214290"/>
            <a:ext cx="1270008" cy="11430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357686" y="1481328"/>
            <a:ext cx="4329114" cy="4876630"/>
          </a:xfrm>
        </p:spPr>
        <p:txBody>
          <a:bodyPr>
            <a:normAutofit/>
          </a:bodyPr>
          <a:lstStyle/>
          <a:p>
            <a:r>
              <a:rPr lang="en-US" dirty="0" smtClean="0"/>
              <a:t>So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dirty="0" smtClean="0"/>
              <a:t> blocks should be put in the order of the exception class hierarchy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Hierarchy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530384"/>
            <a:ext cx="3786214" cy="480131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saveToRemoteFile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file.open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(Exception ex)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log("Unknown Error");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ex)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log("File Error");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finally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4857752" y="3643314"/>
            <a:ext cx="2643206" cy="1357322"/>
          </a:xfrm>
          <a:prstGeom prst="wedgeRoundRectCallout">
            <a:avLst>
              <a:gd name="adj1" fmla="val -81738"/>
              <a:gd name="adj2" fmla="val -45880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will catch all exceptions so the second block will never be used 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4477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Your Own Exceptions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457200" y="1333577"/>
            <a:ext cx="8229600" cy="2677656"/>
          </a:xfrm>
          <a:prstGeom prst="rect">
            <a:avLst/>
          </a:prstGeom>
          <a:solidFill>
            <a:schemeClr val="bg2"/>
          </a:solidFill>
        </p:spPr>
        <p:txBody>
          <a:bodyPr vert="horz" wrap="square" rtlCol="0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myException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extends Exception { }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TextEx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doStuff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 throws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myException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throw new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myException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728" y="4429132"/>
            <a:ext cx="63579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What is wrong with the above?</a:t>
            </a:r>
          </a:p>
          <a:p>
            <a:endParaRPr lang="en-US" sz="2800" dirty="0" smtClean="0">
              <a:solidFill>
                <a:srgbClr val="C00000"/>
              </a:solidFill>
            </a:endParaRPr>
          </a:p>
          <a:p>
            <a:r>
              <a:rPr lang="en-US" sz="2800" dirty="0" smtClean="0">
                <a:solidFill>
                  <a:srgbClr val="C00000"/>
                </a:solidFill>
              </a:rPr>
              <a:t>Will it compile?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Rethrowing</a:t>
            </a:r>
            <a:r>
              <a:rPr lang="en-US" dirty="0" smtClean="0"/>
              <a:t> Exceptions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1481328"/>
            <a:ext cx="8229600" cy="3990836"/>
          </a:xfrm>
          <a:prstGeom prst="rect">
            <a:avLst/>
          </a:prstGeom>
          <a:solidFill>
            <a:schemeClr val="bg2"/>
          </a:solidFill>
        </p:spPr>
        <p:txBody>
          <a:bodyPr vert="horz" wrap="square" rtlCol="0">
            <a:spAutoFit/>
          </a:bodyPr>
          <a:lstStyle/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someMethod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doStuff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doStuff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throws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Exception 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throw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Exception();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}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(Exception e) 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throw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e;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5984" y="5691862"/>
            <a:ext cx="6357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What happens when you run this?</a:t>
            </a:r>
          </a:p>
        </p:txBody>
      </p:sp>
      <p:pic>
        <p:nvPicPr>
          <p:cNvPr id="6" name="Picture 5" descr="throw_l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86512" y="1748054"/>
            <a:ext cx="2085979" cy="2681078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JVM Exceptions</a:t>
            </a:r>
          </a:p>
          <a:p>
            <a:pPr lvl="1"/>
            <a:r>
              <a:rPr lang="en-US" dirty="0" smtClean="0"/>
              <a:t>Thrown by the JVM</a:t>
            </a:r>
          </a:p>
          <a:p>
            <a:endParaRPr lang="en-US" dirty="0" smtClean="0"/>
          </a:p>
          <a:p>
            <a:r>
              <a:rPr lang="en-US" dirty="0" smtClean="0"/>
              <a:t>Programmatic Exceptions</a:t>
            </a:r>
          </a:p>
          <a:p>
            <a:pPr lvl="1"/>
            <a:r>
              <a:rPr lang="en-US" dirty="0" smtClean="0"/>
              <a:t>Thrown by the application or API programmers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Types</a:t>
            </a:r>
            <a:endParaRPr lang="en-US" dirty="0"/>
          </a:p>
        </p:txBody>
      </p:sp>
      <p:pic>
        <p:nvPicPr>
          <p:cNvPr id="4" name="Picture 3" descr="comput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57884" y="928670"/>
            <a:ext cx="1872926" cy="2000264"/>
          </a:xfrm>
          <a:prstGeom prst="rect">
            <a:avLst/>
          </a:prstGeom>
        </p:spPr>
      </p:pic>
      <p:pic>
        <p:nvPicPr>
          <p:cNvPr id="5" name="Picture 4" descr="programm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28992" y="3786190"/>
            <a:ext cx="2214578" cy="255114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Pointer Exception Example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1481328"/>
            <a:ext cx="8229600" cy="2554545"/>
          </a:xfrm>
          <a:prstGeom prst="rect">
            <a:avLst/>
          </a:prstGeom>
          <a:solidFill>
            <a:schemeClr val="bg2"/>
          </a:solidFill>
        </p:spPr>
        <p:txBody>
          <a:bodyPr vert="horz" wrap="square" rtlCol="0">
            <a:spAutoFit/>
          </a:bodyPr>
          <a:lstStyle/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main(String[]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String s =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u="sng" dirty="0" err="1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.equals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("hi")) 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	// do something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Number Format Exception Example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1481328"/>
            <a:ext cx="8229600" cy="5068054"/>
          </a:xfrm>
          <a:prstGeom prst="rect">
            <a:avLst/>
          </a:prstGeom>
          <a:solidFill>
            <a:schemeClr val="bg2"/>
          </a:solidFill>
        </p:spPr>
        <p:txBody>
          <a:bodyPr vert="horz" wrap="square" rtlCol="0">
            <a:spAutoFit/>
          </a:bodyPr>
          <a:lstStyle/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main(String[]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answer = </a:t>
            </a: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divideLargeNumbers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(5, 6);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.println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(answer);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divideLargeNumbers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j) 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(j &lt;100 ||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 100) 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throw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NumberFormatException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/j;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Exceptions By Type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52554"/>
            <a:ext cx="4040188" cy="762000"/>
          </a:xfrm>
        </p:spPr>
        <p:txBody>
          <a:bodyPr/>
          <a:lstStyle/>
          <a:p>
            <a:r>
              <a:rPr lang="en-US" dirty="0" smtClean="0"/>
              <a:t>JVM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452554"/>
            <a:ext cx="4041775" cy="762000"/>
          </a:xfrm>
        </p:spPr>
        <p:txBody>
          <a:bodyPr/>
          <a:lstStyle/>
          <a:p>
            <a:r>
              <a:rPr lang="en-US" dirty="0" smtClean="0"/>
              <a:t>Programmatic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273319"/>
            <a:ext cx="4040188" cy="3941763"/>
          </a:xfrm>
        </p:spPr>
        <p:txBody>
          <a:bodyPr/>
          <a:lstStyle/>
          <a:p>
            <a:r>
              <a:rPr lang="en-US" dirty="0" err="1" smtClean="0"/>
              <a:t>ArrayIndexOutOfBoundsException</a:t>
            </a:r>
            <a:endParaRPr lang="en-US" dirty="0" smtClean="0"/>
          </a:p>
          <a:p>
            <a:r>
              <a:rPr lang="en-US" dirty="0" err="1" smtClean="0"/>
              <a:t>ClassCastException</a:t>
            </a:r>
            <a:endParaRPr lang="en-US" dirty="0" smtClean="0"/>
          </a:p>
          <a:p>
            <a:r>
              <a:rPr lang="en-US" dirty="0" err="1" smtClean="0"/>
              <a:t>NullPointerException</a:t>
            </a:r>
            <a:endParaRPr lang="en-US" dirty="0" smtClean="0"/>
          </a:p>
          <a:p>
            <a:r>
              <a:rPr lang="en-US" dirty="0" err="1" smtClean="0"/>
              <a:t>ExceptionInInitializerError</a:t>
            </a:r>
            <a:endParaRPr lang="en-US" dirty="0" smtClean="0"/>
          </a:p>
          <a:p>
            <a:r>
              <a:rPr lang="en-US" dirty="0" err="1" smtClean="0"/>
              <a:t>StackOverflowError</a:t>
            </a:r>
            <a:endParaRPr lang="en-US" dirty="0" smtClean="0"/>
          </a:p>
          <a:p>
            <a:r>
              <a:rPr lang="en-US" dirty="0" err="1" smtClean="0"/>
              <a:t>NoClassDefFoundError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73319"/>
            <a:ext cx="4041775" cy="3941763"/>
          </a:xfrm>
        </p:spPr>
        <p:txBody>
          <a:bodyPr/>
          <a:lstStyle/>
          <a:p>
            <a:r>
              <a:rPr lang="en-US" dirty="0" err="1" smtClean="0"/>
              <a:t>IllegalArgumentException</a:t>
            </a:r>
            <a:endParaRPr lang="en-US" dirty="0" smtClean="0"/>
          </a:p>
          <a:p>
            <a:r>
              <a:rPr lang="en-US" dirty="0" err="1" smtClean="0"/>
              <a:t>IllegalStateException</a:t>
            </a:r>
            <a:endParaRPr lang="en-US" dirty="0" smtClean="0"/>
          </a:p>
          <a:p>
            <a:r>
              <a:rPr lang="en-US" dirty="0" err="1" smtClean="0"/>
              <a:t>NumberFormatException</a:t>
            </a:r>
            <a:endParaRPr lang="en-US" dirty="0" smtClean="0"/>
          </a:p>
          <a:p>
            <a:r>
              <a:rPr lang="en-US" dirty="0" err="1" smtClean="0"/>
              <a:t>AssertionError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Sun's Java tutorials: </a:t>
            </a:r>
            <a:r>
              <a:rPr lang="en-US" dirty="0" smtClean="0">
                <a:hlinkClick r:id="rId2"/>
              </a:rPr>
              <a:t>http://java.sun.com/docs/books/tutorial/essential/exceptions/index.html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means the code which calls this method has to remember to check the return value</a:t>
            </a:r>
          </a:p>
          <a:p>
            <a:pPr lvl="1"/>
            <a:r>
              <a:rPr lang="en-US" dirty="0" smtClean="0"/>
              <a:t>This code could be in a different library, or written by someone else</a:t>
            </a:r>
          </a:p>
          <a:p>
            <a:r>
              <a:rPr lang="en-US" dirty="0" smtClean="0"/>
              <a:t>What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are legitimate return values, e.g.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smtClean="0"/>
              <a:t>Is This Bad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7290" y="4000504"/>
            <a:ext cx="6500858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getPatientWeightChangeFromDatabase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(!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database.connect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????;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else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database.getPatientWeightChange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500694" y="5572140"/>
            <a:ext cx="2857520" cy="785818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should it return when an error occurs?</a:t>
            </a:r>
            <a:endParaRPr lang="en-US" dirty="0"/>
          </a:p>
        </p:txBody>
      </p:sp>
      <p:pic>
        <p:nvPicPr>
          <p:cNvPr id="2050" name="Picture 2" descr="C:\Users\Rowan\AppData\Local\Microsoft\Windows\Temporary Internet Files\Content.IE5\967A1OTX\MCj0441513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9928" y="428604"/>
            <a:ext cx="1481162" cy="8572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It's hard to make sure that code recovers safely from an error, e.g.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smtClean="0"/>
              <a:t>Is </a:t>
            </a:r>
            <a:r>
              <a:rPr lang="en-US" dirty="0" smtClean="0"/>
              <a:t>T</a:t>
            </a:r>
            <a:r>
              <a:rPr lang="en-US" dirty="0" smtClean="0"/>
              <a:t>his Bad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8662" y="2428868"/>
            <a:ext cx="6500858" cy="34163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savePatientsToFile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file.open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db.connect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return false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db.getPatients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return 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57752" y="2857496"/>
            <a:ext cx="3214710" cy="107157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cs typeface="Courier New" pitchFamily="49" charset="0"/>
              </a:rPr>
              <a:t>If an error occurs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never gets called so its left open</a:t>
            </a:r>
            <a:endParaRPr lang="en-US" dirty="0"/>
          </a:p>
        </p:txBody>
      </p:sp>
      <p:pic>
        <p:nvPicPr>
          <p:cNvPr id="2050" name="Picture 2" descr="C:\Users\Rowan\AppData\Local\Microsoft\Windows\Temporary Internet Files\Content.IE5\967A1OTX\MCj0441513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9928" y="428604"/>
            <a:ext cx="1481162" cy="8572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gets really complicated when the code that called the code that called the code needs to handle the error, e.g.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Bad?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8662" y="2909731"/>
            <a:ext cx="6500858" cy="366254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amazingMethod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(!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notSoGoodMethod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// Handle error!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notSoGoodMethod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(!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methodWrittenByMonkeys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return false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// Do other stuff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return true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methodWrittenByMonkeys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// ERROR!!!!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return false;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214942" y="2643182"/>
            <a:ext cx="3214710" cy="107157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cs typeface="Courier New" pitchFamily="49" charset="0"/>
              </a:rPr>
              <a:t>We have to keep checking the return values in each calling method</a:t>
            </a:r>
            <a:endParaRPr lang="en-US" dirty="0"/>
          </a:p>
        </p:txBody>
      </p:sp>
      <p:pic>
        <p:nvPicPr>
          <p:cNvPr id="2050" name="Picture 2" descr="C:\Users\Rowan\AppData\Local\Microsoft\Windows\Temporary Internet Files\Content.IE5\967A1OTX\MCj0441513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9928" y="428604"/>
            <a:ext cx="1481162" cy="8572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built into the Java language</a:t>
            </a:r>
          </a:p>
          <a:p>
            <a:r>
              <a:rPr lang="en-US" dirty="0" smtClean="0"/>
              <a:t>Are NOT return values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dirty="0" smtClean="0"/>
              <a:t> blocks, e.g.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In Java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7224" y="3002348"/>
            <a:ext cx="7072362" cy="156966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try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methodThatCouldFail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(Exception ex) {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("Error occurred:" +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ex.toString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1027" name="Picture 3" descr="C:\Users\Rowan\AppData\Local\Microsoft\Windows\Temporary Internet Files\Content.IE5\RUCJBPRY\MMAG00418_0000[1]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6445" y="88758"/>
            <a:ext cx="2857235" cy="11971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an exception event occurs in Java, an exception is said to be </a:t>
            </a:r>
            <a:r>
              <a:rPr lang="en-US" dirty="0" smtClean="0"/>
              <a:t>“</a:t>
            </a:r>
            <a:r>
              <a:rPr lang="en-US" b="1" dirty="0" smtClean="0"/>
              <a:t>thrown”</a:t>
            </a:r>
            <a:r>
              <a:rPr lang="en-US" dirty="0" smtClean="0"/>
              <a:t>.  </a:t>
            </a:r>
            <a:endParaRPr lang="en-US" dirty="0" smtClean="0"/>
          </a:p>
          <a:p>
            <a:r>
              <a:rPr lang="en-US" dirty="0" smtClean="0"/>
              <a:t>The code responsible for doing something about the exception is called an “</a:t>
            </a:r>
            <a:r>
              <a:rPr lang="en-US" b="1" dirty="0" smtClean="0"/>
              <a:t>exception handler</a:t>
            </a:r>
            <a:r>
              <a:rPr lang="en-US" dirty="0" smtClean="0"/>
              <a:t>” and it “</a:t>
            </a:r>
            <a:r>
              <a:rPr lang="en-US" b="1" dirty="0" smtClean="0"/>
              <a:t>catches</a:t>
            </a:r>
            <a:r>
              <a:rPr lang="en-US" dirty="0" smtClean="0"/>
              <a:t>” the thrown exception.</a:t>
            </a:r>
          </a:p>
          <a:p>
            <a:r>
              <a:rPr lang="en-US" dirty="0" smtClean="0"/>
              <a:t>For things that must happen whether or not there is an exception, there is the “</a:t>
            </a:r>
            <a:r>
              <a:rPr lang="en-US" b="1" dirty="0" smtClean="0"/>
              <a:t>finally</a:t>
            </a:r>
            <a:r>
              <a:rPr lang="en-US" dirty="0" smtClean="0"/>
              <a:t>” clause.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Terminology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 are objects of class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r>
              <a:rPr lang="en-US" dirty="0" smtClean="0"/>
              <a:t>, e.g.</a:t>
            </a:r>
          </a:p>
          <a:p>
            <a:endParaRPr lang="en-US" dirty="0" smtClean="0"/>
          </a:p>
          <a:p>
            <a:r>
              <a:rPr lang="en-US" dirty="0" smtClean="0"/>
              <a:t>It has several useful methods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getMessage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- returns the error message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printStackTrace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- prints the stack trace to the console...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Objects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7290" y="2416726"/>
            <a:ext cx="650085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throw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Exception("Could not connect to DB")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2976" y="4500570"/>
            <a:ext cx="4733988" cy="1200329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java.lang.NullPointerException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at MyClass.bar(MyClass.java:9)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at MyClass.foo(MyClass.java:6)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MyClass.main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(MyClass.java:3)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00760" y="4500570"/>
            <a:ext cx="2500330" cy="1143008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cs typeface="Courier New" pitchFamily="49" charset="0"/>
              </a:rPr>
              <a:t>Tells us what called what before the exception occurred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HSDI Powerpoint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EHSDI Powerpoint</Template>
  <TotalTime>6770</TotalTime>
  <Words>1598</Words>
  <Application>Microsoft Office PowerPoint</Application>
  <PresentationFormat>On-screen Show (4:3)</PresentationFormat>
  <Paragraphs>470</Paragraphs>
  <Slides>37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EHSDI Powerpoint</vt:lpstr>
      <vt:lpstr>Exceptions</vt:lpstr>
      <vt:lpstr>Exceptions</vt:lpstr>
      <vt:lpstr>Before Exceptions...</vt:lpstr>
      <vt:lpstr>Why Is This Bad?</vt:lpstr>
      <vt:lpstr>Why Is This Bad?</vt:lpstr>
      <vt:lpstr>Why Is This Bad?</vt:lpstr>
      <vt:lpstr>Exceptions In Java</vt:lpstr>
      <vt:lpstr>Exception Terminology</vt:lpstr>
      <vt:lpstr>Exception Objects</vt:lpstr>
      <vt:lpstr>Example</vt:lpstr>
      <vt:lpstr>Finally...</vt:lpstr>
      <vt:lpstr>Finally...</vt:lpstr>
      <vt:lpstr>Finally...</vt:lpstr>
      <vt:lpstr>Slide 14</vt:lpstr>
      <vt:lpstr>Student Practice</vt:lpstr>
      <vt:lpstr>“Try” It Out!</vt:lpstr>
      <vt:lpstr>Throwing Exceptions</vt:lpstr>
      <vt:lpstr>Try, throw, catch</vt:lpstr>
      <vt:lpstr>Ducking Exceptions</vt:lpstr>
      <vt:lpstr>Hands On</vt:lpstr>
      <vt:lpstr>Checked vs. Unchecked Exceptions </vt:lpstr>
      <vt:lpstr>Errors</vt:lpstr>
      <vt:lpstr>Runtime Exceptions</vt:lpstr>
      <vt:lpstr>Runtime Exceptions</vt:lpstr>
      <vt:lpstr>The Stack Trace</vt:lpstr>
      <vt:lpstr>Example</vt:lpstr>
      <vt:lpstr>Hands On</vt:lpstr>
      <vt:lpstr>Exception Matching</vt:lpstr>
      <vt:lpstr>Exception Hierarchy</vt:lpstr>
      <vt:lpstr>Exception Hierarchy</vt:lpstr>
      <vt:lpstr>Create Your Own Exceptions</vt:lpstr>
      <vt:lpstr>Rethrowing Exceptions</vt:lpstr>
      <vt:lpstr>Exception Types</vt:lpstr>
      <vt:lpstr>Null Pointer Exception Example</vt:lpstr>
      <vt:lpstr>Number Format Exception Example</vt:lpstr>
      <vt:lpstr>Common Exceptions By Type</vt:lpstr>
      <vt:lpstr>References</vt:lpstr>
    </vt:vector>
  </TitlesOfParts>
  <Company>Partners In Health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 Project</dc:title>
  <dc:creator>Rowan</dc:creator>
  <cp:lastModifiedBy>Rita</cp:lastModifiedBy>
  <cp:revision>111</cp:revision>
  <dcterms:created xsi:type="dcterms:W3CDTF">2008-12-17T11:29:33Z</dcterms:created>
  <dcterms:modified xsi:type="dcterms:W3CDTF">2010-03-13T13:25:13Z</dcterms:modified>
</cp:coreProperties>
</file>