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5" r:id="rId18"/>
    <p:sldId id="278" r:id="rId19"/>
    <p:sldId id="276" r:id="rId20"/>
    <p:sldId id="277" r:id="rId21"/>
    <p:sldId id="279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D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>
        <p:scale>
          <a:sx n="66" d="100"/>
          <a:sy n="66" d="100"/>
        </p:scale>
        <p:origin x="-12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java/gener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type-aware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generic classes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662315"/>
          </a:xfrm>
        </p:spPr>
        <p:txBody>
          <a:bodyPr/>
          <a:lstStyle/>
          <a:p>
            <a:r>
              <a:rPr lang="en-US" dirty="0" smtClean="0"/>
              <a:t>We can define generic methods to work with our generic variables…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8662" y="2643182"/>
            <a:ext cx="3714776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Point&lt;T&gt;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x, y;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 x)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43504" y="3000372"/>
            <a:ext cx="3071834" cy="1857388"/>
          </a:xfrm>
          <a:prstGeom prst="wedgeRoundRectCallout">
            <a:avLst>
              <a:gd name="adj1" fmla="val -46230"/>
              <a:gd name="adj2" fmla="val -21572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is the </a:t>
            </a:r>
            <a:r>
              <a:rPr lang="en-US" b="1" dirty="0" smtClean="0"/>
              <a:t>type variable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 can call it anything,</a:t>
            </a:r>
          </a:p>
          <a:p>
            <a:pPr algn="ctr"/>
            <a:r>
              <a:rPr lang="en-US" dirty="0" smtClean="0"/>
              <a:t>uppercase T is just </a:t>
            </a:r>
          </a:p>
          <a:p>
            <a:pPr algn="ctr"/>
            <a:r>
              <a:rPr lang="en-US" dirty="0" smtClean="0"/>
              <a:t>a convention</a:t>
            </a:r>
            <a:endParaRPr lang="en-US" dirty="0"/>
          </a:p>
        </p:txBody>
      </p:sp>
      <p:pic>
        <p:nvPicPr>
          <p:cNvPr id="11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a generic class as a template for creating new more specific classes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 a template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857496"/>
            <a:ext cx="3071834" cy="228601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Point&lt;T&gt;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 y;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86314" y="2857496"/>
            <a:ext cx="3571900" cy="228601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Point&lt;Double&gt;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Double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 y;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00496" y="3500438"/>
            <a:ext cx="57150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14480" y="5214950"/>
            <a:ext cx="5000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Point&lt;Double&gt;d=new  Point&lt;Double&gt;();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not limited to just one type variable..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Type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0166" y="2214554"/>
            <a:ext cx="5929354" cy="2071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PolarPoint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&lt;T, R&gt;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angle;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radius;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getAngle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angle;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getRadius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radius;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472" y="4572008"/>
            <a:ext cx="8143932" cy="7143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PolarPoint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&lt;Double, Integer&gt; 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PolarPoint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&lt;Double, Integer&gt;();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642910" y="5572140"/>
            <a:ext cx="8143932" cy="7143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PolarPoint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&lt;Float, Integer&gt; p2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PolarPoint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&lt;Float, Integer&gt;();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can have generic methods...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4414" y="2428868"/>
            <a:ext cx="6572296" cy="150019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EqualityTest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&lt;T&gt;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test(T o1, T o2)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o1.equals(o2);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428860" y="3714752"/>
            <a:ext cx="4357718" cy="92869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type variable comes just before the return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The compiler tries to infer the type variable from the parameters...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.. but we can also explicitly declare the type variable as follows…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928794" y="2500306"/>
            <a:ext cx="4929222" cy="42862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EqualityTest.test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("Same", "Same");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0166" y="4357694"/>
            <a:ext cx="6000792" cy="42862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EqualityTest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.&lt;String&gt;test("Same", "Same");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Supposing we have a function which expects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&lt;Integer&gt;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as its only parameter…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 as parameters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2928934"/>
            <a:ext cx="6929486" cy="42862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 list) { ... 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786" y="3643314"/>
            <a:ext cx="7500990" cy="150019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 list1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 list2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(list1); 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(list2); 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43372" y="4857760"/>
            <a:ext cx="1714512" cy="785818"/>
          </a:xfrm>
          <a:prstGeom prst="wedgeRoundRectCallout">
            <a:avLst>
              <a:gd name="adj1" fmla="val -133545"/>
              <a:gd name="adj2" fmla="val -4179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our function to accept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with any type parameter, we can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 wildcard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type parameters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7290" y="2928934"/>
            <a:ext cx="6215106" cy="35719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&lt;?&gt; list) { ... 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7224" y="3714752"/>
            <a:ext cx="7286676" cy="150019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 list1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 list2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(list1);   // No problem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(list2);   // No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limit the accepted types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/>
              <a:t> keyword…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parameters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2571744"/>
            <a:ext cx="7500990" cy="35719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&lt;? extends Number&gt; list) {}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7224" y="3357562"/>
            <a:ext cx="7358114" cy="2071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 list1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&lt;Double&gt; list2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 list3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(list1);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(list2);   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(list3);  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143372" y="5143512"/>
            <a:ext cx="1714512" cy="785818"/>
          </a:xfrm>
          <a:prstGeom prst="wedgeRoundRectCallout">
            <a:avLst>
              <a:gd name="adj1" fmla="val -133545"/>
              <a:gd name="adj2" fmla="val -4179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limit which types are used with our generic classes and methods…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/>
              <a:t> is used to limit types to subclasses of the specified class…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670" y="3357562"/>
            <a:ext cx="4643470" cy="92869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Point&lt;T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Number&gt;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 x, y;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4500570"/>
            <a:ext cx="6572296" cy="121444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print(T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We can only print instances of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and its subclasses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inherit from (extend)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 smtClean="0"/>
              <a:t>, therefore we can say </a:t>
            </a:r>
          </a:p>
          <a:p>
            <a:pPr lvl="1"/>
            <a:r>
              <a:rPr lang="en-US" dirty="0" smtClean="0"/>
              <a:t>Integer </a:t>
            </a:r>
            <a:r>
              <a:rPr lang="en-US" b="1" dirty="0" smtClean="0">
                <a:solidFill>
                  <a:srgbClr val="C00000"/>
                </a:solidFill>
              </a:rPr>
              <a:t>is a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Double </a:t>
            </a:r>
            <a:r>
              <a:rPr lang="en-US" b="1" dirty="0" smtClean="0">
                <a:solidFill>
                  <a:srgbClr val="C00000"/>
                </a:solidFill>
              </a:rPr>
              <a:t>is a </a:t>
            </a:r>
            <a:r>
              <a:rPr lang="en-US" dirty="0" smtClean="0"/>
              <a:t>Number</a:t>
            </a:r>
            <a:endParaRPr lang="en-US" sz="2400" dirty="0" smtClean="0"/>
          </a:p>
          <a:p>
            <a:r>
              <a:rPr lang="en-US" dirty="0" smtClean="0"/>
              <a:t>…and so the following code works…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</a:t>
            </a:r>
            <a:r>
              <a:rPr lang="en-US" dirty="0" err="1" smtClean="0"/>
              <a:t>vs</a:t>
            </a:r>
            <a:r>
              <a:rPr lang="en-US" dirty="0" smtClean="0"/>
              <a:t> generic subtypes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3714752"/>
            <a:ext cx="7000924" cy="2071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n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Integer(4);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Double(2.3);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&lt;Number&gt; list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Float(2.0f));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2335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JDK contains many useful classes to help you store collections of objects without writing your own storage classes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can use these in our programs by importing the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Java's collection classes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791686"/>
            <a:ext cx="507209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</p:txBody>
      </p:sp>
      <p:pic>
        <p:nvPicPr>
          <p:cNvPr id="7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dirty="0" smtClean="0"/>
              <a:t>does not 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&lt;Number&gt;</a:t>
            </a:r>
            <a:r>
              <a:rPr lang="en-US" dirty="0" smtClean="0"/>
              <a:t>, so this doesn't work…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</a:t>
            </a:r>
            <a:r>
              <a:rPr lang="en-US" dirty="0" err="1" smtClean="0"/>
              <a:t>vs</a:t>
            </a:r>
            <a:r>
              <a:rPr lang="en-US" dirty="0" smtClean="0"/>
              <a:t> generic subtypes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5786" y="3500438"/>
            <a:ext cx="7500990" cy="200026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&lt;Number&gt; list1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 list2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&lt;Double&gt; list3 =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&lt;Double&gt;();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(list1);   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(list2);   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(list3);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1538" y="2857496"/>
            <a:ext cx="6858048" cy="42862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&lt;Number&gt; list) { ... 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43372" y="5072074"/>
            <a:ext cx="1714512" cy="785818"/>
          </a:xfrm>
          <a:prstGeom prst="wedgeRoundRectCallout">
            <a:avLst>
              <a:gd name="adj1" fmla="val -133545"/>
              <a:gd name="adj2" fmla="val -4179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inheritance diagrams makes this clear…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</a:t>
            </a:r>
            <a:r>
              <a:rPr lang="en-US" dirty="0" err="1" smtClean="0"/>
              <a:t>vs</a:t>
            </a:r>
            <a:r>
              <a:rPr lang="en-US" dirty="0" smtClean="0"/>
              <a:t> Generic Subtypes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14876" y="5357826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14876" y="4500570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4400" y="3643314"/>
            <a:ext cx="3276624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AbstractCollection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57488" y="2643182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rot="16200000" flipV="1">
            <a:off x="5181604" y="2462206"/>
            <a:ext cx="500066" cy="1862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rot="5400000" flipH="1" flipV="1">
            <a:off x="6181736" y="4319594"/>
            <a:ext cx="35719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6179355" y="517923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00100" y="4500570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09624" y="3643314"/>
            <a:ext cx="3276624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>
            <a:stCxn id="22" idx="0"/>
            <a:endCxn id="7" idx="2"/>
          </p:cNvCxnSpPr>
          <p:nvPr/>
        </p:nvCxnSpPr>
        <p:spPr>
          <a:xfrm rot="5400000" flipH="1" flipV="1">
            <a:off x="3324216" y="2466968"/>
            <a:ext cx="500066" cy="1852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22" idx="2"/>
          </p:cNvCxnSpPr>
          <p:nvPr/>
        </p:nvCxnSpPr>
        <p:spPr>
          <a:xfrm rot="5400000" flipH="1" flipV="1">
            <a:off x="2466960" y="4319594"/>
            <a:ext cx="35719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&lt;Number&gt; </a:t>
            </a:r>
            <a:r>
              <a:rPr lang="en-US" dirty="0" smtClean="0"/>
              <a:t>is not even a cousin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&lt;Double&gt;</a:t>
            </a:r>
            <a:r>
              <a:rPr lang="en-US" dirty="0" smtClean="0"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</a:t>
            </a:r>
            <a:r>
              <a:rPr lang="en-US" dirty="0" err="1" smtClean="0"/>
              <a:t>vs</a:t>
            </a:r>
            <a:r>
              <a:rPr lang="en-US" dirty="0" smtClean="0"/>
              <a:t> Generic Subtypes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8662" y="5286388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&lt;Number&gt;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8662" y="4429132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&lt;Number&gt;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2910" y="3571876"/>
            <a:ext cx="3857652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AbstractCollection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&lt;Number&gt;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20" idx="2"/>
          </p:cNvCxnSpPr>
          <p:nvPr/>
        </p:nvCxnSpPr>
        <p:spPr>
          <a:xfrm rot="5400000" flipH="1" flipV="1">
            <a:off x="3357554" y="2285992"/>
            <a:ext cx="500066" cy="2071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rot="5400000" flipH="1" flipV="1">
            <a:off x="2393141" y="425053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2393141" y="510779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000628" y="5286388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&lt;Double&gt;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00628" y="4429132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&lt;Double&gt;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14876" y="3571876"/>
            <a:ext cx="3857652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AbstractCollection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&lt;Double&gt;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00364" y="2571744"/>
            <a:ext cx="3286148" cy="500066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9" idx="0"/>
            <a:endCxn id="20" idx="2"/>
          </p:cNvCxnSpPr>
          <p:nvPr/>
        </p:nvCxnSpPr>
        <p:spPr>
          <a:xfrm rot="16200000" flipV="1">
            <a:off x="5393537" y="2321711"/>
            <a:ext cx="500066" cy="200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9" idx="2"/>
          </p:cNvCxnSpPr>
          <p:nvPr/>
        </p:nvCxnSpPr>
        <p:spPr>
          <a:xfrm rot="5400000" flipH="1" flipV="1">
            <a:off x="6465107" y="425053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 rot="5400000" flipH="1" flipV="1">
            <a:off x="6465107" y="510779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in Sun's Java Tutorials at </a:t>
            </a:r>
            <a:r>
              <a:rPr lang="en-US" dirty="0" smtClean="0">
                <a:hlinkClick r:id="rId2"/>
              </a:rPr>
              <a:t>http://java.sun.com/docs/books/tutorial/java/generics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04994"/>
          </a:xfrm>
        </p:spPr>
        <p:txBody>
          <a:bodyPr>
            <a:normAutofit/>
          </a:bodyPr>
          <a:lstStyle/>
          <a:p>
            <a:r>
              <a:rPr lang="en-US" dirty="0" smtClean="0"/>
              <a:t>These classes were developed to store any kind of Java object</a:t>
            </a:r>
          </a:p>
          <a:p>
            <a:r>
              <a:rPr lang="en-US" dirty="0" smtClean="0"/>
              <a:t>Internally they use references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to store each element</a:t>
            </a:r>
          </a:p>
          <a:p>
            <a:r>
              <a:rPr lang="en-US" dirty="0" smtClean="0"/>
              <a:t>Thus they were not strongly-typed, you had to remember what kind of object you were storing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generics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4643446"/>
            <a:ext cx="550072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 = (String)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  <p:pic>
        <p:nvPicPr>
          <p:cNvPr id="7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3500438"/>
          <a:ext cx="1571636" cy="192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482207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en-US" dirty="0" smtClean="0"/>
                        <a:t>[0] (Object)</a:t>
                      </a:r>
                      <a:endParaRPr lang="en-US" dirty="0"/>
                    </a:p>
                  </a:txBody>
                  <a:tcPr anchor="ctr"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en-US" dirty="0" smtClean="0"/>
                        <a:t>[1] (Object)</a:t>
                      </a:r>
                      <a:endParaRPr lang="en-US" dirty="0"/>
                    </a:p>
                  </a:txBody>
                  <a:tcPr anchor="ctr"/>
                </a:tc>
              </a:tr>
              <a:tr h="482207">
                <a:tc>
                  <a:txBody>
                    <a:bodyPr/>
                    <a:lstStyle/>
                    <a:p>
                      <a:r>
                        <a:rPr lang="en-US" dirty="0" smtClean="0"/>
                        <a:t>[2] (Object)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500298" y="3429000"/>
            <a:ext cx="264320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28860" y="4500570"/>
            <a:ext cx="271464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28860" y="5214950"/>
            <a:ext cx="271464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2132" y="314324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"Hello"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432465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15-01-2009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500694" y="539622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12345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571612"/>
            <a:ext cx="671517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Date());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(12345);</a:t>
            </a:r>
          </a:p>
        </p:txBody>
      </p:sp>
      <p:pic>
        <p:nvPicPr>
          <p:cNvPr id="14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643050"/>
            <a:ext cx="607223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Date());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 = (String)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Date d = (Date)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 = (Integer)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e = (String)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286512" y="4643446"/>
            <a:ext cx="1714512" cy="785818"/>
          </a:xfrm>
          <a:prstGeom prst="wedgeRoundRectCallout">
            <a:avLst>
              <a:gd name="adj1" fmla="val -83932"/>
              <a:gd name="adj2" fmla="val -2930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Error!</a:t>
            </a:r>
            <a:endParaRPr lang="en-US" dirty="0"/>
          </a:p>
        </p:txBody>
      </p:sp>
      <p:pic>
        <p:nvPicPr>
          <p:cNvPr id="6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sometimes it can be useful to not be strongly typed – it means you can store anything</a:t>
            </a:r>
          </a:p>
          <a:p>
            <a:r>
              <a:rPr lang="en-US" dirty="0" smtClean="0"/>
              <a:t>But its easy to forget what you've stored, and end up with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ClassCastException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Better to have some control over what goes into your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(or other collection class)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strongly typed</a:t>
            </a:r>
            <a:endParaRPr lang="en-US" dirty="0"/>
          </a:p>
        </p:txBody>
      </p:sp>
      <p:pic>
        <p:nvPicPr>
          <p:cNvPr id="5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version of these classes support something called generics, which means we can specify a type for our collection</a:t>
            </a:r>
          </a:p>
          <a:p>
            <a:r>
              <a:rPr lang="en-US" dirty="0" smtClean="0"/>
              <a:t>For example,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/>
              <a:t> that only accepts strings…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generics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3929066"/>
            <a:ext cx="721523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&lt;String&gt; list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("World");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list.add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(12345);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643438" y="5214950"/>
            <a:ext cx="1714512" cy="785818"/>
          </a:xfrm>
          <a:prstGeom prst="wedgeRoundRectCallout">
            <a:avLst>
              <a:gd name="adj1" fmla="val -113228"/>
              <a:gd name="adj2" fmla="val -4733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error</a:t>
            </a:r>
            <a:endParaRPr lang="en-US" dirty="0"/>
          </a:p>
        </p:txBody>
      </p:sp>
      <p:pic>
        <p:nvPicPr>
          <p:cNvPr id="8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en-US" dirty="0" smtClean="0"/>
              <a:t>Supposing we have the following simple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8596" y="3643314"/>
            <a:ext cx="8229600" cy="876101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we want different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versions for other data types….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22" y="2291356"/>
            <a:ext cx="421484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8186" y="4714884"/>
            <a:ext cx="349093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2962" y="4714884"/>
            <a:ext cx="349093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ShortPoint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pic>
        <p:nvPicPr>
          <p:cNvPr id="11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662315"/>
          </a:xfrm>
        </p:spPr>
        <p:txBody>
          <a:bodyPr/>
          <a:lstStyle/>
          <a:p>
            <a:r>
              <a:rPr lang="en-US" dirty="0" smtClean="0"/>
              <a:t>We can make our Point class </a:t>
            </a:r>
            <a:r>
              <a:rPr lang="en-US" b="1" dirty="0" smtClean="0"/>
              <a:t>generic</a:t>
            </a:r>
            <a:r>
              <a:rPr lang="en-US" i="1" dirty="0" smtClean="0"/>
              <a:t>…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And then specify the data type when we create an instance…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Generic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7422" y="2143116"/>
            <a:ext cx="421484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Point&lt;T&gt;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 x,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4429132"/>
            <a:ext cx="628654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Point&lt;Double&gt; p1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Point&lt;Double&gt;();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Point&lt;Short&gt; p2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Point&lt;Short&gt;();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0" y="5143512"/>
            <a:ext cx="3143272" cy="85725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p1.x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p1.y</a:t>
            </a:r>
            <a:r>
              <a:rPr lang="en-US" sz="2000" dirty="0" smtClean="0">
                <a:cs typeface="Courier New" pitchFamily="49" charset="0"/>
              </a:rPr>
              <a:t> are now of type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 descr="C:\Users\Rowan\AppData\Local\Microsoft\Windows\Temporary Internet Files\Content.IE5\VOGLVLUZ\MCj023794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386" y="419854"/>
            <a:ext cx="1046142" cy="86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1555</TotalTime>
  <Words>1122</Words>
  <Application>Microsoft Office PowerPoint</Application>
  <PresentationFormat>On-screen Show (4:3)</PresentationFormat>
  <Paragraphs>280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EHSDI Powerpoint</vt:lpstr>
      <vt:lpstr>Generics</vt:lpstr>
      <vt:lpstr>Java's collection classes</vt:lpstr>
      <vt:lpstr>Without generics</vt:lpstr>
      <vt:lpstr>ArrayList example</vt:lpstr>
      <vt:lpstr>ArrayList Example</vt:lpstr>
      <vt:lpstr>Being strongly typed</vt:lpstr>
      <vt:lpstr>Behold generics</vt:lpstr>
      <vt:lpstr>How does it work?</vt:lpstr>
      <vt:lpstr>Going Generic</vt:lpstr>
      <vt:lpstr>Methods of generic classes</vt:lpstr>
      <vt:lpstr>Just like a template</vt:lpstr>
      <vt:lpstr>Multiple Type Variables</vt:lpstr>
      <vt:lpstr>Generic methods</vt:lpstr>
      <vt:lpstr>Generic methods</vt:lpstr>
      <vt:lpstr>Generic types as parameters</vt:lpstr>
      <vt:lpstr>Wildcard type parameters</vt:lpstr>
      <vt:lpstr>Bounded type parameters</vt:lpstr>
      <vt:lpstr>Bounded types</vt:lpstr>
      <vt:lpstr>Subclasses vs generic subtypes</vt:lpstr>
      <vt:lpstr>Subclasses vs generic subtypes</vt:lpstr>
      <vt:lpstr>Subclasses vs Generic Subtypes</vt:lpstr>
      <vt:lpstr>Subclasses vs Generic Subtypes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</cp:lastModifiedBy>
  <cp:revision>157</cp:revision>
  <dcterms:created xsi:type="dcterms:W3CDTF">2009-01-20T07:13:56Z</dcterms:created>
  <dcterms:modified xsi:type="dcterms:W3CDTF">2009-11-18T12:55:03Z</dcterms:modified>
</cp:coreProperties>
</file>