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01" r:id="rId3"/>
    <p:sldId id="303" r:id="rId4"/>
    <p:sldId id="302" r:id="rId5"/>
    <p:sldId id="323" r:id="rId6"/>
    <p:sldId id="258" r:id="rId7"/>
    <p:sldId id="320" r:id="rId8"/>
    <p:sldId id="259" r:id="rId9"/>
    <p:sldId id="260" r:id="rId10"/>
    <p:sldId id="261" r:id="rId11"/>
    <p:sldId id="321" r:id="rId12"/>
    <p:sldId id="264" r:id="rId13"/>
    <p:sldId id="304" r:id="rId14"/>
    <p:sldId id="294" r:id="rId15"/>
    <p:sldId id="296" r:id="rId16"/>
    <p:sldId id="297" r:id="rId17"/>
    <p:sldId id="298" r:id="rId18"/>
    <p:sldId id="315" r:id="rId19"/>
    <p:sldId id="316" r:id="rId20"/>
    <p:sldId id="299" r:id="rId21"/>
    <p:sldId id="307" r:id="rId22"/>
    <p:sldId id="308" r:id="rId23"/>
    <p:sldId id="309" r:id="rId24"/>
    <p:sldId id="311" r:id="rId25"/>
    <p:sldId id="310" r:id="rId26"/>
    <p:sldId id="312" r:id="rId27"/>
    <p:sldId id="313" r:id="rId28"/>
    <p:sldId id="314" r:id="rId29"/>
    <p:sldId id="265" r:id="rId30"/>
    <p:sldId id="317" r:id="rId31"/>
    <p:sldId id="319" r:id="rId32"/>
    <p:sldId id="318" r:id="rId33"/>
    <p:sldId id="324" r:id="rId34"/>
    <p:sldId id="325" r:id="rId35"/>
    <p:sldId id="326" r:id="rId36"/>
    <p:sldId id="332" r:id="rId37"/>
    <p:sldId id="327" r:id="rId38"/>
    <p:sldId id="328" r:id="rId39"/>
    <p:sldId id="330" r:id="rId40"/>
    <p:sldId id="32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458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2AA4-1A9A-4515-A3A4-ED6118A2AAF7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8FBF-7583-449A-82AC-8CF5A9B59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java/nutsandbolt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rot="5400000" flipH="1" flipV="1">
            <a:off x="3643306" y="4143380"/>
            <a:ext cx="642942" cy="21431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2500306"/>
            <a:ext cx="7358114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Kigali{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 Kigali!");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detail…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357554" y="1571612"/>
            <a:ext cx="1500198" cy="714380"/>
          </a:xfrm>
          <a:prstGeom prst="wedgeRoundRectCallout">
            <a:avLst>
              <a:gd name="adj1" fmla="val 569"/>
              <a:gd name="adj2" fmla="val 133453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return value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71472" y="1643050"/>
            <a:ext cx="2000264" cy="500066"/>
          </a:xfrm>
          <a:prstGeom prst="wedgeRoundRectCallout">
            <a:avLst>
              <a:gd name="adj1" fmla="val -16277"/>
              <a:gd name="adj2" fmla="val 98556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929454" y="1857364"/>
            <a:ext cx="1428760" cy="714380"/>
          </a:xfrm>
          <a:prstGeom prst="wedgeRoundRectCallout">
            <a:avLst>
              <a:gd name="adj1" fmla="val -57631"/>
              <a:gd name="adj2" fmla="val 105961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method argument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4214810" y="4643446"/>
            <a:ext cx="2071702" cy="785818"/>
          </a:xfrm>
          <a:prstGeom prst="wedgeRoundRectCallout">
            <a:avLst>
              <a:gd name="adj1" fmla="val -35251"/>
              <a:gd name="adj2" fmla="val -121644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text to the console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214942" y="1785926"/>
            <a:ext cx="1428760" cy="714380"/>
          </a:xfrm>
          <a:prstGeom prst="wedgeRoundRectCallout">
            <a:avLst>
              <a:gd name="adj1" fmla="val -62138"/>
              <a:gd name="adj2" fmla="val 120383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dirty="0" smtClean="0"/>
              <a:t> program launches the JVM</a:t>
            </a:r>
          </a:p>
          <a:p>
            <a:r>
              <a:rPr lang="en-US" dirty="0" smtClean="0"/>
              <a:t>You specify the name of the class and any arguments to send it, e.g.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JVM searches the class for a method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, and then calls that method</a:t>
            </a:r>
          </a:p>
          <a:p>
            <a:r>
              <a:rPr lang="en-US" dirty="0" smtClean="0"/>
              <a:t>It sends the arguments (e.g.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"4"</a:t>
            </a:r>
            <a:r>
              <a:rPr lang="en-US" dirty="0" smtClean="0"/>
              <a:t>) as items in the array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3059668"/>
            <a:ext cx="550072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java Kigali "Hello" 4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Rowan\AppData\Local\Microsoft\Windows\Temporary Internet Files\Content.IE5\EH5L342W\MCj021224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3113" y="285728"/>
            <a:ext cx="759415" cy="1049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Define a class (should have the same name as the Java file)</a:t>
            </a:r>
          </a:p>
          <a:p>
            <a:pPr lvl="1"/>
            <a:r>
              <a:rPr lang="en-US" dirty="0" smtClean="0"/>
              <a:t>Add a the main method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dirty="0" smtClean="0"/>
              <a:t>to print something</a:t>
            </a:r>
          </a:p>
          <a:p>
            <a:r>
              <a:rPr lang="en-US" dirty="0" smtClean="0"/>
              <a:t>Compile with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Run the file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java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class!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3131106"/>
            <a:ext cx="66640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...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the .java files to Java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Reports any errors that prevented it from completing, or warnings that the developer should consider</a:t>
            </a:r>
          </a:p>
          <a:p>
            <a:pPr lvl="1"/>
            <a:r>
              <a:rPr lang="en-US" dirty="0" smtClean="0"/>
              <a:t>Tells the developer what is wrong</a:t>
            </a:r>
          </a:p>
          <a:p>
            <a:pPr lvl="1"/>
            <a:r>
              <a:rPr lang="en-US" dirty="0" smtClean="0"/>
              <a:t>Gives the source file and line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compiler</a:t>
            </a:r>
            <a:endParaRPr lang="en-US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7286644" y="214291"/>
            <a:ext cx="1260486" cy="1071570"/>
            <a:chOff x="1632" y="1248"/>
            <a:chExt cx="2682" cy="2286"/>
          </a:xfrm>
        </p:grpSpPr>
        <p:sp>
          <p:nvSpPr>
            <p:cNvPr id="921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220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221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does something, e.g.</a:t>
            </a:r>
          </a:p>
          <a:p>
            <a:pPr lvl="1"/>
            <a:r>
              <a:rPr lang="en-US" dirty="0" smtClean="0"/>
              <a:t>Declaring a variable,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/>
            <a:r>
              <a:rPr lang="en-US" dirty="0" smtClean="0"/>
              <a:t>Assigning a value to a variable,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10;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Incrementing a variable,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x++;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Calling a method,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(“X”);</a:t>
            </a:r>
          </a:p>
          <a:p>
            <a:r>
              <a:rPr lang="en-US" dirty="0" smtClean="0"/>
              <a:t>Statements are separated by semi-colons,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10; y = x;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8194" name="Picture 2" descr="C:\Users\Rowan\AppData\Local\Microsoft\Windows\Temporary Internet Files\Content.IE5\RUCJBPRY\MCj044149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80" y="261950"/>
            <a:ext cx="1166786" cy="1166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evaluates to a value,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10 + 2 * 3 / 4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"Hello" + " world"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"kind of.."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statement can be an expression if it evaluates to a value,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10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Math.sin(5)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714876" y="2000240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8" y="192880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4714876" y="24288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1686" y="2285992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"Hello world"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4143372" y="488627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43504" y="4814840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     e.g.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 = (x = 10);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43372" y="52434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3504" y="517203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-0.9589...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714876" y="278605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15008" y="271462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714876" y="3214686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11686" y="307181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"kind of.."</a:t>
            </a:r>
            <a:endParaRPr lang="en-US" sz="2000" dirty="0"/>
          </a:p>
        </p:txBody>
      </p:sp>
      <p:pic>
        <p:nvPicPr>
          <p:cNvPr id="1026" name="Picture 2" descr="C:\Program Files (x86)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840" y="357166"/>
            <a:ext cx="1187073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is stored in a variable so that it can be used elsewhere in a program,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Variables can be </a:t>
            </a:r>
            <a:r>
              <a:rPr lang="en-US" b="1" dirty="0" smtClean="0"/>
              <a:t>primitive types </a:t>
            </a:r>
            <a:r>
              <a:rPr lang="en-US" dirty="0" smtClean="0"/>
              <a:t>or </a:t>
            </a:r>
            <a:r>
              <a:rPr lang="en-US" b="1" dirty="0" smtClean="0"/>
              <a:t>object 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RUCJBPRY\MCj04326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8435" y="274643"/>
            <a:ext cx="1082655" cy="10826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802" y="2571744"/>
            <a:ext cx="254749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x = 10;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28662" y="3500438"/>
            <a:ext cx="2071702" cy="500066"/>
          </a:xfrm>
          <a:prstGeom prst="wedgeRoundRectCallout">
            <a:avLst>
              <a:gd name="adj1" fmla="val 64956"/>
              <a:gd name="adj2" fmla="val -131360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type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57554" y="3500438"/>
            <a:ext cx="2071702" cy="500066"/>
          </a:xfrm>
          <a:prstGeom prst="wedgeRoundRectCallout">
            <a:avLst>
              <a:gd name="adj1" fmla="val -10886"/>
              <a:gd name="adj2" fmla="val -12878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072198" y="3214686"/>
            <a:ext cx="2286016" cy="785818"/>
          </a:xfrm>
          <a:prstGeom prst="wedgeRoundRectCallout">
            <a:avLst>
              <a:gd name="adj1" fmla="val -62444"/>
              <a:gd name="adj2" fmla="val -97646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value (optional)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types which are part of the Java language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	true or false (1bit)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/>
              <a:t>		a 8bit signed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		a 16bit Unicode character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		a 16bit signed number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		a 32bit signed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/>
              <a:t>		a 64bit signed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		a 32bit floating-point number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		a 64bit floating-point number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pic>
        <p:nvPicPr>
          <p:cNvPr id="3074" name="Picture 2" descr="C:\Users\Rowan\Desktop\180px-Neanderthaler_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449" y="214290"/>
            <a:ext cx="1270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generally assign the value of a smaller primitive type to a larger one,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not the other way around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pic>
        <p:nvPicPr>
          <p:cNvPr id="3074" name="Picture 2" descr="C:\Users\Rowan\Desktop\180px-Neanderthaler_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449" y="214290"/>
            <a:ext cx="1270008" cy="11430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2500306"/>
            <a:ext cx="4786346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big = 5646;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bigger = big;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biggest = bigger;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286256"/>
            <a:ext cx="480131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big = 3453434623426;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notSoBig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big;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evenSmaller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notSoBig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29322" y="4286256"/>
            <a:ext cx="2214578" cy="857256"/>
          </a:xfrm>
          <a:prstGeom prst="wedgeRoundRectCallout">
            <a:avLst>
              <a:gd name="adj1" fmla="val -80732"/>
              <a:gd name="adj2" fmla="val 1142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assign a value to a smaller type, you have to use the cast operator,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primitives</a:t>
            </a:r>
            <a:endParaRPr lang="en-US" dirty="0"/>
          </a:p>
        </p:txBody>
      </p:sp>
      <p:pic>
        <p:nvPicPr>
          <p:cNvPr id="3074" name="Picture 2" descr="C:\Users\Rowan\Desktop\180px-Neanderthaler_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449" y="214290"/>
            <a:ext cx="1270008" cy="11430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8662" y="2500306"/>
            <a:ext cx="4429156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big = 3453;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notSoBig1 = big;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notSoBig2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)big;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smaller =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)big;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715008" y="2786058"/>
            <a:ext cx="2214578" cy="714380"/>
          </a:xfrm>
          <a:prstGeom prst="wedgeRoundRectCallout">
            <a:avLst>
              <a:gd name="adj1" fmla="val -114462"/>
              <a:gd name="adj2" fmla="val 2524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error!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15008" y="4143380"/>
            <a:ext cx="2214578" cy="642942"/>
          </a:xfrm>
          <a:prstGeom prst="wedgeRoundRectCallout">
            <a:avLst>
              <a:gd name="adj1" fmla="val -70846"/>
              <a:gd name="adj2" fmla="val -19128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 platform as well as a language</a:t>
            </a:r>
          </a:p>
          <a:p>
            <a:r>
              <a:rPr lang="en-US" dirty="0" smtClean="0"/>
              <a:t>The Java language was developed by Sun Microsystems and first released in 1995</a:t>
            </a:r>
          </a:p>
          <a:p>
            <a:r>
              <a:rPr lang="en-US" dirty="0" smtClean="0"/>
              <a:t>The Java platform allows software</a:t>
            </a:r>
            <a:br>
              <a:rPr lang="en-US" dirty="0" smtClean="0"/>
            </a:br>
            <a:r>
              <a:rPr lang="en-US" dirty="0" smtClean="0"/>
              <a:t>to be developed and used</a:t>
            </a:r>
            <a:br>
              <a:rPr lang="en-US" dirty="0" smtClean="0"/>
            </a:br>
            <a:r>
              <a:rPr lang="en-US" dirty="0" smtClean="0"/>
              <a:t>across different architectures</a:t>
            </a:r>
            <a:br>
              <a:rPr lang="en-US" dirty="0" smtClean="0"/>
            </a:br>
            <a:r>
              <a:rPr lang="en-US" dirty="0" smtClean="0"/>
              <a:t>and operating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146" name="Picture 2" descr="C:\Users\Rowan\Desktop\130px-Java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362" y="3071810"/>
            <a:ext cx="1833976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complex types which are defined in the JDK or in your code,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- a sequence of characters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 - a date and time value</a:t>
            </a:r>
          </a:p>
          <a:p>
            <a:r>
              <a:rPr lang="en-US" dirty="0" smtClean="0"/>
              <a:t>An object is created in memory using the </a:t>
            </a:r>
            <a:r>
              <a:rPr lang="en-US" b="1" dirty="0" smtClean="0"/>
              <a:t>new</a:t>
            </a:r>
            <a:r>
              <a:rPr lang="en-US" dirty="0" smtClean="0"/>
              <a:t> keyword,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444" y="285728"/>
            <a:ext cx="1294464" cy="10715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5984" y="4143380"/>
            <a:ext cx="510909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s1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String("Hello");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714744" y="5472184"/>
            <a:ext cx="1643074" cy="714380"/>
          </a:xfrm>
          <a:prstGeom prst="wedgeRoundRectCallout">
            <a:avLst>
              <a:gd name="adj1" fmla="val -51456"/>
              <a:gd name="adj2" fmla="val -16727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variable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142976" y="5043556"/>
            <a:ext cx="1714512" cy="714380"/>
          </a:xfrm>
          <a:prstGeom prst="wedgeRoundRectCallout">
            <a:avLst>
              <a:gd name="adj1" fmla="val 53740"/>
              <a:gd name="adj2" fmla="val -11599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object's class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29322" y="5114994"/>
            <a:ext cx="1643074" cy="714380"/>
          </a:xfrm>
          <a:prstGeom prst="wedgeRoundRectCallout">
            <a:avLst>
              <a:gd name="adj1" fmla="val -49888"/>
              <a:gd name="adj2" fmla="val -113191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object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286380" y="3357562"/>
            <a:ext cx="2571768" cy="22860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references aren't objects themselves</a:t>
            </a:r>
          </a:p>
          <a:p>
            <a:r>
              <a:rPr lang="en-US" dirty="0" smtClean="0"/>
              <a:t>They reference an object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444" y="285728"/>
            <a:ext cx="1294464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14546" y="2600262"/>
            <a:ext cx="510909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s1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String("Hello");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3929066"/>
            <a:ext cx="67839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7884" y="3929066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892805" y="4214818"/>
            <a:ext cx="3965079" cy="6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286380" y="3429000"/>
            <a:ext cx="2571768" cy="22860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variables can be null which means they don't reference an object anymore,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444" y="285728"/>
            <a:ext cx="1294464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9058" y="2600262"/>
            <a:ext cx="172354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s1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4000504"/>
            <a:ext cx="67839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7884" y="4000504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715140" y="5357826"/>
            <a:ext cx="1714512" cy="928694"/>
          </a:xfrm>
          <a:prstGeom prst="wedgeRoundRectCallout">
            <a:avLst>
              <a:gd name="adj1" fmla="val -39437"/>
              <a:gd name="adj2" fmla="val -114023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still exists in memory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285984" y="4929198"/>
            <a:ext cx="1714512" cy="928694"/>
          </a:xfrm>
          <a:prstGeom prst="wedgeRoundRectCallout">
            <a:avLst>
              <a:gd name="adj1" fmla="val -76995"/>
              <a:gd name="adj2" fmla="val -115410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points to nothing...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286380" y="3429000"/>
            <a:ext cx="2571768" cy="22860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be changed to reference a different object,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444" y="285728"/>
            <a:ext cx="1294464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43174" y="2571744"/>
            <a:ext cx="4031873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s1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String("World");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4000504"/>
            <a:ext cx="67839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7884" y="4000504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57884" y="478632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3" idx="1"/>
          </p:cNvCxnSpPr>
          <p:nvPr/>
        </p:nvCxnSpPr>
        <p:spPr>
          <a:xfrm>
            <a:off x="1892805" y="4292892"/>
            <a:ext cx="3965079" cy="779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286380" y="3429000"/>
            <a:ext cx="2571768" cy="22860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more than one variable can reference the same object,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444" y="285728"/>
            <a:ext cx="1294464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86116" y="2571744"/>
            <a:ext cx="2492990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s2 = s1;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4000504"/>
            <a:ext cx="67839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7884" y="4000504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57884" y="478632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1892805" y="5072074"/>
            <a:ext cx="3965079" cy="6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4414" y="4786322"/>
            <a:ext cx="67839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1892805" y="4292892"/>
            <a:ext cx="3965079" cy="779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process which runs in the background looking for objects with no references</a:t>
            </a:r>
          </a:p>
          <a:p>
            <a:r>
              <a:rPr lang="en-US" dirty="0" smtClean="0"/>
              <a:t>It deletes such objects from memory to free space for new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07185" y="3571876"/>
            <a:ext cx="1857388" cy="21431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2976" y="3987233"/>
            <a:ext cx="71438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2937" y="4143380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2937" y="4929198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  <a:endCxn id="18" idx="1"/>
          </p:cNvCxnSpPr>
          <p:nvPr/>
        </p:nvCxnSpPr>
        <p:spPr>
          <a:xfrm>
            <a:off x="1892805" y="5065439"/>
            <a:ext cx="1000132" cy="131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2977" y="4773051"/>
            <a:ext cx="74982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5" idx="3"/>
            <a:endCxn id="18" idx="1"/>
          </p:cNvCxnSpPr>
          <p:nvPr/>
        </p:nvCxnSpPr>
        <p:spPr>
          <a:xfrm>
            <a:off x="1857356" y="4279621"/>
            <a:ext cx="1035581" cy="917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964639" y="4071942"/>
            <a:ext cx="785818" cy="13573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107647" y="3571876"/>
            <a:ext cx="1857388" cy="21431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393399" y="4929198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pic>
        <p:nvPicPr>
          <p:cNvPr id="10243" name="Picture 3" descr="C:\Users\Rowan\AppData\Local\Microsoft\Windows\Temporary Internet Files\Content.IE5\RUCJBPRY\MCj044010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285728"/>
            <a:ext cx="752449" cy="1156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equality...</a:t>
            </a:r>
          </a:p>
          <a:p>
            <a:endParaRPr lang="en-US" dirty="0" smtClean="0"/>
          </a:p>
          <a:p>
            <a:r>
              <a:rPr lang="en-US" b="1" dirty="0" smtClean="0"/>
              <a:t>Reference equality</a:t>
            </a: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== 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Checks if the variables reference the same object in memory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/>
              <a:t>Object equality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x.equals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Checks if the objects which the variables reference are equal, i.e. have the same meaning or content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E.g. for Strings - do they have the same characters?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pic>
        <p:nvPicPr>
          <p:cNvPr id="22" name="Picture 2" descr="C:\Users\Rowan\AppData\Local\Microsoft\Windows\Temporary Internet Files\Content.IE5\RUCJBPRY\MPj043856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285728"/>
            <a:ext cx="71756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dirty="0" smtClean="0">
                <a:cs typeface="Courier New" pitchFamily="49" charset="0"/>
              </a:rPr>
              <a:t> reference the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same object so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 == s2 </a:t>
            </a:r>
            <a:r>
              <a:rPr lang="en-US" dirty="0" smtClean="0">
                <a:cs typeface="Courier New" pitchFamily="49" charset="0"/>
              </a:rPr>
              <a:t>is 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TRUE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s3</a:t>
            </a:r>
            <a:r>
              <a:rPr lang="en-US" dirty="0" smtClean="0">
                <a:cs typeface="Courier New" pitchFamily="49" charset="0"/>
              </a:rPr>
              <a:t> reference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different objects so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 == s3 </a:t>
            </a:r>
            <a:r>
              <a:rPr lang="en-US" dirty="0" smtClean="0">
                <a:cs typeface="Courier New" pitchFamily="49" charset="0"/>
              </a:rPr>
              <a:t>is 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FALSE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/>
              <a:t>even though the strings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are the same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example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16" y="2428868"/>
            <a:ext cx="1714512" cy="26432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7818" y="2844225"/>
            <a:ext cx="71438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72330" y="2964653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72330" y="3643314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  <a:endCxn id="18" idx="1"/>
          </p:cNvCxnSpPr>
          <p:nvPr/>
        </p:nvCxnSpPr>
        <p:spPr>
          <a:xfrm flipV="1">
            <a:off x="6107647" y="3911207"/>
            <a:ext cx="964683" cy="11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7819" y="3630043"/>
            <a:ext cx="74982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5" idx="3"/>
            <a:endCxn id="18" idx="1"/>
          </p:cNvCxnSpPr>
          <p:nvPr/>
        </p:nvCxnSpPr>
        <p:spPr>
          <a:xfrm>
            <a:off x="6072198" y="3136613"/>
            <a:ext cx="1000132" cy="774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8860" y="1643050"/>
            <a:ext cx="45961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s3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String("World");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72330" y="4321975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57818" y="4429132"/>
            <a:ext cx="74982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4" idx="1"/>
          </p:cNvCxnSpPr>
          <p:nvPr/>
        </p:nvCxnSpPr>
        <p:spPr>
          <a:xfrm flipV="1">
            <a:off x="6107646" y="4589868"/>
            <a:ext cx="964684" cy="131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Rowan\AppData\Local\Microsoft\Windows\Temporary Internet Files\Content.IE5\RUCJBPRY\MPj043856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285728"/>
            <a:ext cx="71756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s3</a:t>
            </a:r>
            <a:r>
              <a:rPr lang="en-US" dirty="0" smtClean="0">
                <a:cs typeface="Courier New" pitchFamily="49" charset="0"/>
              </a:rPr>
              <a:t> reference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 objects with the</a:t>
            </a:r>
            <a:br>
              <a:rPr lang="en-US" dirty="0" smtClean="0">
                <a:cs typeface="Courier New" pitchFamily="49" charset="0"/>
              </a:rPr>
            </a:br>
            <a:r>
              <a:rPr lang="en-US" b="1" dirty="0" smtClean="0">
                <a:cs typeface="Courier New" pitchFamily="49" charset="0"/>
              </a:rPr>
              <a:t>same content </a:t>
            </a:r>
            <a:r>
              <a:rPr lang="en-US" dirty="0" smtClean="0">
                <a:cs typeface="Courier New" pitchFamily="49" charset="0"/>
              </a:rPr>
              <a:t>so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s1.equals(s3)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TRUE</a:t>
            </a:r>
            <a:b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</a:br>
            <a:endParaRPr lang="en-US" b="1" dirty="0" smtClean="0">
              <a:solidFill>
                <a:srgbClr val="00B050"/>
              </a:solidFill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Summary...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 == s2		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 TRUE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 == s3		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FALSE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s1.equals(s2)	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 TRUE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s1.equals(s3)	</a:t>
            </a:r>
            <a:r>
              <a:rPr lang="en-US" b="1" dirty="0" smtClean="0">
                <a:solidFill>
                  <a:srgbClr val="00B050"/>
                </a:solidFill>
                <a:cs typeface="Courier New" pitchFamily="49" charset="0"/>
              </a:rPr>
              <a:t>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example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00892" y="1857364"/>
            <a:ext cx="1714512" cy="26432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2272721"/>
            <a:ext cx="71438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15206" y="2393149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15206" y="3071810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  <a:endCxn id="18" idx="1"/>
          </p:cNvCxnSpPr>
          <p:nvPr/>
        </p:nvCxnSpPr>
        <p:spPr>
          <a:xfrm flipV="1">
            <a:off x="6464836" y="3339703"/>
            <a:ext cx="750370" cy="11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8" y="3058539"/>
            <a:ext cx="74982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5" idx="3"/>
            <a:endCxn id="18" idx="1"/>
          </p:cNvCxnSpPr>
          <p:nvPr/>
        </p:nvCxnSpPr>
        <p:spPr>
          <a:xfrm>
            <a:off x="6429388" y="2565109"/>
            <a:ext cx="785818" cy="774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215206" y="3750471"/>
            <a:ext cx="1270009" cy="535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"World"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8" y="3857628"/>
            <a:ext cx="74982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4" idx="1"/>
          </p:cNvCxnSpPr>
          <p:nvPr/>
        </p:nvCxnSpPr>
        <p:spPr>
          <a:xfrm flipV="1">
            <a:off x="6464836" y="4018364"/>
            <a:ext cx="750370" cy="131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Rowan\AppData\Local\Microsoft\Windows\Temporary Internet Files\Content.IE5\RUCJBPRY\MPj043856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285728"/>
            <a:ext cx="71756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/>
          </a:bodyPr>
          <a:lstStyle/>
          <a:p>
            <a:r>
              <a:rPr lang="en-US" dirty="0" smtClean="0"/>
              <a:t>Strings can be created in two ways...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dirty="0" smtClean="0"/>
              <a:t> will reference different objects so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s1 != s2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s3</a:t>
            </a:r>
            <a:r>
              <a:rPr lang="en-US" dirty="0" smtClean="0"/>
              <a:t> will point to the same object so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s2 == s3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s4</a:t>
            </a:r>
            <a:r>
              <a:rPr lang="en-US" dirty="0" smtClean="0"/>
              <a:t> will not so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s2 != s4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an exception...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071678"/>
            <a:ext cx="4596130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String("Hello");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s2 = "Hello";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s3 = "Hello";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s4 = "World";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15074" y="2000240"/>
            <a:ext cx="2214578" cy="714380"/>
          </a:xfrm>
          <a:prstGeom prst="wedgeRoundRectCallout">
            <a:avLst>
              <a:gd name="adj1" fmla="val -78407"/>
              <a:gd name="adj2" fmla="val -1944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normal object in memory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29190" y="2928934"/>
            <a:ext cx="2704977" cy="714380"/>
          </a:xfrm>
          <a:prstGeom prst="wedgeRoundRectCallout">
            <a:avLst>
              <a:gd name="adj1" fmla="val -79277"/>
              <a:gd name="adj2" fmla="val -30263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literals which go into the "String pool"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owan\AppData\Local\Microsoft\Windows\Temporary Internet Files\Content.IE5\EH5L342W\MPj044244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71414"/>
            <a:ext cx="1270419" cy="1508123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Micro Edition (ME) </a:t>
            </a:r>
            <a:r>
              <a:rPr lang="en-US" dirty="0" smtClean="0"/>
              <a:t>- designed for running Java applications on mobile devices with limited resources</a:t>
            </a:r>
          </a:p>
          <a:p>
            <a:endParaRPr lang="en-US" b="1" dirty="0" smtClean="0"/>
          </a:p>
          <a:p>
            <a:r>
              <a:rPr lang="en-US" b="1" dirty="0" smtClean="0"/>
              <a:t>Java Standard Edition (SE) </a:t>
            </a:r>
            <a:r>
              <a:rPr lang="en-US" dirty="0" smtClean="0"/>
              <a:t>- the general purpose version for desktop PCs and servers</a:t>
            </a:r>
          </a:p>
          <a:p>
            <a:endParaRPr lang="en-US" b="1" dirty="0" smtClean="0"/>
          </a:p>
          <a:p>
            <a:r>
              <a:rPr lang="en-US" b="1" dirty="0" smtClean="0"/>
              <a:t>Java Enterprise Edition (EE) </a:t>
            </a:r>
            <a:r>
              <a:rPr lang="en-US" dirty="0" smtClean="0"/>
              <a:t>- SE plus some additional APIs for large enterprise server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terminology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478634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SuperApp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count = 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print()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String s = "Val = " + count;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43570" y="1428736"/>
            <a:ext cx="2857520" cy="1143008"/>
          </a:xfrm>
          <a:prstGeom prst="wedgeRoundRectCallout">
            <a:avLst>
              <a:gd name="adj1" fmla="val -120845"/>
              <a:gd name="adj2" fmla="val 3283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Instance variable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- it's available anywhere in the class instance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15008" y="4071942"/>
            <a:ext cx="2857520" cy="928694"/>
          </a:xfrm>
          <a:prstGeom prst="wedgeRoundRectCallout">
            <a:avLst>
              <a:gd name="adj1" fmla="val -71719"/>
              <a:gd name="adj2" fmla="val -36504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it's available only in the method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8" y="2786058"/>
            <a:ext cx="2857520" cy="928694"/>
          </a:xfrm>
          <a:prstGeom prst="wedgeRoundRectCallout">
            <a:avLst>
              <a:gd name="adj1" fmla="val -120845"/>
              <a:gd name="adj2" fmla="val -40664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 parameter</a:t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smtClean="0"/>
              <a:t>it's available only in the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4714908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SuperApp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10;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SuperApp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d &lt; c; d++)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82745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827458"/>
                </a:solidFill>
                <a:latin typeface="Courier New" pitchFamily="49" charset="0"/>
                <a:cs typeface="Courier New" pitchFamily="49" charset="0"/>
              </a:rPr>
              <a:t> 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9256" y="1785926"/>
            <a:ext cx="214314" cy="43577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29322" y="3786190"/>
            <a:ext cx="214314" cy="214314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29388" y="4000504"/>
            <a:ext cx="214314" cy="1928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16" y="4500570"/>
            <a:ext cx="214314" cy="11430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6644" y="4786322"/>
            <a:ext cx="214314" cy="857256"/>
          </a:xfrm>
          <a:prstGeom prst="rect">
            <a:avLst/>
          </a:prstGeom>
          <a:solidFill>
            <a:srgbClr val="827458"/>
          </a:solidFill>
          <a:ln>
            <a:solidFill>
              <a:srgbClr val="827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15540" y="12858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606" y="326297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5672" y="350043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6578" y="400050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206" y="428625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6512" y="1428736"/>
            <a:ext cx="2214578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scope of a variable is where it can be accessed in your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won't complain if you don't stick to these, but we will!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3" y="2571744"/>
          <a:ext cx="75724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3"/>
                <a:gridCol w="3048021"/>
                <a:gridCol w="252414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54088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Camelcase</a:t>
                      </a:r>
                      <a:r>
                        <a:rPr lang="en-US" dirty="0" smtClean="0"/>
                        <a:t>, starts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HelloWorldProgram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PatientViewPage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40888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Camelcase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starts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getPatientCount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4088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Camelcase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starts lowercase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numPatients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listOfUsers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40888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Uppercase</a:t>
                      </a:r>
                      <a:r>
                        <a:rPr lang="en-US" baseline="0" dirty="0" smtClean="0"/>
                        <a:t> with underscores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MAX_PATIENT_AGE</a:t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DEFAULT_USER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Rowan\AppData\Local\Microsoft\Windows\Temporary Internet Files\Content.IE5\VOGLVLUZ\MPj043946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1086" y="357166"/>
            <a:ext cx="1230004" cy="93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if-else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421484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another 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646835"/>
            <a:ext cx="192882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&lt; x)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643570" y="4714884"/>
            <a:ext cx="2786082" cy="1214446"/>
          </a:xfrm>
          <a:prstGeom prst="wedgeRectCallout">
            <a:avLst>
              <a:gd name="adj1" fmla="val -32911"/>
              <a:gd name="adj2" fmla="val -2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one statement follows the if or else if, then the braces aren't needed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4643446"/>
            <a:ext cx="192882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&lt; x)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14612" y="4932587"/>
            <a:ext cx="21431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7818" y="1571612"/>
            <a:ext cx="3071834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== b)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isJava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10;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("X");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while / do-while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421484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loop these 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8" y="1571612"/>
            <a:ext cx="307183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&lt; 10)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a++;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3357562"/>
            <a:ext cx="4214842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these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4942" y="3643314"/>
            <a:ext cx="300039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while </a:t>
            </a:r>
            <a:r>
              <a:rPr lang="en-US" dirty="0" smtClean="0"/>
              <a:t>means  that the statements will always been executed at least once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571504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(statement;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condition; statement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loop these 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6380" y="4572008"/>
            <a:ext cx="285752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</a:t>
            </a:r>
            <a:r>
              <a:rPr lang="en-US" dirty="0" smtClean="0"/>
              <a:t>is a alternative way to write a while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786058"/>
            <a:ext cx="435771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4032128"/>
            <a:ext cx="435771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++;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2857488" y="3643314"/>
            <a:ext cx="357190" cy="500066"/>
          </a:xfrm>
          <a:prstGeom prst="upDownArrow">
            <a:avLst>
              <a:gd name="adj1" fmla="val 31972"/>
              <a:gd name="adj2" fmla="val 27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continue/break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5786" y="4572008"/>
            <a:ext cx="342902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break </a:t>
            </a:r>
            <a:r>
              <a:rPr lang="en-US" dirty="0" smtClean="0"/>
              <a:t>causes the </a:t>
            </a:r>
            <a:r>
              <a:rPr lang="en-US" b="1" dirty="0" smtClean="0"/>
              <a:t>for</a:t>
            </a:r>
            <a:r>
              <a:rPr lang="en-US" dirty="0" smtClean="0"/>
              <a:t> loop to finish immediately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629495"/>
            <a:ext cx="6143668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x)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4572008"/>
            <a:ext cx="342902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continue </a:t>
            </a:r>
            <a:r>
              <a:rPr lang="en-US" dirty="0" smtClean="0"/>
              <a:t>goes to the next iteration if there will be one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5400000" flipV="1">
            <a:off x="-250065" y="3250405"/>
            <a:ext cx="1785950" cy="4286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6200000" flipV="1">
            <a:off x="3607587" y="1035827"/>
            <a:ext cx="1571636" cy="2928958"/>
          </a:xfrm>
          <a:prstGeom prst="uturnArrow">
            <a:avLst>
              <a:gd name="adj1" fmla="val 6972"/>
              <a:gd name="adj2" fmla="val 6972"/>
              <a:gd name="adj3" fmla="val 9746"/>
              <a:gd name="adj4" fmla="val 25000"/>
              <a:gd name="adj5" fmla="val 27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switch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300039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(variable)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&lt;value1&gt;: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statements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&lt;value2&gt;: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statements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1643050"/>
            <a:ext cx="300039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(choice)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'Y':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doThing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'N':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exitProgram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showHelp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29058" y="2500306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28926" y="4857760"/>
            <a:ext cx="321471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switch </a:t>
            </a:r>
            <a:r>
              <a:rPr lang="en-US" dirty="0" smtClean="0"/>
              <a:t>can work with </a:t>
            </a:r>
            <a:r>
              <a:rPr lang="en-US" b="1" dirty="0" smtClean="0"/>
              <a:t>byte</a:t>
            </a:r>
            <a:r>
              <a:rPr lang="en-US" dirty="0" smtClean="0"/>
              <a:t>,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smtClean="0"/>
              <a:t>short</a:t>
            </a:r>
            <a:r>
              <a:rPr lang="en-US" dirty="0" smtClean="0"/>
              <a:t> and </a:t>
            </a:r>
            <a:r>
              <a:rPr lang="en-US" b="1" dirty="0" err="1" smtClean="0"/>
              <a:t>int</a:t>
            </a:r>
            <a:r>
              <a:rPr lang="en-US" dirty="0" smtClean="0"/>
              <a:t>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switch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638248"/>
            <a:ext cx="300039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(choice)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'Y':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doThing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'N':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exitProgram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showHelp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8926" y="4857760"/>
            <a:ext cx="321471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switch </a:t>
            </a:r>
            <a:r>
              <a:rPr lang="en-US" dirty="0" smtClean="0"/>
              <a:t>is often a better way of writing an </a:t>
            </a:r>
            <a:r>
              <a:rPr lang="en-US" b="1" dirty="0" smtClean="0"/>
              <a:t>if-else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1638248"/>
            <a:ext cx="350046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(choice == 'Y')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doThing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(choice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exitProgram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showHelp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Up-Down Arrow 7"/>
          <p:cNvSpPr/>
          <p:nvPr/>
        </p:nvSpPr>
        <p:spPr>
          <a:xfrm rot="5400000">
            <a:off x="3964777" y="1959719"/>
            <a:ext cx="357190" cy="857256"/>
          </a:xfrm>
          <a:prstGeom prst="upDownArrow">
            <a:avLst>
              <a:gd name="adj1" fmla="val 31972"/>
              <a:gd name="adj2" fmla="val 27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smtClean="0"/>
              <a:t>control: switch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1714488"/>
            <a:ext cx="300039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(choice)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'Y':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doThing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'N';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'X';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exitProgram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showHelp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6314" y="1719290"/>
            <a:ext cx="321471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happens now when choice equals 'Y'?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6314" y="3005174"/>
            <a:ext cx="321471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'X'?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Runtime Environment (JRE)</a:t>
            </a:r>
          </a:p>
          <a:p>
            <a:pPr lvl="1"/>
            <a:r>
              <a:rPr lang="en-US" dirty="0" smtClean="0"/>
              <a:t>This a virtual machine which runs programs which have been compiled</a:t>
            </a:r>
          </a:p>
          <a:p>
            <a:pPr lvl="1"/>
            <a:r>
              <a:rPr lang="en-US" dirty="0" smtClean="0"/>
              <a:t>Contains a large library of classes for lots of different purposes</a:t>
            </a:r>
          </a:p>
          <a:p>
            <a:r>
              <a:rPr lang="en-US" b="1" dirty="0" smtClean="0"/>
              <a:t>Java Development Kit (JDK)</a:t>
            </a:r>
          </a:p>
          <a:p>
            <a:pPr lvl="1"/>
            <a:r>
              <a:rPr lang="en-US" dirty="0" smtClean="0"/>
              <a:t>Contains tools such the compiler</a:t>
            </a:r>
          </a:p>
          <a:p>
            <a:pPr lvl="1"/>
            <a:r>
              <a:rPr lang="en-US" dirty="0" smtClean="0"/>
              <a:t>Has a copy of the JRE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http://java.sun.com/docs/books/tutorial/java/nutsandbolts/index.html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 program…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683" y="2155258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John\AppData\Local\Microsoft\Windows\Temporary Internet Files\Content.IE5\NFNRAK0H\MCj043261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137" y="2155258"/>
            <a:ext cx="1143008" cy="1143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723137" y="1583754"/>
            <a:ext cx="1204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</a:p>
        </p:txBody>
      </p:sp>
      <p:pic>
        <p:nvPicPr>
          <p:cNvPr id="1030" name="Picture 6" descr="C:\Users\John\AppData\Local\Microsoft\Windows\Temporary Internet Files\Content.IE5\R2NTRI4H\MPj04331720000[1].jpg"/>
          <p:cNvPicPr>
            <a:picLocks noChangeAspect="1" noChangeArrowheads="1"/>
          </p:cNvPicPr>
          <p:nvPr/>
        </p:nvPicPr>
        <p:blipFill>
          <a:blip r:embed="rId4" cstate="print"/>
          <a:srcRect l="14157" t="7057" r="11521" b="11784"/>
          <a:stretch>
            <a:fillRect/>
          </a:stretch>
        </p:blipFill>
        <p:spPr bwMode="auto">
          <a:xfrm>
            <a:off x="7233842" y="2143116"/>
            <a:ext cx="1195810" cy="1309697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1865881" y="2512448"/>
            <a:ext cx="6429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459" y="2512448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807" y="1583754"/>
            <a:ext cx="1624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file(s)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351" y="4774180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0298" y="4774180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gcc.exe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583754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Machine 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66277" y="2155258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0101110001011011010101010101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4666" y="4774180"/>
            <a:ext cx="239039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Text.exe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containing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x86 instructions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4071942"/>
            <a:ext cx="17924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example…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78563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321703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2264" y="4214818"/>
            <a:ext cx="21146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Runs on an x86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683" y="2155258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John\AppData\Local\Microsoft\Windows\Temporary Internet Files\Content.IE5\NFNRAK0H\MCj043261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137" y="2155258"/>
            <a:ext cx="1143008" cy="1143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723137" y="1583754"/>
            <a:ext cx="1204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</a:p>
        </p:txBody>
      </p:sp>
      <p:pic>
        <p:nvPicPr>
          <p:cNvPr id="1030" name="Picture 6" descr="C:\Users\John\AppData\Local\Microsoft\Windows\Temporary Internet Files\Content.IE5\R2NTRI4H\MPj04331720000[1].jpg"/>
          <p:cNvPicPr>
            <a:picLocks noChangeAspect="1" noChangeArrowheads="1"/>
          </p:cNvPicPr>
          <p:nvPr/>
        </p:nvPicPr>
        <p:blipFill>
          <a:blip r:embed="rId4" cstate="print"/>
          <a:srcRect l="14157" t="7057" r="11521" b="11784"/>
          <a:stretch>
            <a:fillRect/>
          </a:stretch>
        </p:blipFill>
        <p:spPr bwMode="auto">
          <a:xfrm>
            <a:off x="7662470" y="2357430"/>
            <a:ext cx="1195810" cy="130969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786578" y="157161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machine(s)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865881" y="2512448"/>
            <a:ext cx="6429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459" y="2512448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:\Users\John\AppData\Local\Microsoft\Windows\Temporary Internet Files\Content.IE5\R2NTRI4H\MCj0439836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2000240"/>
            <a:ext cx="1357298" cy="135729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2807" y="1583754"/>
            <a:ext cx="1624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file(s)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683" y="477418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Test.java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0298" y="477418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javac.exe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583754"/>
            <a:ext cx="17956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Java byte 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57752" y="2143116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store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3438" y="4774180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Test.class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295037" y="2512448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992" y="4071942"/>
            <a:ext cx="17924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example…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78563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321703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536281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pic>
        <p:nvPicPr>
          <p:cNvPr id="7" name="Picture 6" descr="C:\Users\John\AppData\Local\Microsoft\Windows\Temporary Internet Files\Content.IE5\R2NTRI4H\MPj04331720000[1].jpg"/>
          <p:cNvPicPr>
            <a:picLocks noChangeAspect="1" noChangeArrowheads="1"/>
          </p:cNvPicPr>
          <p:nvPr/>
        </p:nvPicPr>
        <p:blipFill>
          <a:blip r:embed="rId2" cstate="print"/>
          <a:srcRect l="14157" t="7057" r="11521" b="11784"/>
          <a:stretch>
            <a:fillRect/>
          </a:stretch>
        </p:blipFill>
        <p:spPr bwMode="auto">
          <a:xfrm>
            <a:off x="6929478" y="2143116"/>
            <a:ext cx="1195810" cy="13096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08823" y="157161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machine(s)</a:t>
            </a:r>
            <a:endParaRPr lang="en-US" dirty="0"/>
          </a:p>
        </p:txBody>
      </p:sp>
      <p:pic>
        <p:nvPicPr>
          <p:cNvPr id="11" name="Picture 8" descr="C:\Users\John\AppData\Local\Microsoft\Windows\Temporary Internet Files\Content.IE5\R2NTRI4H\MCj043983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3786190"/>
            <a:ext cx="1357298" cy="135729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7084" y="1583754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 file(s)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522" y="2928934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store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9890333">
            <a:off x="2081219" y="2750154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58526" y="3607595"/>
            <a:ext cx="392909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28926" y="2143116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x86 JVM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28926" y="3786190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Symbian</a:t>
            </a:r>
            <a:r>
              <a:rPr lang="en-US" dirty="0" smtClean="0"/>
              <a:t> RISC JVM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24722">
            <a:off x="2085294" y="3900952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96400" y="1583754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Machine code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6380" y="2155258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0101110001011011010101010101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00562" y="2500306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500562" y="4143380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86380" y="3786190"/>
            <a:ext cx="1214446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0101110001011011010101010101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422" y="4774180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Test.class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5400000">
            <a:off x="2954454" y="1684011"/>
            <a:ext cx="5764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442853"/>
            <a:ext cx="5214942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Kigali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("Hello Kigali!");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4321967" y="2464587"/>
            <a:ext cx="285752" cy="7858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7158" y="3429000"/>
            <a:ext cx="514353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Kigali.class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702478"/>
            <a:ext cx="300039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Kigali.java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4321967" y="4036223"/>
            <a:ext cx="285752" cy="7858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4274114"/>
            <a:ext cx="300039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java Kigali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5131370"/>
            <a:ext cx="521497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Hello Kigali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786578" y="1071546"/>
            <a:ext cx="1928826" cy="1000132"/>
          </a:xfrm>
          <a:prstGeom prst="wedgeRoundRectCallout">
            <a:avLst>
              <a:gd name="adj1" fmla="val -94948"/>
              <a:gd name="adj2" fmla="val 34170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</a:t>
            </a:r>
            <a:r>
              <a:rPr lang="en-US" b="1" dirty="0" smtClean="0"/>
              <a:t>source</a:t>
            </a:r>
            <a:r>
              <a:rPr lang="en-US" dirty="0" smtClean="0"/>
              <a:t> file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6786578" y="2285992"/>
            <a:ext cx="1928826" cy="1000132"/>
          </a:xfrm>
          <a:prstGeom prst="wedgeRoundRectCallout">
            <a:avLst>
              <a:gd name="adj1" fmla="val -94948"/>
              <a:gd name="adj2" fmla="val 13567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the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6786578" y="3500438"/>
            <a:ext cx="1928826" cy="1285884"/>
          </a:xfrm>
          <a:prstGeom prst="wedgeRoundRectCallout">
            <a:avLst>
              <a:gd name="adj1" fmla="val -95615"/>
              <a:gd name="adj2" fmla="val 17144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class file in the virtual machine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6786578" y="5000636"/>
            <a:ext cx="1928826" cy="1285884"/>
          </a:xfrm>
          <a:prstGeom prst="wedgeRoundRectCallout">
            <a:avLst>
              <a:gd name="adj1" fmla="val -96283"/>
              <a:gd name="adj2" fmla="val -26925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the </a:t>
            </a:r>
            <a:r>
              <a:rPr lang="en-US" dirty="0" err="1" smtClean="0"/>
              <a:t>ouput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source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1428736"/>
            <a:ext cx="3714776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talk(){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walk(){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929322" y="2335973"/>
            <a:ext cx="1857388" cy="500066"/>
          </a:xfrm>
          <a:prstGeom prst="wedgeRoundRectCallout">
            <a:avLst>
              <a:gd name="adj1" fmla="val -74224"/>
              <a:gd name="adj2" fmla="val 16142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statement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857356" y="1478717"/>
            <a:ext cx="500066" cy="3286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0034" y="2907477"/>
            <a:ext cx="1214446" cy="50006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class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29388" y="3836171"/>
            <a:ext cx="1428760" cy="50006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method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flipH="1">
            <a:off x="5643570" y="3693295"/>
            <a:ext cx="571504" cy="78581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521495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are all Java 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4781</TotalTime>
  <Words>1801</Words>
  <Application>Microsoft Office PowerPoint</Application>
  <PresentationFormat>On-screen Show (4:3)</PresentationFormat>
  <Paragraphs>484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EHSDI Powerpoint</vt:lpstr>
      <vt:lpstr>Introduction to Java</vt:lpstr>
      <vt:lpstr>Overview</vt:lpstr>
      <vt:lpstr>The editions</vt:lpstr>
      <vt:lpstr>The platform</vt:lpstr>
      <vt:lpstr>A C program…</vt:lpstr>
      <vt:lpstr>A Java program…</vt:lpstr>
      <vt:lpstr>Virtual machines</vt:lpstr>
      <vt:lpstr>Example</vt:lpstr>
      <vt:lpstr>A Java source file</vt:lpstr>
      <vt:lpstr>More detail…</vt:lpstr>
      <vt:lpstr>Launch time</vt:lpstr>
      <vt:lpstr>Write your first class!</vt:lpstr>
      <vt:lpstr>The compiler</vt:lpstr>
      <vt:lpstr>Statements</vt:lpstr>
      <vt:lpstr>Expressions</vt:lpstr>
      <vt:lpstr>Variables</vt:lpstr>
      <vt:lpstr>Primitive types</vt:lpstr>
      <vt:lpstr>Primitive types</vt:lpstr>
      <vt:lpstr>Casting primitives</vt:lpstr>
      <vt:lpstr>Objects </vt:lpstr>
      <vt:lpstr>Objects </vt:lpstr>
      <vt:lpstr>Objects </vt:lpstr>
      <vt:lpstr>Objects </vt:lpstr>
      <vt:lpstr>Objects </vt:lpstr>
      <vt:lpstr>Garbage collection </vt:lpstr>
      <vt:lpstr>Equality</vt:lpstr>
      <vt:lpstr>Equality example</vt:lpstr>
      <vt:lpstr>Equality example</vt:lpstr>
      <vt:lpstr>Strings are an exception...</vt:lpstr>
      <vt:lpstr>Variable terminology</vt:lpstr>
      <vt:lpstr>Variable scope</vt:lpstr>
      <vt:lpstr>Naming conventions</vt:lpstr>
      <vt:lpstr>Flow control: if-else</vt:lpstr>
      <vt:lpstr>Flow control: while / do-while</vt:lpstr>
      <vt:lpstr>Flow control: for</vt:lpstr>
      <vt:lpstr>Flow control: continue/break</vt:lpstr>
      <vt:lpstr>Flow control: switch</vt:lpstr>
      <vt:lpstr>Flow control: switch</vt:lpstr>
      <vt:lpstr>Flow control: switch</vt:lpstr>
      <vt:lpstr>Further reading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Rowan</dc:creator>
  <cp:lastModifiedBy>Rowan</cp:lastModifiedBy>
  <cp:revision>136</cp:revision>
  <dcterms:created xsi:type="dcterms:W3CDTF">2008-12-17T11:29:33Z</dcterms:created>
  <dcterms:modified xsi:type="dcterms:W3CDTF">2010-03-10T09:28:23Z</dcterms:modified>
</cp:coreProperties>
</file>