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7" r:id="rId9"/>
    <p:sldId id="273" r:id="rId10"/>
    <p:sldId id="275" r:id="rId11"/>
    <p:sldId id="276" r:id="rId12"/>
    <p:sldId id="271" r:id="rId13"/>
    <p:sldId id="283" r:id="rId14"/>
    <p:sldId id="292" r:id="rId15"/>
    <p:sldId id="266" r:id="rId16"/>
    <p:sldId id="268" r:id="rId17"/>
    <p:sldId id="269" r:id="rId18"/>
    <p:sldId id="270" r:id="rId19"/>
    <p:sldId id="272" r:id="rId20"/>
    <p:sldId id="274" r:id="rId21"/>
    <p:sldId id="277" r:id="rId22"/>
    <p:sldId id="284" r:id="rId23"/>
    <p:sldId id="278" r:id="rId24"/>
    <p:sldId id="281" r:id="rId25"/>
    <p:sldId id="282" r:id="rId26"/>
    <p:sldId id="285" r:id="rId27"/>
    <p:sldId id="280" r:id="rId28"/>
    <p:sldId id="291" r:id="rId29"/>
    <p:sldId id="287" r:id="rId30"/>
    <p:sldId id="288" r:id="rId31"/>
    <p:sldId id="286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8784A-3C2C-4A5D-B35E-116F71311EDD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F0214-F867-40FA-B041-6DBFC89069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F0214-F867-40FA-B041-6DBFC89069B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75761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default</a:t>
            </a:r>
            <a:r>
              <a:rPr lang="en-US" dirty="0" smtClean="0"/>
              <a:t> constructor is one that has no parameters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explicit</a:t>
            </a:r>
            <a:r>
              <a:rPr lang="en-US" dirty="0" smtClean="0"/>
              <a:t> constructor is one that takes parameters, and these are usually used to initialize the data members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Constructors: Default vs. Explicit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00562" y="1428736"/>
            <a:ext cx="4286280" cy="4643470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//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// Explicit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75761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you don’t specify any constructors in your class, the compiler will create an </a:t>
            </a:r>
            <a:r>
              <a:rPr lang="en-US" i="1" dirty="0" smtClean="0"/>
              <a:t>implicit default </a:t>
            </a:r>
            <a:r>
              <a:rPr lang="en-US" dirty="0" smtClean="0"/>
              <a:t>constructor automatically</a:t>
            </a:r>
          </a:p>
          <a:p>
            <a:r>
              <a:rPr lang="en-US" dirty="0" smtClean="0"/>
              <a:t>It's just an empty default constructor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Constructors: Implicit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00562" y="1500174"/>
            <a:ext cx="4286280" cy="2786082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Coordinate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14876" y="2500306"/>
            <a:ext cx="2214578" cy="785818"/>
          </a:xfrm>
          <a:prstGeom prst="roundRect">
            <a:avLst>
              <a:gd name="adj" fmla="val 1563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Coordinate()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is a Java keyword which tells the JVM to create an new object of a given class type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It's always followed by a constructor (default, explicit or implicit), which it calls to create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new…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71604" y="2714620"/>
            <a:ext cx="6143668" cy="1071570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Coordinate c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Coordinate(2, 4);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String("Hello");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Integer(3);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create an object, we usually assign a reference to it to a variable, i.e.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is a variable – a reference to the object which now exists in memory. We can assign it a new different object…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then the first one will be lost!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 err="1" smtClean="0"/>
              <a:t>vs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71604" y="2571744"/>
            <a:ext cx="614366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Coordinate c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Coordinate(2, 4);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71604" y="4714884"/>
            <a:ext cx="614366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Coordinate(8, -2);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keyword is used within methods to access the current class</a:t>
            </a:r>
          </a:p>
          <a:p>
            <a:r>
              <a:rPr lang="en-US" dirty="0" smtClean="0"/>
              <a:t>It can be used to differentiate between instance variables and method parameters that have the same name,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keyword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3857628"/>
            <a:ext cx="7286676" cy="200026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color;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class would require some of the same variables and methods as another class</a:t>
            </a:r>
          </a:p>
          <a:p>
            <a:r>
              <a:rPr lang="en-US" dirty="0" smtClean="0"/>
              <a:t>Duplicating code is ALWAYS bad</a:t>
            </a:r>
          </a:p>
          <a:p>
            <a:r>
              <a:rPr lang="en-US" dirty="0" smtClean="0"/>
              <a:t>Programmers needed a way to share members between different classes, so someone invented </a:t>
            </a:r>
            <a:r>
              <a:rPr lang="en-US" i="1" dirty="0" smtClean="0"/>
              <a:t>inheritance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 = Wasted time</a:t>
            </a:r>
            <a:endParaRPr lang="en-US" dirty="0"/>
          </a:p>
        </p:txBody>
      </p:sp>
      <p:pic>
        <p:nvPicPr>
          <p:cNvPr id="1027" name="Picture 3" descr="C:\Users\Rowan\AppData\Local\Microsoft\Windows\Temporary Internet Files\Content.IE5\J2REPMSC\MCj0439598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4143380"/>
            <a:ext cx="2814624" cy="2452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Supposing we created a set of classes for different shapes. Much of our code might be duplicated…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 = Wasted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8596" y="3143248"/>
            <a:ext cx="2500330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height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4678" y="3143248"/>
            <a:ext cx="2571768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Circle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radius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72198" y="3143248"/>
            <a:ext cx="2643206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Triangle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height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5257808" cy="2662052"/>
          </a:xfrm>
        </p:spPr>
        <p:txBody>
          <a:bodyPr/>
          <a:lstStyle/>
          <a:p>
            <a:r>
              <a:rPr lang="en-US" dirty="0" smtClean="0"/>
              <a:t>We start by extracting all the variables and methods that are </a:t>
            </a:r>
            <a:r>
              <a:rPr lang="en-US" i="1" dirty="0" smtClean="0"/>
              <a:t>common</a:t>
            </a:r>
            <a:r>
              <a:rPr lang="en-US" dirty="0" smtClean="0"/>
              <a:t> to all shapes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to the rescue!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8596" y="4429132"/>
            <a:ext cx="2500330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height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4678" y="4429132"/>
            <a:ext cx="257176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Circle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radius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72198" y="4429132"/>
            <a:ext cx="2643206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Triangle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height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72198" y="1500174"/>
            <a:ext cx="2571768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786578" y="3714752"/>
            <a:ext cx="1000132" cy="142876"/>
          </a:xfrm>
          <a:prstGeom prst="straightConnector1">
            <a:avLst/>
          </a:prstGeom>
          <a:ln cap="sq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43438" y="3071810"/>
            <a:ext cx="1357322" cy="1214446"/>
          </a:xfrm>
          <a:prstGeom prst="straightConnector1">
            <a:avLst/>
          </a:prstGeom>
          <a:ln cap="sq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71672" y="2143116"/>
            <a:ext cx="3857650" cy="2071703"/>
          </a:xfrm>
          <a:prstGeom prst="straightConnector1">
            <a:avLst/>
          </a:prstGeom>
          <a:ln cap="sq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5257808" cy="2662052"/>
          </a:xfrm>
        </p:spPr>
        <p:txBody>
          <a:bodyPr/>
          <a:lstStyle/>
          <a:p>
            <a:r>
              <a:rPr lang="en-US" dirty="0" smtClean="0"/>
              <a:t>Then we use the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/>
              <a:t> keyword (in Java) to tell the compiler that </a:t>
            </a:r>
            <a:r>
              <a:rPr lang="en-US" i="1" dirty="0" smtClean="0"/>
              <a:t>Square</a:t>
            </a:r>
            <a:r>
              <a:rPr lang="en-US" dirty="0" smtClean="0"/>
              <a:t>, </a:t>
            </a:r>
            <a:r>
              <a:rPr lang="en-US" i="1" dirty="0" smtClean="0"/>
              <a:t>Circle</a:t>
            </a:r>
            <a:r>
              <a:rPr lang="en-US" dirty="0" smtClean="0"/>
              <a:t> and </a:t>
            </a:r>
            <a:r>
              <a:rPr lang="en-US" i="1" dirty="0" smtClean="0"/>
              <a:t>Triangle</a:t>
            </a:r>
            <a:r>
              <a:rPr lang="en-US" dirty="0" smtClean="0"/>
              <a:t> should inherit all the functionality from </a:t>
            </a:r>
            <a:r>
              <a:rPr lang="en-US" i="1" dirty="0" smtClean="0"/>
              <a:t>Shape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 class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8596" y="4286256"/>
            <a:ext cx="250033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height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4678" y="4286256"/>
            <a:ext cx="2571768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Circle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radius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72198" y="4286256"/>
            <a:ext cx="26432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Triangle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height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72198" y="1500174"/>
            <a:ext cx="2571768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Family Tree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596" y="4286256"/>
            <a:ext cx="250033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height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14678" y="4286256"/>
            <a:ext cx="2571768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Circle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radius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72198" y="4286256"/>
            <a:ext cx="26432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Triangle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height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43240" y="1500174"/>
            <a:ext cx="2571768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(){..}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Elbow Connector 12"/>
          <p:cNvCxnSpPr>
            <a:stCxn id="8" idx="2"/>
            <a:endCxn id="7" idx="0"/>
          </p:cNvCxnSpPr>
          <p:nvPr/>
        </p:nvCxnSpPr>
        <p:spPr>
          <a:xfrm rot="16200000" flipH="1">
            <a:off x="5339958" y="2232413"/>
            <a:ext cx="1143008" cy="29646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5" idx="0"/>
          </p:cNvCxnSpPr>
          <p:nvPr/>
        </p:nvCxnSpPr>
        <p:spPr>
          <a:xfrm rot="5400000">
            <a:off x="2482439" y="2339571"/>
            <a:ext cx="1143008" cy="27503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42578" y="400050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150017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27024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71604" y="1643050"/>
            <a:ext cx="1214446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57224" y="3357562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00166" y="3000372"/>
            <a:ext cx="1428760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00892" y="150017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00892" y="27024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Subclasses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6000760" y="1714488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7286644" y="3357562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5429256" y="3000372"/>
            <a:ext cx="2000264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just memory!</a:t>
            </a:r>
          </a:p>
          <a:p>
            <a:r>
              <a:rPr lang="en-US" dirty="0" smtClean="0"/>
              <a:t>If you wanted to store a value, you had to pick a memory address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00760" y="3429000"/>
          <a:ext cx="2405058" cy="2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49"/>
                <a:gridCol w="1461009"/>
              </a:tblGrid>
              <a:tr h="40005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'A'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'B'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2910" y="3857628"/>
            <a:ext cx="171451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8992" y="3500438"/>
            <a:ext cx="1500198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value at 01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8992" y="4572008"/>
            <a:ext cx="1500198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value at 03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357422" y="3821909"/>
            <a:ext cx="1071570" cy="250033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4929190" y="3821909"/>
            <a:ext cx="1071570" cy="607223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3"/>
          </p:cNvCxnSpPr>
          <p:nvPr/>
        </p:nvCxnSpPr>
        <p:spPr>
          <a:xfrm rot="10800000">
            <a:off x="4929190" y="4893480"/>
            <a:ext cx="1071570" cy="321471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rot="10800000">
            <a:off x="2357422" y="4357695"/>
            <a:ext cx="1071570" cy="535785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dirty="0" smtClean="0"/>
              <a:t> doesn't just import functionality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Shape, Circle</a:t>
            </a:r>
            <a:r>
              <a:rPr lang="en-US" dirty="0" smtClean="0"/>
              <a:t> is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Shape, </a:t>
            </a:r>
            <a:r>
              <a:rPr lang="en-US" dirty="0" smtClean="0">
                <a:cs typeface="Courier New" pitchFamily="49" charset="0"/>
              </a:rPr>
              <a:t>so we can do this…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object created by the JVM is of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dirty="0" smtClean="0"/>
              <a:t>, but we can reference it with variable of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</a:t>
            </a:r>
            <a:r>
              <a:rPr lang="en-US" i="1" dirty="0" smtClean="0"/>
              <a:t>is a </a:t>
            </a:r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71604" y="3000372"/>
            <a:ext cx="6143668" cy="85725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c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Circle();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c.getColor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Shape </a:t>
            </a:r>
            <a:r>
              <a:rPr lang="en-US" i="1" dirty="0" smtClean="0"/>
              <a:t>is not a </a:t>
            </a:r>
            <a:r>
              <a:rPr lang="en-US" dirty="0" smtClean="0"/>
              <a:t>Circle!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Inheritance goes one way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dirty="0" smtClean="0">
                <a:cs typeface="Courier New" pitchFamily="49" charset="0"/>
              </a:rPr>
              <a:t> is not a kind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dirty="0" smtClean="0">
                <a:cs typeface="Courier New" pitchFamily="49" charset="0"/>
              </a:rPr>
              <a:t>, so this won't compile…</a:t>
            </a: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And this definitely won't work (Circle and Triangle are siblings)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71604" y="2571744"/>
            <a:ext cx="614366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Circle c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Shape();  // Error!!!!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71604" y="4286256"/>
            <a:ext cx="614366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Circle c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Triangle();  // Error!!!!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757742" cy="4525963"/>
          </a:xfrm>
        </p:spPr>
        <p:txBody>
          <a:bodyPr/>
          <a:lstStyle/>
          <a:p>
            <a:r>
              <a:rPr lang="en-US" dirty="0" smtClean="0"/>
              <a:t>Anytime you create a class in Java, it automatically inherits from a class called Object</a:t>
            </a:r>
          </a:p>
          <a:p>
            <a:r>
              <a:rPr lang="en-US" dirty="0" smtClean="0"/>
              <a:t>So every class is related!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is an Object…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43570" y="1643050"/>
            <a:ext cx="2428892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Object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43570" y="2714620"/>
            <a:ext cx="2428892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3570" y="3786190"/>
            <a:ext cx="2428892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</a:t>
            </a: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rot="5400000">
            <a:off x="6607983" y="239314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rot="5400000">
            <a:off x="6607983" y="346471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71604" y="5000636"/>
            <a:ext cx="614366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 o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Shape(); // Works!!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Primitives…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81329"/>
            <a:ext cx="8229600" cy="4090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Casting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means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converting from one data type to another. We can do it with primitive types…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71604" y="3000372"/>
            <a:ext cx="6143668" cy="1714512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 = 34;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 = b;         // Implicit cast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)b;    // Explicit cast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 =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)n;  // Explicit cast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 = n;        // Error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Objects…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81329"/>
            <a:ext cx="8229600" cy="4090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>
                <a:cs typeface="Courier New" pitchFamily="49" charset="0"/>
              </a:rPr>
              <a:t>We can also cast objects as long as the object being cast </a:t>
            </a:r>
            <a:r>
              <a:rPr lang="en-US" sz="2700" b="1" i="1" dirty="0" smtClean="0">
                <a:cs typeface="Courier New" pitchFamily="49" charset="0"/>
              </a:rPr>
              <a:t>is</a:t>
            </a:r>
            <a:r>
              <a:rPr lang="en-US" sz="2700" dirty="0" smtClean="0">
                <a:cs typeface="Courier New" pitchFamily="49" charset="0"/>
              </a:rPr>
              <a:t> what we're casting it to!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700" dirty="0" smtClean="0"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700" dirty="0" smtClean="0"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The</a:t>
            </a:r>
            <a:r>
              <a:rPr kumimoji="0" lang="en-US" sz="27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above code works because </a:t>
            </a:r>
            <a:r>
              <a:rPr kumimoji="0" lang="en-US" sz="27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Square</a:t>
            </a:r>
            <a:r>
              <a:rPr kumimoji="0" lang="en-US" sz="27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27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is a </a:t>
            </a:r>
            <a:r>
              <a:rPr kumimoji="0" lang="en-US" sz="27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Shape</a:t>
            </a:r>
            <a:endParaRPr kumimoji="0" lang="en-US" sz="27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71604" y="2571744"/>
            <a:ext cx="6143668" cy="1357322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 q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s = q;         // Implicit cast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t = (Shape)q;  // Explicit cast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if the reference type isn't exactly the same as the object type?</a:t>
            </a:r>
          </a:p>
          <a:p>
            <a:r>
              <a:rPr lang="en-US" dirty="0" smtClean="0"/>
              <a:t>The compiler will throw an error if you try an implicit cast</a:t>
            </a:r>
          </a:p>
          <a:p>
            <a:r>
              <a:rPr lang="en-US" dirty="0" smtClean="0"/>
              <a:t>But the JVM will do the cast, as long as the actual object is of the right type…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Objects…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81329"/>
            <a:ext cx="8229600" cy="4090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700" dirty="0" smtClean="0"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700" dirty="0" smtClean="0"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700" dirty="0" smtClean="0"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5984" y="4286256"/>
            <a:ext cx="6143668" cy="1857388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s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 o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 t = s;   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Compiler Error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 q = (Square)s;   // Works!!!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 r = (Square)o;   // Works!!!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control who can access the instance variables and methods of our classes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means that all other classes can access the variable/method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means that only the class itself can access the variable/method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4429132"/>
            <a:ext cx="7358114" cy="128588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color;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opacity;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/>
              <a:t> means that the members are </a:t>
            </a:r>
            <a:r>
              <a:rPr lang="en-US" i="1" dirty="0" smtClean="0"/>
              <a:t>only</a:t>
            </a:r>
            <a:r>
              <a:rPr lang="en-US" dirty="0" smtClean="0"/>
              <a:t> accessible within the class and within all subclasses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3000372"/>
            <a:ext cx="7358114" cy="2214578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color;  // Declared protected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color is accessible here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don't specify an access modifier explicitly, then that member is </a:t>
            </a:r>
            <a:r>
              <a:rPr lang="en-US" i="1" dirty="0" smtClean="0"/>
              <a:t>package-private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Package-private (the default)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2928934"/>
            <a:ext cx="7358114" cy="307183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intro;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color;  // Will be package-private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AnotherClass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color is accessible here because we're in the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same package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extend a class, to create a subclass, you can override some of its methods or variables</a:t>
            </a:r>
          </a:p>
          <a:p>
            <a:r>
              <a:rPr lang="en-US" dirty="0" smtClean="0"/>
              <a:t>An overridden method has the same name, parameters and return type as the method it is </a:t>
            </a:r>
            <a:r>
              <a:rPr lang="en-US" dirty="0" err="1" smtClean="0"/>
              <a:t>overridding</a:t>
            </a:r>
            <a:endParaRPr lang="en-US" dirty="0" smtClean="0"/>
          </a:p>
          <a:p>
            <a:r>
              <a:rPr lang="en-US" dirty="0" smtClean="0"/>
              <a:t>When you call the method on an instance of the subclass, even if the reference is of the </a:t>
            </a:r>
            <a:r>
              <a:rPr lang="en-US" dirty="0" err="1" smtClean="0"/>
              <a:t>superclass</a:t>
            </a:r>
            <a:r>
              <a:rPr lang="en-US" dirty="0" smtClean="0"/>
              <a:t> type, the JVM will execute the overridden method in the subclass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Overriding Methods and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allowed the programmer to give a piece of memory a name, which the compiler would remember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there were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00760" y="3429000"/>
          <a:ext cx="2405058" cy="2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08"/>
                <a:gridCol w="1071150"/>
              </a:tblGrid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mychar1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'A'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mychar2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'B'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myint1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myint2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2910" y="3857628"/>
            <a:ext cx="171451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8992" y="3500438"/>
            <a:ext cx="1500198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value of mychar2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8992" y="4572008"/>
            <a:ext cx="1500198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value of myint2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357422" y="3821909"/>
            <a:ext cx="1071570" cy="250033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4929190" y="3821909"/>
            <a:ext cx="1071570" cy="607223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3"/>
          </p:cNvCxnSpPr>
          <p:nvPr/>
        </p:nvCxnSpPr>
        <p:spPr>
          <a:xfrm rot="10800000">
            <a:off x="4929190" y="4893480"/>
            <a:ext cx="1071570" cy="321471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rot="10800000">
            <a:off x="2357422" y="4357695"/>
            <a:ext cx="1071570" cy="535785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Overriding Methods and Variables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2143116"/>
            <a:ext cx="7643866" cy="200026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Print()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("Shape");}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Print()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("Square");}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4348" y="4429132"/>
            <a:ext cx="3714776" cy="1357322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 q = new Square();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s = (Shape)q;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q.Print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s.Print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86314" y="5072074"/>
            <a:ext cx="3571900" cy="7143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4876" y="4429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Outputs…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prevent subclasses from overriding methods or variables using the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 smtClean="0"/>
              <a:t> keyword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overriding with final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3000372"/>
            <a:ext cx="7358114" cy="2928958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("Shape");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Print() {…}       // Compiler error!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/>
              <a:t> keyword is used to access the members of the </a:t>
            </a:r>
            <a:r>
              <a:rPr lang="en-US" dirty="0" err="1" smtClean="0"/>
              <a:t>superclass</a:t>
            </a:r>
            <a:r>
              <a:rPr lang="en-US" dirty="0" smtClean="0"/>
              <a:t> from a subclass</a:t>
            </a:r>
          </a:p>
          <a:p>
            <a:r>
              <a:rPr lang="en-US" dirty="0" smtClean="0"/>
              <a:t>It can be used within a method to call a method in the </a:t>
            </a:r>
            <a:r>
              <a:rPr lang="en-US" dirty="0" err="1" smtClean="0"/>
              <a:t>superclass</a:t>
            </a: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That's super!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3429000"/>
            <a:ext cx="7643866" cy="2428892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Print()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("Shape");}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("Square");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 it can be used to pass parameters to a constructor of the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dirty="0" smtClean="0"/>
              <a:t> has to define a constructor which matches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dirty="0" smtClean="0"/>
              <a:t>'s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That's super!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2357430"/>
            <a:ext cx="7643866" cy="2500330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Shape(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color) {…}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Square(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(color);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only worked for simple data types like integers and characters</a:t>
            </a:r>
          </a:p>
          <a:p>
            <a:r>
              <a:rPr lang="en-US" dirty="0" smtClean="0"/>
              <a:t>For example a coordinate consists of an x value and a y value. With just variables we would have to create two variables for each coordinate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complex data…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57554" y="4071942"/>
            <a:ext cx="350046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myCoord1_X = 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myCoord1_Y = 4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myCoord2_X = 8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myCoord2_Y = 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structure (as it was called in C) allowed simple values to be grouped into more complex data types</a:t>
            </a:r>
          </a:p>
          <a:p>
            <a:r>
              <a:rPr lang="en-US" dirty="0" smtClean="0"/>
              <a:t>So we could define a new data type – like a Coordinate data type…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there were structures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43306" y="3929066"/>
            <a:ext cx="3857652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Coordinate c1 = { 2, 4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Coordinate c2 = { 8, -2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a programmer would create a set of functions which operated on a given 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structures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7554" y="2571744"/>
            <a:ext cx="5072098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coordinate_draw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(Coordinate c)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Code to draw a coordinate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coordinate_reset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(Coordinate c)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Code to draw a coordinate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/>
          </a:p>
        </p:txBody>
      </p:sp>
      <p:pic>
        <p:nvPicPr>
          <p:cNvPr id="3074" name="Picture 2" descr="C:\Users\Rowan\AppData\Local\Microsoft\Windows\Temporary Internet Files\Content.IE5\KSS0C966\MCBD08154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357562"/>
            <a:ext cx="2227923" cy="1522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Eventually someone realized that life would be easier if structures could have their own functions…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 (methods)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0430" y="2571744"/>
            <a:ext cx="4929222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Coordinate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draw()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Code to draw a coordinate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reset()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Code to draw a coordinate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28596" y="3286124"/>
            <a:ext cx="2247888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called it a </a:t>
            </a:r>
            <a:r>
              <a:rPr kumimoji="0" lang="en-US" sz="4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class!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like a blueprint or a recipe for creating objects. It tells the JVM how to make an object (an instance) of that particular type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vs. Objects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KSS0C966\MPj0439337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443" y="2786058"/>
            <a:ext cx="1706937" cy="257014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43306" y="557214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JVM</a:t>
            </a:r>
            <a:endParaRPr lang="en-US" dirty="0"/>
          </a:p>
        </p:txBody>
      </p:sp>
      <p:pic>
        <p:nvPicPr>
          <p:cNvPr id="2051" name="Picture 3" descr="C:\Users\Rowan\AppData\Local\Microsoft\Windows\Temporary Internet Files\Content.IE5\Y1VC4KNH\MPj0314322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429000"/>
            <a:ext cx="2528364" cy="179531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928926" y="4286256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786" y="3862992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Cake {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2" name="Picture 4" descr="C:\Users\Rowan\AppData\Local\Microsoft\Windows\Temporary Internet Files\Content.IE5\Y1VC4KNH\MPj0436538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3429000"/>
            <a:ext cx="2986697" cy="199682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5357818" y="4286256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5786" y="557214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9388" y="55599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8637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 we need to given the JVM some extra instructions on how to create an instance of a class</a:t>
            </a:r>
          </a:p>
          <a:p>
            <a:r>
              <a:rPr lang="en-US" dirty="0" smtClean="0"/>
              <a:t>A constructor is a method which has the same name as the class, and no return type</a:t>
            </a:r>
          </a:p>
          <a:p>
            <a:r>
              <a:rPr lang="en-US" dirty="0" smtClean="0"/>
              <a:t>We can use it to initialize data members…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57884" y="1428736"/>
            <a:ext cx="2928958" cy="2500330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Coordinate()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x =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y =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661</TotalTime>
  <Words>1920</Words>
  <Application>Microsoft Office PowerPoint</Application>
  <PresentationFormat>On-screen Show (4:3)</PresentationFormat>
  <Paragraphs>424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EHSDI Powerpoint</vt:lpstr>
      <vt:lpstr>Introduction to OOP</vt:lpstr>
      <vt:lpstr>In the Beginning…</vt:lpstr>
      <vt:lpstr>Then there were variables</vt:lpstr>
      <vt:lpstr>But what about complex data…</vt:lpstr>
      <vt:lpstr>Then there were structures</vt:lpstr>
      <vt:lpstr>Working with structures</vt:lpstr>
      <vt:lpstr>Member functions (methods)</vt:lpstr>
      <vt:lpstr>Classes vs. Objects</vt:lpstr>
      <vt:lpstr>Constructors</vt:lpstr>
      <vt:lpstr>Constructors: Default vs. Explicit</vt:lpstr>
      <vt:lpstr>Constructors: Implicit</vt:lpstr>
      <vt:lpstr>Something new…</vt:lpstr>
      <vt:lpstr>Reference vs Object</vt:lpstr>
      <vt:lpstr>This is a keyword</vt:lpstr>
      <vt:lpstr>Duplication = Wasted time</vt:lpstr>
      <vt:lpstr>Duplication = Wasted time</vt:lpstr>
      <vt:lpstr>Inheritance to the rescue!</vt:lpstr>
      <vt:lpstr>Extending a class</vt:lpstr>
      <vt:lpstr>A Family Tree</vt:lpstr>
      <vt:lpstr>Circle is a Shape</vt:lpstr>
      <vt:lpstr>But Shape is not a Circle!</vt:lpstr>
      <vt:lpstr>Every object is an Object…</vt:lpstr>
      <vt:lpstr>Casting Primitives…</vt:lpstr>
      <vt:lpstr>Casting Objects…</vt:lpstr>
      <vt:lpstr>Casting Objects…</vt:lpstr>
      <vt:lpstr>Public and Private</vt:lpstr>
      <vt:lpstr>Protected</vt:lpstr>
      <vt:lpstr>Package-private (the default)</vt:lpstr>
      <vt:lpstr>Overriding Methods and Variables</vt:lpstr>
      <vt:lpstr>Overriding Methods and Variables</vt:lpstr>
      <vt:lpstr>Preventing overriding with final</vt:lpstr>
      <vt:lpstr>That's super!</vt:lpstr>
      <vt:lpstr>That's super!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John</cp:lastModifiedBy>
  <cp:revision>65</cp:revision>
  <dcterms:created xsi:type="dcterms:W3CDTF">2009-01-20T07:13:56Z</dcterms:created>
  <dcterms:modified xsi:type="dcterms:W3CDTF">2009-05-25T13:44:43Z</dcterms:modified>
</cp:coreProperties>
</file>