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5" r:id="rId6"/>
    <p:sldId id="266" r:id="rId7"/>
    <p:sldId id="263" r:id="rId8"/>
    <p:sldId id="267" r:id="rId9"/>
    <p:sldId id="269" r:id="rId10"/>
    <p:sldId id="264" r:id="rId11"/>
    <p:sldId id="270" r:id="rId12"/>
    <p:sldId id="259" r:id="rId13"/>
    <p:sldId id="271" r:id="rId14"/>
    <p:sldId id="272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openmrs/index.htm" TargetMode="External"/><Relationship Id="rId2" Type="http://schemas.openxmlformats.org/officeDocument/2006/relationships/hyperlink" Target="http://localhost:8080/openm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ee/reference/tuto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complete web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tries to access a directory, the server can be configured to return a specific "welcome" file instead, e.g.</a:t>
            </a:r>
          </a:p>
          <a:p>
            <a:endParaRPr lang="en-US" dirty="0" smtClean="0"/>
          </a:p>
          <a:p>
            <a:r>
              <a:rPr lang="en-US" dirty="0" smtClean="0"/>
              <a:t>We request </a:t>
            </a:r>
            <a:r>
              <a:rPr lang="en-US" dirty="0" smtClean="0">
                <a:hlinkClick r:id="rId2"/>
              </a:rPr>
              <a:t>http://localhost:8080/openmrs</a:t>
            </a:r>
            <a:r>
              <a:rPr lang="en-US" dirty="0" smtClean="0"/>
              <a:t> which is a directory (the root directory of the OpenMRS web app)</a:t>
            </a:r>
          </a:p>
          <a:p>
            <a:r>
              <a:rPr lang="en-US" dirty="0" smtClean="0"/>
              <a:t>The server actually returns </a:t>
            </a:r>
            <a:r>
              <a:rPr lang="en-US" dirty="0" smtClean="0">
                <a:hlinkClick r:id="rId3"/>
              </a:rPr>
              <a:t>http://localhost:8080/openmrs/index.htm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files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5715000"/>
            <a:ext cx="2057400" cy="457200"/>
          </a:xfrm>
          <a:prstGeom prst="wedgeRoundRectCallout">
            <a:avLst>
              <a:gd name="adj1" fmla="val 20086"/>
              <a:gd name="adj2" fmla="val -105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welcome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DD can be configured with multiple welcome pages,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try to access a directory like "test", the container will now check for: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Any matching URL mappings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test/index.html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test/default.jsp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files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943600" y="4876800"/>
            <a:ext cx="2209800" cy="1219200"/>
          </a:xfrm>
          <a:prstGeom prst="wedgeRoundRectCallout">
            <a:avLst>
              <a:gd name="adj1" fmla="val 20086"/>
              <a:gd name="adj2" fmla="val -46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 like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default</a:t>
            </a:r>
            <a:r>
              <a:rPr lang="en-US" dirty="0" smtClean="0"/>
              <a:t> are just convention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65532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&lt;welcome-file-list&gt;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&lt;welcome-file&gt;index.html&lt;/welcome-file&gt;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&lt;welcome-file&gt;default.jsp&lt;/welcome-file&gt;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&lt;/welcome-file-list&gt;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specify the default pages for when something goes wrong</a:t>
            </a:r>
          </a:p>
          <a:p>
            <a:r>
              <a:rPr lang="en-US" dirty="0" smtClean="0"/>
              <a:t>We can return a specific page for a specific exception, e.g.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429000"/>
            <a:ext cx="77724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&lt;error-page&gt;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exception-type&gt;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java.lang.NullPointerException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exception-type&gt;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&lt;location&gt;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errorNull.jsp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&lt;/location&gt;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&lt;/error-page&gt;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733800" y="5105400"/>
            <a:ext cx="4419600" cy="990600"/>
          </a:xfrm>
          <a:prstGeom prst="wedgeRoundRectCallout">
            <a:avLst>
              <a:gd name="adj1" fmla="val -23758"/>
              <a:gd name="adj2" fmla="val -84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OpenMRS does this to catch authentication exceptions and send the user to the login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other use is to handle specific HTTP error codes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90800"/>
            <a:ext cx="73152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&lt;error-page&gt;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&lt;error-code&gt;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404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&lt;/error-code&gt;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&lt;location&gt;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errorNotFound.jsp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&lt;/location&gt;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&lt;/error-page&gt;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962400"/>
            <a:ext cx="73152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&lt;error-page&gt;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&lt;error-code&gt;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403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&lt;/error-code&gt;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&lt;location&gt;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errorForbidden.jsp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&lt;/location&gt;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&lt;/error-page&gt;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4864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http://en.wikipedia.org/wiki/List_of_HTTP_status_codes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servlets</a:t>
            </a:r>
            <a:r>
              <a:rPr lang="en-US" dirty="0" smtClean="0"/>
              <a:t> are initialized on the first request, i.e.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/>
              <a:t> method isn't called until a client makes a request</a:t>
            </a:r>
          </a:p>
          <a:p>
            <a:r>
              <a:rPr lang="en-US" dirty="0" smtClean="0"/>
              <a:t>This may mean that the first client has to wait a long time</a:t>
            </a:r>
          </a:p>
          <a:p>
            <a:r>
              <a:rPr lang="en-US" dirty="0" smtClean="0"/>
              <a:t>Sometimes its preferable to have a servlet initialize when it's deployed: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initialization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771072"/>
            <a:ext cx="76962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&lt;servlet&gt;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&lt;servlet-name&gt;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&lt;servlet-class&gt;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test.TestServlet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&lt;/servlet-class&gt;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&lt;load-on-startup&gt;1&lt;/load-on-startup&gt;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</a:t>
            </a:r>
            <a:r>
              <a:rPr lang="en-US" dirty="0" err="1" smtClean="0"/>
              <a:t>Servlets</a:t>
            </a:r>
            <a:r>
              <a:rPr lang="en-US" dirty="0" smtClean="0"/>
              <a:t>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web apps have to have the same basic directory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0480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0480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/WEB-INF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3048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810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/lib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457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/tags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>
            <a:off x="2057400" y="34290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4114800" y="3314700"/>
            <a:ext cx="6858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7" idx="1"/>
          </p:cNvCxnSpPr>
          <p:nvPr/>
        </p:nvCxnSpPr>
        <p:spPr>
          <a:xfrm>
            <a:off x="4114800" y="3429000"/>
            <a:ext cx="6858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4114800" y="3429000"/>
            <a:ext cx="685800" cy="1409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00600" y="5334000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en-US" dirty="0"/>
          </a:p>
        </p:txBody>
      </p:sp>
      <p:cxnSp>
        <p:nvCxnSpPr>
          <p:cNvPr id="19" name="Elbow Connector 18"/>
          <p:cNvCxnSpPr>
            <a:stCxn id="5" idx="3"/>
            <a:endCxn id="17" idx="1"/>
          </p:cNvCxnSpPr>
          <p:nvPr/>
        </p:nvCxnSpPr>
        <p:spPr>
          <a:xfrm>
            <a:off x="4114800" y="3429000"/>
            <a:ext cx="685800" cy="2171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7000" y="4114800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*.jsp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20" idx="1"/>
          </p:cNvCxnSpPr>
          <p:nvPr/>
        </p:nvCxnSpPr>
        <p:spPr>
          <a:xfrm>
            <a:off x="2057400" y="3429000"/>
            <a:ext cx="6096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34200" y="4572000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*.tag</a:t>
            </a:r>
            <a:endParaRPr lang="en-US" dirty="0"/>
          </a:p>
        </p:txBody>
      </p:sp>
      <p:cxnSp>
        <p:nvCxnSpPr>
          <p:cNvPr id="25" name="Elbow Connector 24"/>
          <p:cNvCxnSpPr>
            <a:stCxn id="8" idx="3"/>
            <a:endCxn id="23" idx="1"/>
          </p:cNvCxnSpPr>
          <p:nvPr/>
        </p:nvCxnSpPr>
        <p:spPr>
          <a:xfrm>
            <a:off x="6248400" y="48387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34200" y="3810000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*.jar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3"/>
            <a:endCxn id="26" idx="1"/>
          </p:cNvCxnSpPr>
          <p:nvPr/>
        </p:nvCxnSpPr>
        <p:spPr>
          <a:xfrm>
            <a:off x="6248400" y="4076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34200" y="3048000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*.class</a:t>
            </a:r>
            <a:endParaRPr lang="en-US" dirty="0"/>
          </a:p>
        </p:txBody>
      </p:sp>
      <p:cxnSp>
        <p:nvCxnSpPr>
          <p:cNvPr id="31" name="Elbow Connector 30"/>
          <p:cNvCxnSpPr>
            <a:stCxn id="6" idx="3"/>
            <a:endCxn id="29" idx="1"/>
          </p:cNvCxnSpPr>
          <p:nvPr/>
        </p:nvCxnSpPr>
        <p:spPr>
          <a:xfrm>
            <a:off x="6248400" y="33147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libraries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servlet-api.jar</a:t>
            </a:r>
            <a:r>
              <a:rPr lang="en-US" dirty="0" smtClean="0"/>
              <a:t> etc) are part the JSP spec and thus part of the container distribution</a:t>
            </a:r>
          </a:p>
          <a:p>
            <a:pPr lvl="1"/>
            <a:r>
              <a:rPr lang="en-US" dirty="0" smtClean="0"/>
              <a:t>This is why we can use the jar files in the Tomcat lib folder</a:t>
            </a:r>
          </a:p>
          <a:p>
            <a:pPr lvl="1"/>
            <a:r>
              <a:rPr lang="en-US" dirty="0" smtClean="0"/>
              <a:t>We should not put additional copies of these jar files into our web app</a:t>
            </a:r>
          </a:p>
          <a:p>
            <a:r>
              <a:rPr lang="en-US" dirty="0" smtClean="0"/>
              <a:t>Other libraries need to placed in WEB-INF\lib - this is where the container expects to find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 file is essentially a JAR file containing a web app</a:t>
            </a:r>
          </a:p>
          <a:p>
            <a:r>
              <a:rPr lang="en-US" dirty="0" smtClean="0"/>
              <a:t>It has an additional directory called META-INF</a:t>
            </a:r>
          </a:p>
          <a:p>
            <a:r>
              <a:rPr lang="en-US" dirty="0" smtClean="0"/>
              <a:t>This contains the MANIFEST.MF file which can be used to specify library dependencies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these directories are not directly accessible - i.e. their content is hidden from the client</a:t>
            </a:r>
          </a:p>
          <a:p>
            <a:r>
              <a:rPr lang="en-US" dirty="0" smtClean="0"/>
              <a:t>This means we can protect JSPs from direct access by putting them inside one of those folders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WEB-INF and META-INF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MyServlet</a:t>
            </a:r>
            <a:r>
              <a:rPr lang="en-US" dirty="0" smtClean="0"/>
              <a:t> forwards to a JSP file in WEB-INF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... which works because it's being accessed through the servlet</a:t>
            </a:r>
          </a:p>
          <a:p>
            <a:r>
              <a:rPr lang="en-US" dirty="0" smtClean="0"/>
              <a:t>But a user cannot request it directly in their browser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6109365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"WEB-INF/home.jsp"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.forward(request, response);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797623"/>
            <a:ext cx="5985934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http://localhost:8080/mywebapp/WEB-INF/home.jsp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91000" y="5486400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8813" y="5558135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404 NOT FOUND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162800" y="1828800"/>
            <a:ext cx="1197736" cy="850006"/>
          </a:xfrm>
          <a:custGeom>
            <a:avLst/>
            <a:gdLst>
              <a:gd name="connsiteX0" fmla="*/ 103031 w 1197736"/>
              <a:gd name="connsiteY0" fmla="*/ 592429 h 850006"/>
              <a:gd name="connsiteX1" fmla="*/ 296214 w 1197736"/>
              <a:gd name="connsiteY1" fmla="*/ 850006 h 850006"/>
              <a:gd name="connsiteX2" fmla="*/ 1197736 w 1197736"/>
              <a:gd name="connsiteY2" fmla="*/ 0 h 850006"/>
              <a:gd name="connsiteX3" fmla="*/ 309093 w 1197736"/>
              <a:gd name="connsiteY3" fmla="*/ 631065 h 850006"/>
              <a:gd name="connsiteX4" fmla="*/ 0 w 1197736"/>
              <a:gd name="connsiteY4" fmla="*/ 489398 h 850006"/>
              <a:gd name="connsiteX5" fmla="*/ 103031 w 1197736"/>
              <a:gd name="connsiteY5" fmla="*/ 592429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36" h="850006">
                <a:moveTo>
                  <a:pt x="103031" y="592429"/>
                </a:moveTo>
                <a:lnTo>
                  <a:pt x="296214" y="850006"/>
                </a:lnTo>
                <a:lnTo>
                  <a:pt x="1197736" y="0"/>
                </a:lnTo>
                <a:lnTo>
                  <a:pt x="309093" y="631065"/>
                </a:lnTo>
                <a:lnTo>
                  <a:pt x="0" y="489398"/>
                </a:lnTo>
                <a:lnTo>
                  <a:pt x="103031" y="592429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container can map any URL to any servlet, i.e. the URL doesn't have to correspond to a real file in a real folder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mappings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90671"/>
            <a:ext cx="7162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&lt;servlet-mapping&gt;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&lt;servlet-name&gt;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/test/users/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test.do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&lt;/servlet-mapping&gt;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7490" y="4648200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Not a real</a:t>
            </a:r>
          </a:p>
          <a:p>
            <a:pPr algn="ctr"/>
            <a:r>
              <a:rPr lang="en-US" sz="2000" dirty="0" smtClean="0"/>
              <a:t>directory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4648200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a real</a:t>
            </a:r>
          </a:p>
          <a:p>
            <a:pPr algn="ctr"/>
            <a:r>
              <a:rPr lang="en-US" sz="2000" dirty="0" smtClean="0"/>
              <a:t>file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57" y="4648200"/>
            <a:ext cx="1686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Extension is</a:t>
            </a:r>
          </a:p>
          <a:p>
            <a:pPr algn="ctr"/>
            <a:r>
              <a:rPr lang="en-US" sz="2000" dirty="0" smtClean="0"/>
              <a:t>optional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rot="5400000" flipH="1" flipV="1">
            <a:off x="3024177" y="3786178"/>
            <a:ext cx="762000" cy="962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rot="5400000" flipH="1" flipV="1">
            <a:off x="4425032" y="4120233"/>
            <a:ext cx="762000" cy="29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rot="16200000" flipV="1">
            <a:off x="5717599" y="3807401"/>
            <a:ext cx="762000" cy="919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URL pattern can include wildcards</a:t>
            </a:r>
          </a:p>
          <a:p>
            <a:r>
              <a:rPr lang="en-US" dirty="0" smtClean="0"/>
              <a:t>We can match all requests for items in a specific directory, e.g.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match all requests with a specific extension,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URL matches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59668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/test/users/*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812268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*.htm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two URL mappings match a request?</a:t>
            </a:r>
          </a:p>
          <a:p>
            <a:endParaRPr lang="en-US" dirty="0" smtClean="0"/>
          </a:p>
          <a:p>
            <a:r>
              <a:rPr lang="en-US" dirty="0" smtClean="0"/>
              <a:t>For example: if the user requests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/test/index.htm</a:t>
            </a:r>
            <a:r>
              <a:rPr lang="en-US" dirty="0" smtClean="0">
                <a:cs typeface="Courier New" pitchFamily="49" charset="0"/>
              </a:rPr>
              <a:t> which of the following mappings will be matched: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/test/*</a:t>
            </a:r>
            <a:r>
              <a:rPr lang="en-US" dirty="0" smtClean="0">
                <a:cs typeface="Courier New" pitchFamily="49" charset="0"/>
              </a:rPr>
              <a:t> because the container always chooses the longest mapping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Duplicate URL matches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343400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/test/*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810000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*.htm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707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Presentation1</vt:lpstr>
      <vt:lpstr>Deployment</vt:lpstr>
      <vt:lpstr>Directory structure</vt:lpstr>
      <vt:lpstr>Libraries</vt:lpstr>
      <vt:lpstr>WAR files</vt:lpstr>
      <vt:lpstr>WEB-INF and META-INF</vt:lpstr>
      <vt:lpstr>Example</vt:lpstr>
      <vt:lpstr>URL mappings</vt:lpstr>
      <vt:lpstr>Partial URL matches</vt:lpstr>
      <vt:lpstr>Duplicate URL matches</vt:lpstr>
      <vt:lpstr>Welcome files</vt:lpstr>
      <vt:lpstr>Welcome files</vt:lpstr>
      <vt:lpstr>Error pages</vt:lpstr>
      <vt:lpstr>Error pages</vt:lpstr>
      <vt:lpstr>Servlet initialization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52</cp:revision>
  <dcterms:created xsi:type="dcterms:W3CDTF">2009-05-07T15:19:39Z</dcterms:created>
  <dcterms:modified xsi:type="dcterms:W3CDTF">2009-06-22T13:36:52Z</dcterms:modified>
</cp:coreProperties>
</file>