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2" r:id="rId15"/>
    <p:sldId id="269" r:id="rId16"/>
    <p:sldId id="270" r:id="rId17"/>
    <p:sldId id="279" r:id="rId18"/>
    <p:sldId id="281" r:id="rId19"/>
    <p:sldId id="280" r:id="rId20"/>
    <p:sldId id="276" r:id="rId21"/>
    <p:sldId id="278" r:id="rId22"/>
    <p:sldId id="277" r:id="rId23"/>
    <p:sldId id="273" r:id="rId24"/>
    <p:sldId id="274" r:id="rId25"/>
    <p:sldId id="275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5" autoAdjust="0"/>
    <p:restoredTop sz="94660"/>
  </p:normalViewPr>
  <p:slideViewPr>
    <p:cSldViewPr>
      <p:cViewPr varScale="1">
        <p:scale>
          <a:sx n="74" d="100"/>
          <a:sy n="7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ee/reference/tuto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Managing state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Request, New Session ID</a:t>
            </a:r>
            <a:endParaRPr lang="en-US" dirty="0"/>
          </a:p>
        </p:txBody>
      </p:sp>
      <p:pic>
        <p:nvPicPr>
          <p:cNvPr id="22" name="Picture 21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>
            <a:off x="2743200" y="23622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4200" y="2145268"/>
            <a:ext cx="339708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iPod to shopping basket</a:t>
            </a:r>
            <a:endParaRPr lang="en-US" dirty="0"/>
          </a:p>
        </p:txBody>
      </p:sp>
      <p:pic>
        <p:nvPicPr>
          <p:cNvPr id="25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609600" y="44196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14600" y="4419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482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482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1752600" y="47625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28" idx="1"/>
          </p:cNvCxnSpPr>
          <p:nvPr/>
        </p:nvCxnSpPr>
        <p:spPr>
          <a:xfrm>
            <a:off x="3810000" y="4762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39984" y="3810000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setAttribute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33" name="Shape 32"/>
          <p:cNvCxnSpPr>
            <a:stCxn id="28" idx="3"/>
          </p:cNvCxnSpPr>
          <p:nvPr/>
        </p:nvCxnSpPr>
        <p:spPr>
          <a:xfrm flipV="1">
            <a:off x="5943600" y="4419600"/>
            <a:ext cx="1752600" cy="342900"/>
          </a:xfrm>
          <a:prstGeom prst="curvedConnector4">
            <a:avLst>
              <a:gd name="adj1" fmla="val 32609"/>
              <a:gd name="adj2" fmla="val 16666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5257800"/>
            <a:ext cx="245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 sends request to</a:t>
            </a:r>
          </a:p>
          <a:p>
            <a:r>
              <a:rPr lang="en-US" sz="1600" dirty="0" smtClean="0"/>
              <a:t>container to add iPod</a:t>
            </a:r>
          </a:p>
          <a:p>
            <a:pPr algn="ctr"/>
            <a:r>
              <a:rPr lang="en-US" sz="1600" dirty="0" smtClean="0"/>
              <a:t>to basket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5800" y="5358825"/>
            <a:ext cx="3605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container creates new </a:t>
            </a:r>
            <a:r>
              <a:rPr lang="en-US" sz="1600" dirty="0" err="1" smtClean="0"/>
              <a:t>HttpSession</a:t>
            </a:r>
            <a:endParaRPr lang="en-US" sz="1600" dirty="0" smtClean="0"/>
          </a:p>
          <a:p>
            <a:pPr algn="ctr"/>
            <a:r>
              <a:rPr lang="en-US" sz="1600" dirty="0" smtClean="0"/>
              <a:t>object with a unique session ID</a:t>
            </a:r>
            <a:endParaRPr lang="en-US" sz="1600" dirty="0"/>
          </a:p>
        </p:txBody>
      </p:sp>
      <p:cxnSp>
        <p:nvCxnSpPr>
          <p:cNvPr id="36" name="Straight Connector 35"/>
          <p:cNvCxnSpPr>
            <a:stCxn id="28" idx="0"/>
            <a:endCxn id="29" idx="2"/>
          </p:cNvCxnSpPr>
          <p:nvPr/>
        </p:nvCxnSpPr>
        <p:spPr>
          <a:xfrm rot="5400000" flipH="1" flipV="1">
            <a:off x="52197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62800" y="44196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ID: 6347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ID Returned to Client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pic>
        <p:nvPicPr>
          <p:cNvPr id="11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5800" y="4419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3" idx="1"/>
            <a:endCxn id="12" idx="3"/>
          </p:cNvCxnSpPr>
          <p:nvPr/>
        </p:nvCxnSpPr>
        <p:spPr>
          <a:xfrm rot="10800000">
            <a:off x="1752600" y="4762500"/>
            <a:ext cx="762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1"/>
            <a:endCxn id="13" idx="3"/>
          </p:cNvCxnSpPr>
          <p:nvPr/>
        </p:nvCxnSpPr>
        <p:spPr>
          <a:xfrm rot="10800000">
            <a:off x="3810000" y="4762500"/>
            <a:ext cx="838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41592" y="5433536"/>
            <a:ext cx="458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container returns a response which includes</a:t>
            </a:r>
          </a:p>
          <a:p>
            <a:pPr algn="ctr"/>
            <a:r>
              <a:rPr lang="en-US" sz="1600" dirty="0" smtClean="0"/>
              <a:t>the new session ID</a:t>
            </a:r>
            <a:endParaRPr lang="en-US" sz="1600" dirty="0"/>
          </a:p>
        </p:txBody>
      </p:sp>
      <p:cxnSp>
        <p:nvCxnSpPr>
          <p:cNvPr id="40" name="Straight Connector 39"/>
          <p:cNvCxnSpPr>
            <a:stCxn id="14" idx="0"/>
            <a:endCxn id="15" idx="2"/>
          </p:cNvCxnSpPr>
          <p:nvPr/>
        </p:nvCxnSpPr>
        <p:spPr>
          <a:xfrm rot="5400000" flipH="1" flipV="1">
            <a:off x="52197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62800" y="44196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ID: 6347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797176" y="2373868"/>
            <a:ext cx="4213225" cy="1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800" y="1905000"/>
            <a:ext cx="144943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added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2438401"/>
            <a:ext cx="2066591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 ID: 6347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ID Now Sent By Client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pic>
        <p:nvPicPr>
          <p:cNvPr id="11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5800" y="4419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1752600" y="4762500"/>
            <a:ext cx="762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>
            <a:off x="3810000" y="4762500"/>
            <a:ext cx="838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8374" y="5282625"/>
            <a:ext cx="283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client sends the session ID</a:t>
            </a:r>
          </a:p>
          <a:p>
            <a:pPr algn="ctr"/>
            <a:r>
              <a:rPr lang="en-US" sz="1600" dirty="0" smtClean="0"/>
              <a:t>as part of its request</a:t>
            </a:r>
            <a:endParaRPr lang="en-US" sz="1600" dirty="0"/>
          </a:p>
        </p:txBody>
      </p:sp>
      <p:cxnSp>
        <p:nvCxnSpPr>
          <p:cNvPr id="40" name="Straight Connector 39"/>
          <p:cNvCxnSpPr>
            <a:stCxn id="14" idx="0"/>
            <a:endCxn id="15" idx="2"/>
          </p:cNvCxnSpPr>
          <p:nvPr/>
        </p:nvCxnSpPr>
        <p:spPr>
          <a:xfrm rot="5400000" flipH="1" flipV="1">
            <a:off x="52197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62800" y="44196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ID: 6347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23622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2436" y="1905000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cxnSp>
        <p:nvCxnSpPr>
          <p:cNvPr id="29" name="Shape 28"/>
          <p:cNvCxnSpPr>
            <a:stCxn id="41" idx="0"/>
            <a:endCxn id="14" idx="3"/>
          </p:cNvCxnSpPr>
          <p:nvPr/>
        </p:nvCxnSpPr>
        <p:spPr>
          <a:xfrm rot="16200000" flipH="1" flipV="1">
            <a:off x="6724650" y="3638550"/>
            <a:ext cx="342900" cy="1905000"/>
          </a:xfrm>
          <a:prstGeom prst="curvedConnector4">
            <a:avLst>
              <a:gd name="adj1" fmla="val -66667"/>
              <a:gd name="adj2" fmla="val 68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39984" y="381000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getAttribute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20569" y="5257800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container gets the session object</a:t>
            </a:r>
          </a:p>
          <a:p>
            <a:pPr algn="ctr"/>
            <a:r>
              <a:rPr lang="en-US" sz="1600" dirty="0" smtClean="0"/>
              <a:t>associated with this client</a:t>
            </a:r>
          </a:p>
          <a:p>
            <a:pPr algn="ctr"/>
            <a:r>
              <a:rPr lang="en-US" sz="1600" dirty="0" smtClean="0"/>
              <a:t>using the session ID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2438400"/>
            <a:ext cx="206659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Session ID: 6347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way for the container and servlet to send and receive a session ID is using </a:t>
            </a:r>
            <a:r>
              <a:rPr lang="en-US" i="1" dirty="0" smtClean="0"/>
              <a:t>cookies</a:t>
            </a:r>
          </a:p>
          <a:p>
            <a:r>
              <a:rPr lang="en-US" dirty="0" smtClean="0"/>
              <a:t>A cookie is a name/value pair, it can be:</a:t>
            </a:r>
          </a:p>
          <a:p>
            <a:pPr lvl="1"/>
            <a:r>
              <a:rPr lang="en-US" dirty="0" smtClean="0"/>
              <a:t>Transmitted in an HTTP request or response</a:t>
            </a:r>
          </a:p>
          <a:p>
            <a:pPr lvl="1"/>
            <a:r>
              <a:rPr lang="en-US" dirty="0" smtClean="0"/>
              <a:t>Stored on the clients computer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Session 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owan\AppData\Local\Microsoft\Windows\Temporary Internet Files\Content.IE5\Z17ZLHB1\MPj044094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2133600" cy="3203529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/>
          <a:lstStyle/>
          <a:p>
            <a:r>
              <a:rPr lang="en-US" dirty="0" smtClean="0"/>
              <a:t>Firefox allows us to view the cookies that are stored on our machine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742" y="1504950"/>
            <a:ext cx="409820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Response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pic>
        <p:nvPicPr>
          <p:cNvPr id="5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797176" y="2373868"/>
            <a:ext cx="4213225" cy="1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1905000"/>
            <a:ext cx="144943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added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438401"/>
            <a:ext cx="2066591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 ID: 6347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604498"/>
            <a:ext cx="4191000" cy="25853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Set-Cookie: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JSESSIONID=6347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Content-Type: text/html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Content-Length: 456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Connection: close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Request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pic>
        <p:nvPicPr>
          <p:cNvPr id="5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3855184"/>
            <a:ext cx="45720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POST /checkout.htm HTTP/1.1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Host: mysupercoolshop.com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User-Agent: Mozilla/5.0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Cookie: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JSESSIONID=6347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Accept: text/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xml,text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/html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9400" y="23622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2436" y="1905000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2438400"/>
            <a:ext cx="206659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Session ID: 6347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not just for session IDs - they can store any small piece of data</a:t>
            </a:r>
          </a:p>
          <a:p>
            <a:r>
              <a:rPr lang="en-US" dirty="0" smtClean="0"/>
              <a:t>We can create them as name/value pairs and add them to the server response...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Cookies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810000"/>
            <a:ext cx="6934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</a:rPr>
              <a:t>Cookie cookie1 = </a:t>
            </a:r>
            <a:r>
              <a:rPr lang="en-GB" b="1" dirty="0" smtClean="0">
                <a:latin typeface="Courier New"/>
              </a:rPr>
              <a:t>new </a:t>
            </a:r>
            <a:r>
              <a:rPr lang="en-GB" dirty="0" smtClean="0">
                <a:latin typeface="Courier New"/>
              </a:rPr>
              <a:t>Cookie("username", "Bob");</a:t>
            </a:r>
          </a:p>
          <a:p>
            <a:r>
              <a:rPr lang="en-GB" dirty="0" smtClean="0">
                <a:latin typeface="Courier New"/>
              </a:rPr>
              <a:t>Cookie cookie2 = </a:t>
            </a:r>
            <a:r>
              <a:rPr lang="en-GB" b="1" dirty="0" smtClean="0">
                <a:latin typeface="Courier New"/>
              </a:rPr>
              <a:t>new </a:t>
            </a:r>
            <a:r>
              <a:rPr lang="en-GB" dirty="0" smtClean="0">
                <a:latin typeface="Courier New"/>
              </a:rPr>
              <a:t>Cookie("password", "x23d2");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err="1" smtClean="0">
                <a:latin typeface="Courier New"/>
              </a:rPr>
              <a:t>response.addCookie</a:t>
            </a:r>
            <a:r>
              <a:rPr lang="en-US" dirty="0" smtClean="0">
                <a:latin typeface="Courier New"/>
              </a:rPr>
              <a:t>(cookie1);</a:t>
            </a:r>
          </a:p>
          <a:p>
            <a:r>
              <a:rPr lang="en-US" dirty="0" err="1" smtClean="0">
                <a:latin typeface="Courier New"/>
              </a:rPr>
              <a:t>response.addCookie</a:t>
            </a:r>
            <a:r>
              <a:rPr lang="en-US" dirty="0" smtClean="0">
                <a:latin typeface="Courier New"/>
              </a:rPr>
              <a:t>(cookie2);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then be read from the client request</a:t>
            </a:r>
          </a:p>
          <a:p>
            <a:r>
              <a:rPr lang="en-US" dirty="0" smtClean="0"/>
              <a:t>Unfortunately there is no method to get a named cookie, so we must search ourselves...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Cookies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505200"/>
            <a:ext cx="66294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for</a:t>
            </a:r>
            <a:r>
              <a:rPr lang="en-US" dirty="0" smtClean="0">
                <a:latin typeface="Courier New"/>
              </a:rPr>
              <a:t> (Cookie </a:t>
            </a:r>
            <a:r>
              <a:rPr lang="en-US" dirty="0" err="1" smtClean="0">
                <a:latin typeface="Courier New"/>
              </a:rPr>
              <a:t>cookie</a:t>
            </a:r>
            <a:r>
              <a:rPr lang="en-US" dirty="0" smtClean="0">
                <a:latin typeface="Courier New"/>
              </a:rPr>
              <a:t> : </a:t>
            </a:r>
            <a:r>
              <a:rPr lang="en-US" dirty="0" err="1" smtClean="0">
                <a:latin typeface="Courier New"/>
              </a:rPr>
              <a:t>request.getCookies</a:t>
            </a:r>
            <a:r>
              <a:rPr lang="en-US" dirty="0" smtClean="0">
                <a:latin typeface="Courier New"/>
              </a:rPr>
              <a:t>()) {</a:t>
            </a:r>
          </a:p>
          <a:p>
            <a:r>
              <a:rPr lang="en-US" dirty="0" smtClean="0">
                <a:latin typeface="Courier New"/>
              </a:rPr>
              <a:t>  </a:t>
            </a:r>
            <a:r>
              <a:rPr lang="en-US" b="1" dirty="0" smtClean="0">
                <a:latin typeface="Courier New"/>
              </a:rPr>
              <a:t>if</a:t>
            </a:r>
            <a:r>
              <a:rPr lang="en-US" dirty="0" smtClean="0">
                <a:latin typeface="Courier New"/>
              </a:rPr>
              <a:t> (</a:t>
            </a:r>
            <a:r>
              <a:rPr lang="en-US" dirty="0" err="1" smtClean="0">
                <a:latin typeface="Courier New"/>
              </a:rPr>
              <a:t>cookie.getName</a:t>
            </a:r>
            <a:r>
              <a:rPr lang="en-US" dirty="0" smtClean="0">
                <a:latin typeface="Courier New"/>
              </a:rPr>
              <a:t>().equals("username")) {</a:t>
            </a:r>
          </a:p>
          <a:p>
            <a:r>
              <a:rPr lang="en-US" dirty="0" smtClean="0">
                <a:latin typeface="Courier New"/>
              </a:rPr>
              <a:t>    username = </a:t>
            </a:r>
            <a:r>
              <a:rPr lang="en-US" dirty="0" err="1" smtClean="0">
                <a:latin typeface="Courier New"/>
              </a:rPr>
              <a:t>cookie.getValue</a:t>
            </a:r>
            <a:r>
              <a:rPr lang="en-US" dirty="0" smtClean="0">
                <a:latin typeface="Courier New"/>
              </a:rPr>
              <a:t>();</a:t>
            </a:r>
          </a:p>
          <a:p>
            <a:r>
              <a:rPr lang="en-US" dirty="0" smtClean="0">
                <a:latin typeface="Courier New"/>
              </a:rPr>
              <a:t>    </a:t>
            </a:r>
            <a:r>
              <a:rPr lang="en-US" b="1" dirty="0" smtClean="0">
                <a:latin typeface="Courier New"/>
              </a:rPr>
              <a:t>break</a:t>
            </a:r>
            <a:r>
              <a:rPr lang="en-US" dirty="0" smtClean="0">
                <a:latin typeface="Courier New"/>
              </a:rPr>
              <a:t>;</a:t>
            </a:r>
          </a:p>
          <a:p>
            <a:r>
              <a:rPr lang="en-US" dirty="0" smtClean="0">
                <a:latin typeface="Courier New"/>
              </a:rPr>
              <a:t>  }</a:t>
            </a:r>
          </a:p>
          <a:p>
            <a:r>
              <a:rPr lang="en-US" dirty="0" smtClean="0">
                <a:latin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cookies will expire (i.e. be deleted) when the client closes their browser (at the end of their "session")</a:t>
            </a:r>
          </a:p>
          <a:p>
            <a:r>
              <a:rPr lang="en-US" dirty="0" smtClean="0"/>
              <a:t>But we can specify a time in seconds for the cookie to be kept, so that next time the client opens their browser, it still exists...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Cookies: Expiration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343400"/>
            <a:ext cx="6629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</a:rPr>
              <a:t>Cookie </a:t>
            </a:r>
            <a:r>
              <a:rPr lang="en-GB" dirty="0" err="1" smtClean="0">
                <a:latin typeface="Courier New"/>
              </a:rPr>
              <a:t>cookie</a:t>
            </a:r>
            <a:r>
              <a:rPr lang="en-GB" dirty="0" smtClean="0">
                <a:latin typeface="Courier New"/>
              </a:rPr>
              <a:t> = </a:t>
            </a:r>
            <a:r>
              <a:rPr lang="en-GB" b="1" dirty="0" smtClean="0">
                <a:latin typeface="Courier New"/>
              </a:rPr>
              <a:t>new </a:t>
            </a:r>
            <a:r>
              <a:rPr lang="en-GB" dirty="0" smtClean="0">
                <a:latin typeface="Courier New"/>
              </a:rPr>
              <a:t>Cookie("username", "Bob");</a:t>
            </a:r>
          </a:p>
          <a:p>
            <a:r>
              <a:rPr lang="en-US" dirty="0" err="1" smtClean="0">
                <a:latin typeface="Courier New"/>
              </a:rPr>
              <a:t>cookie.setMaxAge</a:t>
            </a:r>
            <a:r>
              <a:rPr lang="en-US" dirty="0" smtClean="0">
                <a:latin typeface="Courier New"/>
              </a:rPr>
              <a:t>(10000); // seconds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err="1" smtClean="0">
                <a:latin typeface="Courier New"/>
              </a:rPr>
              <a:t>response.addCookie</a:t>
            </a:r>
            <a:r>
              <a:rPr lang="en-US" dirty="0" smtClean="0">
                <a:latin typeface="Courier New"/>
              </a:rPr>
              <a:t>(cookie);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servlet on its own has no mechanism for associating consecutive requests from the same client</a:t>
            </a:r>
          </a:p>
          <a:p>
            <a:r>
              <a:rPr lang="en-US" dirty="0" smtClean="0"/>
              <a:t>In order to implement servlet for things like shopping carts we need a way of sharing data between the requests of a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Conversational State</a:t>
            </a:r>
            <a:endParaRPr lang="en-US" dirty="0"/>
          </a:p>
        </p:txBody>
      </p:sp>
      <p:pic>
        <p:nvPicPr>
          <p:cNvPr id="1027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419600"/>
            <a:ext cx="1882775" cy="1371923"/>
          </a:xfrm>
          <a:prstGeom prst="rect">
            <a:avLst/>
          </a:prstGeom>
          <a:noFill/>
        </p:spPr>
      </p:pic>
      <p:pic>
        <p:nvPicPr>
          <p:cNvPr id="1028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191000"/>
            <a:ext cx="1252463" cy="2478088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2819400" y="45720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55626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4355068"/>
            <a:ext cx="229101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basket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2436" y="5410200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797176" y="5105400"/>
            <a:ext cx="4213225" cy="1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3164" y="4876800"/>
            <a:ext cx="144943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added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cookies will not work</a:t>
            </a:r>
          </a:p>
          <a:p>
            <a:pPr lvl="1"/>
            <a:r>
              <a:rPr lang="en-US" dirty="0" smtClean="0"/>
              <a:t>The user may have disabled them in their browser</a:t>
            </a:r>
          </a:p>
          <a:p>
            <a:r>
              <a:rPr lang="en-US" dirty="0" smtClean="0"/>
              <a:t>In such a case the container will attempt to use URL rewriting instead</a:t>
            </a:r>
          </a:p>
          <a:p>
            <a:r>
              <a:rPr lang="en-US" dirty="0" smtClean="0"/>
              <a:t>This means the session ID is appended to every link that the user might click,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Rewriting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45720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/checkout.htm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4572000"/>
            <a:ext cx="434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checkout.htm?jsessionid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=6347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124200" y="46482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requires every link in your site to be encoded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response.encodeURL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Rewriting: </a:t>
            </a:r>
            <a:r>
              <a:rPr lang="en-US" dirty="0" err="1" smtClean="0"/>
              <a:t>encodeURL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743200"/>
            <a:ext cx="693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=\"/checkout.htm\"&gt;"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"Go to checkout&lt;/a&gt;");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4470737"/>
            <a:ext cx="69342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=\""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response.encodeURL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("/checkout.htm")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"\"&gt;Go to checkout&lt;/a&gt;");</a:t>
            </a:r>
          </a:p>
        </p:txBody>
      </p:sp>
      <p:sp>
        <p:nvSpPr>
          <p:cNvPr id="6" name="Striped Right Arrow 5"/>
          <p:cNvSpPr/>
          <p:nvPr/>
        </p:nvSpPr>
        <p:spPr>
          <a:xfrm rot="5400000">
            <a:off x="4152900" y="3467100"/>
            <a:ext cx="571500" cy="952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session object is accessed through the request object, </a:t>
            </a:r>
            <a:r>
              <a:rPr lang="en-US" dirty="0" err="1" smtClean="0"/>
              <a:t>i.e</a:t>
            </a:r>
            <a:endParaRPr lang="en-US" dirty="0" smtClean="0"/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/>
              <a:t>If it is a client's first request, then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will return a new session</a:t>
            </a:r>
          </a:p>
          <a:p>
            <a:r>
              <a:rPr lang="en-US" dirty="0" smtClean="0"/>
              <a:t>Otherwise, it will return an existing session object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session.isNew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will tell us if it is a new session or an existing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Session Object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users means many session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Sessions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1196975" cy="872201"/>
          </a:xfrm>
          <a:prstGeom prst="rect">
            <a:avLst/>
          </a:prstGeom>
          <a:noFill/>
        </p:spPr>
      </p:pic>
      <p:pic>
        <p:nvPicPr>
          <p:cNvPr id="5" name="Picture 2" descr="C:\Users\Rowan\AppData\Local\Microsoft\Windows\Temporary Internet Files\Content.IE5\U2QRYMA0\MPj043869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352800"/>
            <a:ext cx="1296012" cy="8601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86200" y="3733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OGJX8C8T\MPj0422764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419600"/>
            <a:ext cx="990600" cy="990600"/>
          </a:xfrm>
          <a:prstGeom prst="rect">
            <a:avLst/>
          </a:prstGeom>
          <a:noFill/>
        </p:spPr>
      </p:pic>
      <p:pic>
        <p:nvPicPr>
          <p:cNvPr id="4099" name="Picture 3" descr="C:\Users\Rowan\AppData\Local\Microsoft\Windows\Temporary Internet Files\Content.IE5\QI1VS20N\MPj0411786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953000"/>
            <a:ext cx="809625" cy="1062892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6172200" y="24384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ID: 6347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934200" y="34290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ID: 1357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34200" y="44958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ID: 8463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172200" y="54864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ID: 9889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1"/>
          </p:cNvCxnSpPr>
          <p:nvPr/>
        </p:nvCxnSpPr>
        <p:spPr>
          <a:xfrm rot="10800000" flipV="1">
            <a:off x="5562600" y="2819400"/>
            <a:ext cx="6096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rot="10800000" flipV="1">
            <a:off x="5638800" y="3810000"/>
            <a:ext cx="12954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</p:cNvCxnSpPr>
          <p:nvPr/>
        </p:nvCxnSpPr>
        <p:spPr>
          <a:xfrm rot="10800000">
            <a:off x="5638800" y="4267200"/>
            <a:ext cx="1295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rot="10800000">
            <a:off x="5638800" y="4572000"/>
            <a:ext cx="5334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</p:cNvCxnSpPr>
          <p:nvPr/>
        </p:nvCxnSpPr>
        <p:spPr>
          <a:xfrm>
            <a:off x="2797175" y="2798301"/>
            <a:ext cx="936625" cy="7830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</p:cNvCxnSpPr>
          <p:nvPr/>
        </p:nvCxnSpPr>
        <p:spPr>
          <a:xfrm>
            <a:off x="2210412" y="3782876"/>
            <a:ext cx="1523388" cy="103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98" idx="3"/>
          </p:cNvCxnSpPr>
          <p:nvPr/>
        </p:nvCxnSpPr>
        <p:spPr>
          <a:xfrm flipV="1">
            <a:off x="1981200" y="4191000"/>
            <a:ext cx="1752600" cy="72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099" idx="3"/>
          </p:cNvCxnSpPr>
          <p:nvPr/>
        </p:nvCxnSpPr>
        <p:spPr>
          <a:xfrm flipV="1">
            <a:off x="2943225" y="4495800"/>
            <a:ext cx="790575" cy="9886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objects use up memory so they should be deleted once a client has finished making requests</a:t>
            </a:r>
          </a:p>
          <a:p>
            <a:r>
              <a:rPr lang="en-US" dirty="0" smtClean="0"/>
              <a:t>But there is no mechanism in HTTP for knowing when a client has finished</a:t>
            </a:r>
          </a:p>
          <a:p>
            <a:r>
              <a:rPr lang="en-US" dirty="0" smtClean="0"/>
              <a:t>We can though tell the container to delete sessions after they haven't been used for a certain amount of time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Expiring Sessions</a:t>
            </a:r>
            <a:endParaRPr lang="en-US" dirty="0"/>
          </a:p>
        </p:txBody>
      </p:sp>
      <p:pic>
        <p:nvPicPr>
          <p:cNvPr id="5122" name="Picture 2" descr="C:\Users\Rowan\AppData\Local\Microsoft\Windows\Temporary Internet Files\Content.IE5\QI1VS20N\MCj044146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6482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create a session we can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setMaxInactiveInterval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to tell the container how long to wait before deleting the session</a:t>
            </a:r>
          </a:p>
          <a:p>
            <a:r>
              <a:rPr lang="en-US" dirty="0" smtClean="0"/>
              <a:t>Or we set the session timeout value in the DD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Expiring Sessions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886200"/>
            <a:ext cx="6096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&lt;web-app&gt;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&lt;session-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&lt;session-timeout&gt;15&lt;/session-timeout&gt;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&lt;/session-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&lt;/web-app&gt;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5334000"/>
            <a:ext cx="3200400" cy="1219200"/>
          </a:xfrm>
          <a:prstGeom prst="wedgeRoundRectCallout">
            <a:avLst>
              <a:gd name="adj1" fmla="val -84895"/>
              <a:gd name="adj2" fmla="val -69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the container to delete sessions once they haven't been accessed for 15 minutes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Head First </a:t>
            </a:r>
            <a:r>
              <a:rPr lang="en-US" dirty="0" err="1" smtClean="0"/>
              <a:t>Servlets</a:t>
            </a:r>
            <a:r>
              <a:rPr lang="en-US" dirty="0" smtClean="0"/>
              <a:t> and JSP (O'Reilly)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http://java.sun.com/javaee/reference/tutorials/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 is an installation wizard such as the one in OpenMRS 1.5+</a:t>
            </a:r>
          </a:p>
          <a:p>
            <a:r>
              <a:rPr lang="en-US" dirty="0" smtClean="0"/>
              <a:t>We need to remember the answers for each page...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Conversational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342606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4342606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4342606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4342606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cxnSp>
        <p:nvCxnSpPr>
          <p:cNvPr id="9" name="Curved Connector 8"/>
          <p:cNvCxnSpPr>
            <a:stCxn id="4" idx="2"/>
            <a:endCxn id="5" idx="2"/>
          </p:cNvCxnSpPr>
          <p:nvPr/>
        </p:nvCxnSpPr>
        <p:spPr>
          <a:xfrm rot="16200000" flipH="1">
            <a:off x="2019300" y="4342606"/>
            <a:ext cx="1588" cy="1524000"/>
          </a:xfrm>
          <a:prstGeom prst="curvedConnector3">
            <a:avLst>
              <a:gd name="adj1" fmla="val 14395466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2"/>
            <a:endCxn id="6" idx="2"/>
          </p:cNvCxnSpPr>
          <p:nvPr/>
        </p:nvCxnSpPr>
        <p:spPr>
          <a:xfrm rot="16200000" flipH="1">
            <a:off x="3543300" y="4342606"/>
            <a:ext cx="1588" cy="1524000"/>
          </a:xfrm>
          <a:prstGeom prst="curvedConnector3">
            <a:avLst>
              <a:gd name="adj1" fmla="val 14395466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2"/>
            <a:endCxn id="7" idx="2"/>
          </p:cNvCxnSpPr>
          <p:nvPr/>
        </p:nvCxnSpPr>
        <p:spPr>
          <a:xfrm rot="16200000" flipH="1">
            <a:off x="5067300" y="4342606"/>
            <a:ext cx="1588" cy="1524000"/>
          </a:xfrm>
          <a:prstGeom prst="curvedConnector3">
            <a:avLst>
              <a:gd name="adj1" fmla="val 14395466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0"/>
            <a:endCxn id="4" idx="0"/>
          </p:cNvCxnSpPr>
          <p:nvPr/>
        </p:nvCxnSpPr>
        <p:spPr>
          <a:xfrm rot="16200000" flipV="1">
            <a:off x="2019300" y="3580606"/>
            <a:ext cx="1588" cy="1524000"/>
          </a:xfrm>
          <a:prstGeom prst="curvedConnector3">
            <a:avLst>
              <a:gd name="adj1" fmla="val 14395466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5" idx="0"/>
          </p:cNvCxnSpPr>
          <p:nvPr/>
        </p:nvCxnSpPr>
        <p:spPr>
          <a:xfrm rot="16200000" flipV="1">
            <a:off x="3543300" y="3580606"/>
            <a:ext cx="1588" cy="1524000"/>
          </a:xfrm>
          <a:prstGeom prst="curvedConnector3">
            <a:avLst>
              <a:gd name="adj1" fmla="val 14395466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6" idx="0"/>
          </p:cNvCxnSpPr>
          <p:nvPr/>
        </p:nvCxnSpPr>
        <p:spPr>
          <a:xfrm rot="16200000" flipV="1">
            <a:off x="5067300" y="3580606"/>
            <a:ext cx="1588" cy="1524000"/>
          </a:xfrm>
          <a:prstGeom prst="curvedConnector3">
            <a:avLst>
              <a:gd name="adj1" fmla="val 14395466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58000" y="4342606"/>
            <a:ext cx="144780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Install!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  <a:endCxn id="22" idx="1"/>
          </p:cNvCxnSpPr>
          <p:nvPr/>
        </p:nvCxnSpPr>
        <p:spPr>
          <a:xfrm>
            <a:off x="6400800" y="4723606"/>
            <a:ext cx="457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share data between client requests, we use the </a:t>
            </a:r>
            <a:r>
              <a:rPr lang="en-US" dirty="0" err="1" smtClean="0"/>
              <a:t>HttpSession</a:t>
            </a:r>
            <a:r>
              <a:rPr lang="en-US" dirty="0" smtClean="0"/>
              <a:t> object, which has these members: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name, Object value) </a:t>
            </a:r>
            <a:r>
              <a:rPr lang="en-US" dirty="0" smtClean="0"/>
              <a:t>- stores a named value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name) </a:t>
            </a:r>
            <a:r>
              <a:rPr lang="en-US" dirty="0" smtClean="0"/>
              <a:t>- retrieves the named value</a:t>
            </a:r>
          </a:p>
          <a:p>
            <a:r>
              <a:rPr lang="en-US" dirty="0" smtClean="0"/>
              <a:t>We can store anything in a session object, though it is not recommended to store large amount of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Objects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>
            <a:off x="2743200" y="23622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2145268"/>
            <a:ext cx="339708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iPod to shopping basket</a:t>
            </a:r>
            <a:endParaRPr lang="en-US" dirty="0"/>
          </a:p>
        </p:txBody>
      </p:sp>
      <p:pic>
        <p:nvPicPr>
          <p:cNvPr id="11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09600" y="44196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1752600" y="47625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>
            <a:off x="3810000" y="4762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39984" y="3810000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setAttribute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35" name="Shape 34"/>
          <p:cNvCxnSpPr>
            <a:stCxn id="14" idx="3"/>
          </p:cNvCxnSpPr>
          <p:nvPr/>
        </p:nvCxnSpPr>
        <p:spPr>
          <a:xfrm flipV="1">
            <a:off x="5943600" y="4419600"/>
            <a:ext cx="1752600" cy="342900"/>
          </a:xfrm>
          <a:prstGeom prst="curvedConnector4">
            <a:avLst>
              <a:gd name="adj1" fmla="val 32609"/>
              <a:gd name="adj2" fmla="val 16666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5400" y="5257800"/>
            <a:ext cx="245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 sends request to</a:t>
            </a:r>
          </a:p>
          <a:p>
            <a:r>
              <a:rPr lang="en-US" sz="1600" dirty="0" smtClean="0"/>
              <a:t>container to add iPod</a:t>
            </a:r>
          </a:p>
          <a:p>
            <a:pPr algn="ctr"/>
            <a:r>
              <a:rPr lang="en-US" sz="1600" dirty="0" smtClean="0"/>
              <a:t>to basket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5257800"/>
            <a:ext cx="3462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servlet adds iPod item to session</a:t>
            </a:r>
          </a:p>
          <a:p>
            <a:pPr algn="ctr"/>
            <a:r>
              <a:rPr lang="en-US" sz="1600" dirty="0" smtClean="0"/>
              <a:t>associated with this client,</a:t>
            </a:r>
          </a:p>
          <a:p>
            <a:pPr algn="ctr"/>
            <a:r>
              <a:rPr lang="en-US" sz="1600" dirty="0" smtClean="0"/>
              <a:t>as an attribute</a:t>
            </a:r>
            <a:endParaRPr lang="en-US" sz="1600" dirty="0"/>
          </a:p>
        </p:txBody>
      </p:sp>
      <p:cxnSp>
        <p:nvCxnSpPr>
          <p:cNvPr id="40" name="Straight Connector 39"/>
          <p:cNvCxnSpPr>
            <a:stCxn id="14" idx="0"/>
            <a:endCxn id="15" idx="2"/>
          </p:cNvCxnSpPr>
          <p:nvPr/>
        </p:nvCxnSpPr>
        <p:spPr>
          <a:xfrm rot="5400000" flipH="1" flipV="1">
            <a:off x="52197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62800" y="44196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Objects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pic>
        <p:nvPicPr>
          <p:cNvPr id="11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5800" y="4419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3" idx="1"/>
            <a:endCxn id="12" idx="3"/>
          </p:cNvCxnSpPr>
          <p:nvPr/>
        </p:nvCxnSpPr>
        <p:spPr>
          <a:xfrm rot="10800000">
            <a:off x="1752600" y="4762500"/>
            <a:ext cx="762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1"/>
            <a:endCxn id="13" idx="3"/>
          </p:cNvCxnSpPr>
          <p:nvPr/>
        </p:nvCxnSpPr>
        <p:spPr>
          <a:xfrm rot="10800000">
            <a:off x="3810000" y="4762500"/>
            <a:ext cx="838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90482" y="5433536"/>
            <a:ext cx="4482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servlet returns a response to the client</a:t>
            </a:r>
          </a:p>
          <a:p>
            <a:pPr algn="ctr"/>
            <a:r>
              <a:rPr lang="en-US" sz="1600" dirty="0" smtClean="0"/>
              <a:t>to confirm that the iPod was added to their</a:t>
            </a:r>
          </a:p>
          <a:p>
            <a:pPr algn="ctr"/>
            <a:r>
              <a:rPr lang="en-US" sz="1600" dirty="0" smtClean="0"/>
              <a:t>shopping basket</a:t>
            </a:r>
            <a:endParaRPr lang="en-US" sz="1600" dirty="0"/>
          </a:p>
        </p:txBody>
      </p:sp>
      <p:cxnSp>
        <p:nvCxnSpPr>
          <p:cNvPr id="40" name="Straight Connector 39"/>
          <p:cNvCxnSpPr>
            <a:stCxn id="14" idx="0"/>
            <a:endCxn id="15" idx="2"/>
          </p:cNvCxnSpPr>
          <p:nvPr/>
        </p:nvCxnSpPr>
        <p:spPr>
          <a:xfrm rot="5400000" flipH="1" flipV="1">
            <a:off x="52197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62800" y="44196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797176" y="2373868"/>
            <a:ext cx="4213225" cy="1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3164" y="2145268"/>
            <a:ext cx="144943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added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905000" y="3352800"/>
            <a:ext cx="22098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Different request, so different thread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>
            <a:off x="4114800" y="3695700"/>
            <a:ext cx="381000" cy="80010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Client, Same Session</a:t>
            </a:r>
            <a:endParaRPr lang="en-US" dirty="0"/>
          </a:p>
        </p:txBody>
      </p:sp>
      <p:pic>
        <p:nvPicPr>
          <p:cNvPr id="4" name="Picture 3" descr="C:\Users\Rowan\AppData\Local\Microsoft\Windows\Temporary Internet Files\Content.IE5\U2QRYMA0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882775" cy="1371923"/>
          </a:xfrm>
          <a:prstGeom prst="rect">
            <a:avLst/>
          </a:prstGeom>
          <a:noFill/>
        </p:spPr>
      </p:pic>
      <p:pic>
        <p:nvPicPr>
          <p:cNvPr id="11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5800" y="4419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1752600" y="4762500"/>
            <a:ext cx="762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>
            <a:off x="3810000" y="4762500"/>
            <a:ext cx="838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3566" y="5282625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client requests to purchase the</a:t>
            </a:r>
          </a:p>
          <a:p>
            <a:pPr algn="ctr"/>
            <a:r>
              <a:rPr lang="en-US" sz="1600" dirty="0" smtClean="0"/>
              <a:t>items in their shopping basket</a:t>
            </a:r>
            <a:endParaRPr lang="en-US" sz="1600" dirty="0"/>
          </a:p>
        </p:txBody>
      </p:sp>
      <p:cxnSp>
        <p:nvCxnSpPr>
          <p:cNvPr id="40" name="Straight Connector 39"/>
          <p:cNvCxnSpPr>
            <a:stCxn id="14" idx="0"/>
            <a:endCxn id="15" idx="2"/>
          </p:cNvCxnSpPr>
          <p:nvPr/>
        </p:nvCxnSpPr>
        <p:spPr>
          <a:xfrm rot="5400000" flipH="1" flipV="1">
            <a:off x="52197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62800" y="44196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23622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2436" y="2133600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cxnSp>
        <p:nvCxnSpPr>
          <p:cNvPr id="29" name="Shape 28"/>
          <p:cNvCxnSpPr>
            <a:stCxn id="41" idx="0"/>
            <a:endCxn id="14" idx="3"/>
          </p:cNvCxnSpPr>
          <p:nvPr/>
        </p:nvCxnSpPr>
        <p:spPr>
          <a:xfrm rot="16200000" flipH="1" flipV="1">
            <a:off x="6724650" y="3638550"/>
            <a:ext cx="342900" cy="1905000"/>
          </a:xfrm>
          <a:prstGeom prst="curvedConnector4">
            <a:avLst>
              <a:gd name="adj1" fmla="val -66667"/>
              <a:gd name="adj2" fmla="val 68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39984" y="381000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getAttribute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0" y="5257800"/>
            <a:ext cx="2964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servlet gets the iPod item</a:t>
            </a:r>
          </a:p>
          <a:p>
            <a:pPr algn="ctr"/>
            <a:r>
              <a:rPr lang="en-US" sz="1600" dirty="0" smtClean="0"/>
              <a:t>from the session associated</a:t>
            </a:r>
          </a:p>
          <a:p>
            <a:pPr algn="ctr"/>
            <a:r>
              <a:rPr lang="en-US" sz="1600" dirty="0" smtClean="0"/>
              <a:t>with this client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Different Client, Different Session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43200" y="23622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2145268"/>
            <a:ext cx="347402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XBox</a:t>
            </a:r>
            <a:r>
              <a:rPr lang="en-US" dirty="0" smtClean="0"/>
              <a:t> to shopping basket</a:t>
            </a:r>
            <a:endParaRPr lang="en-US" dirty="0"/>
          </a:p>
        </p:txBody>
      </p:sp>
      <p:pic>
        <p:nvPicPr>
          <p:cNvPr id="27" name="Picture 4" descr="C:\Users\Rowan\AppData\Local\Microsoft\Windows\Temporary Internet Files\Content.IE5\Z17ZLHB1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524000"/>
            <a:ext cx="1252463" cy="2478088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85800" y="4419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14600" y="4419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482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C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482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2" idx="3"/>
            <a:endCxn id="33" idx="1"/>
          </p:cNvCxnSpPr>
          <p:nvPr/>
        </p:nvCxnSpPr>
        <p:spPr>
          <a:xfrm>
            <a:off x="1752600" y="47625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35" idx="1"/>
          </p:cNvCxnSpPr>
          <p:nvPr/>
        </p:nvCxnSpPr>
        <p:spPr>
          <a:xfrm>
            <a:off x="3810000" y="4762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39984" y="3810000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setAttribute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45" name="Shape 44"/>
          <p:cNvCxnSpPr>
            <a:stCxn id="35" idx="3"/>
          </p:cNvCxnSpPr>
          <p:nvPr/>
        </p:nvCxnSpPr>
        <p:spPr>
          <a:xfrm flipV="1">
            <a:off x="5943600" y="4419600"/>
            <a:ext cx="1752600" cy="342900"/>
          </a:xfrm>
          <a:prstGeom prst="curvedConnector4">
            <a:avLst>
              <a:gd name="adj1" fmla="val 32609"/>
              <a:gd name="adj2" fmla="val 16666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95400" y="5257800"/>
            <a:ext cx="245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 sends request to</a:t>
            </a:r>
          </a:p>
          <a:p>
            <a:r>
              <a:rPr lang="en-US" sz="1600" dirty="0" smtClean="0"/>
              <a:t>container to add </a:t>
            </a:r>
            <a:r>
              <a:rPr lang="en-US" sz="1600" dirty="0" err="1" smtClean="0"/>
              <a:t>XBox</a:t>
            </a:r>
            <a:endParaRPr lang="en-US" sz="1600" dirty="0" smtClean="0"/>
          </a:p>
          <a:p>
            <a:pPr algn="ctr"/>
            <a:r>
              <a:rPr lang="en-US" sz="1600" dirty="0" smtClean="0"/>
              <a:t>to basket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0" y="52578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servlet adds </a:t>
            </a:r>
            <a:r>
              <a:rPr lang="en-US" sz="1600" dirty="0" err="1" smtClean="0"/>
              <a:t>XBox</a:t>
            </a:r>
            <a:r>
              <a:rPr lang="en-US" sz="1600" dirty="0" smtClean="0"/>
              <a:t> item to session</a:t>
            </a:r>
          </a:p>
          <a:p>
            <a:pPr algn="ctr"/>
            <a:r>
              <a:rPr lang="en-US" sz="1600" dirty="0" smtClean="0"/>
              <a:t>associated with </a:t>
            </a:r>
            <a:r>
              <a:rPr lang="en-US" sz="1600" i="1" dirty="0" smtClean="0"/>
              <a:t>this</a:t>
            </a:r>
            <a:r>
              <a:rPr lang="en-US" sz="1600" dirty="0" smtClean="0"/>
              <a:t> client,</a:t>
            </a:r>
          </a:p>
          <a:p>
            <a:pPr algn="ctr"/>
            <a:r>
              <a:rPr lang="en-US" sz="1600" dirty="0" smtClean="0"/>
              <a:t>as an attribute</a:t>
            </a:r>
            <a:endParaRPr lang="en-US" sz="1600" dirty="0"/>
          </a:p>
        </p:txBody>
      </p:sp>
      <p:cxnSp>
        <p:nvCxnSpPr>
          <p:cNvPr id="48" name="Straight Connector 47"/>
          <p:cNvCxnSpPr>
            <a:stCxn id="35" idx="0"/>
            <a:endCxn id="38" idx="2"/>
          </p:cNvCxnSpPr>
          <p:nvPr/>
        </p:nvCxnSpPr>
        <p:spPr>
          <a:xfrm rot="5400000" flipH="1" flipV="1">
            <a:off x="52197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162800" y="4419600"/>
            <a:ext cx="1371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B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U2QRYMA0\MPj043869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1870075" cy="1241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a stateless protocol so every request appears to come from a new client</a:t>
            </a:r>
          </a:p>
          <a:p>
            <a:r>
              <a:rPr lang="en-US" dirty="0" smtClean="0"/>
              <a:t>IP addresses aren't necessarily unique, so they can't be used</a:t>
            </a:r>
          </a:p>
          <a:p>
            <a:r>
              <a:rPr lang="en-US" dirty="0" smtClean="0"/>
              <a:t>Instead, when a client makes their first request, the server generates a unique session ID, and sends this back to the client</a:t>
            </a:r>
          </a:p>
          <a:p>
            <a:r>
              <a:rPr lang="en-US" dirty="0" smtClean="0"/>
              <a:t>When the client makes another request, they identify themselves using the session 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Owns Which Session?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1135</Words>
  <Application>Microsoft Office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Presentation1</vt:lpstr>
      <vt:lpstr>Sessions</vt:lpstr>
      <vt:lpstr>Conversational State</vt:lpstr>
      <vt:lpstr>Conversational State</vt:lpstr>
      <vt:lpstr>Session Objects</vt:lpstr>
      <vt:lpstr>Session Objects</vt:lpstr>
      <vt:lpstr>Session Objects</vt:lpstr>
      <vt:lpstr>Same Client, Same Session</vt:lpstr>
      <vt:lpstr>Different Client, Different Session</vt:lpstr>
      <vt:lpstr>Who Owns Which Session?</vt:lpstr>
      <vt:lpstr>First Request, New Session ID</vt:lpstr>
      <vt:lpstr>Session ID Returned to Client</vt:lpstr>
      <vt:lpstr>Session ID Now Sent By Client</vt:lpstr>
      <vt:lpstr>Sending Session IDs</vt:lpstr>
      <vt:lpstr>Cookies</vt:lpstr>
      <vt:lpstr>The First Response</vt:lpstr>
      <vt:lpstr>The Second Request</vt:lpstr>
      <vt:lpstr>Custom Cookies</vt:lpstr>
      <vt:lpstr>Custom Cookies</vt:lpstr>
      <vt:lpstr>Custom Cookies: Expiration</vt:lpstr>
      <vt:lpstr>URL Rewriting</vt:lpstr>
      <vt:lpstr>URL Rewriting: encodeURL</vt:lpstr>
      <vt:lpstr>Getting The Session Object</vt:lpstr>
      <vt:lpstr>Managing Sessions</vt:lpstr>
      <vt:lpstr>Expiring Sessions</vt:lpstr>
      <vt:lpstr>Expiring Sessions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60</cp:revision>
  <dcterms:created xsi:type="dcterms:W3CDTF">2009-05-07T15:19:39Z</dcterms:created>
  <dcterms:modified xsi:type="dcterms:W3CDTF">2009-06-03T07:32:44Z</dcterms:modified>
</cp:coreProperties>
</file>