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5" r:id="rId10"/>
    <p:sldId id="266" r:id="rId11"/>
    <p:sldId id="276" r:id="rId12"/>
    <p:sldId id="265" r:id="rId13"/>
    <p:sldId id="270" r:id="rId14"/>
    <p:sldId id="269" r:id="rId15"/>
    <p:sldId id="277" r:id="rId16"/>
    <p:sldId id="271" r:id="rId17"/>
    <p:sldId id="272" r:id="rId18"/>
    <p:sldId id="273" r:id="rId19"/>
    <p:sldId id="274" r:id="rId20"/>
    <p:sldId id="268" r:id="rId21"/>
    <p:sldId id="267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6/9/2009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ee/reference/tutori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Servlet 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more </a:t>
            </a:r>
            <a:r>
              <a:rPr lang="en-US" dirty="0" err="1" smtClean="0"/>
              <a:t>out.println</a:t>
            </a:r>
            <a:r>
              <a:rPr lang="en-US" dirty="0" smtClean="0"/>
              <a:t>("&lt;html&gt;")...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scriptlet's</a:t>
            </a:r>
            <a:r>
              <a:rPr lang="en-US" dirty="0" smtClean="0"/>
              <a:t> code is copied into the service method, and so is called every time a request is handled by the service method</a:t>
            </a:r>
          </a:p>
          <a:p>
            <a:r>
              <a:rPr lang="en-US" dirty="0" smtClean="0"/>
              <a:t>If we have code we want to be called once in the lifetime of the servlet, it can be put in a </a:t>
            </a:r>
            <a:r>
              <a:rPr lang="en-US" i="1" dirty="0" smtClean="0"/>
              <a:t>declaration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&lt;%! ... %&gt; </a:t>
            </a:r>
            <a:r>
              <a:rPr lang="en-US" dirty="0" smtClean="0"/>
              <a:t>tag</a:t>
            </a:r>
            <a:endParaRPr lang="en-US" i="1" dirty="0" smtClean="0"/>
          </a:p>
          <a:p>
            <a:r>
              <a:rPr lang="en-US" dirty="0" smtClean="0"/>
              <a:t>Even methods can be declared, e.g.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4583668"/>
            <a:ext cx="5638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&lt;%!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0; %&gt;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5172670"/>
            <a:ext cx="5638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&lt;%!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++count;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%&gt;</a:t>
            </a:r>
          </a:p>
        </p:txBody>
      </p:sp>
      <p:pic>
        <p:nvPicPr>
          <p:cNvPr id="2050" name="Picture 2" descr="C:\Users\Rowan\AppData\Local\Microsoft\Windows\Temporary Internet Files\Content.IE5\Z17ZLHB1\MPj042233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086599" y="330458"/>
            <a:ext cx="1519423" cy="1007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kinds of comment you can put in a JSP: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&lt;!-- HTML comments --&gt;</a:t>
            </a:r>
          </a:p>
          <a:p>
            <a:pPr lvl="1">
              <a:buNone/>
            </a:pPr>
            <a:r>
              <a:rPr lang="en-US" dirty="0" smtClean="0"/>
              <a:t>	This will be sent to the client like any other HTML tag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&lt;%-- JSP comments --%&gt;</a:t>
            </a:r>
          </a:p>
          <a:p>
            <a:pPr lvl="1">
              <a:buNone/>
            </a:pPr>
            <a:r>
              <a:rPr lang="en-US" dirty="0" smtClean="0"/>
              <a:t>	This will be stripped from the final 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JSP Elements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00201"/>
          <a:ext cx="8229600" cy="412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524000"/>
                <a:gridCol w="4724400"/>
              </a:tblGrid>
              <a:tr h="357342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415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&lt;% ... %&gt;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Scriptlet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Puts Java code directly into the servlet service method</a:t>
                      </a:r>
                      <a:endParaRPr lang="en-US" dirty="0"/>
                    </a:p>
                  </a:txBody>
                  <a:tcPr/>
                </a:tc>
              </a:tr>
              <a:tr h="6415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&lt;%= ... %&gt;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Puts an expression into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out.println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r>
                        <a:rPr lang="en-US" dirty="0" smtClean="0"/>
                        <a:t>inside the servlet service method</a:t>
                      </a:r>
                      <a:endParaRPr lang="en-US" dirty="0"/>
                    </a:p>
                  </a:txBody>
                  <a:tcPr/>
                </a:tc>
              </a:tr>
              <a:tr h="6415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&lt;%@ ... %&gt;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Directive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Gives</a:t>
                      </a:r>
                      <a:r>
                        <a:rPr lang="en-US" baseline="0" dirty="0" smtClean="0"/>
                        <a:t> an instruction to the compiler</a:t>
                      </a:r>
                      <a:endParaRPr lang="en-US" dirty="0"/>
                    </a:p>
                  </a:txBody>
                  <a:tcPr/>
                </a:tc>
              </a:tr>
              <a:tr h="9164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&lt;%! ... %&gt;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Declaration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Puts variable and method</a:t>
                      </a:r>
                      <a:r>
                        <a:rPr lang="en-US" baseline="0" dirty="0" smtClean="0"/>
                        <a:t> declarations into the servlet class, outside of the service method</a:t>
                      </a:r>
                      <a:endParaRPr lang="en-US" dirty="0"/>
                    </a:p>
                  </a:txBody>
                  <a:tcPr/>
                </a:tc>
              </a:tr>
              <a:tr h="9164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&lt;%-- ... --%&gt;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comment which won't be included in the HTML response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already seen how attributes (data values) can be set on the session object, e.g.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session.setAttribute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("count", 10);</a:t>
            </a:r>
          </a:p>
          <a:p>
            <a:r>
              <a:rPr lang="en-US" dirty="0" smtClean="0"/>
              <a:t>But we can also set attributes on the request object, e.g.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request.setAttribute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("count", 12);</a:t>
            </a:r>
          </a:p>
          <a:p>
            <a:r>
              <a:rPr lang="en-US" dirty="0" smtClean="0"/>
              <a:t>.. and also on the application object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application.setAttribute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("count", 14);</a:t>
            </a:r>
          </a:p>
          <a:p>
            <a:r>
              <a:rPr lang="en-US" dirty="0" smtClean="0">
                <a:cs typeface="Courier New" pitchFamily="49" charset="0"/>
              </a:rPr>
              <a:t>Each of these will have a different scope...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3074" name="Picture 2" descr="C:\Users\Rowan\AppData\Local\Microsoft\Windows\Temporary Internet Files\Content.IE5\U2QRYMA0\MPj0430958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228600"/>
            <a:ext cx="1400175" cy="9740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have different scopes, i.e. level of accessibility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" y="2209800"/>
            <a:ext cx="8077200" cy="449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914400" y="2895600"/>
            <a:ext cx="3581400" cy="3124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48200" y="2895600"/>
            <a:ext cx="3581400" cy="31242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43000" y="3810000"/>
            <a:ext cx="1524000" cy="1447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19400" y="3810000"/>
            <a:ext cx="1524000" cy="1447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00600" y="3810000"/>
            <a:ext cx="1524000" cy="1447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77000" y="3810000"/>
            <a:ext cx="1524000" cy="1447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pic>
        <p:nvPicPr>
          <p:cNvPr id="4098" name="Picture 2" descr="C:\Users\Rowan\AppData\Local\Microsoft\Windows\Temporary Internet Files\Content.IE5\Z17ZLHB1\MCj042418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391399" y="381000"/>
            <a:ext cx="1165701" cy="936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228600" y="5638800"/>
            <a:ext cx="86106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Request Scope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295400"/>
            <a:ext cx="3733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receives request</a:t>
            </a:r>
          </a:p>
          <a:p>
            <a:pPr algn="ctr"/>
            <a:r>
              <a:rPr lang="en-US" dirty="0" smtClean="0"/>
              <a:t>and calls </a:t>
            </a:r>
            <a:r>
              <a:rPr lang="en-US" dirty="0" err="1" smtClean="0"/>
              <a:t>servlet's</a:t>
            </a:r>
            <a:r>
              <a:rPr lang="en-US" dirty="0" smtClean="0"/>
              <a:t> </a:t>
            </a:r>
            <a:r>
              <a:rPr lang="en-US" dirty="0" err="1" smtClean="0"/>
              <a:t>doGet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5146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Sets request attribute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3429000"/>
            <a:ext cx="3733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forwards request to another servlet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4648200"/>
            <a:ext cx="3733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other servlet returns a response to the client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007576" y="2209800"/>
            <a:ext cx="430823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007576" y="3124200"/>
            <a:ext cx="430823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981200" y="5562600"/>
            <a:ext cx="430823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22843" y="4800600"/>
            <a:ext cx="179408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"count" =&gt; 10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24400" y="2590800"/>
            <a:ext cx="383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request.setAttribute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("count", 10);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6031468"/>
            <a:ext cx="2803973" cy="40011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request attributes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381000" y="5867400"/>
            <a:ext cx="3733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receives another request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1981200" y="4343400"/>
            <a:ext cx="430823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22843" y="3581400"/>
            <a:ext cx="179408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"count" =&gt; 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0" y="1447800"/>
            <a:ext cx="2803973" cy="40011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request attributes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6515100" y="2247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6515894" y="31615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515894" y="4380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6515894" y="5523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Scopes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60922"/>
          <a:ext cx="8229600" cy="473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42638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objects and attributes associated with a page. A page is represented by a single compiled Java servlet class (along with any include</a:t>
                      </a:r>
                      <a:r>
                        <a:rPr lang="en-GB" baseline="0" dirty="0" smtClean="0"/>
                        <a:t> directives</a:t>
                      </a:r>
                      <a:r>
                        <a:rPr lang="en-GB" dirty="0" smtClean="0"/>
                        <a:t>).</a:t>
                      </a:r>
                      <a:endParaRPr lang="en-US" dirty="0"/>
                    </a:p>
                  </a:txBody>
                  <a:tcPr/>
                </a:tc>
              </a:tr>
              <a:tr h="11276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request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objects and attributes associated with a request initiated by the client. A request may span multiple pages (due to forward directives). </a:t>
                      </a:r>
                      <a:endParaRPr lang="en-US" dirty="0"/>
                    </a:p>
                  </a:txBody>
                  <a:tcPr/>
                </a:tc>
              </a:tr>
              <a:tr h="10065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objects and attributes associated with a single user experience for a client. A session can and often will span multiple client requests. </a:t>
                      </a:r>
                      <a:endParaRPr lang="en-US" dirty="0"/>
                    </a:p>
                  </a:txBody>
                  <a:tcPr/>
                </a:tc>
              </a:tr>
              <a:tr h="10065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application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objects and attributes associated with an entire Web application. This is essentially a global scope spanning an entire Web application across multiple pages, requests, and sessions.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seen how initialization parameters can be given for a servlet, in the DD</a:t>
            </a:r>
          </a:p>
          <a:p>
            <a:r>
              <a:rPr lang="en-US" dirty="0" smtClean="0"/>
              <a:t>This avoids hard-coding values (which might change) into servlet Java code, e.g.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429000"/>
            <a:ext cx="73914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&lt;web-app&gt;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&lt;servlet&gt;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&lt;servlet-name&gt;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&lt;/servlet-name&gt;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&lt;servlet-class&gt;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test.TestServlet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&lt;/servlet-class&gt;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&lt;init-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-name&gt;email&lt;/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-value&gt;bob@pih.org&lt;/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&lt;/init-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&lt;/servlet&gt;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&lt;/web-app&gt;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28600"/>
            <a:ext cx="1074738" cy="1137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the same for a JSP by adding it to the DD as a servlet</a:t>
            </a:r>
          </a:p>
          <a:p>
            <a:r>
              <a:rPr lang="en-US" dirty="0" smtClean="0"/>
              <a:t>Instead of specifying the Java class, we specify the JSP 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429000"/>
            <a:ext cx="73914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&lt;web-app&gt;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&lt;servlet&gt;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&lt;servlet-name&gt;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TestServlet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&lt;/servlet-name&gt;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-file&gt;/test.jsp&lt;/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-file&gt;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&lt;init-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-name&gt;email&lt;/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-value&gt;bob@pih.org&lt;/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&lt;/init-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&lt;/servlet&gt;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&lt;/web-app&gt;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28600"/>
            <a:ext cx="1074738" cy="1137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access the initialization parameters from the JSP, using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dirty="0" smtClean="0"/>
              <a:t> object,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743200"/>
            <a:ext cx="6019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config.getInitParameter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("email") %&gt;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28600"/>
            <a:ext cx="1074738" cy="1137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design a webpage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dirty="0" smtClean="0"/>
              <a:t> calls inside a JAVA file is not good because:</a:t>
            </a:r>
          </a:p>
          <a:p>
            <a:pPr lvl="1"/>
            <a:r>
              <a:rPr lang="en-US" dirty="0" smtClean="0"/>
              <a:t>It mixes business logic and presentation (the opposite of MVC)</a:t>
            </a:r>
          </a:p>
          <a:p>
            <a:pPr lvl="1"/>
            <a:r>
              <a:rPr lang="en-US" dirty="0" smtClean="0"/>
              <a:t>Its difficult to design a page without seeing the layout of the HTML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 Servlet Pages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variable that is by default, available in every JSP page, e.g.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smtClean="0"/>
              <a:t> - an implicit object,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JspWriter</a:t>
            </a:r>
            <a:r>
              <a:rPr lang="en-US" dirty="0" smtClean="0"/>
              <a:t>, used to write data to the HTTP response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dirty="0" smtClean="0"/>
              <a:t> - an implicit object used to access servlet configuration values such as initialization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Implicit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76400"/>
          <a:ext cx="8153400" cy="4541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332"/>
                <a:gridCol w="2562497"/>
                <a:gridCol w="3882571"/>
              </a:tblGrid>
              <a:tr h="38234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 Uses</a:t>
                      </a:r>
                      <a:endParaRPr lang="en-US" dirty="0"/>
                    </a:p>
                  </a:txBody>
                  <a:tcPr/>
                </a:tc>
              </a:tr>
              <a:tr h="45585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JspWriter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outputting HTML</a:t>
                      </a:r>
                      <a:endParaRPr lang="en-US" dirty="0"/>
                    </a:p>
                  </a:txBody>
                  <a:tcPr/>
                </a:tc>
              </a:tr>
              <a:tr h="5713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request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HttpServletRequest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request parameters, attributes and cookies</a:t>
                      </a:r>
                      <a:endParaRPr lang="en-US" dirty="0"/>
                    </a:p>
                  </a:txBody>
                  <a:tcPr/>
                </a:tc>
              </a:tr>
              <a:tr h="5713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response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HttpServletResponse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adding cookies </a:t>
                      </a:r>
                      <a:endParaRPr lang="en-US" dirty="0"/>
                    </a:p>
                  </a:txBody>
                  <a:tcPr/>
                </a:tc>
              </a:tr>
              <a:tr h="5713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session attributes</a:t>
                      </a:r>
                      <a:endParaRPr lang="en-US" dirty="0"/>
                    </a:p>
                  </a:txBody>
                  <a:tcPr/>
                </a:tc>
              </a:tr>
              <a:tr h="5713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application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ServletContext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container-level</a:t>
                      </a:r>
                      <a:r>
                        <a:rPr lang="en-US" baseline="0" dirty="0" smtClean="0"/>
                        <a:t> parameters such as context path</a:t>
                      </a:r>
                      <a:endParaRPr lang="en-US" dirty="0"/>
                    </a:p>
                  </a:txBody>
                  <a:tcPr/>
                </a:tc>
              </a:tr>
              <a:tr h="57133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config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ServletConfig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servlet</a:t>
                      </a:r>
                      <a:r>
                        <a:rPr lang="en-US" baseline="0" dirty="0" smtClean="0"/>
                        <a:t> parameters from the DD</a:t>
                      </a:r>
                      <a:endParaRPr lang="en-US" dirty="0"/>
                    </a:p>
                  </a:txBody>
                  <a:tcPr/>
                </a:tc>
              </a:tr>
              <a:tr h="57133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pageContext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</a:t>
                      </a:r>
                      <a:r>
                        <a:rPr lang="en-US" baseline="0" dirty="0" smtClean="0"/>
                        <a:t> attributes from any scope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Head First </a:t>
            </a:r>
            <a:r>
              <a:rPr lang="en-US" dirty="0" err="1" smtClean="0"/>
              <a:t>Servlets</a:t>
            </a:r>
            <a:r>
              <a:rPr lang="en-US" dirty="0" smtClean="0"/>
              <a:t> and JSP (O'Reilly)</a:t>
            </a:r>
          </a:p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http://java.sun.com/javaee/reference/tutorials/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JSP file that contains HTML, with additional tags and bits of Java code,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Java Servlet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54102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&lt;title&gt;My First JSP&lt;/title&gt;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&lt;%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("Hello World");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50292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75000"/>
                  </a:schemeClr>
                </a:solidFill>
              </a:rPr>
              <a:t>Java + HTML</a:t>
            </a:r>
            <a:endParaRPr 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err="1" smtClean="0">
                <a:cs typeface="Courier New" pitchFamily="49" charset="0"/>
              </a:rPr>
              <a:t>scriptlet</a:t>
            </a:r>
            <a:r>
              <a:rPr lang="en-US" dirty="0" smtClean="0"/>
              <a:t> is just a block of Java code between inside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 ... %&gt; </a:t>
            </a:r>
            <a:r>
              <a:rPr lang="en-US" dirty="0" smtClean="0"/>
              <a:t>tag</a:t>
            </a:r>
          </a:p>
          <a:p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Scriptlets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3276600"/>
            <a:ext cx="5638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String message = "Hello World";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(message);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4888468"/>
            <a:ext cx="5638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 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expression is a piece of Java code which evaluates to a printable value</a:t>
            </a:r>
          </a:p>
          <a:p>
            <a:r>
              <a:rPr lang="en-US" dirty="0" smtClean="0"/>
              <a:t>This is placed inside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&lt;%= ... %&gt; </a:t>
            </a:r>
            <a:r>
              <a:rPr lang="en-US" dirty="0" smtClean="0"/>
              <a:t>tag</a:t>
            </a:r>
          </a:p>
          <a:p>
            <a:r>
              <a:rPr lang="en-US" dirty="0" smtClean="0"/>
              <a:t>No need to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println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No semicolon at the end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4202668"/>
            <a:ext cx="5638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("Hello World"); %&gt;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5117068"/>
            <a:ext cx="5638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&lt;%= "Hello World" %&gt;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191000" y="4724400"/>
            <a:ext cx="609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JSP file is automatically transformed into a servlet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3612" y="27432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Hello.jsp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17612" y="35814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Hello_jsp.java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75012" y="4495800"/>
            <a:ext cx="198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Hello_jsp.class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84812" y="5257800"/>
            <a:ext cx="17526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Hello_jsp</a:t>
            </a:r>
            <a:endParaRPr lang="en-US" dirty="0" smtClean="0"/>
          </a:p>
          <a:p>
            <a:pPr algn="ctr"/>
            <a:r>
              <a:rPr lang="en-US" dirty="0" smtClean="0"/>
              <a:t>Servlet</a:t>
            </a:r>
            <a:endParaRPr lang="en-US" dirty="0"/>
          </a:p>
        </p:txBody>
      </p:sp>
      <p:cxnSp>
        <p:nvCxnSpPr>
          <p:cNvPr id="10" name="Shape 9"/>
          <p:cNvCxnSpPr>
            <a:stCxn id="5" idx="3"/>
            <a:endCxn id="6" idx="0"/>
          </p:cNvCxnSpPr>
          <p:nvPr/>
        </p:nvCxnSpPr>
        <p:spPr>
          <a:xfrm>
            <a:off x="1989012" y="3200400"/>
            <a:ext cx="1143000" cy="3810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6" idx="3"/>
            <a:endCxn id="7" idx="0"/>
          </p:cNvCxnSpPr>
          <p:nvPr/>
        </p:nvCxnSpPr>
        <p:spPr>
          <a:xfrm>
            <a:off x="4046412" y="4038600"/>
            <a:ext cx="1219200" cy="4572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7" idx="3"/>
            <a:endCxn id="8" idx="0"/>
          </p:cNvCxnSpPr>
          <p:nvPr/>
        </p:nvCxnSpPr>
        <p:spPr>
          <a:xfrm>
            <a:off x="6256212" y="4953000"/>
            <a:ext cx="1104900" cy="304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9800" y="290726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translated into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373380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compiled into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84812" y="4343400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loaded as a servlet</a:t>
            </a:r>
          </a:p>
          <a:p>
            <a:pPr algn="ctr"/>
            <a:r>
              <a:rPr lang="en-US" dirty="0" smtClean="0"/>
              <a:t>by the container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85672"/>
          </a:xfrm>
        </p:spPr>
        <p:txBody>
          <a:bodyPr/>
          <a:lstStyle/>
          <a:p>
            <a:r>
              <a:rPr lang="en-US" dirty="0" smtClean="0"/>
              <a:t>The HTML in the JSP becomes </a:t>
            </a:r>
            <a:r>
              <a:rPr lang="en-US" dirty="0" err="1" smtClean="0"/>
              <a:t>println</a:t>
            </a:r>
            <a:r>
              <a:rPr lang="en-US" dirty="0" smtClean="0"/>
              <a:t> calls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Scriptlets</a:t>
            </a:r>
            <a:r>
              <a:rPr lang="en-US" dirty="0" smtClean="0"/>
              <a:t> are copied directly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137357"/>
            <a:ext cx="3429000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&lt;title&gt;My JSP&lt;/title&gt;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&lt;%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"Hello World";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3113544"/>
            <a:ext cx="44196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response.setContentType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("text/html");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("&lt;html&gt;");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("&lt;head&gt;");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("&lt;title&gt;My JSP&lt;/title&gt;");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("&lt;/head&gt;");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("&lt;body&gt;");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("&lt;body&gt;");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"Hello World";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("&lt;/body&gt;");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("&lt;/html&gt;");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962400" y="3823157"/>
            <a:ext cx="381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2696" y="26670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Hello.jsp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267866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Hello_jsp.java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>
                <a:cs typeface="Courier New" pitchFamily="49" charset="0"/>
              </a:rPr>
              <a:t>directive </a:t>
            </a:r>
            <a:r>
              <a:rPr lang="en-US" dirty="0" smtClean="0"/>
              <a:t>is an instruction to be given to the container</a:t>
            </a:r>
          </a:p>
          <a:p>
            <a:r>
              <a:rPr lang="en-US" dirty="0" smtClean="0"/>
              <a:t>They are put in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&lt;%@ ... %&gt; </a:t>
            </a:r>
            <a:r>
              <a:rPr lang="en-US" dirty="0" smtClean="0"/>
              <a:t>tag</a:t>
            </a:r>
          </a:p>
          <a:p>
            <a:r>
              <a:rPr lang="en-US" dirty="0" smtClean="0"/>
              <a:t>For example: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3757136"/>
            <a:ext cx="5638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&lt;%@ page import="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.*" %&gt;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4583668"/>
            <a:ext cx="5638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&lt;%@ include file="header.jsp" %&gt;</a:t>
            </a:r>
          </a:p>
        </p:txBody>
      </p:sp>
      <p:pic>
        <p:nvPicPr>
          <p:cNvPr id="1026" name="Picture 2" descr="C:\Users\Rowan\AppData\Local\Microsoft\Windows\Temporary Internet Files\Content.IE5\U2QRYMA0\MPj043321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381000"/>
            <a:ext cx="1221566" cy="996696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Include Directive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327660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&lt;title&gt;Website&lt;/title&gt;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&lt;h1&gt;My Website&lt;/h1&gt;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&lt;h2&gt;Home&lt;/h2&gt;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&lt;p&gt;Welcome...&lt;/p&gt;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&lt;p&gt;Copyright 2009&lt;/p&gt;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1752600"/>
            <a:ext cx="457200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&lt;title&gt;Website&lt;/title&gt;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&lt;h1&gt;My Website&lt;/h1&gt;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3856672"/>
            <a:ext cx="4572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&lt;%@ include file="header.jsp" %&gt;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&lt;h2&gt;Home&lt;/h2&gt;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&lt;p&gt;Welcome...&lt;/p&gt;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&lt;%@ include file="footer.jsp" %&gt;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5629870"/>
            <a:ext cx="4572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&lt;p&gt;Copyright 2009&lt;/p&gt;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57600" y="3505200"/>
            <a:ext cx="5334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32" y="16118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header.jsp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55835" y="3745468"/>
            <a:ext cx="125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page.jsp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12179" y="5498068"/>
            <a:ext cx="1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footer.jsp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160020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page.jsp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1228</Words>
  <Application>Microsoft Office PowerPoint</Application>
  <PresentationFormat>On-screen Show (4:3)</PresentationFormat>
  <Paragraphs>252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Presentation1</vt:lpstr>
      <vt:lpstr>Java Servlet Pages</vt:lpstr>
      <vt:lpstr>Why Java Servlet Pages</vt:lpstr>
      <vt:lpstr>What is a Java Servlet Page</vt:lpstr>
      <vt:lpstr>Scriptlets</vt:lpstr>
      <vt:lpstr>Expressions</vt:lpstr>
      <vt:lpstr>How it Works</vt:lpstr>
      <vt:lpstr>How it Works</vt:lpstr>
      <vt:lpstr>Directives</vt:lpstr>
      <vt:lpstr>Example: Include Directive</vt:lpstr>
      <vt:lpstr>Declarations</vt:lpstr>
      <vt:lpstr>Comments</vt:lpstr>
      <vt:lpstr>Summary of JSP Elements</vt:lpstr>
      <vt:lpstr>Attributes</vt:lpstr>
      <vt:lpstr>Scopes</vt:lpstr>
      <vt:lpstr>Example: Request Scope</vt:lpstr>
      <vt:lpstr>Summary of Scopes</vt:lpstr>
      <vt:lpstr>Initialization Parameters</vt:lpstr>
      <vt:lpstr>Initialization Parameters</vt:lpstr>
      <vt:lpstr>Initialization Parameters</vt:lpstr>
      <vt:lpstr>Implicit Objects</vt:lpstr>
      <vt:lpstr>Summary of Implicit Objects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92</cp:revision>
  <dcterms:created xsi:type="dcterms:W3CDTF">2009-05-07T15:19:39Z</dcterms:created>
  <dcterms:modified xsi:type="dcterms:W3CDTF">2009-06-09T09:42:47Z</dcterms:modified>
</cp:coreProperties>
</file>