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81" r:id="rId3"/>
    <p:sldId id="285" r:id="rId4"/>
    <p:sldId id="283" r:id="rId5"/>
    <p:sldId id="284" r:id="rId6"/>
    <p:sldId id="287" r:id="rId7"/>
    <p:sldId id="286" r:id="rId8"/>
    <p:sldId id="288" r:id="rId9"/>
    <p:sldId id="289" r:id="rId10"/>
    <p:sldId id="290" r:id="rId11"/>
    <p:sldId id="291" r:id="rId12"/>
    <p:sldId id="293" r:id="rId13"/>
    <p:sldId id="294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C2F3-E69C-4667-B805-9C842B3ECA43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4424F-565C-4439-898E-DDDD6607E0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smtClean="0"/>
              <a:t>Standard Tag </a:t>
            </a:r>
            <a:r>
              <a:rPr lang="en-US" dirty="0" smtClean="0"/>
              <a:t>Library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we can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&lt;c:otherwise&gt; </a:t>
            </a:r>
            <a:r>
              <a:rPr lang="en-US" dirty="0" smtClean="0">
                <a:cs typeface="Courier New" pitchFamily="49" charset="0"/>
              </a:rPr>
              <a:t>like a final 'else' case, e.g.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choose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575679"/>
            <a:ext cx="5836854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&lt;c:choose&gt;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&lt;c:when test="${user.name == 'admin'}"&gt;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&lt;p&gt;Hello Administrator&lt;/p&gt;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&lt;/c:when&gt;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&lt;c:when test="${user.name == 'guest'}"&gt;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&lt;p&gt;Welcome Guest&lt;/p&gt;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&lt;/c:when&gt;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&lt;c:otherwise&gt;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&lt;p&gt;Welcome ${user.name}&lt;/p&gt;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&lt;/c:otherwise&gt;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&lt;/c:choose&gt;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We can iterate over a collection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&lt;c:forEach&gt;</a:t>
            </a:r>
            <a:r>
              <a:rPr lang="en-US" dirty="0" smtClean="0">
                <a:cs typeface="Courier New" pitchFamily="49" charset="0"/>
              </a:rPr>
              <a:t>, e.g.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Supposing we have an attribute which is an </a:t>
            </a:r>
            <a:r>
              <a:rPr lang="en-US" dirty="0" err="1" smtClean="0"/>
              <a:t>ArrayList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 objects...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563070"/>
            <a:ext cx="5561138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&lt;c:forEach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="user" items="${users}"&gt;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&lt;p&gt;Hello ${user}&lt;/p&gt;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&lt;/c:forEach&gt;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3429000"/>
            <a:ext cx="2209800" cy="676870"/>
          </a:xfrm>
          <a:prstGeom prst="wedgeRoundRectCallout">
            <a:avLst>
              <a:gd name="adj1" fmla="val 3064"/>
              <a:gd name="adj2" fmla="val 10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collection to be iterated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3429000"/>
            <a:ext cx="2362200" cy="905470"/>
          </a:xfrm>
          <a:prstGeom prst="wedgeRoundRectCallout">
            <a:avLst>
              <a:gd name="adj1" fmla="val 43961"/>
              <a:gd name="adj2" fmla="val 75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name of the variable to hold each element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10000" y="5495330"/>
            <a:ext cx="2209800" cy="676870"/>
          </a:xfrm>
          <a:prstGeom prst="wedgeRoundRectCallout">
            <a:avLst>
              <a:gd name="adj1" fmla="val -45892"/>
              <a:gd name="adj2" fmla="val -86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current element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If needed, we can get the iteration count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varStatus</a:t>
            </a:r>
            <a:r>
              <a:rPr lang="en-US" dirty="0" smtClean="0">
                <a:cs typeface="Courier New" pitchFamily="49" charset="0"/>
              </a:rPr>
              <a:t>, e.g.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334940"/>
            <a:ext cx="8153400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&lt;c:forEach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="user" items="${users}"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varStatus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="status"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&lt;p&gt;User num. ${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status.count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is ${user.name}&lt;/p&gt;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&lt;c:if test="${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status.last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&lt;/c:if&gt;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&lt;/c:forEach&gt;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2362200"/>
            <a:ext cx="3048000" cy="753070"/>
          </a:xfrm>
          <a:prstGeom prst="wedgeRoundRectCallout">
            <a:avLst>
              <a:gd name="adj1" fmla="val 34665"/>
              <a:gd name="adj2" fmla="val 80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name of the variable to hold the status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19800" y="4258270"/>
            <a:ext cx="2209800" cy="676870"/>
          </a:xfrm>
          <a:prstGeom prst="wedgeRoundRectCallout">
            <a:avLst>
              <a:gd name="adj1" fmla="val -113498"/>
              <a:gd name="adj2" fmla="val -922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index of the current iteration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95800" y="5172670"/>
            <a:ext cx="2209800" cy="676870"/>
          </a:xfrm>
          <a:prstGeom prst="wedgeRoundRectCallout">
            <a:avLst>
              <a:gd name="adj1" fmla="val -63377"/>
              <a:gd name="adj2" fmla="val -141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if this is the last element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formatting </a:t>
            </a:r>
            <a:r>
              <a:rPr lang="en-US" dirty="0" err="1" smtClean="0"/>
              <a:t>taglib</a:t>
            </a:r>
            <a:r>
              <a:rPr lang="en-US" dirty="0" smtClean="0"/>
              <a:t>, this allows us to customize the format of a date attribute,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</a:t>
            </a:r>
            <a:r>
              <a:rPr lang="en-US" dirty="0" err="1" smtClean="0"/>
              <a:t>formatDate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754868"/>
            <a:ext cx="8153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fmt:formatDate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value="${user.dob}"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dateStyle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="long" 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31268"/>
            <a:ext cx="8153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fmt:formatDate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value="${user.dob}"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timeStyle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="short" /&gt;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3429000"/>
            <a:ext cx="3352800" cy="685800"/>
          </a:xfrm>
          <a:prstGeom prst="wedgeRoundRectCallout">
            <a:avLst>
              <a:gd name="adj1" fmla="val 19398"/>
              <a:gd name="adj2" fmla="val -9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one of: default, short, medium, long or 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257800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2.25 PM</a:t>
            </a:r>
            <a:endParaRPr lang="en-US" sz="3200" dirty="0"/>
          </a:p>
        </p:txBody>
      </p:sp>
      <p:sp>
        <p:nvSpPr>
          <p:cNvPr id="10" name="Down Arrow 9"/>
          <p:cNvSpPr/>
          <p:nvPr/>
        </p:nvSpPr>
        <p:spPr>
          <a:xfrm>
            <a:off x="2743200" y="4876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3581400"/>
            <a:ext cx="2999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June 10, 2009</a:t>
            </a:r>
            <a:endParaRPr lang="en-US" sz="3200" dirty="0"/>
          </a:p>
        </p:txBody>
      </p:sp>
      <p:sp>
        <p:nvSpPr>
          <p:cNvPr id="12" name="Down Arrow 11"/>
          <p:cNvSpPr/>
          <p:nvPr/>
        </p:nvSpPr>
        <p:spPr>
          <a:xfrm>
            <a:off x="2362200" y="32004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There's only so much you can do with EL and the standard actions</a:t>
            </a:r>
          </a:p>
          <a:p>
            <a:r>
              <a:rPr lang="en-US" dirty="0" smtClean="0"/>
              <a:t>We don't want to resort to using </a:t>
            </a:r>
            <a:r>
              <a:rPr lang="en-US" dirty="0" err="1" smtClean="0"/>
              <a:t>scriptlets</a:t>
            </a:r>
            <a:endParaRPr lang="en-US" dirty="0" smtClean="0"/>
          </a:p>
          <a:p>
            <a:r>
              <a:rPr lang="en-US" dirty="0" smtClean="0"/>
              <a:t>We can write our own custom tags...</a:t>
            </a:r>
          </a:p>
          <a:p>
            <a:r>
              <a:rPr lang="en-US" dirty="0" smtClean="0"/>
              <a:t>...but thankfully the JSTL library contains lots of useful tags already written for 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what EL can't</a:t>
            </a:r>
            <a:endParaRPr lang="en-US" dirty="0"/>
          </a:p>
        </p:txBody>
      </p:sp>
      <p:pic>
        <p:nvPicPr>
          <p:cNvPr id="2050" name="Picture 2" descr="C:\Users\Rowan\AppData\Local\Microsoft\Windows\Temporary Internet Files\Content.IE5\QI1VS20N\MCj04398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76225"/>
            <a:ext cx="1095375" cy="1095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JSTL's tags are grouped into 5 areas (</a:t>
            </a:r>
            <a:r>
              <a:rPr lang="en-US" dirty="0" err="1" smtClean="0"/>
              <a:t>taglibs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2285998"/>
          <a:ext cx="7239000" cy="348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04"/>
                <a:gridCol w="5669096"/>
              </a:tblGrid>
              <a:tr h="470502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Contains...</a:t>
                      </a:r>
                      <a:endParaRPr lang="en-US" dirty="0"/>
                    </a:p>
                  </a:txBody>
                  <a:tcPr/>
                </a:tc>
              </a:tr>
              <a:tr h="576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support, URL management, flow control, miscellaneous tags</a:t>
                      </a:r>
                      <a:endParaRPr lang="en-US" dirty="0"/>
                    </a:p>
                  </a:txBody>
                  <a:tcPr/>
                </a:tc>
              </a:tr>
              <a:tr h="576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XML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Flow control, transformations</a:t>
                      </a:r>
                      <a:endParaRPr lang="en-US" dirty="0"/>
                    </a:p>
                  </a:txBody>
                  <a:tcPr/>
                </a:tc>
              </a:tr>
              <a:tr h="576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l18N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Localization, message</a:t>
                      </a:r>
                      <a:r>
                        <a:rPr lang="en-US" baseline="0" dirty="0" smtClean="0"/>
                        <a:t> formatting, number and date formatting</a:t>
                      </a:r>
                      <a:endParaRPr lang="en-US" dirty="0"/>
                    </a:p>
                  </a:txBody>
                  <a:tcPr/>
                </a:tc>
              </a:tr>
              <a:tr h="576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576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Functions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manipulation,</a:t>
                      </a:r>
                      <a:r>
                        <a:rPr lang="en-US" baseline="0" dirty="0" smtClean="0"/>
                        <a:t> collection 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Rowan\AppData\Local\Microsoft\Windows\Temporary Internet Files\Content.IE5\OGJX8C8T\MCj043263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28600"/>
            <a:ext cx="1104900" cy="1104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JSTL is not part of the JSP specification, so there two essential steps to start using JSTL tags in our web apps</a:t>
            </a:r>
          </a:p>
          <a:p>
            <a:endParaRPr lang="en-US" dirty="0" smtClean="0"/>
          </a:p>
          <a:p>
            <a:r>
              <a:rPr lang="en-US" dirty="0" smtClean="0"/>
              <a:t>1. Put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jstl.jar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standard.jar</a:t>
            </a:r>
            <a:r>
              <a:rPr lang="en-US" dirty="0" smtClean="0"/>
              <a:t> files into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WEB-INF/lib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2. Put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/>
              <a:t> directive at the top the JSP file which will be using them, for each part of the JSTL you require, e.g.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t-IT" sz="1600" b="1" dirty="0" smtClean="0">
                <a:solidFill>
                  <a:srgbClr val="BF5F3F"/>
                </a:solidFill>
                <a:highlight>
                  <a:srgbClr val="E8F2FE"/>
                </a:highlight>
                <a:latin typeface="Courier New"/>
              </a:rPr>
              <a:t>&lt;%@ </a:t>
            </a:r>
            <a:r>
              <a:rPr lang="it-IT" sz="1600" b="1" dirty="0" smtClean="0">
                <a:solidFill>
                  <a:srgbClr val="3F7F7F"/>
                </a:solidFill>
                <a:highlight>
                  <a:srgbClr val="E8F2FE"/>
                </a:highlight>
                <a:latin typeface="Courier New"/>
              </a:rPr>
              <a:t>taglib </a:t>
            </a:r>
            <a:r>
              <a:rPr lang="it-IT" sz="1600" b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uri</a:t>
            </a:r>
            <a:r>
              <a:rPr lang="it-IT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it-IT" sz="1600" b="1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"http://java.sun.com/jsp/jstl/core" </a:t>
            </a:r>
            <a:r>
              <a:rPr lang="it-IT" sz="1600" b="1" i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/>
              </a:rPr>
              <a:t>prefix</a:t>
            </a:r>
            <a:r>
              <a:rPr lang="it-IT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</a:t>
            </a:r>
            <a:r>
              <a:rPr lang="it-IT" sz="1600" b="1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"c" </a:t>
            </a:r>
            <a:r>
              <a:rPr lang="it-IT" sz="1600" b="1" i="1" dirty="0" smtClean="0">
                <a:solidFill>
                  <a:srgbClr val="BF5F3F"/>
                </a:solidFill>
                <a:highlight>
                  <a:srgbClr val="E8F2FE"/>
                </a:highlight>
                <a:latin typeface="Courier New"/>
              </a:rPr>
              <a:t>%&gt;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1502" y="624840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&lt;c:out value="x"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6991350" y="5162550"/>
            <a:ext cx="5334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JSTL's </a:t>
            </a:r>
            <a:r>
              <a:rPr lang="en-US" dirty="0" err="1" smtClean="0"/>
              <a:t>taglibs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 %&gt; </a:t>
            </a:r>
            <a:r>
              <a:rPr lang="en-US" dirty="0" smtClean="0"/>
              <a:t>directive requires these parameters for the area of the JSTL you want to use...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914400" y="3032390"/>
          <a:ext cx="7315200" cy="260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90600"/>
                <a:gridCol w="4953000"/>
              </a:tblGrid>
              <a:tr h="344363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URI</a:t>
                      </a:r>
                      <a:endParaRPr lang="en-US" dirty="0"/>
                    </a:p>
                  </a:txBody>
                  <a:tcPr/>
                </a:tc>
              </a:tr>
              <a:tr h="448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http://java.sun.com/jsp/jstl/core</a:t>
                      </a:r>
                      <a:endParaRPr lang="en-US" dirty="0"/>
                    </a:p>
                  </a:txBody>
                  <a:tcPr/>
                </a:tc>
              </a:tr>
              <a:tr h="448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XML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http://java.sun.com/jsp/jstl/xml</a:t>
                      </a:r>
                      <a:endParaRPr lang="en-US" dirty="0"/>
                    </a:p>
                  </a:txBody>
                  <a:tcPr/>
                </a:tc>
              </a:tr>
              <a:tr h="448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l18N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fmt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http://java.sun.com/jsp/jstl/fmt</a:t>
                      </a:r>
                      <a:endParaRPr lang="en-US" dirty="0"/>
                    </a:p>
                  </a:txBody>
                  <a:tcPr/>
                </a:tc>
              </a:tr>
              <a:tr h="448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Database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sql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http://java.sun.com/jsp/jstl/sql</a:t>
                      </a:r>
                      <a:endParaRPr lang="en-US" dirty="0"/>
                    </a:p>
                  </a:txBody>
                  <a:tcPr/>
                </a:tc>
              </a:tr>
              <a:tr h="448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Functions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http://java.sun.com/jsp/jstl/functions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some of the most commonly used JSTL tags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simple tag outputs a value and encodes any XML entities, e.g.</a:t>
            </a:r>
          </a:p>
          <a:p>
            <a:pPr lvl="1"/>
            <a:r>
              <a:rPr lang="en-US" dirty="0" smtClean="0"/>
              <a:t>If we define an attribute with some HTML tags: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then output that with &lt;c:out&gt;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result in the response is...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895600"/>
            <a:ext cx="693972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("content", "&lt;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&gt;Italic&lt;/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126468"/>
            <a:ext cx="693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&lt;c:out value="content" /&gt;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269468"/>
            <a:ext cx="6934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lt;i&amp;gt;Italic&amp;lt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i&amp;gt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Rowan\AppData\Local\Microsoft\Windows\Temporary Internet Files\Content.IE5\OGJX8C8T\MPj04394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588" y="342068"/>
            <a:ext cx="1313742" cy="877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lets us put an if condition into our JSP, e.g.</a:t>
            </a:r>
          </a:p>
          <a:p>
            <a:pPr lvl="1"/>
            <a:r>
              <a:rPr lang="en-US" dirty="0" smtClean="0"/>
              <a:t>Some HTML should only be displayed if an attribute called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 smtClean="0"/>
              <a:t> is defined: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486870"/>
            <a:ext cx="4647426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&lt;c:if test="${user != null}"&gt;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&lt;p&gt;Welcome ${user.name}&lt;/p&gt;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&lt;/c:if&gt;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3429000"/>
            <a:ext cx="2362200" cy="762000"/>
          </a:xfrm>
          <a:prstGeom prst="wedgeRoundRectCallout">
            <a:avLst>
              <a:gd name="adj1" fmla="val -23014"/>
              <a:gd name="adj2" fmla="val 77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EL expression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4724400"/>
            <a:ext cx="2362200" cy="762000"/>
          </a:xfrm>
          <a:prstGeom prst="wedgeRoundRectCallout">
            <a:avLst>
              <a:gd name="adj1" fmla="val -67176"/>
              <a:gd name="adj2" fmla="val -15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parsed if test is true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&lt;c:if&gt; </a:t>
            </a:r>
            <a:r>
              <a:rPr lang="en-US" dirty="0" smtClean="0"/>
              <a:t>tag does not allow us to specify </a:t>
            </a:r>
            <a:r>
              <a:rPr lang="en-US" i="1" dirty="0" smtClean="0"/>
              <a:t>'else if' </a:t>
            </a:r>
            <a:r>
              <a:rPr lang="en-US" dirty="0" smtClean="0"/>
              <a:t>conditions. For that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&lt;c:choose&gt;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&lt;c:when&gt;</a:t>
            </a:r>
            <a:r>
              <a:rPr lang="en-US" dirty="0" smtClean="0">
                <a:cs typeface="Courier New" pitchFamily="49" charset="0"/>
              </a:rPr>
              <a:t>, e.g.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To specify two different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choose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343870"/>
            <a:ext cx="5974713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&lt;c:choose&gt;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&lt;c:when test="${user.name == 'admin'}"&gt;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&lt;p&gt;Hello Administrator&lt;/p&gt;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&lt;/c:when&gt;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&lt;c:when test="${user.name == 'guest'}"&gt;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&lt;p&gt;Welcome Guest&lt;/p&gt;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&lt;/c:when&gt;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&lt;/c:choose&gt;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753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Presentation1</vt:lpstr>
      <vt:lpstr>JSTL</vt:lpstr>
      <vt:lpstr>Doing what EL can't</vt:lpstr>
      <vt:lpstr>JSTL</vt:lpstr>
      <vt:lpstr>Using JSTL</vt:lpstr>
      <vt:lpstr>JSTL's taglibs</vt:lpstr>
      <vt:lpstr>Tag Examples</vt:lpstr>
      <vt:lpstr>Core: out</vt:lpstr>
      <vt:lpstr>Core: if</vt:lpstr>
      <vt:lpstr>Core: choose</vt:lpstr>
      <vt:lpstr>Core: choose</vt:lpstr>
      <vt:lpstr>Core: forEach</vt:lpstr>
      <vt:lpstr>Core: forEach</vt:lpstr>
      <vt:lpstr>Formatting: formatDate 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185</cp:revision>
  <dcterms:created xsi:type="dcterms:W3CDTF">2009-05-07T15:19:39Z</dcterms:created>
  <dcterms:modified xsi:type="dcterms:W3CDTF">2009-06-11T06:06:49Z</dcterms:modified>
</cp:coreProperties>
</file>