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3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2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7A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ee/reference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JSTL and HTML aren't enough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its simplest a tag file can be just some HTML to be included,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743200"/>
            <a:ext cx="5486400" cy="9144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tag language="java" 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&lt;small&gt;Copyright EHSDI 2009&lt;/small&gt;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5486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copyright.tag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4105870"/>
            <a:ext cx="54864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prefix="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tagdir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="/WEB-INF/tags"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ehsdi:copyright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175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includes are customized using request parameters,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This makes it easy to confuse tag parameters and GET/POST parameters</a:t>
            </a:r>
          </a:p>
          <a:p>
            <a:endParaRPr lang="en-US" dirty="0" smtClean="0"/>
          </a:p>
          <a:p>
            <a:r>
              <a:rPr lang="en-US" dirty="0" smtClean="0"/>
              <a:t>Tag files use attributes instead: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 smtClean="0"/>
              <a:t> directive inside the tag file</a:t>
            </a:r>
          </a:p>
          <a:p>
            <a:pPr lvl="1"/>
            <a:r>
              <a:rPr lang="en-US" dirty="0" smtClean="0"/>
              <a:t>This creates attributes whose scope is the tag file</a:t>
            </a:r>
          </a:p>
          <a:p>
            <a:pPr lvl="1"/>
            <a:r>
              <a:rPr lang="en-US" dirty="0" smtClean="0"/>
              <a:t>The attribute values are set on the tag itself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attributes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752600"/>
            <a:ext cx="55626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tag language="java" %&gt;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&lt;%@ attribute name="holder" 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&lt;small&gt;Copyright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${holder}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&lt;/small&gt;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426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copyright.tag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3115270"/>
            <a:ext cx="55626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prefix="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tagdir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="/WEB-INF/tags"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ehsdi:copyright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holder="EHSDI 2009"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1269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page.jsp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5117068"/>
            <a:ext cx="55626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&lt;small&gt;Copyright EHSDI 2009&lt;small&gt;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1054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us to specify the properties of a tag attribute: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the name of the attribute</a:t>
            </a:r>
          </a:p>
          <a:p>
            <a:pPr lvl="1"/>
            <a:r>
              <a:rPr lang="en-US" b="1" dirty="0" smtClean="0"/>
              <a:t>required</a:t>
            </a:r>
            <a:r>
              <a:rPr lang="en-US" dirty="0" smtClean="0"/>
              <a:t>: whether or not attribute is required for this tag</a:t>
            </a:r>
          </a:p>
          <a:p>
            <a:pPr lvl="1"/>
            <a:r>
              <a:rPr lang="en-US" b="1" dirty="0" err="1" smtClean="0"/>
              <a:t>rtexprvalue</a:t>
            </a:r>
            <a:r>
              <a:rPr lang="en-US" dirty="0" smtClean="0"/>
              <a:t>: whether or not attribute value can be an EL expression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648200"/>
            <a:ext cx="6526146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attribute name="holder" required="true" %&gt;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tag body is anything between the start and end tag,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body content is displayed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jsp:doBody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dirty="0" smtClean="0"/>
              <a:t>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with bodies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55626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tag language="java" 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&gt;MSG: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jsp:doBody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26946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msg.tag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438400"/>
            <a:ext cx="55626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prefix="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tagdir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="/WEB-INF/tags"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ehsdi:msg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This is the body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ehsdi:msg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45006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values don't have to be strings - they can be any Java object</a:t>
            </a:r>
          </a:p>
          <a:p>
            <a:r>
              <a:rPr lang="en-US" dirty="0" smtClean="0"/>
              <a:t>We can specify the object type in the attribute directive, to prevent the wrong type of object being passed,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877270"/>
            <a:ext cx="8001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&lt;%@ attribute name="items"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java.util.Collection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%&gt;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Collection size is: ${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fn:length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(items)}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419600" y="5105400"/>
            <a:ext cx="2819400" cy="990600"/>
          </a:xfrm>
          <a:prstGeom prst="wedgeRoundRectCallout">
            <a:avLst>
              <a:gd name="adj1" fmla="val -44130"/>
              <a:gd name="adj2" fmla="val -79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JSTL function which returns the length of 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logic for displaying a tag is too complex for JSTL and EL</a:t>
            </a:r>
          </a:p>
          <a:p>
            <a:r>
              <a:rPr lang="en-US" dirty="0" smtClean="0"/>
              <a:t>We can create a Java class which displays a tag by extending one of the </a:t>
            </a:r>
            <a:r>
              <a:rPr lang="en-US" i="1" dirty="0" smtClean="0"/>
              <a:t>tag handler </a:t>
            </a:r>
            <a:r>
              <a:rPr lang="en-US" dirty="0" smtClean="0"/>
              <a:t>classes in the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classes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U2QRYMA0\MCj033407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821102"/>
            <a:ext cx="1971675" cy="2493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tag handler class in the API:</a:t>
            </a:r>
          </a:p>
          <a:p>
            <a:endParaRPr lang="en-US" dirty="0" smtClean="0"/>
          </a:p>
          <a:p>
            <a:r>
              <a:rPr lang="en-US" b="1" dirty="0" smtClean="0"/>
              <a:t>Simple</a:t>
            </a:r>
            <a:r>
              <a:rPr lang="en-US" dirty="0" smtClean="0"/>
              <a:t>: these are the newer, JSP 2.0 way of creating custom tags</a:t>
            </a:r>
          </a:p>
          <a:p>
            <a:endParaRPr lang="en-US" dirty="0" smtClean="0"/>
          </a:p>
          <a:p>
            <a:r>
              <a:rPr lang="en-US" b="1" dirty="0" smtClean="0"/>
              <a:t>Classic</a:t>
            </a:r>
            <a:r>
              <a:rPr lang="en-US" dirty="0" smtClean="0"/>
              <a:t>: the older way - sometimes necessary to resort to these, but mainly you only have to work with these in older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vs</a:t>
            </a:r>
            <a:r>
              <a:rPr lang="en-US" dirty="0" smtClean="0"/>
              <a:t> Classic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 that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SimpleTagSupport</a:t>
            </a:r>
            <a:r>
              <a:rPr lang="en-US" dirty="0" smtClean="0">
                <a:cs typeface="Courier New" pitchFamily="49" charset="0"/>
              </a:rPr>
              <a:t> (requires </a:t>
            </a:r>
            <a:r>
              <a:rPr lang="en-US" i="1" dirty="0" smtClean="0">
                <a:cs typeface="Courier New" pitchFamily="49" charset="0"/>
              </a:rPr>
              <a:t>jsp-api.jar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/>
              <a:t>Override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doTag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method, to output some HTML, etc</a:t>
            </a:r>
          </a:p>
          <a:p>
            <a:r>
              <a:rPr lang="en-US" dirty="0" smtClean="0"/>
              <a:t>Create a </a:t>
            </a:r>
            <a:r>
              <a:rPr lang="en-US" i="1" dirty="0" smtClean="0"/>
              <a:t>Tag Library Descriptor </a:t>
            </a:r>
            <a:r>
              <a:rPr lang="en-US" dirty="0" smtClean="0"/>
              <a:t>(TLD) file and add a definition for your new tag</a:t>
            </a:r>
          </a:p>
          <a:p>
            <a:r>
              <a:rPr lang="en-US" dirty="0" smtClean="0"/>
              <a:t>Place the TLD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/WEB-INF/</a:t>
            </a:r>
          </a:p>
          <a:p>
            <a:r>
              <a:rPr lang="en-US" dirty="0" smtClean="0"/>
              <a:t>Import the tag library into a JSP page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/>
              <a:t> directive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'Simple' custom tag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handler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672" y="1938278"/>
            <a:ext cx="7904728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</a:rPr>
              <a:t>import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javax.servlet.jsp.tagext.SimpleTagSupport</a:t>
            </a:r>
            <a:r>
              <a:rPr lang="en-US" dirty="0" smtClean="0">
                <a:latin typeface="Courier New"/>
              </a:rPr>
              <a:t>;</a:t>
            </a:r>
          </a:p>
          <a:p>
            <a:endParaRPr lang="en-US" dirty="0" smtClean="0">
              <a:latin typeface="Courier New"/>
            </a:endParaRPr>
          </a:p>
          <a:p>
            <a:r>
              <a:rPr lang="en-GB" b="1" dirty="0" smtClean="0">
                <a:latin typeface="Courier New"/>
              </a:rPr>
              <a:t>public</a:t>
            </a:r>
            <a:r>
              <a:rPr lang="en-GB" dirty="0" smtClean="0">
                <a:latin typeface="Courier New"/>
              </a:rPr>
              <a:t> </a:t>
            </a:r>
            <a:r>
              <a:rPr lang="en-GB" b="1" dirty="0" smtClean="0">
                <a:latin typeface="Courier New"/>
              </a:rPr>
              <a:t>class</a:t>
            </a:r>
            <a:r>
              <a:rPr lang="en-GB" dirty="0" smtClean="0">
                <a:latin typeface="Courier New"/>
              </a:rPr>
              <a:t> </a:t>
            </a:r>
            <a:r>
              <a:rPr lang="en-GB" dirty="0" err="1" smtClean="0">
                <a:latin typeface="Courier New"/>
              </a:rPr>
              <a:t>FirstTag</a:t>
            </a:r>
            <a:r>
              <a:rPr lang="en-GB" dirty="0" smtClean="0">
                <a:latin typeface="Courier New"/>
              </a:rPr>
              <a:t> </a:t>
            </a:r>
            <a:r>
              <a:rPr lang="en-GB" b="1" dirty="0" smtClean="0">
                <a:latin typeface="Courier New"/>
              </a:rPr>
              <a:t>extends</a:t>
            </a:r>
            <a:r>
              <a:rPr lang="en-GB" dirty="0" smtClean="0">
                <a:latin typeface="Courier New"/>
              </a:rPr>
              <a:t> </a:t>
            </a:r>
            <a:r>
              <a:rPr lang="en-GB" dirty="0" err="1" smtClean="0">
                <a:latin typeface="Courier New"/>
              </a:rPr>
              <a:t>SimpleTagSupport</a:t>
            </a:r>
            <a:r>
              <a:rPr lang="en-GB" dirty="0" smtClean="0">
                <a:latin typeface="Courier New"/>
              </a:rPr>
              <a:t> {</a:t>
            </a:r>
          </a:p>
          <a:p>
            <a:r>
              <a:rPr lang="en-GB" dirty="0" smtClean="0">
                <a:latin typeface="Courier New"/>
              </a:rPr>
              <a:t>  </a:t>
            </a:r>
          </a:p>
          <a:p>
            <a:r>
              <a:rPr lang="en-GB" b="1" dirty="0" smtClean="0">
                <a:latin typeface="Courier New"/>
              </a:rPr>
              <a:t>  public</a:t>
            </a:r>
            <a:r>
              <a:rPr lang="en-GB" dirty="0" smtClean="0">
                <a:latin typeface="Courier New"/>
              </a:rPr>
              <a:t> </a:t>
            </a:r>
            <a:r>
              <a:rPr lang="en-GB" b="1" dirty="0" smtClean="0">
                <a:latin typeface="Courier New"/>
              </a:rPr>
              <a:t>void</a:t>
            </a:r>
            <a:r>
              <a:rPr lang="en-GB" dirty="0" smtClean="0">
                <a:latin typeface="Courier New"/>
              </a:rPr>
              <a:t> </a:t>
            </a:r>
            <a:r>
              <a:rPr lang="en-GB" dirty="0" err="1" smtClean="0">
                <a:latin typeface="Courier New"/>
              </a:rPr>
              <a:t>doTag</a:t>
            </a:r>
            <a:r>
              <a:rPr lang="en-GB" dirty="0" smtClean="0">
                <a:latin typeface="Courier New"/>
              </a:rPr>
              <a:t>() </a:t>
            </a:r>
            <a:r>
              <a:rPr lang="en-GB" b="1" dirty="0" smtClean="0">
                <a:latin typeface="Courier New"/>
              </a:rPr>
              <a:t>throws</a:t>
            </a:r>
            <a:r>
              <a:rPr lang="en-GB" dirty="0" smtClean="0">
                <a:latin typeface="Courier New"/>
              </a:rPr>
              <a:t> </a:t>
            </a:r>
            <a:r>
              <a:rPr lang="en-GB" dirty="0" err="1" smtClean="0">
                <a:latin typeface="Courier New"/>
              </a:rPr>
              <a:t>JspException</a:t>
            </a:r>
            <a:r>
              <a:rPr lang="en-GB" dirty="0" smtClean="0">
                <a:latin typeface="Courier New"/>
              </a:rPr>
              <a:t>, </a:t>
            </a:r>
            <a:r>
              <a:rPr lang="en-GB" dirty="0" err="1" smtClean="0">
                <a:latin typeface="Courier New"/>
              </a:rPr>
              <a:t>IOException</a:t>
            </a:r>
            <a:r>
              <a:rPr lang="en-GB" dirty="0" smtClean="0">
                <a:latin typeface="Courier New"/>
              </a:rPr>
              <a:t> {</a:t>
            </a:r>
          </a:p>
          <a:p>
            <a:r>
              <a:rPr lang="en-US" dirty="0" smtClean="0">
                <a:latin typeface="Courier New"/>
              </a:rPr>
              <a:t>    </a:t>
            </a:r>
            <a:r>
              <a:rPr lang="en-US" dirty="0" err="1" smtClean="0">
                <a:latin typeface="Courier New"/>
              </a:rPr>
              <a:t>JspWriter</a:t>
            </a:r>
            <a:r>
              <a:rPr lang="en-US" dirty="0" smtClean="0">
                <a:latin typeface="Courier New"/>
              </a:rPr>
              <a:t> out = </a:t>
            </a:r>
            <a:r>
              <a:rPr lang="en-US" dirty="0" err="1" smtClean="0">
                <a:latin typeface="Courier New"/>
              </a:rPr>
              <a:t>getJspContext</a:t>
            </a:r>
            <a:r>
              <a:rPr lang="en-US" dirty="0" smtClean="0">
                <a:latin typeface="Courier New"/>
              </a:rPr>
              <a:t>().</a:t>
            </a:r>
            <a:r>
              <a:rPr lang="en-US" dirty="0" err="1" smtClean="0">
                <a:latin typeface="Courier New"/>
              </a:rPr>
              <a:t>getOut</a:t>
            </a:r>
            <a:r>
              <a:rPr lang="en-US" dirty="0" smtClean="0">
                <a:latin typeface="Courier New"/>
              </a:rPr>
              <a:t>();</a:t>
            </a:r>
          </a:p>
          <a:p>
            <a:r>
              <a:rPr lang="en-GB" dirty="0" smtClean="0">
                <a:latin typeface="Courier New"/>
              </a:rPr>
              <a:t>    </a:t>
            </a:r>
          </a:p>
          <a:p>
            <a:r>
              <a:rPr lang="en-GB" dirty="0" smtClean="0">
                <a:latin typeface="Courier New"/>
              </a:rPr>
              <a:t>    </a:t>
            </a:r>
            <a:r>
              <a:rPr lang="en-GB" dirty="0" err="1" smtClean="0">
                <a:latin typeface="Courier New"/>
              </a:rPr>
              <a:t>out.write</a:t>
            </a:r>
            <a:r>
              <a:rPr lang="en-GB" dirty="0" smtClean="0">
                <a:latin typeface="Courier New"/>
              </a:rPr>
              <a:t>(</a:t>
            </a:r>
            <a:r>
              <a:rPr lang="en-GB" i="1" dirty="0" smtClean="0">
                <a:latin typeface="Courier New"/>
              </a:rPr>
              <a:t>"&lt;b&gt;My First Tag&lt;/b&gt;"</a:t>
            </a:r>
            <a:r>
              <a:rPr lang="en-GB" dirty="0" smtClean="0">
                <a:latin typeface="Courier New"/>
              </a:rPr>
              <a:t>);</a:t>
            </a:r>
          </a:p>
          <a:p>
            <a:r>
              <a:rPr lang="en-US" dirty="0" smtClean="0">
                <a:latin typeface="Courier New"/>
              </a:rPr>
              <a:t>  }</a:t>
            </a:r>
          </a:p>
          <a:p>
            <a:r>
              <a:rPr lang="en-US" dirty="0" smtClean="0"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a lot with EL and JSTL</a:t>
            </a:r>
          </a:p>
          <a:p>
            <a:pPr lvl="1"/>
            <a:r>
              <a:rPr lang="en-US" dirty="0" smtClean="0"/>
              <a:t>EL provides the access to data and attributes</a:t>
            </a:r>
          </a:p>
          <a:p>
            <a:pPr lvl="1"/>
            <a:r>
              <a:rPr lang="en-US" dirty="0" smtClean="0"/>
              <a:t>JSTL provides some logic and flow control</a:t>
            </a:r>
          </a:p>
          <a:p>
            <a:r>
              <a:rPr lang="en-US" dirty="0" smtClean="0"/>
              <a:t>What if we need a web component with complex Java code just to display it?</a:t>
            </a:r>
          </a:p>
          <a:p>
            <a:r>
              <a:rPr lang="en-US" dirty="0" smtClean="0"/>
              <a:t>What if we have a web component that we want to include many times on page?</a:t>
            </a:r>
          </a:p>
          <a:p>
            <a:r>
              <a:rPr lang="en-US" dirty="0" smtClean="0"/>
              <a:t>What if we want a web designer to be able to customize such a component with having to edit any Java?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TLD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828528" cy="381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&lt;description&gt;EHSDI tag library&lt;/description&gt;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-version&gt;1.0&lt;/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-version&gt;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&lt;short-name&gt;EHSDI&lt;/short-name&gt;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ehsdiTags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&lt;tag&gt;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&lt;description&gt;My first tag&lt;/description&gt;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&lt;name&gt;first&lt;/name&gt;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&lt;tag-class&gt;eh203.custtags.FirstTag&lt;/tag-class&gt;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&lt;body-content&gt;empty&lt;/body-content&gt;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&lt;/tag&gt;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JSP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7828528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prefix="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ehsdi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ehsdiTags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ehsdi:first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743200" y="4572000"/>
            <a:ext cx="2362200" cy="762000"/>
          </a:xfrm>
          <a:prstGeom prst="wedgeRoundRectCallout">
            <a:avLst>
              <a:gd name="adj1" fmla="val -44277"/>
              <a:gd name="adj2" fmla="val -93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tag </a:t>
            </a:r>
            <a:r>
              <a:rPr lang="en-US" b="1" dirty="0" smtClean="0"/>
              <a:t>name</a:t>
            </a:r>
            <a:r>
              <a:rPr lang="en-US" dirty="0" smtClean="0"/>
              <a:t> in the TLD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57800" y="1524000"/>
            <a:ext cx="2362200" cy="762000"/>
          </a:xfrm>
          <a:prstGeom prst="wedgeRoundRectCallout">
            <a:avLst>
              <a:gd name="adj1" fmla="val -32282"/>
              <a:gd name="adj2" fmla="val 95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tag library's </a:t>
            </a:r>
            <a:r>
              <a:rPr lang="en-US" b="1" dirty="0" err="1" smtClean="0"/>
              <a:t>uri</a:t>
            </a:r>
            <a:r>
              <a:rPr lang="en-US" dirty="0" smtClean="0"/>
              <a:t> in the TLD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tag that has a body, we can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getJspBody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the body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tag with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89074"/>
            <a:ext cx="7904728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prefix="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ehsdi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ehsdiTags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ehsdi:first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&gt;I've got a body!&lt;/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ehsdi:first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646474"/>
            <a:ext cx="79248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/>
              </a:rPr>
              <a:t>public void </a:t>
            </a:r>
            <a:r>
              <a:rPr lang="en-GB" dirty="0" err="1" smtClean="0">
                <a:latin typeface="Courier New"/>
              </a:rPr>
              <a:t>doTag</a:t>
            </a:r>
            <a:r>
              <a:rPr lang="en-GB" dirty="0" smtClean="0">
                <a:latin typeface="Courier New"/>
              </a:rPr>
              <a:t>() throws </a:t>
            </a:r>
            <a:r>
              <a:rPr lang="en-GB" dirty="0" err="1" smtClean="0">
                <a:latin typeface="Courier New"/>
              </a:rPr>
              <a:t>JspException</a:t>
            </a:r>
            <a:r>
              <a:rPr lang="en-GB" dirty="0" smtClean="0">
                <a:latin typeface="Courier New"/>
              </a:rPr>
              <a:t>, </a:t>
            </a:r>
            <a:r>
              <a:rPr lang="en-GB" dirty="0" err="1" smtClean="0">
                <a:latin typeface="Courier New"/>
              </a:rPr>
              <a:t>IOException</a:t>
            </a:r>
            <a:r>
              <a:rPr lang="en-GB" dirty="0" smtClean="0">
                <a:latin typeface="Courier New"/>
              </a:rPr>
              <a:t> {</a:t>
            </a:r>
          </a:p>
          <a:p>
            <a:r>
              <a:rPr lang="en-US" dirty="0" smtClean="0">
                <a:latin typeface="Courier New"/>
              </a:rPr>
              <a:t>  </a:t>
            </a:r>
            <a:r>
              <a:rPr lang="en-US" dirty="0" err="1" smtClean="0">
                <a:latin typeface="Courier New"/>
              </a:rPr>
              <a:t>JspWriter</a:t>
            </a:r>
            <a:r>
              <a:rPr lang="en-US" dirty="0" smtClean="0">
                <a:latin typeface="Courier New"/>
              </a:rPr>
              <a:t> out = </a:t>
            </a:r>
            <a:r>
              <a:rPr lang="en-US" dirty="0" err="1" smtClean="0">
                <a:latin typeface="Courier New"/>
              </a:rPr>
              <a:t>getJspContext</a:t>
            </a:r>
            <a:r>
              <a:rPr lang="en-US" dirty="0" smtClean="0">
                <a:latin typeface="Courier New"/>
              </a:rPr>
              <a:t>().</a:t>
            </a:r>
            <a:r>
              <a:rPr lang="en-US" dirty="0" err="1" smtClean="0">
                <a:latin typeface="Courier New"/>
              </a:rPr>
              <a:t>getOut</a:t>
            </a:r>
            <a:r>
              <a:rPr lang="en-US" dirty="0" smtClean="0">
                <a:latin typeface="Courier New"/>
              </a:rPr>
              <a:t>();</a:t>
            </a:r>
          </a:p>
          <a:p>
            <a:r>
              <a:rPr lang="en-GB" dirty="0" smtClean="0">
                <a:latin typeface="Courier New"/>
              </a:rPr>
              <a:t>  </a:t>
            </a:r>
            <a:r>
              <a:rPr lang="en-GB" dirty="0" err="1" smtClean="0">
                <a:latin typeface="Courier New"/>
              </a:rPr>
              <a:t>out.write</a:t>
            </a:r>
            <a:r>
              <a:rPr lang="en-GB" dirty="0" smtClean="0">
                <a:latin typeface="Courier New"/>
              </a:rPr>
              <a:t>("&lt;b&gt;");</a:t>
            </a:r>
          </a:p>
          <a:p>
            <a:r>
              <a:rPr lang="en-GB" dirty="0" smtClean="0">
                <a:latin typeface="Courier New"/>
              </a:rPr>
              <a:t>  </a:t>
            </a:r>
            <a:r>
              <a:rPr lang="en-GB" b="1" dirty="0" err="1" smtClean="0">
                <a:latin typeface="Courier New"/>
              </a:rPr>
              <a:t>getJspBody</a:t>
            </a:r>
            <a:r>
              <a:rPr lang="en-GB" b="1" dirty="0" smtClean="0">
                <a:latin typeface="Courier New"/>
              </a:rPr>
              <a:t>().invoke(null);</a:t>
            </a:r>
          </a:p>
          <a:p>
            <a:r>
              <a:rPr lang="en-GB" dirty="0" smtClean="0">
                <a:latin typeface="Courier New"/>
              </a:rPr>
              <a:t>  </a:t>
            </a:r>
            <a:r>
              <a:rPr lang="en-GB" dirty="0" err="1" smtClean="0">
                <a:latin typeface="Courier New"/>
              </a:rPr>
              <a:t>out.write</a:t>
            </a:r>
            <a:r>
              <a:rPr lang="en-GB" dirty="0" smtClean="0">
                <a:latin typeface="Courier New"/>
              </a:rPr>
              <a:t>("&lt;/b&gt;");</a:t>
            </a:r>
          </a:p>
          <a:p>
            <a:r>
              <a:rPr lang="en-US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... and we must also change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body-content</a:t>
            </a:r>
            <a:r>
              <a:rPr lang="en-US" dirty="0" smtClean="0"/>
              <a:t> in the TLD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tag with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14600"/>
            <a:ext cx="7828528" cy="381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&lt;description&gt;EHSDI tag library&lt;/description&gt;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-version&gt;1.0&lt;/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-version&gt;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&lt;short-name&gt;EHSDI&lt;/short-name&gt;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ehsdiTags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&lt;tag&gt;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&lt;description&gt;My first tag&lt;/description&gt;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&lt;name&gt;first&lt;/name&gt;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&lt;tag-class&gt;eh203.custtags.FirstTag&lt;/tag-class&gt;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&lt;body-content&gt;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scriptless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&lt;/body-content&gt;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&lt;/tag&gt;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added to the tag as bean properties,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7904728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FirstTag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SimpleTagSupport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name) { ...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value) { ...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334000"/>
            <a:ext cx="79248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</a:rPr>
              <a:t>&lt;</a:t>
            </a:r>
            <a:r>
              <a:rPr lang="en-US" dirty="0" err="1" smtClean="0">
                <a:latin typeface="Courier New"/>
              </a:rPr>
              <a:t>ehsdi:myTag</a:t>
            </a:r>
            <a:r>
              <a:rPr lang="en-US" dirty="0" smtClean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name</a:t>
            </a:r>
            <a:r>
              <a:rPr lang="en-US" dirty="0" smtClean="0">
                <a:latin typeface="Courier New"/>
              </a:rPr>
              <a:t>="Hello" </a:t>
            </a:r>
            <a:r>
              <a:rPr lang="en-US" b="1" dirty="0" smtClean="0">
                <a:latin typeface="Courier New"/>
              </a:rPr>
              <a:t>value</a:t>
            </a:r>
            <a:r>
              <a:rPr lang="en-US" dirty="0" smtClean="0">
                <a:latin typeface="Courier New"/>
              </a:rPr>
              <a:t>="44" /&gt;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... but we must also add the attributes in the TLD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362200"/>
            <a:ext cx="7828528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&lt;tag&gt;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&lt;description&gt;My first tag&lt;/description&gt;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&lt;name&gt;first&lt;/name&gt;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&lt;tag-class&gt;eh203.custtags.FirstTag&lt;/tag-class&gt;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&lt;body-content&gt;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scriptless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&lt;/body-content&gt;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&lt;attribute&gt;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&lt;name&gt;value&lt;/name&gt;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&lt;required&gt;true&lt;/required&gt;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&lt;/attribute&gt;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&lt;/tag&gt;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5943600"/>
            <a:ext cx="3048000" cy="685800"/>
          </a:xfrm>
          <a:prstGeom prst="wedgeRoundRectCallout">
            <a:avLst>
              <a:gd name="adj1" fmla="val -91819"/>
              <a:gd name="adj2" fmla="val -764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Means attribute value can be an EL expression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4724400"/>
            <a:ext cx="3048000" cy="685800"/>
          </a:xfrm>
          <a:prstGeom prst="wedgeRoundRectCallout">
            <a:avLst>
              <a:gd name="adj1" fmla="val -74918"/>
              <a:gd name="adj2" fmla="val 305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Means attribute is required for this tag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42871"/>
            <a:ext cx="79248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</a:rPr>
              <a:t>&lt;</a:t>
            </a:r>
            <a:r>
              <a:rPr lang="en-US" dirty="0" err="1" smtClean="0">
                <a:latin typeface="Courier New"/>
              </a:rPr>
              <a:t>ehsdi:myTag</a:t>
            </a:r>
            <a:r>
              <a:rPr lang="en-US" dirty="0" smtClean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value</a:t>
            </a:r>
            <a:r>
              <a:rPr lang="en-US" dirty="0" smtClean="0">
                <a:latin typeface="Courier New"/>
              </a:rPr>
              <a:t>="</a:t>
            </a:r>
            <a:r>
              <a:rPr lang="en-US" dirty="0" smtClean="0">
                <a:latin typeface="Courier New"/>
              </a:rPr>
              <a:t>Hello</a:t>
            </a:r>
            <a:r>
              <a:rPr lang="en-US" dirty="0" smtClean="0">
                <a:latin typeface="Courier New"/>
              </a:rPr>
              <a:t>" /&gt;</a:t>
            </a:r>
            <a:endParaRPr lang="en-US" dirty="0" smtClean="0"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914471"/>
            <a:ext cx="78486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&lt;attribute&gt;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required&gt;true&lt;/required&gt;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attribute&gt;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429071"/>
            <a:ext cx="790472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FirstTag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SimpleTagSupport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value) { ...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4743271"/>
            <a:ext cx="434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attribute value as bean property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1943100" y="2342971"/>
            <a:ext cx="12954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2228671"/>
            <a:ext cx="434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 TLD for this attribute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1447800" y="4438471"/>
            <a:ext cx="243840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</a:t>
            </a:r>
            <a:r>
              <a:rPr lang="en-US" dirty="0" err="1" smtClean="0"/>
              <a:t>Servlets</a:t>
            </a:r>
            <a:r>
              <a:rPr lang="en-US" dirty="0" smtClean="0"/>
              <a:t>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486400" cy="4525963"/>
          </a:xfrm>
        </p:spPr>
        <p:txBody>
          <a:bodyPr/>
          <a:lstStyle/>
          <a:p>
            <a:r>
              <a:rPr lang="en-US" dirty="0" smtClean="0"/>
              <a:t>We've already used this to include JSP files within another JSP file</a:t>
            </a:r>
          </a:p>
          <a:p>
            <a:r>
              <a:rPr lang="en-US" dirty="0" smtClean="0"/>
              <a:t>The content from the included files is added to the JSP at </a:t>
            </a:r>
            <a:r>
              <a:rPr lang="en-US" i="1" dirty="0" smtClean="0"/>
              <a:t>translation</a:t>
            </a:r>
            <a:r>
              <a:rPr lang="en-US" dirty="0" smtClean="0"/>
              <a:t> 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include directive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447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header.jsp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32004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page.jsp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50292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footer.jsp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6934200" y="2705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34200" y="2514600"/>
            <a:ext cx="11144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5400000">
            <a:off x="6896100" y="449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4200" y="4278868"/>
            <a:ext cx="11144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109" y="4724400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&lt;%@ include file="header.jsp" %&gt;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include directive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4237672"/>
            <a:ext cx="594360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("&lt;p&gt;Before the include&lt;p&gt;");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("&lt;div&gt;The content to include&lt;div&gt;");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("&lt;p&gt;After the include&lt;/p&gt;");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59436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&lt;div&gt;The content to include&lt;/div&gt;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JSP:</a:t>
            </a:r>
          </a:p>
          <a:p>
            <a:r>
              <a:rPr lang="en-US" sz="2400" i="1" dirty="0" smtClean="0"/>
              <a:t>example.jsp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198203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Servlet:</a:t>
            </a:r>
          </a:p>
          <a:p>
            <a:r>
              <a:rPr lang="en-US" sz="2400" i="1" dirty="0" smtClean="0"/>
              <a:t>page_jsp.java</a:t>
            </a:r>
            <a:endParaRPr lang="en-US" sz="2400" i="1" dirty="0"/>
          </a:p>
        </p:txBody>
      </p:sp>
      <p:sp>
        <p:nvSpPr>
          <p:cNvPr id="8" name="Down Arrow 7"/>
          <p:cNvSpPr/>
          <p:nvPr/>
        </p:nvSpPr>
        <p:spPr>
          <a:xfrm>
            <a:off x="4953000" y="3810000"/>
            <a:ext cx="838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2581870"/>
            <a:ext cx="59436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&lt;p&gt;Before the include&lt;/p&gt;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&lt;%@ include file="example.jsp" 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&lt;p&gt;After the include&lt;/p&gt;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598003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JSP:</a:t>
            </a:r>
          </a:p>
          <a:p>
            <a:r>
              <a:rPr lang="en-US" sz="2400" i="1" dirty="0" smtClean="0"/>
              <a:t>page.jsp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standard action also allows us to include content from other JSP files</a:t>
            </a:r>
          </a:p>
          <a:p>
            <a:r>
              <a:rPr lang="en-US" dirty="0" smtClean="0"/>
              <a:t>Does the including at </a:t>
            </a:r>
            <a:r>
              <a:rPr lang="en-US" i="1" dirty="0" smtClean="0"/>
              <a:t>runtime, </a:t>
            </a:r>
            <a:r>
              <a:rPr lang="en-US" dirty="0" smtClean="0"/>
              <a:t>i.e. inside the servlet it calls a method to load and include the JSP</a:t>
            </a:r>
          </a:p>
          <a:p>
            <a:pPr lvl="1"/>
            <a:r>
              <a:rPr lang="en-US" dirty="0" smtClean="0"/>
              <a:t>This means we can modify the included JSP and see the changes in the parent JSP</a:t>
            </a:r>
          </a:p>
          <a:p>
            <a:pPr lvl="1"/>
            <a:r>
              <a:rPr lang="en-US" dirty="0" smtClean="0"/>
              <a:t>Tomcat is smart enough to know when an included JSP has been changed, and will retranslate the parent JSP</a:t>
            </a:r>
          </a:p>
          <a:p>
            <a:pPr lvl="1"/>
            <a:r>
              <a:rPr lang="en-US" dirty="0" smtClean="0"/>
              <a:t>You might not always be using Tomcat...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810000"/>
            <a:ext cx="594360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("&lt;p&gt;Before the include&lt;p&gt;");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JspRuntimeLibrary.include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(request,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response, "example.jsp", out, false);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("&lt;p&gt;After the include&lt;/p&gt;");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59436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&lt;p&gt;Before the include&lt;p&gt;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page="example.jsp" /&gt;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&lt;p&gt;After the include&lt;/p&gt;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JSP:</a:t>
            </a:r>
          </a:p>
          <a:p>
            <a:r>
              <a:rPr lang="en-US" sz="2400" i="1" dirty="0" smtClean="0"/>
              <a:t>page.jsp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0000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Servlet:</a:t>
            </a:r>
          </a:p>
          <a:p>
            <a:r>
              <a:rPr lang="en-US" sz="2400" i="1" dirty="0" smtClean="0"/>
              <a:t>page_jsp.java</a:t>
            </a:r>
            <a:endParaRPr lang="en-US" sz="2400" i="1" dirty="0"/>
          </a:p>
        </p:txBody>
      </p:sp>
      <p:sp>
        <p:nvSpPr>
          <p:cNvPr id="8" name="Down Arrow 7"/>
          <p:cNvSpPr/>
          <p:nvPr/>
        </p:nvSpPr>
        <p:spPr>
          <a:xfrm>
            <a:off x="4953000" y="3352800"/>
            <a:ext cx="838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include action allows specifying parameters so that included JSPs can be customized from the parent JSP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parameters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962870"/>
            <a:ext cx="59436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page="header.jsp"&gt;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name="title" value="Home"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4648200"/>
            <a:ext cx="59436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param.title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297900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page.jsp</a:t>
            </a:r>
            <a:endParaRPr lang="en-US" sz="2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643735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header.jsp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like JSP includes, but they give us more flexibility, and are more suitable for constructing reusable components</a:t>
            </a:r>
          </a:p>
          <a:p>
            <a:r>
              <a:rPr lang="en-US" dirty="0" smtClean="0"/>
              <a:t>The tag file becomes a custom tag</a:t>
            </a:r>
          </a:p>
          <a:p>
            <a:r>
              <a:rPr lang="en-US" dirty="0" smtClean="0"/>
              <a:t>A directory of tag files becomes a tag library which is imported using a </a:t>
            </a:r>
            <a:r>
              <a:rPr lang="en-US" dirty="0" err="1" smtClean="0"/>
              <a:t>taglib</a:t>
            </a:r>
            <a:r>
              <a:rPr lang="en-US" dirty="0" smtClean="0"/>
              <a:t> directive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Taglibs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2819400" cy="1905000"/>
          </a:xfrm>
          <a:prstGeom prst="roundRect">
            <a:avLst/>
          </a:prstGeom>
          <a:solidFill>
            <a:srgbClr val="887A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/WEB-INF/tags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362200"/>
            <a:ext cx="1143000" cy="1143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email.tag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2362200"/>
            <a:ext cx="1143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user.tag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828800"/>
            <a:ext cx="5029200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prefix="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tagdir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="/WEB-INF/tags"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ehsdi:email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ehsdi:user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ehsdi:user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hape 11"/>
          <p:cNvCxnSpPr>
            <a:stCxn id="7" idx="2"/>
          </p:cNvCxnSpPr>
          <p:nvPr/>
        </p:nvCxnSpPr>
        <p:spPr>
          <a:xfrm rot="16200000" flipH="1">
            <a:off x="3028950" y="3028950"/>
            <a:ext cx="457200" cy="1409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5" idx="2"/>
          </p:cNvCxnSpPr>
          <p:nvPr/>
        </p:nvCxnSpPr>
        <p:spPr>
          <a:xfrm rot="16200000" flipH="1">
            <a:off x="2114550" y="2647950"/>
            <a:ext cx="990600" cy="2705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</p:cNvCxnSpPr>
          <p:nvPr/>
        </p:nvCxnSpPr>
        <p:spPr>
          <a:xfrm rot="16200000" flipH="1">
            <a:off x="1847850" y="2914650"/>
            <a:ext cx="1524000" cy="2705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owan\AppData\Local\Microsoft\Windows\Temporary Internet Files\Content.IE5\Z17ZLHB1\MCj043156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219200" cy="1227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1566</Words>
  <Application>Microsoft Office PowerPoint</Application>
  <PresentationFormat>On-screen Show (4:3)</PresentationFormat>
  <Paragraphs>283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Presentation1</vt:lpstr>
      <vt:lpstr>Custom Tags</vt:lpstr>
      <vt:lpstr>Reusable components</vt:lpstr>
      <vt:lpstr>The include directive </vt:lpstr>
      <vt:lpstr>The include directive </vt:lpstr>
      <vt:lpstr>&lt;jsp:include&gt;</vt:lpstr>
      <vt:lpstr>&lt;jsp:include&gt;</vt:lpstr>
      <vt:lpstr>Adding parameters </vt:lpstr>
      <vt:lpstr>Tag files</vt:lpstr>
      <vt:lpstr>Taglibs</vt:lpstr>
      <vt:lpstr>Creating tags</vt:lpstr>
      <vt:lpstr>Adding parameters</vt:lpstr>
      <vt:lpstr>Tag attributes</vt:lpstr>
      <vt:lpstr>Attribute directive</vt:lpstr>
      <vt:lpstr>Tags with bodies</vt:lpstr>
      <vt:lpstr>Objects as parameters</vt:lpstr>
      <vt:lpstr>Tag classes</vt:lpstr>
      <vt:lpstr>Simple vs Classic</vt:lpstr>
      <vt:lpstr>Creating a 'Simple' custom tag</vt:lpstr>
      <vt:lpstr>Example: the handler class</vt:lpstr>
      <vt:lpstr>Example: the TLD</vt:lpstr>
      <vt:lpstr>Example: the JSP</vt:lpstr>
      <vt:lpstr>Example: tag with body</vt:lpstr>
      <vt:lpstr>Example: tag with body</vt:lpstr>
      <vt:lpstr>Adding attributes</vt:lpstr>
      <vt:lpstr>Example: adding attributes</vt:lpstr>
      <vt:lpstr>Example: adding attributes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104</cp:revision>
  <dcterms:created xsi:type="dcterms:W3CDTF">2009-05-07T15:19:39Z</dcterms:created>
  <dcterms:modified xsi:type="dcterms:W3CDTF">2009-06-19T09:54:37Z</dcterms:modified>
</cp:coreProperties>
</file>