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324" r:id="rId31"/>
    <p:sldId id="325" r:id="rId32"/>
    <p:sldId id="326" r:id="rId33"/>
    <p:sldId id="327" r:id="rId34"/>
    <p:sldId id="287" r:id="rId35"/>
    <p:sldId id="288" r:id="rId36"/>
    <p:sldId id="289" r:id="rId37"/>
    <p:sldId id="290" r:id="rId38"/>
    <p:sldId id="292" r:id="rId39"/>
    <p:sldId id="294" r:id="rId40"/>
    <p:sldId id="293" r:id="rId41"/>
    <p:sldId id="295" r:id="rId42"/>
    <p:sldId id="297" r:id="rId43"/>
    <p:sldId id="298" r:id="rId44"/>
    <p:sldId id="299" r:id="rId45"/>
    <p:sldId id="302" r:id="rId46"/>
    <p:sldId id="301" r:id="rId47"/>
    <p:sldId id="300" r:id="rId48"/>
    <p:sldId id="307" r:id="rId49"/>
    <p:sldId id="303" r:id="rId50"/>
    <p:sldId id="304" r:id="rId51"/>
    <p:sldId id="306" r:id="rId52"/>
    <p:sldId id="310" r:id="rId53"/>
    <p:sldId id="321" r:id="rId54"/>
    <p:sldId id="308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660"/>
  </p:normalViewPr>
  <p:slideViewPr>
    <p:cSldViewPr>
      <p:cViewPr>
        <p:scale>
          <a:sx n="74" d="100"/>
          <a:sy n="74" d="100"/>
        </p:scale>
        <p:origin x="-103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6093-822A-4818-8F30-C61A50A0A81B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3814-068F-4D32-AF41-6F8D1B2745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11/22/2010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tryit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the WHERE Clause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1" y="2000240"/>
            <a:ext cx="831390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335200" cy="365125"/>
          </a:xfrm>
        </p:spPr>
        <p:txBody>
          <a:bodyPr/>
          <a:lstStyle/>
          <a:p>
            <a:r>
              <a:rPr lang="en-US" dirty="0" smtClean="0"/>
              <a:t>source: http://www.w3schools.com/SQl/sql_where.asp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…OR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142" y="0"/>
            <a:ext cx="46958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0" y="2643182"/>
            <a:ext cx="8929718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id &gt; 6 OR description='cold';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3857628"/>
            <a:ext cx="6286544" cy="195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AND..OR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2857496"/>
            <a:ext cx="8929718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id &gt; 6 AND description='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cold'or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details is not null;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4214818"/>
            <a:ext cx="621510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8142" y="0"/>
            <a:ext cx="46958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 smtClean="0">
                <a:cs typeface="Courier New" pitchFamily="49" charset="0"/>
              </a:rPr>
              <a:t>is used to order a list of records </a:t>
            </a:r>
            <a:r>
              <a:rPr lang="en-US" dirty="0" err="1" smtClean="0">
                <a:cs typeface="Courier New" pitchFamily="49" charset="0"/>
              </a:rPr>
              <a:t>retreived</a:t>
            </a:r>
            <a:endParaRPr lang="en-US" dirty="0" smtClean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8" y="2857496"/>
            <a:ext cx="8929718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column_b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column_a,column_b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asc|desc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071942"/>
            <a:ext cx="2214578" cy="23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71438" y="2857496"/>
            <a:ext cx="8929718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description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asc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1237" y="0"/>
            <a:ext cx="4872763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8" y="2857496"/>
            <a:ext cx="8929718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values 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curdate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(), 'hot', NULL,8);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857628"/>
            <a:ext cx="520425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428604"/>
            <a:ext cx="469221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Specified Columns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8" y="2857496"/>
            <a:ext cx="8929718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my_date,id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values 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curdate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(),9);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071942"/>
            <a:ext cx="450059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existing records within a table.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8" y="2857496"/>
            <a:ext cx="8929718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set column_1 = value, column_2=value where column_3 = x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5474" y="0"/>
            <a:ext cx="457852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update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set description='warm',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my_date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curdate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where id = 9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071942"/>
            <a:ext cx="5500726" cy="252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value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ular Callout 22"/>
          <p:cNvSpPr/>
          <p:nvPr/>
        </p:nvSpPr>
        <p:spPr>
          <a:xfrm>
            <a:off x="6929422" y="2571744"/>
            <a:ext cx="2214578" cy="642942"/>
          </a:xfrm>
          <a:prstGeom prst="wedgeRoundRectCallout">
            <a:avLst>
              <a:gd name="adj1" fmla="val -35196"/>
              <a:gd name="adj2" fmla="val 366083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SQL:2003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Structured Query Language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4282" y="5214950"/>
            <a:ext cx="8715436" cy="428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28596" y="5286388"/>
            <a:ext cx="285752" cy="285752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428860" y="5286388"/>
            <a:ext cx="285752" cy="285752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3428992" y="5286388"/>
            <a:ext cx="285752" cy="285752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983101" y="5286388"/>
            <a:ext cx="285752" cy="285752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2844" y="5715016"/>
            <a:ext cx="768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1977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14546" y="5715016"/>
            <a:ext cx="768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5715016"/>
            <a:ext cx="768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1989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86446" y="5715016"/>
            <a:ext cx="768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7126109" y="5286388"/>
            <a:ext cx="285752" cy="285752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29454" y="5715016"/>
            <a:ext cx="768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142844" y="2857496"/>
            <a:ext cx="2000264" cy="1785950"/>
          </a:xfrm>
          <a:prstGeom prst="wedgeRoundRectCallout">
            <a:avLst>
              <a:gd name="adj1" fmla="val -28513"/>
              <a:gd name="adj2" fmla="val 83819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 Develops the first SQL in the late seventies 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785918" y="2285992"/>
            <a:ext cx="2214578" cy="714380"/>
          </a:xfrm>
          <a:prstGeom prst="wedgeRoundRectCallout">
            <a:avLst>
              <a:gd name="adj1" fmla="val -14841"/>
              <a:gd name="adj2" fmla="val 354600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SQL-86 is the first standard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3000364" y="3071810"/>
            <a:ext cx="1143008" cy="857256"/>
          </a:xfrm>
          <a:prstGeom prst="wedgeRoundRectCallout">
            <a:avLst>
              <a:gd name="adj1" fmla="val -2739"/>
              <a:gd name="adj2" fmla="val 199439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SQL-89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143504" y="3286124"/>
            <a:ext cx="2214578" cy="642942"/>
          </a:xfrm>
          <a:prstGeom prst="wedgeRoundRectCallout">
            <a:avLst>
              <a:gd name="adj1" fmla="val -4955"/>
              <a:gd name="adj2" fmla="val 255912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SQL-89</a:t>
            </a:r>
          </a:p>
          <a:p>
            <a:pPr algn="ctr"/>
            <a:r>
              <a:rPr lang="en-US" dirty="0" smtClean="0"/>
              <a:t>(SQL3)</a:t>
            </a:r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>
            <a:off x="4286248" y="5286388"/>
            <a:ext cx="285752" cy="285752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71934" y="5715016"/>
            <a:ext cx="768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1992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4214810" y="2500306"/>
            <a:ext cx="1143008" cy="857256"/>
          </a:xfrm>
          <a:prstGeom prst="wedgeRoundRectCallout">
            <a:avLst>
              <a:gd name="adj1" fmla="val -32035"/>
              <a:gd name="adj2" fmla="val 261035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SQL-92 </a:t>
            </a:r>
          </a:p>
          <a:p>
            <a:pPr algn="ctr"/>
            <a:r>
              <a:rPr lang="en-US" dirty="0" smtClean="0"/>
              <a:t>(SQL2)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records from a table.  May be used with a where clause.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value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delete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id = 9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50578"/>
            <a:ext cx="5500726" cy="252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929066"/>
            <a:ext cx="539654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http://www.w3schools.com/SQl/sql_tryit.asp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page to try a few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number of records returned in a query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LIMIT {[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,] 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row_count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row_count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OFFSET 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0"/>
            <a:ext cx="4929190" cy="23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286388"/>
            <a:ext cx="8229600" cy="116185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Limit the number of records returned in a query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select id from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order by id limit 5,1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10800000">
            <a:off x="7572397" y="3429000"/>
            <a:ext cx="34175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58082" y="4500570"/>
            <a:ext cx="827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7873582" y="2214554"/>
            <a:ext cx="34175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58148" y="1845222"/>
            <a:ext cx="12298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rowcount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3786190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records having a description field with anything after the word "very"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and NOT LIKE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select * from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description like 'very%'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357694"/>
            <a:ext cx="570789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and NOT LIKE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description like '%cold'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000504"/>
            <a:ext cx="637941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and NOT LIKE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description NOT LIKE '%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%'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929066"/>
            <a:ext cx="522291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5717" y="142852"/>
            <a:ext cx="381543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Character Wildcard  '_'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description LIKE '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v_ry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c_ld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214818"/>
            <a:ext cx="600079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071546"/>
            <a:ext cx="381543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Used to retrieve information from a database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1472" y="3429000"/>
            <a:ext cx="8001056" cy="24288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colum_name_a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column_name_b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A </a:t>
            </a:r>
            <a:r>
              <a:rPr lang="en-US" sz="4400" dirty="0" smtClean="0">
                <a:latin typeface="Lucida Sans Unicode (Headings)"/>
              </a:rPr>
              <a:t>very</a:t>
            </a:r>
            <a:r>
              <a:rPr lang="en-US" sz="4400" dirty="0" smtClean="0"/>
              <a:t> cool and powerful capability in </a:t>
            </a:r>
            <a:r>
              <a:rPr lang="en-US" sz="4400" dirty="0" err="1" smtClean="0"/>
              <a:t>MySQL</a:t>
            </a:r>
            <a:r>
              <a:rPr lang="en-US" sz="4400" dirty="0" smtClean="0"/>
              <a:t> and other databases is the ability to incorporate regular expression syntax when selecting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	. 	match any character</a:t>
            </a:r>
            <a:br>
              <a:rPr lang="en-US" sz="3200" dirty="0" smtClean="0"/>
            </a:br>
            <a:r>
              <a:rPr lang="en-US" sz="3200" dirty="0" smtClean="0"/>
              <a:t>? 	match zero or one</a:t>
            </a:r>
            <a:br>
              <a:rPr lang="en-US" sz="3200" dirty="0" smtClean="0"/>
            </a:br>
            <a:r>
              <a:rPr lang="en-US" sz="3200" dirty="0" smtClean="0"/>
              <a:t>*	match zero or more</a:t>
            </a:r>
            <a:br>
              <a:rPr lang="en-US" sz="3200" dirty="0" smtClean="0"/>
            </a:br>
            <a:r>
              <a:rPr lang="en-US" sz="3200" dirty="0" smtClean="0"/>
              <a:t>+ 	match one or more</a:t>
            </a:r>
            <a:br>
              <a:rPr lang="en-US" sz="3200" dirty="0" smtClean="0"/>
            </a:br>
            <a:r>
              <a:rPr lang="en-US" sz="3200" dirty="0" smtClean="0"/>
              <a:t>{n} 	match n times</a:t>
            </a:r>
            <a:br>
              <a:rPr lang="en-US" sz="3200" dirty="0" smtClean="0"/>
            </a:br>
            <a:r>
              <a:rPr lang="en-US" sz="3200" dirty="0" smtClean="0"/>
              <a:t>{</a:t>
            </a:r>
            <a:r>
              <a:rPr lang="en-US" sz="3200" dirty="0" err="1" smtClean="0"/>
              <a:t>m,n</a:t>
            </a:r>
            <a:r>
              <a:rPr lang="en-US" sz="3200" dirty="0" smtClean="0"/>
              <a:t>} 	match m through n times</a:t>
            </a:r>
            <a:br>
              <a:rPr lang="en-US" sz="3200" dirty="0" smtClean="0"/>
            </a:br>
            <a:r>
              <a:rPr lang="en-US" sz="3200" dirty="0" smtClean="0"/>
              <a:t>{n,} 	match n or more times</a:t>
            </a:r>
            <a:br>
              <a:rPr lang="en-US" sz="3200" dirty="0" smtClean="0"/>
            </a:br>
            <a:r>
              <a:rPr lang="en-US" sz="3200" dirty="0" smtClean="0"/>
              <a:t>^ 	beginning of line</a:t>
            </a:r>
            <a:br>
              <a:rPr lang="en-US" sz="3200" dirty="0" smtClean="0"/>
            </a:br>
            <a:r>
              <a:rPr lang="en-US" sz="3200" dirty="0" smtClean="0"/>
              <a:t>$ 	end of line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[[:&lt;:]] 	match beginning of words</a:t>
            </a:r>
            <a:br>
              <a:rPr lang="en-US" dirty="0" smtClean="0"/>
            </a:br>
            <a:r>
              <a:rPr lang="en-US" dirty="0" smtClean="0"/>
              <a:t>[[:&gt;:]] 	match ending of words</a:t>
            </a:r>
            <a:br>
              <a:rPr lang="en-US" dirty="0" smtClean="0"/>
            </a:br>
            <a:r>
              <a:rPr lang="en-US" dirty="0" smtClean="0"/>
              <a:t>[:class:] 	match a character class</a:t>
            </a:r>
            <a:br>
              <a:rPr lang="en-US" dirty="0" smtClean="0"/>
            </a:br>
            <a:r>
              <a:rPr lang="en-US" dirty="0" smtClean="0"/>
              <a:t>i.e., [:alpha:] for letters</a:t>
            </a:r>
            <a:br>
              <a:rPr lang="en-US" dirty="0" smtClean="0"/>
            </a:br>
            <a:r>
              <a:rPr lang="en-US" dirty="0" smtClean="0"/>
              <a:t>[:space:] for whitespace</a:t>
            </a:r>
            <a:br>
              <a:rPr lang="en-US" dirty="0" smtClean="0"/>
            </a:br>
            <a:r>
              <a:rPr lang="en-US" dirty="0" smtClean="0"/>
              <a:t>[:</a:t>
            </a:r>
            <a:r>
              <a:rPr lang="en-US" dirty="0" err="1" smtClean="0"/>
              <a:t>punct</a:t>
            </a:r>
            <a:r>
              <a:rPr lang="en-US" dirty="0" smtClean="0"/>
              <a:t>:] for punctuation</a:t>
            </a:r>
            <a:br>
              <a:rPr lang="en-US" dirty="0" smtClean="0"/>
            </a:br>
            <a:r>
              <a:rPr lang="en-US" dirty="0" smtClean="0"/>
              <a:t>[:upper:] for upper case letters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abc</a:t>
            </a:r>
            <a:r>
              <a:rPr lang="en-US" dirty="0" smtClean="0"/>
              <a:t>] 	match one of enclosed chars</a:t>
            </a:r>
            <a:br>
              <a:rPr lang="en-US" dirty="0" smtClean="0"/>
            </a:br>
            <a:r>
              <a:rPr lang="en-US" dirty="0" smtClean="0"/>
              <a:t>[^xyz] 	match any char not enclosed</a:t>
            </a:r>
            <a:br>
              <a:rPr lang="en-US" dirty="0" smtClean="0"/>
            </a:br>
            <a:r>
              <a:rPr lang="en-US" dirty="0" smtClean="0"/>
              <a:t>| 		separates alternatives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interprets a backslash (\) character as an escape character. To use a backslash in a regular expression, you must escape it with another backslash (\\).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description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'^[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mh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].*'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214818"/>
            <a:ext cx="568206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034" y="214290"/>
            <a:ext cx="442590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COUNT(*)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count(*) from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description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'^[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mh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].*'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000504"/>
            <a:ext cx="31562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034" y="214290"/>
            <a:ext cx="442590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</p:spPr>
        <p:txBody>
          <a:bodyPr/>
          <a:lstStyle/>
          <a:p>
            <a:r>
              <a:rPr lang="en-US" dirty="0" smtClean="0"/>
              <a:t>Retrieves the maximum or minimum from a specific table or set of records (numbers, string(</a:t>
            </a:r>
            <a:r>
              <a:rPr lang="en-US" dirty="0" err="1" smtClean="0"/>
              <a:t>varchar</a:t>
            </a:r>
            <a:r>
              <a:rPr lang="en-US" dirty="0" smtClean="0"/>
              <a:t>), and dates)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and MIN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428868"/>
            <a:ext cx="787604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records into groups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COUNT(*) and GROUP BY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count(*) from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group by description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071942"/>
            <a:ext cx="4659000" cy="263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14289"/>
            <a:ext cx="5387075" cy="252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multiple values in a where clause.  Equivalent to using multiple OR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470" y="2857496"/>
            <a:ext cx="9072530" cy="15001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value_a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value_b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3143248"/>
            <a:ext cx="9072530" cy="12144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id in (1,4,6)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572008"/>
            <a:ext cx="583410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14289"/>
            <a:ext cx="5387075" cy="252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429000"/>
            <a:ext cx="46958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786050" y="2071678"/>
            <a:ext cx="4429156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records within a range of two values (dates, strings (</a:t>
            </a:r>
            <a:r>
              <a:rPr lang="en-US" dirty="0" err="1" smtClean="0"/>
              <a:t>varchar</a:t>
            </a:r>
            <a:r>
              <a:rPr lang="en-US" dirty="0" smtClean="0"/>
              <a:t>), numbers)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3429000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between value1 and value2;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3429000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my_date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between '2009-05-07' and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curdate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643446"/>
            <a:ext cx="651514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0853" y="71414"/>
            <a:ext cx="433174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</p:spPr>
        <p:txBody>
          <a:bodyPr/>
          <a:lstStyle/>
          <a:p>
            <a:r>
              <a:rPr lang="en-US" dirty="0" smtClean="0"/>
              <a:t>An alias can be used for columns or tables</a:t>
            </a:r>
          </a:p>
          <a:p>
            <a:r>
              <a:rPr lang="en-US" dirty="0" smtClean="0"/>
              <a:t>This makes queries easier to read, shorter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 smtClean="0"/>
              <a:t>Alias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428868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alias_name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00240"/>
            <a:ext cx="2294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 alias for a table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406" y="4429132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alias_name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18" y="4000504"/>
            <a:ext cx="2565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 alias for a column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Alias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2714620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f.my_date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f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3929066"/>
            <a:ext cx="250033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71414"/>
            <a:ext cx="421484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query data from multiple tables using relationships between fields in each table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Inner Join</a:t>
            </a:r>
          </a:p>
          <a:p>
            <a:pPr lvl="1"/>
            <a:r>
              <a:rPr lang="en-US" dirty="0" smtClean="0"/>
              <a:t>Left Join</a:t>
            </a:r>
          </a:p>
          <a:p>
            <a:pPr lvl="1"/>
            <a:r>
              <a:rPr lang="en-US" dirty="0" smtClean="0"/>
              <a:t>Right Join</a:t>
            </a:r>
          </a:p>
          <a:p>
            <a:pPr lvl="1"/>
            <a:r>
              <a:rPr lang="en-US" dirty="0" smtClean="0"/>
              <a:t>Full Join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Tables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928802"/>
            <a:ext cx="421484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3108" y="1428736"/>
            <a:ext cx="2318263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forecast_data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5143512"/>
            <a:ext cx="350046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14546" y="4702742"/>
            <a:ext cx="147989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crime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records which have a match in both tables.  Records without a match in the corresponding table will not be shown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3000372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table_b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on table_a.id =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table_b.id_val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000636"/>
            <a:ext cx="890227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2844" y="1071546"/>
            <a:ext cx="8501122" cy="27146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forecast_data.description,crime.crime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inner join crime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forecast_data.my_date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crime.date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071942"/>
            <a:ext cx="446812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1928802"/>
            <a:ext cx="421484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5143512"/>
            <a:ext cx="350046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Inner Join Alternate Syntax (same effect)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1500174"/>
            <a:ext cx="9072530" cy="3429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forecast_data.description,crime.crime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</a:t>
            </a:r>
          </a:p>
          <a:p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, crime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where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forecast_data.my_date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crime.date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all records from the left table, even if there are no matches.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2428868"/>
            <a:ext cx="6929486" cy="17859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forecast_data.description,crime.crime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left join crime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forecast_data.my_date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crime.date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357670"/>
            <a:ext cx="307183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3214686"/>
            <a:ext cx="339473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357290" y="2071678"/>
            <a:ext cx="571504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my_date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id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all the records from the right table even if there are no matching records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2428868"/>
            <a:ext cx="9072530" cy="26432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forecast_data.description,crime.crime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right join crime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forecast_data.my_date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crime.date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1960" y="5286388"/>
            <a:ext cx="430056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Where Clause to Joins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1285860"/>
            <a:ext cx="9072530" cy="26432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left join crime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forecast_data.my_date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crime.date</a:t>
            </a:r>
            <a:endParaRPr lang="en-US" sz="2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forecast_data.description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'cold'</a:t>
            </a:r>
            <a:endParaRPr lang="en-US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000504"/>
            <a:ext cx="873584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Suspect table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Third Table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285992"/>
            <a:ext cx="704848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there is a suspect id column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Crime Table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2714620"/>
            <a:ext cx="652829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 crime with the weather for that day and the suspect in the crime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Multiple Tables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2500306"/>
            <a:ext cx="9072530" cy="29289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(crime inner join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my_date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date)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suspect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suspect.id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crime.suspect_id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 r="-391"/>
          <a:stretch>
            <a:fillRect/>
          </a:stretch>
        </p:blipFill>
        <p:spPr bwMode="auto">
          <a:xfrm>
            <a:off x="-357222" y="5668735"/>
            <a:ext cx="10025090" cy="76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all rows from each table, even if there is no match in the corresponding table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distinct</a:t>
            </a:r>
            <a:r>
              <a:rPr lang="en-US" dirty="0" smtClean="0"/>
              <a:t> keyword returns only unique occurrences of a particular field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3357562"/>
            <a:ext cx="7643866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distinct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column_b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357298"/>
            <a:ext cx="46958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4071942"/>
            <a:ext cx="528641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retrieve records that fit a criteria defined in the where clause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2643182"/>
            <a:ext cx="8929718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column_b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operator value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071942"/>
            <a:ext cx="699199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0" y="2643182"/>
            <a:ext cx="8929718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id &gt; 4;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8142" y="0"/>
            <a:ext cx="46958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11668</TotalTime>
  <Words>978</Words>
  <Application>Microsoft Office PowerPoint</Application>
  <PresentationFormat>On-screen Show (4:3)</PresentationFormat>
  <Paragraphs>223</Paragraphs>
  <Slides>55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EHSDI Powerpoint</vt:lpstr>
      <vt:lpstr>Structured Query Language</vt:lpstr>
      <vt:lpstr>The Structured Query Language</vt:lpstr>
      <vt:lpstr>Queries</vt:lpstr>
      <vt:lpstr>Queries</vt:lpstr>
      <vt:lpstr>Queries</vt:lpstr>
      <vt:lpstr>DISTINCT</vt:lpstr>
      <vt:lpstr>DISTINCT</vt:lpstr>
      <vt:lpstr>WHERE</vt:lpstr>
      <vt:lpstr>WHERE</vt:lpstr>
      <vt:lpstr>Operators in the WHERE Clause</vt:lpstr>
      <vt:lpstr>AND …OR</vt:lpstr>
      <vt:lpstr>AND..OR</vt:lpstr>
      <vt:lpstr>ORDER BY</vt:lpstr>
      <vt:lpstr>ORDER BY</vt:lpstr>
      <vt:lpstr>INSERT</vt:lpstr>
      <vt:lpstr>INSERT Into Specified Columns</vt:lpstr>
      <vt:lpstr>UPDATE</vt:lpstr>
      <vt:lpstr>UPDATE</vt:lpstr>
      <vt:lpstr>DELETE</vt:lpstr>
      <vt:lpstr>DELETE</vt:lpstr>
      <vt:lpstr>DELETE</vt:lpstr>
      <vt:lpstr>A nice page to try a few queries</vt:lpstr>
      <vt:lpstr>More SQL</vt:lpstr>
      <vt:lpstr>LIMIT</vt:lpstr>
      <vt:lpstr>LIMIT</vt:lpstr>
      <vt:lpstr>LIKE and NOT LIKE</vt:lpstr>
      <vt:lpstr>LIKE and NOT LIKE</vt:lpstr>
      <vt:lpstr>LIKE and NOT LIKE</vt:lpstr>
      <vt:lpstr>Single Character Wildcard  '_'</vt:lpstr>
      <vt:lpstr>REGEXP</vt:lpstr>
      <vt:lpstr>REGEXP</vt:lpstr>
      <vt:lpstr>REGEXP</vt:lpstr>
      <vt:lpstr>REGEXP</vt:lpstr>
      <vt:lpstr>REGEXP</vt:lpstr>
      <vt:lpstr>COUNT(*)</vt:lpstr>
      <vt:lpstr>MAX and MIN</vt:lpstr>
      <vt:lpstr>COUNT(*) and GROUP BY</vt:lpstr>
      <vt:lpstr>IN</vt:lpstr>
      <vt:lpstr>IN</vt:lpstr>
      <vt:lpstr>BETWEEN</vt:lpstr>
      <vt:lpstr>BETWEEN</vt:lpstr>
      <vt:lpstr>Alias</vt:lpstr>
      <vt:lpstr>Table Alias</vt:lpstr>
      <vt:lpstr>Join</vt:lpstr>
      <vt:lpstr>Two Tables</vt:lpstr>
      <vt:lpstr>Inner Join</vt:lpstr>
      <vt:lpstr>Inner Join</vt:lpstr>
      <vt:lpstr>Inner Join Alternate Syntax (same effect)</vt:lpstr>
      <vt:lpstr>Left Join</vt:lpstr>
      <vt:lpstr>Right Join</vt:lpstr>
      <vt:lpstr>Adding Where Clause to Joins</vt:lpstr>
      <vt:lpstr>Adding a Third Table</vt:lpstr>
      <vt:lpstr>Updated Crime Table</vt:lpstr>
      <vt:lpstr>Joining Multiple Tables</vt:lpstr>
      <vt:lpstr>Full Outer Join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Rowan Seymour</cp:lastModifiedBy>
  <cp:revision>159</cp:revision>
  <dcterms:created xsi:type="dcterms:W3CDTF">2009-01-20T07:13:56Z</dcterms:created>
  <dcterms:modified xsi:type="dcterms:W3CDTF">2010-11-22T12:56:21Z</dcterms:modified>
</cp:coreProperties>
</file>