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33" r:id="rId3"/>
    <p:sldId id="344" r:id="rId4"/>
    <p:sldId id="345" r:id="rId5"/>
    <p:sldId id="346" r:id="rId6"/>
    <p:sldId id="349" r:id="rId7"/>
    <p:sldId id="347" r:id="rId8"/>
    <p:sldId id="348" r:id="rId9"/>
    <p:sldId id="350" r:id="rId10"/>
    <p:sldId id="351" r:id="rId11"/>
    <p:sldId id="331" r:id="rId12"/>
    <p:sldId id="332" r:id="rId13"/>
    <p:sldId id="362" r:id="rId14"/>
    <p:sldId id="353" r:id="rId15"/>
    <p:sldId id="335" r:id="rId16"/>
    <p:sldId id="339" r:id="rId17"/>
    <p:sldId id="340" r:id="rId18"/>
    <p:sldId id="341" r:id="rId19"/>
    <p:sldId id="342" r:id="rId20"/>
    <p:sldId id="343" r:id="rId21"/>
    <p:sldId id="354" r:id="rId22"/>
    <p:sldId id="358" r:id="rId23"/>
    <p:sldId id="355" r:id="rId24"/>
    <p:sldId id="356" r:id="rId25"/>
    <p:sldId id="357" r:id="rId26"/>
    <p:sldId id="359" r:id="rId27"/>
    <p:sldId id="360" r:id="rId28"/>
    <p:sldId id="337" r:id="rId29"/>
    <p:sldId id="33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 autoAdjust="0"/>
    <p:restoredTop sz="94660"/>
  </p:normalViewPr>
  <p:slideViewPr>
    <p:cSldViewPr>
      <p:cViewPr>
        <p:scale>
          <a:sx n="74" d="100"/>
          <a:sy n="74" d="100"/>
        </p:scale>
        <p:origin x="-21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D6093-822A-4818-8F30-C61A50A0A81B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93814-068F-4D32-AF41-6F8D1B2745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EHXXX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ugs.mysql.com/bug.php?id=909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eblogs.sqlteam.com/jeffs/archive/2007/08/23/composite_primary_keys.asp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0/en/optimization.html" TargetMode="External"/><Relationship Id="rId2" Type="http://schemas.openxmlformats.org/officeDocument/2006/relationships/hyperlink" Target="http://20bits.com/articles/10-tips-for-optimizing-mysql-queries-that-dont-suc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mart-soft.co.uk/Oracle/oracle-performance-tuning-part1.ht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zag.com/sqlTutorial/sqlgroupby.php" TargetMode="External"/><Relationship Id="rId7" Type="http://schemas.openxmlformats.org/officeDocument/2006/relationships/hyperlink" Target="http://www.sql-tutorial.net/SQL-HAVING.asp" TargetMode="External"/><Relationship Id="rId2" Type="http://schemas.openxmlformats.org/officeDocument/2006/relationships/hyperlink" Target="http://dev.mysql.com/d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ql-tutorial.net/SQL-GROUP-BY.asp" TargetMode="External"/><Relationship Id="rId5" Type="http://schemas.openxmlformats.org/officeDocument/2006/relationships/hyperlink" Target="http://www.w3schools.com/sql/sql_having.asp" TargetMode="External"/><Relationship Id="rId4" Type="http://schemas.openxmlformats.org/officeDocument/2006/relationships/hyperlink" Target="http://www.w3schools.com/sql/sql_groupby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day_of_order</a:t>
            </a:r>
            <a:r>
              <a:rPr lang="en-US" dirty="0" smtClean="0"/>
              <a:t>, product, SUM(quantity) as "Total" FROM orders GROUP BY </a:t>
            </a:r>
            <a:r>
              <a:rPr lang="en-US" dirty="0" err="1" smtClean="0"/>
              <a:t>day_of_order,product,quantity</a:t>
            </a:r>
            <a:r>
              <a:rPr lang="en-US" dirty="0" smtClean="0"/>
              <a:t> HAVING quantity &gt; 7 ORDER BY </a:t>
            </a:r>
            <a:r>
              <a:rPr lang="en-US" dirty="0" err="1" smtClean="0"/>
              <a:t>day_of_order</a:t>
            </a:r>
            <a:r>
              <a:rPr lang="en-US" dirty="0" smtClean="0"/>
              <a:t>; 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day_of_order</a:t>
            </a:r>
            <a:r>
              <a:rPr lang="en-US" dirty="0" smtClean="0"/>
              <a:t>                       </a:t>
            </a:r>
            <a:r>
              <a:rPr lang="en-US" b="1" dirty="0" smtClean="0"/>
              <a:t>product</a:t>
            </a:r>
            <a:r>
              <a:rPr lang="en-US" dirty="0" smtClean="0"/>
              <a:t>     </a:t>
            </a:r>
            <a:r>
              <a:rPr lang="en-US" b="1" dirty="0" smtClean="0"/>
              <a:t>Total</a:t>
            </a:r>
            <a:r>
              <a:rPr lang="en-US" dirty="0" smtClean="0"/>
              <a:t> </a:t>
            </a:r>
          </a:p>
          <a:p>
            <a:r>
              <a:rPr lang="en-US" dirty="0" smtClean="0"/>
              <a:t>2008-08-01 00:00:00.000 Hanging Files 11 </a:t>
            </a:r>
          </a:p>
          <a:p>
            <a:r>
              <a:rPr lang="en-US" dirty="0" smtClean="0"/>
              <a:t>2008-08-16 00:00:00.000 Hanging Files 14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query within another query.  The "inner" query provides values for the criteria of the main query</a:t>
            </a:r>
          </a:p>
          <a:p>
            <a:r>
              <a:rPr lang="en-US" dirty="0" smtClean="0"/>
              <a:t>Joins are usually more efficient than </a:t>
            </a:r>
            <a:r>
              <a:rPr lang="en-US" dirty="0" err="1" smtClean="0"/>
              <a:t>subqueries</a:t>
            </a:r>
            <a:endParaRPr lang="en-US" dirty="0" smtClean="0"/>
          </a:p>
          <a:p>
            <a:r>
              <a:rPr lang="en-US" dirty="0" smtClean="0"/>
              <a:t>Ex: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06" y="3643314"/>
            <a:ext cx="9072530" cy="5715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* from crime where date in (select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my_date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 l="2344" t="62813" r="57812" b="26523"/>
          <a:stretch>
            <a:fillRect/>
          </a:stretch>
        </p:blipFill>
        <p:spPr bwMode="auto">
          <a:xfrm>
            <a:off x="714347" y="4357694"/>
            <a:ext cx="7259985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 err="1" smtClean="0"/>
              <a:t>subquery</a:t>
            </a:r>
            <a:r>
              <a:rPr lang="en-US" dirty="0" smtClean="0"/>
              <a:t> is non-correlated because it can be run on its own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MySQL</a:t>
            </a:r>
            <a:r>
              <a:rPr lang="en-US" dirty="0" smtClean="0"/>
              <a:t>, try to use joins instead of non-correlated </a:t>
            </a:r>
            <a:r>
              <a:rPr lang="en-US" dirty="0" err="1" smtClean="0"/>
              <a:t>subqueries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3"/>
              </a:rPr>
              <a:t>http://bugs.mysql.com/bug.php?id=9090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Non-Correlated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7158" y="2428868"/>
            <a:ext cx="8572560" cy="714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crime from crime where date in (select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my_date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7158" y="4214818"/>
            <a:ext cx="8572560" cy="714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c.crime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from crime c,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 where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c.date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f.my_date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 correlated </a:t>
            </a:r>
            <a:r>
              <a:rPr lang="en-US" dirty="0" err="1" smtClean="0"/>
              <a:t>subquery</a:t>
            </a:r>
            <a:r>
              <a:rPr lang="en-US" dirty="0" smtClean="0"/>
              <a:t> is a query nested inside another query that uses values from the outer query in its WHERE clause. </a:t>
            </a:r>
          </a:p>
          <a:p>
            <a:r>
              <a:rPr lang="en-US" dirty="0" smtClean="0"/>
              <a:t>The sub-query is evaluated once for each row processed by the outer query.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NOTE:</a:t>
            </a:r>
            <a:r>
              <a:rPr lang="en-US" dirty="0" smtClean="0"/>
              <a:t>  Department average salary must be calculated every time since each employee could be in a different department.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Correlated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7158" y="3786190"/>
            <a:ext cx="8501122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SELECT </a:t>
            </a:r>
            <a:r>
              <a:rPr lang="en-US" sz="1600" dirty="0" err="1" smtClean="0">
                <a:solidFill>
                  <a:schemeClr val="tx1"/>
                </a:solidFill>
              </a:rPr>
              <a:t>employee_number</a:t>
            </a:r>
            <a:r>
              <a:rPr lang="en-US" sz="1600" dirty="0" smtClean="0">
                <a:solidFill>
                  <a:schemeClr val="tx1"/>
                </a:solidFill>
              </a:rPr>
              <a:t>, name FROM employee AS e1 WHERE salary &gt; (SELECT </a:t>
            </a:r>
            <a:r>
              <a:rPr lang="en-US" sz="1600" dirty="0" err="1" smtClean="0">
                <a:solidFill>
                  <a:schemeClr val="tx1"/>
                </a:solidFill>
              </a:rPr>
              <a:t>avg</a:t>
            </a:r>
            <a:r>
              <a:rPr lang="en-US" sz="1600" dirty="0" smtClean="0">
                <a:solidFill>
                  <a:schemeClr val="tx1"/>
                </a:solidFill>
              </a:rPr>
              <a:t>(salary) FROM employee WHERE department = e1.department);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71480"/>
            <a:ext cx="4040188" cy="762000"/>
          </a:xfrm>
        </p:spPr>
        <p:txBody>
          <a:bodyPr/>
          <a:lstStyle/>
          <a:p>
            <a:r>
              <a:rPr lang="en-US" dirty="0" err="1" smtClean="0"/>
              <a:t>Subqueries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71480"/>
            <a:ext cx="4041775" cy="762000"/>
          </a:xfrm>
        </p:spPr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357298"/>
            <a:ext cx="4040188" cy="4799019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They allow queries that are structured so that it is possible to isolate each part of a statement. </a:t>
            </a:r>
          </a:p>
          <a:p>
            <a:r>
              <a:rPr lang="en-US" dirty="0" smtClean="0"/>
              <a:t>They provide alternative ways to perform operations that would otherwise require complex joins and unions. </a:t>
            </a:r>
          </a:p>
          <a:p>
            <a:r>
              <a:rPr lang="en-US" dirty="0" smtClean="0"/>
              <a:t>They are, in many people's opinion, more readable than complex joins or unions. 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57299"/>
            <a:ext cx="4041775" cy="4786346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 general, joins are faster.  Many db optimizers convert </a:t>
            </a:r>
            <a:r>
              <a:rPr lang="en-US" dirty="0" err="1" smtClean="0"/>
              <a:t>subqueries</a:t>
            </a:r>
            <a:r>
              <a:rPr lang="en-US" dirty="0" smtClean="0"/>
              <a:t> into joins where possible.</a:t>
            </a:r>
          </a:p>
          <a:p>
            <a:r>
              <a:rPr lang="en-US" dirty="0" smtClean="0"/>
              <a:t>Joins are advantageous over sub-queries if the SELECT query contains columns from more than one table.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MySQL</a:t>
            </a:r>
            <a:r>
              <a:rPr lang="en-US" dirty="0" smtClean="0"/>
              <a:t>, it is especially true that you should use joins where possible because non-</a:t>
            </a:r>
            <a:r>
              <a:rPr lang="en-US" dirty="0" err="1" smtClean="0"/>
              <a:t>corralated</a:t>
            </a:r>
            <a:r>
              <a:rPr lang="en-US" dirty="0" smtClean="0"/>
              <a:t> </a:t>
            </a:r>
            <a:r>
              <a:rPr lang="en-US" dirty="0" err="1" smtClean="0"/>
              <a:t>subqueries</a:t>
            </a:r>
            <a:r>
              <a:rPr lang="en-US" dirty="0" smtClean="0"/>
              <a:t> are not optimized correctly.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– DB Administration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table and sets defaults to null except for the id field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70" y="2786058"/>
            <a:ext cx="9072530" cy="15001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 TABLE forecast_data2 (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my_date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date default NULL,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description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(50) default NULL,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details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(50) default NULL,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id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 t="58125" r="51367" b="14687"/>
          <a:stretch>
            <a:fillRect/>
          </a:stretch>
        </p:blipFill>
        <p:spPr bwMode="auto">
          <a:xfrm>
            <a:off x="285719" y="1500174"/>
            <a:ext cx="756499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Name of a Column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06" y="2857496"/>
            <a:ext cx="9072530" cy="21431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alter table suspect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change column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 </a:t>
            </a:r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not null </a:t>
            </a:r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auto_increment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 rot="10800000">
            <a:off x="428596" y="4572008"/>
            <a:ext cx="357190" cy="71438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1285852" y="4643446"/>
            <a:ext cx="357190" cy="71438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50676" y="5357826"/>
            <a:ext cx="126509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Old 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4728" y="5345684"/>
            <a:ext cx="134844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New name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 table x add column b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alter table x drop column b;</a:t>
            </a:r>
          </a:p>
          <a:p>
            <a:r>
              <a:rPr lang="en-US" dirty="0" smtClean="0"/>
              <a:t>alter table x modify column a </a:t>
            </a:r>
            <a:r>
              <a:rPr lang="en-US" dirty="0" err="1" smtClean="0"/>
              <a:t>varchar</a:t>
            </a:r>
            <a:r>
              <a:rPr lang="en-US" dirty="0" smtClean="0"/>
              <a:t>(50);</a:t>
            </a:r>
          </a:p>
          <a:p>
            <a:r>
              <a:rPr lang="en-US" dirty="0" smtClean="0"/>
              <a:t>alter table x modify column a </a:t>
            </a:r>
            <a:r>
              <a:rPr lang="en-US" dirty="0" err="1" smtClean="0"/>
              <a:t>a_new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(20);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– Advanced Queries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Altering an Existing Column to Be a Primary Key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06" y="2857496"/>
            <a:ext cx="9072530" cy="21431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alter table suspect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modify column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 </a:t>
            </a:r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not null </a:t>
            </a:r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auto_increment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primary key;</a:t>
            </a:r>
            <a:endParaRPr lang="en-US" sz="2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Restrict the type of data that can be entered into a table</a:t>
            </a:r>
          </a:p>
          <a:p>
            <a:pPr lvl="1"/>
            <a:r>
              <a:rPr lang="en-US" dirty="0" smtClean="0"/>
              <a:t>Not Null</a:t>
            </a:r>
          </a:p>
          <a:p>
            <a:pPr lvl="1"/>
            <a:r>
              <a:rPr lang="en-US" dirty="0" smtClean="0"/>
              <a:t>Unique</a:t>
            </a:r>
          </a:p>
          <a:p>
            <a:pPr lvl="1"/>
            <a:r>
              <a:rPr lang="en-US" dirty="0" smtClean="0"/>
              <a:t>Primary Key</a:t>
            </a:r>
          </a:p>
          <a:p>
            <a:pPr lvl="1"/>
            <a:r>
              <a:rPr lang="en-US" dirty="0" smtClean="0"/>
              <a:t>Foreign Key</a:t>
            </a:r>
          </a:p>
          <a:p>
            <a:pPr lvl="1"/>
            <a:r>
              <a:rPr lang="en-US" dirty="0" smtClean="0"/>
              <a:t>Check </a:t>
            </a:r>
          </a:p>
          <a:p>
            <a:pPr lvl="1"/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Guarantees Uniqueness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5720" y="2285992"/>
            <a:ext cx="7429552" cy="30003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 column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idu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unique);</a:t>
            </a:r>
            <a:endParaRPr lang="en-US" sz="2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 which serves as the identifier for each record in the table</a:t>
            </a:r>
          </a:p>
          <a:p>
            <a:r>
              <a:rPr lang="en-US" dirty="0" smtClean="0"/>
              <a:t>Each table should only have one primary key (may be a composite key – check out this interesting article and read the comments!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http://weblogs.sqlteam.com/jeffs/archive/2007/08/23/composite_primary_keys.aspx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 t="58125" r="51367" b="14687"/>
          <a:stretch>
            <a:fillRect/>
          </a:stretch>
        </p:blipFill>
        <p:spPr bwMode="auto">
          <a:xfrm>
            <a:off x="3428992" y="4714884"/>
            <a:ext cx="5214974" cy="182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foreign key refers to a primary key in another table</a:t>
            </a:r>
          </a:p>
          <a:p>
            <a:endParaRPr lang="en-US" dirty="0" smtClean="0"/>
          </a:p>
          <a:p>
            <a:r>
              <a:rPr lang="en-US" dirty="0" smtClean="0"/>
              <a:t>The constraint maintains "referential integrity".  </a:t>
            </a:r>
          </a:p>
          <a:p>
            <a:endParaRPr lang="en-US" dirty="0" smtClean="0"/>
          </a:p>
          <a:p>
            <a:r>
              <a:rPr lang="en-US" dirty="0" smtClean="0"/>
              <a:t>This means it ensures the foreign key refers to a primary key that actually exists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 l="27539" t="42187" r="46680" b="39063"/>
          <a:stretch>
            <a:fillRect/>
          </a:stretch>
        </p:blipFill>
        <p:spPr bwMode="auto">
          <a:xfrm>
            <a:off x="500034" y="2000240"/>
            <a:ext cx="691519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the value inserted into the table conforms to a condition specified by CHECK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06" y="2643182"/>
            <a:ext cx="9072530" cy="28575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forecast_data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 (</a:t>
            </a:r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idu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check(</a:t>
            </a:r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idu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&gt;0));</a:t>
            </a:r>
            <a:endParaRPr lang="en-US" sz="2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Ensures that values for the column will automatically be incremented by one upon insert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AUTO_INCREMENT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06" y="2857496"/>
            <a:ext cx="9072530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alter table houses modify id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not null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auto_increment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http://20bits.com/articles/10-tips-for-optimizing-mysql-queries-that-dont-suck/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http://dev.mysql.com/doc/refman/5.0/en/optimization.html</a:t>
            </a:r>
            <a:endParaRPr lang="en-US" dirty="0" smtClean="0"/>
          </a:p>
          <a:p>
            <a:r>
              <a:rPr lang="en-US" smtClean="0">
                <a:hlinkClick r:id="rId4"/>
              </a:rPr>
              <a:t>http://www.smart-soft.co.uk/Oracle/oracle-performance-tuning-part1.htm</a:t>
            </a:r>
            <a:endParaRPr lang="en-US" smtClean="0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 – DB Optimization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http://dev.mysql.com/doc/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http://www.tizag.com/sqlTutorial/sqlgroupby.php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http://www.w3schools.com/sql/sql_groupby.asp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http://www.w3schools.com/sql/sql_having.asp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http://www.sql-tutorial.net/SQL-GROUP-BY.asp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http://www.sql-tutorial.net/SQL-HAVING.asp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Note:  The official </a:t>
            </a:r>
            <a:r>
              <a:rPr lang="en-US" dirty="0" err="1" smtClean="0"/>
              <a:t>MySQL</a:t>
            </a:r>
            <a:r>
              <a:rPr lang="en-US" dirty="0" smtClean="0"/>
              <a:t> website is a great resource.  Unlike many sites…yeah Tomcat…I’m looking at you…this website is very thorough and easy to understand.  Even the search feature is well done!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SQL GROUP BY</a:t>
            </a:r>
            <a:r>
              <a:rPr lang="en-US" dirty="0" smtClean="0"/>
              <a:t> statement is used along with the SQL aggregate functions like SUM to provide means of grouping the result dataset by certain database table column(s).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Simplest Example:</a:t>
            </a:r>
          </a:p>
          <a:p>
            <a:r>
              <a:rPr lang="en-US" dirty="0" smtClean="0"/>
              <a:t>SELECT customer FROM orders GROUP BY customer; </a:t>
            </a:r>
          </a:p>
          <a:p>
            <a:endParaRPr lang="en-US" dirty="0" smtClean="0"/>
          </a:p>
          <a:p>
            <a:r>
              <a:rPr lang="en-US" dirty="0" smtClean="0"/>
              <a:t>Rita</a:t>
            </a:r>
          </a:p>
          <a:p>
            <a:r>
              <a:rPr lang="en-US" dirty="0" smtClean="0"/>
              <a:t>Lucie</a:t>
            </a:r>
          </a:p>
          <a:p>
            <a:r>
              <a:rPr lang="en-US" dirty="0" err="1" smtClean="0"/>
              <a:t>Neza</a:t>
            </a:r>
            <a:endParaRPr lang="en-US" dirty="0" smtClean="0"/>
          </a:p>
          <a:p>
            <a:r>
              <a:rPr lang="en-US" dirty="0" smtClean="0"/>
              <a:t>Marie Claire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NOTE :</a:t>
            </a:r>
            <a:r>
              <a:rPr lang="en-US" dirty="0" smtClean="0"/>
              <a:t>  We could use DISTINCT to get the same result…So Why use GROUP BY???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GROUP BY combined with aggregate functions</a:t>
            </a:r>
          </a:p>
          <a:p>
            <a:endParaRPr lang="en-US" dirty="0" smtClean="0"/>
          </a:p>
          <a:p>
            <a:r>
              <a:rPr lang="en-US" dirty="0" smtClean="0"/>
              <a:t>SELECT customer, SUM(quantity) AS "Total Items" FROM orders GROUP BY customer; </a:t>
            </a:r>
          </a:p>
          <a:p>
            <a:endParaRPr lang="en-US" dirty="0" smtClean="0"/>
          </a:p>
          <a:p>
            <a:r>
              <a:rPr lang="en-US" dirty="0" smtClean="0"/>
              <a:t>Rita			5</a:t>
            </a:r>
          </a:p>
          <a:p>
            <a:r>
              <a:rPr lang="en-US" dirty="0" smtClean="0"/>
              <a:t>Lucie			7</a:t>
            </a:r>
          </a:p>
          <a:p>
            <a:r>
              <a:rPr lang="en-US" dirty="0" err="1" smtClean="0"/>
              <a:t>Neza</a:t>
            </a:r>
            <a:r>
              <a:rPr lang="en-US" dirty="0" smtClean="0"/>
              <a:t>			3</a:t>
            </a:r>
          </a:p>
          <a:p>
            <a:r>
              <a:rPr lang="en-US" dirty="0" smtClean="0"/>
              <a:t>Marie Claire		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GROUP BY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customer,SUM</a:t>
            </a:r>
            <a:r>
              <a:rPr lang="en-US" dirty="0" smtClean="0"/>
              <a:t>(quantity) FROM orders</a:t>
            </a:r>
          </a:p>
          <a:p>
            <a:endParaRPr lang="en-US" dirty="0" smtClean="0"/>
          </a:p>
          <a:p>
            <a:r>
              <a:rPr lang="en-US" dirty="0" smtClean="0"/>
              <a:t>Rita			21</a:t>
            </a:r>
          </a:p>
          <a:p>
            <a:r>
              <a:rPr lang="en-US" dirty="0" smtClean="0"/>
              <a:t>Lucie			21</a:t>
            </a:r>
          </a:p>
          <a:p>
            <a:r>
              <a:rPr lang="en-US" dirty="0" smtClean="0"/>
              <a:t>Rita			21</a:t>
            </a:r>
          </a:p>
          <a:p>
            <a:r>
              <a:rPr lang="en-US" dirty="0" err="1" smtClean="0"/>
              <a:t>Neza</a:t>
            </a:r>
            <a:r>
              <a:rPr lang="en-US" dirty="0" smtClean="0"/>
              <a:t>			21</a:t>
            </a:r>
          </a:p>
          <a:p>
            <a:r>
              <a:rPr lang="en-US" dirty="0" smtClean="0"/>
              <a:t>Marie Claire		21</a:t>
            </a:r>
          </a:p>
          <a:p>
            <a:r>
              <a:rPr lang="en-US" dirty="0" err="1" smtClean="0"/>
              <a:t>Neza</a:t>
            </a:r>
            <a:r>
              <a:rPr lang="en-US" dirty="0" smtClean="0"/>
              <a:t>			21</a:t>
            </a:r>
          </a:p>
          <a:p>
            <a:r>
              <a:rPr lang="en-US" dirty="0" err="1" smtClean="0"/>
              <a:t>Neza</a:t>
            </a:r>
            <a:r>
              <a:rPr lang="en-US" dirty="0" smtClean="0"/>
              <a:t>			21</a:t>
            </a:r>
          </a:p>
          <a:p>
            <a:endParaRPr lang="en-US" dirty="0" smtClean="0"/>
          </a:p>
          <a:p>
            <a:pPr lvl="8"/>
            <a:r>
              <a:rPr lang="en-US" dirty="0" smtClean="0">
                <a:solidFill>
                  <a:srgbClr val="FF0000"/>
                </a:solidFill>
              </a:rPr>
              <a:t> NOTE: </a:t>
            </a:r>
            <a:r>
              <a:rPr lang="en-US" dirty="0" smtClean="0"/>
              <a:t>Here we have the total sum of the quantity column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No GROUP BY???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customer, SUM((</a:t>
            </a:r>
            <a:r>
              <a:rPr lang="en-US" dirty="0" err="1" smtClean="0"/>
              <a:t>orders.quantity</a:t>
            </a:r>
            <a:r>
              <a:rPr lang="en-US" dirty="0" smtClean="0"/>
              <a:t> * </a:t>
            </a:r>
            <a:r>
              <a:rPr lang="en-US" dirty="0" err="1" smtClean="0"/>
              <a:t>inventory.price</a:t>
            </a:r>
            <a:r>
              <a:rPr lang="en-US" dirty="0" smtClean="0"/>
              <a:t>)) AS "COST" FROM orders JOIN inventory ON </a:t>
            </a:r>
            <a:r>
              <a:rPr lang="en-US" dirty="0" err="1" smtClean="0"/>
              <a:t>orders.product</a:t>
            </a:r>
            <a:r>
              <a:rPr lang="en-US" dirty="0" smtClean="0"/>
              <a:t> = </a:t>
            </a:r>
            <a:r>
              <a:rPr lang="en-US" dirty="0" err="1" smtClean="0"/>
              <a:t>inventory.product</a:t>
            </a:r>
            <a:r>
              <a:rPr lang="en-US" dirty="0" smtClean="0"/>
              <a:t>  GROUP BY customer;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Notice the benefit of using a column alias</a:t>
            </a:r>
          </a:p>
          <a:p>
            <a:pPr>
              <a:buNone/>
            </a:pPr>
            <a:r>
              <a:rPr lang="en-US" dirty="0" smtClean="0"/>
              <a:t>Also notice the math operations inside the sum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day_of_order</a:t>
            </a:r>
            <a:r>
              <a:rPr lang="en-US" dirty="0" smtClean="0"/>
              <a:t>, product, SUM(quantity) as "Total" FROM orders GROUP BY </a:t>
            </a:r>
            <a:r>
              <a:rPr lang="en-US" dirty="0" err="1" smtClean="0"/>
              <a:t>day_of_order,product</a:t>
            </a:r>
            <a:r>
              <a:rPr lang="en-US" dirty="0" smtClean="0"/>
              <a:t> ORDER BY </a:t>
            </a:r>
            <a:r>
              <a:rPr lang="en-US" dirty="0" err="1" smtClean="0"/>
              <a:t>day_of_order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b="1" dirty="0" err="1" smtClean="0"/>
              <a:t>day_of_order</a:t>
            </a:r>
            <a:r>
              <a:rPr lang="en-US" dirty="0" smtClean="0"/>
              <a:t>                       </a:t>
            </a:r>
            <a:r>
              <a:rPr lang="en-US" b="1" dirty="0" smtClean="0"/>
              <a:t>product</a:t>
            </a:r>
            <a:r>
              <a:rPr lang="en-US" dirty="0" smtClean="0"/>
              <a:t>         </a:t>
            </a:r>
            <a:r>
              <a:rPr lang="en-US" b="1" dirty="0" smtClean="0"/>
              <a:t>Total</a:t>
            </a:r>
            <a:r>
              <a:rPr lang="en-US" dirty="0" smtClean="0"/>
              <a:t> </a:t>
            </a:r>
          </a:p>
          <a:p>
            <a:r>
              <a:rPr lang="en-US" dirty="0" smtClean="0"/>
              <a:t>2008-07-25 00:00:00.000 19" LCD Screen   5 </a:t>
            </a:r>
          </a:p>
          <a:p>
            <a:r>
              <a:rPr lang="en-US" dirty="0" smtClean="0"/>
              <a:t>2008-07-25 00:00:00.000 HP Printer           4 </a:t>
            </a:r>
          </a:p>
          <a:p>
            <a:r>
              <a:rPr lang="en-US" dirty="0" smtClean="0"/>
              <a:t>2008-08-01 00:00:00.000 Hanging Files    11 </a:t>
            </a:r>
          </a:p>
          <a:p>
            <a:r>
              <a:rPr lang="en-US" dirty="0" smtClean="0"/>
              <a:t>2008-08-01 00:00:00.000 Stapler                3 </a:t>
            </a:r>
          </a:p>
          <a:p>
            <a:r>
              <a:rPr lang="en-US" dirty="0" smtClean="0"/>
              <a:t>2008-08-15 00:00:00.000 19" LCD Screen   5 </a:t>
            </a:r>
          </a:p>
          <a:p>
            <a:r>
              <a:rPr lang="en-US" dirty="0" smtClean="0"/>
              <a:t>2008-08-16 00:00:00.000 Hanging Files    14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GROUP BY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SQL HAVING clause is like a WHERE clause for aggregated data.</a:t>
            </a:r>
          </a:p>
          <a:p>
            <a:endParaRPr lang="en-US" dirty="0" smtClean="0"/>
          </a:p>
          <a:p>
            <a:r>
              <a:rPr lang="en-US" dirty="0" smtClean="0"/>
              <a:t>Any column name appearing in the HAVING clause must also appear in the GROUP BY clause.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HSDI Powerpoin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EHSDI Powerpoint</Template>
  <TotalTime>12346</TotalTime>
  <Words>926</Words>
  <Application>Microsoft Office PowerPoint</Application>
  <PresentationFormat>On-screen Show (4:3)</PresentationFormat>
  <Paragraphs>179</Paragraphs>
  <Slides>29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EHSDI Powerpoint</vt:lpstr>
      <vt:lpstr>Structured Query Language</vt:lpstr>
      <vt:lpstr>Part 1 – Advanced Queries</vt:lpstr>
      <vt:lpstr>Group By</vt:lpstr>
      <vt:lpstr>Slide 4</vt:lpstr>
      <vt:lpstr>The Power of GROUP BY</vt:lpstr>
      <vt:lpstr>What About No GROUP BY???</vt:lpstr>
      <vt:lpstr>Another Example</vt:lpstr>
      <vt:lpstr>Multiple GROUP BY Example</vt:lpstr>
      <vt:lpstr>HAVING</vt:lpstr>
      <vt:lpstr>HAVING Example</vt:lpstr>
      <vt:lpstr>Subqueries</vt:lpstr>
      <vt:lpstr>Non-Correlated Subquery</vt:lpstr>
      <vt:lpstr>Correlated Subquery</vt:lpstr>
      <vt:lpstr>Slide 14</vt:lpstr>
      <vt:lpstr>Part 2 – DB Administration</vt:lpstr>
      <vt:lpstr>CREATE TABLE</vt:lpstr>
      <vt:lpstr>Create Table</vt:lpstr>
      <vt:lpstr>Change the Name of a Column</vt:lpstr>
      <vt:lpstr>ALTER</vt:lpstr>
      <vt:lpstr>Altering an Existing Column to Be a Primary Key</vt:lpstr>
      <vt:lpstr>Constraints</vt:lpstr>
      <vt:lpstr>UNIQUE</vt:lpstr>
      <vt:lpstr>Primary Key</vt:lpstr>
      <vt:lpstr>Foreign Key</vt:lpstr>
      <vt:lpstr>Foreign Key</vt:lpstr>
      <vt:lpstr>CHECK</vt:lpstr>
      <vt:lpstr>AUTO_INCREMENT</vt:lpstr>
      <vt:lpstr>Part 3 – DB Optimization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</dc:title>
  <dc:creator>Rowan</dc:creator>
  <cp:lastModifiedBy>Rita</cp:lastModifiedBy>
  <cp:revision>174</cp:revision>
  <dcterms:created xsi:type="dcterms:W3CDTF">2009-01-20T07:13:56Z</dcterms:created>
  <dcterms:modified xsi:type="dcterms:W3CDTF">2010-08-06T09:26:06Z</dcterms:modified>
</cp:coreProperties>
</file>