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2" r:id="rId4"/>
    <p:sldId id="258" r:id="rId5"/>
    <p:sldId id="259" r:id="rId6"/>
    <p:sldId id="274" r:id="rId7"/>
    <p:sldId id="276" r:id="rId8"/>
    <p:sldId id="277" r:id="rId9"/>
    <p:sldId id="278" r:id="rId10"/>
    <p:sldId id="263" r:id="rId11"/>
    <p:sldId id="280" r:id="rId12"/>
    <p:sldId id="279" r:id="rId13"/>
    <p:sldId id="281" r:id="rId14"/>
    <p:sldId id="267" r:id="rId15"/>
    <p:sldId id="285" r:id="rId16"/>
    <p:sldId id="286" r:id="rId17"/>
    <p:sldId id="283" r:id="rId18"/>
    <p:sldId id="284" r:id="rId19"/>
    <p:sldId id="264" r:id="rId20"/>
    <p:sldId id="270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Bringing Java and SQL closer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54088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/>
                <a:gridCol w="2736304"/>
                <a:gridCol w="2602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mapping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integer, long,</a:t>
                      </a:r>
                      <a:r>
                        <a:rPr lang="en-US" baseline="0" dirty="0" smtClean="0"/>
                        <a:t> short, float, double, character,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r>
                        <a:rPr lang="en-US" baseline="0" dirty="0" smtClean="0"/>
                        <a:t> types, e.g.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BIGINT</a:t>
                      </a:r>
                      <a:r>
                        <a:rPr lang="en-US" dirty="0" smtClean="0"/>
                        <a:t> 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java.lang.String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VARCHAR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java.lang.String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CLOB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byte[]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BINARY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types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373216"/>
            <a:ext cx="764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See http://docs.jboss.org/hibernate/stable/core/reference/en/html/mapping.html#mapping-types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types (dates)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373216"/>
            <a:ext cx="764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See http://docs.jboss.org/hibernate/stable/core/reference/en/html/mapping.html#mapping-types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require some extra attention…</a:t>
            </a:r>
            <a:endParaRPr lang="en-GB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7544" y="242088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/>
                <a:gridCol w="3528392"/>
                <a:gridCol w="1810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mapping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java.util.Date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java.util.Date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TIME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java.util.Date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TIMESTAMP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calendar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java.util.Calendar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TIMESTAMP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calendar_date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java.util.Calendar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4274" name="Picture 2" descr="C:\Users\Rowan\AppData\Local\Microsoft\Windows\Temporary Internet Files\Content.IE5\AAJU11E4\MC90043479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04664"/>
            <a:ext cx="1444477" cy="1444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keys in the database have to be linked to "id" properties on the class,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keys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636912"/>
            <a:ext cx="7992888" cy="280076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&lt;hibernate-mapping package="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eh203.emr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&lt;class name="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table="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&lt;id name="id" column="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patient_id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&lt;generator class="native"/&gt;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&lt;/id&gt;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name="dob" type="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datetime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column="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&lt;/class&gt;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&lt;/hibernate-mapping&gt;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860032" y="4797152"/>
            <a:ext cx="3456384" cy="1080120"/>
          </a:xfrm>
          <a:prstGeom prst="wedgeRectCallout">
            <a:avLst>
              <a:gd name="adj1" fmla="val -53621"/>
              <a:gd name="adj2" fmla="val -12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Hibernate to use the id value generated by the database (AUTO_INCREMENT)</a:t>
            </a:r>
            <a:endParaRPr lang="en-GB" dirty="0"/>
          </a:p>
        </p:txBody>
      </p:sp>
      <p:pic>
        <p:nvPicPr>
          <p:cNvPr id="7" name="Picture 2" descr="C:\Users\Rowan\AppData\Local\Microsoft\Windows\Temporary Internet Files\Content.IE5\SU501PIT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486" y="332656"/>
            <a:ext cx="824954" cy="109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files reference the names of the properties of the class as a Java Bean</a:t>
            </a:r>
          </a:p>
          <a:p>
            <a:r>
              <a:rPr lang="en-US" dirty="0" smtClean="0"/>
              <a:t>They are NOT the names of the fields,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properties</a:t>
            </a:r>
            <a:endParaRPr lang="en-GB" dirty="0"/>
          </a:p>
        </p:txBody>
      </p:sp>
      <p:pic>
        <p:nvPicPr>
          <p:cNvPr id="55298" name="Picture 2" descr="C:\Users\Rowan\AppData\Local\Microsoft\Windows\Temporary Internet Files\Content.IE5\SLYQSJ7D\MC9000272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0315" y="332656"/>
            <a:ext cx="890117" cy="10283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3429000"/>
            <a:ext cx="352839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BadFather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snake;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getFish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snake;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6136" y="3356992"/>
            <a:ext cx="2088232" cy="18722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BadFather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/>
          </a:p>
          <a:p>
            <a:pPr algn="ctr"/>
            <a:r>
              <a:rPr lang="en-US" sz="1600" i="1" dirty="0" smtClean="0"/>
              <a:t>Properties: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fish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60032" y="3789040"/>
            <a:ext cx="50405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example…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9066" y="2052712"/>
            <a:ext cx="7805342" cy="461664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&lt;?xml version='1.0' encoding='utf-8'?&gt;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&lt;!DOCTYPE hibernate-configuration PUBLIC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"-//Hibernate/Hibernate Configuration DTD 3.0//EN"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"http://hibernate.sourceforge.net/hibernate-configuration-3.0.dtd"&gt;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&lt;hibernate-configuration&gt;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&lt;session-factory&gt;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connection.driver_class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org.hsqldb.jdbcDriver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name="connection.url"&gt;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jdbc:hsqldb:hsql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://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localhost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connection.username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dbuser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connection.password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dbpass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connection.pool_size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"&gt;1&lt;/property&gt;</a:t>
            </a:r>
          </a:p>
          <a:p>
            <a:pPr lvl="0"/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/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name="dialect"&gt;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org.hibernate.dialect.HSQLDialect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current_session_context_class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"&gt;thread&lt;/property&gt;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cache.provider_class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org.hibernate.cache.NoCacheProvider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show_sql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"&gt;true&lt;/property&gt;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&lt;property name="hbm2ddl.auto"&gt;update&lt;/property&gt;</a:t>
            </a:r>
          </a:p>
          <a:p>
            <a:pPr lvl="0"/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/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    &lt;mapping resource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="pharmacy/domain/</a:t>
            </a:r>
            <a:r>
              <a:rPr lang="en-US" sz="1400" dirty="0" err="1" smtClean="0">
                <a:latin typeface="Arial Unicode MS" pitchFamily="34" charset="-128"/>
                <a:cs typeface="Arial" pitchFamily="34" charset="0"/>
              </a:rPr>
              <a:t>Patient.hbm.xml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"/&gt;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    &lt;/session-factory&gt;</a:t>
            </a:r>
            <a:br>
              <a:rPr lang="en-US" sz="1400" dirty="0" smtClean="0">
                <a:latin typeface="Arial Unicode MS" pitchFamily="34" charset="-128"/>
                <a:cs typeface="Arial" pitchFamily="34" charset="0"/>
              </a:rPr>
            </a:b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&lt;/hibernate-configuration&gt;</a:t>
            </a:r>
            <a:endParaRPr lang="en-GB" sz="1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6084168" y="5733256"/>
            <a:ext cx="2232248" cy="720080"/>
          </a:xfrm>
          <a:prstGeom prst="wedgeRectCallout">
            <a:avLst>
              <a:gd name="adj1" fmla="val -88336"/>
              <a:gd name="adj2" fmla="val -7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 files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6372200" y="1268760"/>
            <a:ext cx="1656184" cy="1008112"/>
          </a:xfrm>
          <a:prstGeom prst="wedgeRectCallout">
            <a:avLst>
              <a:gd name="adj1" fmla="val -47950"/>
              <a:gd name="adj2" fmla="val 146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connection settings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Different values for </a:t>
            </a:r>
            <a:r>
              <a:rPr lang="en-GB" b="1" dirty="0" smtClean="0"/>
              <a:t>hbm2ddl.auto</a:t>
            </a:r>
            <a:r>
              <a:rPr lang="en-GB" dirty="0" smtClean="0"/>
              <a:t> tell Hibernate what do to the database schema when starting up...</a:t>
            </a:r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r>
              <a:rPr lang="en-GB" b="1" i="1" dirty="0" smtClean="0"/>
              <a:t>validate</a:t>
            </a:r>
            <a:r>
              <a:rPr lang="en-GB" dirty="0" smtClean="0"/>
              <a:t>: validate the schema, makes no changes to the database.</a:t>
            </a:r>
          </a:p>
          <a:p>
            <a:pPr lvl="1"/>
            <a:r>
              <a:rPr lang="en-GB" b="1" i="1" dirty="0" smtClean="0"/>
              <a:t>update</a:t>
            </a:r>
            <a:r>
              <a:rPr lang="en-GB" dirty="0" smtClean="0"/>
              <a:t>: update the schema.</a:t>
            </a:r>
          </a:p>
          <a:p>
            <a:pPr lvl="1"/>
            <a:r>
              <a:rPr lang="en-GB" b="1" i="1" dirty="0" smtClean="0"/>
              <a:t>create</a:t>
            </a:r>
            <a:r>
              <a:rPr lang="en-GB" dirty="0" smtClean="0"/>
              <a:t>: creates the schema, destroying previous data.</a:t>
            </a:r>
          </a:p>
          <a:p>
            <a:pPr lvl="1"/>
            <a:r>
              <a:rPr lang="en-GB" b="1" i="1" dirty="0" smtClean="0"/>
              <a:t>create-drop</a:t>
            </a:r>
            <a:r>
              <a:rPr lang="en-GB" dirty="0" smtClean="0"/>
              <a:t>: drop the schema at the end of the session.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Setting the value of </a:t>
            </a:r>
            <a:r>
              <a:rPr lang="en-GB" b="1" dirty="0" err="1" smtClean="0"/>
              <a:t>show_sql</a:t>
            </a:r>
            <a:r>
              <a:rPr lang="en-GB" dirty="0" smtClean="0"/>
              <a:t> to </a:t>
            </a:r>
            <a:r>
              <a:rPr lang="en-GB" i="1" dirty="0" smtClean="0"/>
              <a:t>true</a:t>
            </a:r>
            <a:r>
              <a:rPr lang="en-GB" dirty="0" smtClean="0"/>
              <a:t> allows us to see all of the SQL which Hibernate executes</a:t>
            </a:r>
          </a:p>
          <a:p>
            <a:r>
              <a:rPr lang="en-US" dirty="0" smtClean="0"/>
              <a:t>We can use Hibernate with different types of SQL server by changing the value of </a:t>
            </a:r>
            <a:r>
              <a:rPr lang="en-US" b="1" dirty="0" smtClean="0"/>
              <a:t>dialect</a:t>
            </a:r>
            <a:r>
              <a:rPr lang="en-US" dirty="0" smtClean="0"/>
              <a:t> - to use MySQL we set it to…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i="1" dirty="0" err="1" smtClean="0"/>
              <a:t>org.hibernate.dialect.MySQLDialect</a:t>
            </a:r>
            <a:endParaRPr lang="en-GB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72" t="38385" r="80219" b="16256"/>
          <a:stretch>
            <a:fillRect/>
          </a:stretch>
        </p:blipFill>
        <p:spPr bwMode="auto">
          <a:xfrm>
            <a:off x="5508104" y="759484"/>
            <a:ext cx="3635896" cy="572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83568" y="4149080"/>
            <a:ext cx="3312368" cy="720080"/>
          </a:xfrm>
          <a:prstGeom prst="wedgeRectCallout">
            <a:avLst>
              <a:gd name="adj1" fmla="val 109541"/>
              <a:gd name="adj2" fmla="val -13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configuration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83568" y="1484784"/>
            <a:ext cx="3312368" cy="576064"/>
          </a:xfrm>
          <a:prstGeom prst="wedgeRectCallout">
            <a:avLst>
              <a:gd name="adj1" fmla="val 118095"/>
              <a:gd name="adj2" fmla="val 78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bean classes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83568" y="2276872"/>
            <a:ext cx="3312368" cy="720080"/>
          </a:xfrm>
          <a:prstGeom prst="wedgeRectCallout">
            <a:avLst>
              <a:gd name="adj1" fmla="val 118095"/>
              <a:gd name="adj2" fmla="val -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Corresponding mapping XML files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683568" y="3212976"/>
            <a:ext cx="3312368" cy="720080"/>
          </a:xfrm>
          <a:prstGeom prst="wedgeRectCallout">
            <a:avLst>
              <a:gd name="adj1" fmla="val 119261"/>
              <a:gd name="adj2" fmla="val -57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utility class to create Hibernate sessions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683568" y="5085184"/>
            <a:ext cx="3312368" cy="720080"/>
          </a:xfrm>
          <a:prstGeom prst="wedgeRectCallout">
            <a:avLst>
              <a:gd name="adj1" fmla="val 109930"/>
              <a:gd name="adj2" fmla="val 3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JAR and other required JARS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domain objects: classes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5245347" cy="461664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Patient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patientId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Date dob;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Patient()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Patient(String name, Date dob)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this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.name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 name;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this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.dob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 dob;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getPatientId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patientId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084168" y="1700808"/>
            <a:ext cx="2592288" cy="1008112"/>
          </a:xfrm>
          <a:prstGeom prst="wedgeRectCallout">
            <a:avLst>
              <a:gd name="adj1" fmla="val -158806"/>
              <a:gd name="adj2" fmla="val 94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requires classes with default constructors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084168" y="2996952"/>
            <a:ext cx="2592288" cy="1008112"/>
          </a:xfrm>
          <a:prstGeom prst="wedgeRectCallout">
            <a:avLst>
              <a:gd name="adj1" fmla="val -66825"/>
              <a:gd name="adj2" fmla="val 31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also define an explicit constructor for our use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084168" y="4293096"/>
            <a:ext cx="2592288" cy="1008112"/>
          </a:xfrm>
          <a:prstGeom prst="wedgeRectCallout">
            <a:avLst>
              <a:gd name="adj1" fmla="val -106570"/>
              <a:gd name="adj2" fmla="val 31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properties are accessed through BEAN methods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utility class that we can put in our Hibernate projects</a:t>
            </a:r>
          </a:p>
          <a:p>
            <a:r>
              <a:rPr lang="en-US" dirty="0" smtClean="0"/>
              <a:t>Why isn't it part of the Hibernate library??? Who knows…</a:t>
            </a:r>
          </a:p>
          <a:p>
            <a:r>
              <a:rPr lang="en-US" dirty="0" smtClean="0"/>
              <a:t>Simply allows to get a valid Hibernate session object anytime we need one,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HibernateUtil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4581128"/>
            <a:ext cx="831641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HibernateUtil.getSessionFactory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getCurrentSession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891" y="4365104"/>
            <a:ext cx="5541493" cy="153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7859216" cy="3315824"/>
          </a:xfrm>
        </p:spPr>
        <p:txBody>
          <a:bodyPr>
            <a:normAutofit/>
          </a:bodyPr>
          <a:lstStyle/>
          <a:p>
            <a:r>
              <a:rPr lang="en-US" dirty="0" smtClean="0"/>
              <a:t>An object-relational mapping (ORM) library for Java</a:t>
            </a:r>
          </a:p>
          <a:p>
            <a:r>
              <a:rPr lang="en-US" dirty="0" smtClean="0"/>
              <a:t>Allows us to interact with a database using regular Java objects</a:t>
            </a:r>
          </a:p>
          <a:p>
            <a:r>
              <a:rPr lang="en-US" dirty="0" smtClean="0"/>
              <a:t>Provides a closer relationship between your Java objects and tables in your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Hibernate session object to persist an instance of a mapped class,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848868"/>
            <a:ext cx="8042586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HibernateUtil.getSessionFactory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getCurrentSession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Patient("Bob",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Date());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().commit();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868144" y="5013176"/>
            <a:ext cx="2520280" cy="1008112"/>
          </a:xfrm>
          <a:prstGeom prst="wedgeRectCallout">
            <a:avLst>
              <a:gd name="adj1" fmla="val -67846"/>
              <a:gd name="adj2" fmla="val -46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a new row in the database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 smtClean="0"/>
              <a:t>We can make changes to persisted object and then tell Hibernate to update the database, e.g.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6939720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new Patient("Bob", new Date());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patient.setName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("Bob Jones");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().commit();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012160" y="4437112"/>
            <a:ext cx="2520280" cy="1008112"/>
          </a:xfrm>
          <a:prstGeom prst="wedgeRectCallout">
            <a:avLst>
              <a:gd name="adj1" fmla="val -102595"/>
              <a:gd name="adj2" fmla="val -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the existing row in the database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3068960"/>
            <a:ext cx="2520280" cy="1008112"/>
          </a:xfrm>
          <a:prstGeom prst="wedgeRectCallout">
            <a:avLst>
              <a:gd name="adj1" fmla="val -103106"/>
              <a:gd name="adj2" fmla="val 30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a new row in the database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 smtClean="0"/>
              <a:t>Hibernate looks at the id property of an object to know if it is already in the database,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6939720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new Patient("Bob", new Date());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patient.setName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("Bob Jones");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(patient);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().commit();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012160" y="3789040"/>
            <a:ext cx="2520280" cy="504056"/>
          </a:xfrm>
          <a:prstGeom prst="wedgeRectCallout">
            <a:avLst>
              <a:gd name="adj1" fmla="val -107705"/>
              <a:gd name="adj2" fmla="val -39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id is &gt; 0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3068960"/>
            <a:ext cx="2520280" cy="504056"/>
          </a:xfrm>
          <a:prstGeom prst="wedgeRectCallout">
            <a:avLst>
              <a:gd name="adj1" fmla="val -86754"/>
              <a:gd name="adj2" fmla="val -6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id is 0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6012160" y="4509120"/>
            <a:ext cx="2520280" cy="1368152"/>
          </a:xfrm>
          <a:prstGeom prst="wedgeRectCallout">
            <a:avLst>
              <a:gd name="adj1" fmla="val -101062"/>
              <a:gd name="adj2" fmla="val -16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knows to UPDATE rather than CREATE because </a:t>
            </a:r>
            <a:br>
              <a:rPr lang="en-US" dirty="0" smtClean="0"/>
            </a:br>
            <a:r>
              <a:rPr lang="en-US" dirty="0" smtClean="0"/>
              <a:t>id &gt; 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r>
              <a:rPr lang="en-US" dirty="0" smtClean="0"/>
              <a:t>Runs on top of JDBC</a:t>
            </a:r>
          </a:p>
          <a:p>
            <a:r>
              <a:rPr lang="en-US" dirty="0" smtClean="0"/>
              <a:t>Allows us to easily </a:t>
            </a:r>
            <a:r>
              <a:rPr lang="en-US" i="1" dirty="0" smtClean="0"/>
              <a:t>persist</a:t>
            </a:r>
            <a:r>
              <a:rPr lang="en-US" dirty="0" smtClean="0"/>
              <a:t> objects in a database</a:t>
            </a:r>
          </a:p>
          <a:p>
            <a:r>
              <a:rPr lang="en-US" dirty="0" smtClean="0"/>
              <a:t>Works with different database types, and so is an </a:t>
            </a:r>
            <a:r>
              <a:rPr lang="en-US" i="1" dirty="0" smtClean="0"/>
              <a:t>abstraction</a:t>
            </a:r>
            <a:r>
              <a:rPr lang="en-US" dirty="0" smtClean="0"/>
              <a:t> layer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627" y="1484784"/>
            <a:ext cx="405897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68" y="332656"/>
            <a:ext cx="23348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mapping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3240360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Patient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name;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Date dob;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4149080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08"/>
                <a:gridCol w="1078278"/>
                <a:gridCol w="1785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1993-04-21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1981-05-28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1983-01-07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4355976" y="3356992"/>
            <a:ext cx="648072" cy="936104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flipH="1" flipV="1">
            <a:off x="3419872" y="3356992"/>
            <a:ext cx="648072" cy="87248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6096" y="1700808"/>
            <a:ext cx="24482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 allows to associate database columns with class properties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tell Hibernate how to map a Java class to a database table</a:t>
            </a:r>
          </a:p>
          <a:p>
            <a:r>
              <a:rPr lang="en-US" dirty="0" smtClean="0"/>
              <a:t>Hibernate can then</a:t>
            </a:r>
          </a:p>
          <a:p>
            <a:pPr lvl="1"/>
            <a:r>
              <a:rPr lang="en-US" dirty="0" smtClean="0"/>
              <a:t>Save instances as new table rows</a:t>
            </a:r>
          </a:p>
          <a:p>
            <a:pPr lvl="1"/>
            <a:r>
              <a:rPr lang="en-US" dirty="0" smtClean="0"/>
              <a:t>Load instances of that class from rows in the table</a:t>
            </a:r>
          </a:p>
          <a:p>
            <a:pPr lvl="1"/>
            <a:r>
              <a:rPr lang="en-US" dirty="0" smtClean="0"/>
              <a:t>Update instances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mapping</a:t>
            </a:r>
            <a:endParaRPr lang="en-US" dirty="0"/>
          </a:p>
        </p:txBody>
      </p:sp>
      <p:pic>
        <p:nvPicPr>
          <p:cNvPr id="5" name="Picture 3" descr="C:\Users\Rowan\AppData\Local\Microsoft\Windows\Temporary Internet Files\Content.IE5\SLYQSJ7D\dglxasset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055696"/>
            <a:ext cx="2614936" cy="1908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describe the relationship between a Java class and a database table in an XML file, e.g.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860481"/>
            <a:ext cx="7992888" cy="280076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&lt;hibernate-mapping package="eh203.emr"&gt;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&lt;class name="Patient" table="patients"&gt;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&lt;id name="id" column="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patient_id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&lt;generator class="native"/&gt;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&lt;/id&gt;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name="dob" type="date" column="dob"/&gt;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name="name"/&gt;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&lt;/class&gt;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&lt;/hibernate-mapping&gt;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Rowan\AppData\Local\Microsoft\Windows\Temporary Internet Files\Content.IE5\SU501PIT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486" y="332656"/>
            <a:ext cx="824954" cy="109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284417"/>
            <a:ext cx="7992888" cy="280076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&lt;hibernate-mapping package="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eh203.emr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&lt;class name="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table="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&lt;id name="id" column="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patient_id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&lt;generator class="native"/&gt;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&lt;/id&gt;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name="dob" type="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column="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&lt;/class&gt;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&lt;/hibernate-mapping&gt;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067944" y="1484784"/>
            <a:ext cx="2592288" cy="432048"/>
          </a:xfrm>
          <a:prstGeom prst="wedgeRectCallout">
            <a:avLst>
              <a:gd name="adj1" fmla="val -20833"/>
              <a:gd name="adj2" fmla="val 112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of Java class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1043608" y="1484784"/>
            <a:ext cx="2592288" cy="432048"/>
          </a:xfrm>
          <a:prstGeom prst="wedgeRectCallout">
            <a:avLst>
              <a:gd name="adj1" fmla="val 29842"/>
              <a:gd name="adj2" fmla="val 237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class name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5940152" y="4725144"/>
            <a:ext cx="2592288" cy="432048"/>
          </a:xfrm>
          <a:prstGeom prst="wedgeRectCallout">
            <a:avLst>
              <a:gd name="adj1" fmla="val -14374"/>
              <a:gd name="adj2" fmla="val -179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column name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3059832" y="5229200"/>
            <a:ext cx="2592288" cy="432048"/>
          </a:xfrm>
          <a:prstGeom prst="wedgeRectCallout">
            <a:avLst>
              <a:gd name="adj1" fmla="val 38288"/>
              <a:gd name="adj2" fmla="val -275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type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251520" y="5085184"/>
            <a:ext cx="2592288" cy="432048"/>
          </a:xfrm>
          <a:prstGeom prst="wedgeRectCallout">
            <a:avLst>
              <a:gd name="adj1" fmla="val 79523"/>
              <a:gd name="adj2" fmla="val -23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property name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6012160" y="2132856"/>
            <a:ext cx="2592288" cy="432048"/>
          </a:xfrm>
          <a:prstGeom prst="wedgeRectCallout">
            <a:avLst>
              <a:gd name="adj1" fmla="val -49648"/>
              <a:gd name="adj2" fmla="val 88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name</a:t>
            </a:r>
            <a:endParaRPr lang="en-GB" dirty="0"/>
          </a:p>
        </p:txBody>
      </p:sp>
      <p:pic>
        <p:nvPicPr>
          <p:cNvPr id="11" name="Picture 2" descr="C:\Users\Rowan\AppData\Local\Microsoft\Windows\Temporary Internet Files\Content.IE5\SU501PIT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486" y="332656"/>
            <a:ext cx="824954" cy="109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284417"/>
            <a:ext cx="7992888" cy="280076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&lt;hibernate-mapping package="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eh203.emr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&lt;class name="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table="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&lt;id name="id" column="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patient_id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&lt;generator class="native"/&gt;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&lt;/id&gt;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name="dob" type="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 column="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dob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    &lt;property name="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   &lt;/class&gt;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&lt;/hibernate-mapping&gt;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331640" y="4725144"/>
            <a:ext cx="3312368" cy="1080120"/>
          </a:xfrm>
          <a:prstGeom prst="wedgeRectCallout">
            <a:avLst>
              <a:gd name="adj1" fmla="val 29863"/>
              <a:gd name="adj2" fmla="val -88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column name is not specified it defaults to the property name</a:t>
            </a:r>
            <a:endParaRPr lang="en-GB" dirty="0"/>
          </a:p>
        </p:txBody>
      </p:sp>
      <p:pic>
        <p:nvPicPr>
          <p:cNvPr id="12" name="Picture 2" descr="C:\Users\Rowan\AppData\Local\Microsoft\Windows\Temporary Internet Files\Content.IE5\SU501PIT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486" y="332656"/>
            <a:ext cx="824954" cy="1092979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508104" y="1340768"/>
            <a:ext cx="3168352" cy="1080120"/>
          </a:xfrm>
          <a:prstGeom prst="wedgeRectCallout">
            <a:avLst>
              <a:gd name="adj1" fmla="val -43459"/>
              <a:gd name="adj2" fmla="val 155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are not Java or SQL types but special Hibernate mapping types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Hibernate can guess the correct type using reflection</a:t>
            </a:r>
          </a:p>
          <a:p>
            <a:r>
              <a:rPr lang="en-US" dirty="0" smtClean="0"/>
              <a:t>But sometimes we need to state the type explicitly, e.g.</a:t>
            </a:r>
          </a:p>
          <a:p>
            <a:pPr lvl="1"/>
            <a:r>
              <a:rPr lang="en-US" dirty="0" smtClean="0"/>
              <a:t>Should a property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dirty="0" smtClean="0"/>
              <a:t> map to a column of type TIMESTAMP, DATETIME or DATE?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types</a:t>
            </a:r>
            <a:endParaRPr lang="en-GB" dirty="0"/>
          </a:p>
        </p:txBody>
      </p:sp>
      <p:pic>
        <p:nvPicPr>
          <p:cNvPr id="53250" name="Picture 2" descr="C:\Users\Rowan\AppData\Local\Microsoft\Windows\Temporary Internet Files\Content.IE5\SU501PIT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486" y="332656"/>
            <a:ext cx="824954" cy="10929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18176</TotalTime>
  <Words>908</Words>
  <Application>Microsoft Office PowerPoint</Application>
  <PresentationFormat>On-screen Show (4:3)</PresentationFormat>
  <Paragraphs>215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EHSDI Powerpoint</vt:lpstr>
      <vt:lpstr>Hibernate</vt:lpstr>
      <vt:lpstr>Hibernate</vt:lpstr>
      <vt:lpstr>Overview</vt:lpstr>
      <vt:lpstr>Object mapping</vt:lpstr>
      <vt:lpstr>Object mapping</vt:lpstr>
      <vt:lpstr>Mapping files</vt:lpstr>
      <vt:lpstr>Mapping files</vt:lpstr>
      <vt:lpstr>Mapping files</vt:lpstr>
      <vt:lpstr>Mapping types</vt:lpstr>
      <vt:lpstr>Hibernate types (basic)</vt:lpstr>
      <vt:lpstr>Hibernate types (dates)</vt:lpstr>
      <vt:lpstr>Ids and keys</vt:lpstr>
      <vt:lpstr>Bean properties</vt:lpstr>
      <vt:lpstr>XML configuration</vt:lpstr>
      <vt:lpstr>Configuration</vt:lpstr>
      <vt:lpstr>Configuration</vt:lpstr>
      <vt:lpstr>Project structure</vt:lpstr>
      <vt:lpstr>Creating domain objects: classes</vt:lpstr>
      <vt:lpstr>HibernateUtil</vt:lpstr>
      <vt:lpstr>Persisting objects</vt:lpstr>
      <vt:lpstr>Persisting objects</vt:lpstr>
      <vt:lpstr>Persisting objects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 Seymour</cp:lastModifiedBy>
  <cp:revision>200</cp:revision>
  <dcterms:created xsi:type="dcterms:W3CDTF">2009-01-20T07:13:56Z</dcterms:created>
  <dcterms:modified xsi:type="dcterms:W3CDTF">2010-08-11T08:36:08Z</dcterms:modified>
</cp:coreProperties>
</file>