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71" r:id="rId3"/>
    <p:sldId id="270" r:id="rId4"/>
    <p:sldId id="269" r:id="rId5"/>
    <p:sldId id="273" r:id="rId6"/>
    <p:sldId id="275" r:id="rId7"/>
    <p:sldId id="272" r:id="rId8"/>
    <p:sldId id="276" r:id="rId9"/>
    <p:sldId id="278" r:id="rId10"/>
    <p:sldId id="279" r:id="rId11"/>
    <p:sldId id="280" r:id="rId12"/>
    <p:sldId id="268" r:id="rId13"/>
    <p:sldId id="281" r:id="rId14"/>
    <p:sldId id="283" r:id="rId15"/>
    <p:sldId id="282" r:id="rId16"/>
    <p:sldId id="274" r:id="rId17"/>
    <p:sldId id="284" r:id="rId18"/>
    <p:sldId id="285" r:id="rId19"/>
    <p:sldId id="286" r:id="rId20"/>
    <p:sldId id="287" r:id="rId21"/>
    <p:sldId id="25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534D2-395A-4A9F-BF25-9611FC9B9F8B}" type="datetimeFigureOut">
              <a:rPr lang="en-US" smtClean="0"/>
              <a:pPr/>
              <a:t>8/13/2010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CEFE9-C38E-4DCD-99BA-7A47F6B9A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8/13/2010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EHSDI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07" y="5774354"/>
            <a:ext cx="2357454" cy="1083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8/13/2010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8/13/2010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8/13/2010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8/13/2010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8/13/2010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8/13/2010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8/13/2010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8/13/2010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8/13/2010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8/13/2010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8/13/2010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HSDI_whit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6215082"/>
            <a:ext cx="1398681" cy="642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hibernat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Hibernate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states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600200"/>
            <a:ext cx="7848600" cy="39703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Session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factory.openSession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session.beginTransaction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Person p1 = new Person("Bob Smith");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Person p2 = (Person)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session.load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Person.class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4);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session.getTransaction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().commit();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Person p3 = p2;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505200" y="5181600"/>
            <a:ext cx="3200400" cy="838200"/>
          </a:xfrm>
          <a:prstGeom prst="wedgeRoundRectCallout">
            <a:avLst>
              <a:gd name="adj1" fmla="val -64696"/>
              <a:gd name="adj2" fmla="val -250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 is now </a:t>
            </a:r>
            <a:r>
              <a:rPr lang="en-US" b="1" i="1" dirty="0" smtClean="0"/>
              <a:t>detached</a:t>
            </a:r>
            <a:r>
              <a:rPr lang="en-US" dirty="0" smtClean="0"/>
              <a:t> because session is closed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867400" y="2209800"/>
            <a:ext cx="2057400" cy="457200"/>
          </a:xfrm>
          <a:prstGeom prst="wedgeRoundRectCallout">
            <a:avLst>
              <a:gd name="adj1" fmla="val -44978"/>
              <a:gd name="adj2" fmla="val 960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 is </a:t>
            </a:r>
            <a:r>
              <a:rPr lang="en-US" b="1" i="1" dirty="0" smtClean="0"/>
              <a:t>transient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867400" y="4114800"/>
            <a:ext cx="2286000" cy="457200"/>
          </a:xfrm>
          <a:prstGeom prst="wedgeRoundRectCallout">
            <a:avLst>
              <a:gd name="adj1" fmla="val -34434"/>
              <a:gd name="adj2" fmla="val -926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 is </a:t>
            </a:r>
            <a:r>
              <a:rPr lang="en-US" b="1" i="1" dirty="0" smtClean="0"/>
              <a:t>persistent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identity means that 2 objects have the same primary key, e.g.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p1.getPersonId.equals(p2.getPersonId())</a:t>
            </a:r>
          </a:p>
          <a:p>
            <a:r>
              <a:rPr lang="en-US" dirty="0" smtClean="0"/>
              <a:t>JVM identity means that 2 objects reference the same location in memory, e.g.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p1 == p2</a:t>
            </a:r>
          </a:p>
          <a:p>
            <a:r>
              <a:rPr lang="en-US" dirty="0" smtClean="0"/>
              <a:t>Hibernate guarantees only for persistent objects that database identity is equivalent to JVM identity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identity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67600" y="-33248"/>
            <a:ext cx="1143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chemeClr val="bg1">
                    <a:lumMod val="85000"/>
                  </a:schemeClr>
                </a:solidFill>
                <a:latin typeface="Arial Black" pitchFamily="34" charset="0"/>
              </a:rPr>
              <a:t>=</a:t>
            </a:r>
            <a:endParaRPr lang="en-US" sz="11500" dirty="0">
              <a:solidFill>
                <a:schemeClr val="bg1">
                  <a:lumMod val="85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creates an instance of a persistent class and loads its values from the row with that id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persistent objects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2514600"/>
          <a:ext cx="3429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714500"/>
              </a:tblGrid>
              <a:tr h="2184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 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r>
                        <a:rPr lang="en-US" baseline="0" dirty="0" smtClean="0"/>
                        <a:t> Green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Anne</a:t>
                      </a:r>
                      <a:r>
                        <a:rPr lang="en-US" baseline="0" dirty="0" smtClean="0"/>
                        <a:t> Tang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4400" y="2514600"/>
            <a:ext cx="3621504" cy="11695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Person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getPersonId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{...}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{...}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95601" y="4419600"/>
            <a:ext cx="3200400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load(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Person.class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2)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48000" y="5181600"/>
            <a:ext cx="2895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Person</a:t>
            </a:r>
          </a:p>
          <a:p>
            <a:pPr algn="ctr"/>
            <a:r>
              <a:rPr lang="en-US" dirty="0" err="1" smtClean="0"/>
              <a:t>person_id</a:t>
            </a:r>
            <a:r>
              <a:rPr lang="en-US" dirty="0" smtClean="0"/>
              <a:t> = 2</a:t>
            </a:r>
            <a:br>
              <a:rPr lang="en-US" dirty="0" smtClean="0"/>
            </a:br>
            <a:r>
              <a:rPr lang="en-US" dirty="0" smtClean="0"/>
              <a:t>name = "Jack Green"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2"/>
          </p:cNvCxnSpPr>
          <p:nvPr/>
        </p:nvCxnSpPr>
        <p:spPr>
          <a:xfrm rot="16200000" flipH="1">
            <a:off x="2671252" y="3738051"/>
            <a:ext cx="735449" cy="6276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5715000" y="3962400"/>
            <a:ext cx="99060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10" idx="0"/>
          </p:cNvCxnSpPr>
          <p:nvPr/>
        </p:nvCxnSpPr>
        <p:spPr>
          <a:xfrm rot="5400000">
            <a:off x="4299467" y="4985266"/>
            <a:ext cx="392668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95672"/>
          </a:xfrm>
        </p:spPr>
        <p:txBody>
          <a:bodyPr>
            <a:normAutofit/>
          </a:bodyPr>
          <a:lstStyle/>
          <a:p>
            <a:r>
              <a:rPr lang="en-US" dirty="0" smtClean="0"/>
              <a:t>What if the Person class has a collection to be loaded from another table? e.g.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Should that be loaded as well?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objects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400" y="3779520"/>
          <a:ext cx="28956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2184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 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r>
                        <a:rPr lang="en-US" baseline="0" dirty="0" smtClean="0"/>
                        <a:t> Green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Anne</a:t>
                      </a:r>
                      <a:r>
                        <a:rPr lang="en-US" baseline="0" dirty="0" smtClean="0"/>
                        <a:t> Tang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43284" y="2514600"/>
            <a:ext cx="4695516" cy="9541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Person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public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Set&lt;Address&gt;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getAddresses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{...}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657600" y="3779520"/>
          <a:ext cx="48768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495"/>
                <a:gridCol w="1983783"/>
                <a:gridCol w="1322522"/>
              </a:tblGrid>
              <a:tr h="2184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address_id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person_id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Main St.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 Time Ave.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 Oak</a:t>
                      </a:r>
                      <a:r>
                        <a:rPr lang="en-US" baseline="0" dirty="0" smtClean="0"/>
                        <a:t> Rd.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ounded Rectangular Callout 12"/>
          <p:cNvSpPr/>
          <p:nvPr/>
        </p:nvSpPr>
        <p:spPr>
          <a:xfrm>
            <a:off x="7086600" y="2667000"/>
            <a:ext cx="1295400" cy="685800"/>
          </a:xfrm>
          <a:prstGeom prst="wedgeRoundRectCallout">
            <a:avLst>
              <a:gd name="adj1" fmla="val 19929"/>
              <a:gd name="adj2" fmla="val 92547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foreign key</a:t>
            </a:r>
            <a:endParaRPr lang="en-US" dirty="0"/>
          </a:p>
        </p:txBody>
      </p:sp>
      <p:pic>
        <p:nvPicPr>
          <p:cNvPr id="14" name="Picture 3" descr="C:\Users\Rowan\Desktop\afr_mask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1" y="242047"/>
            <a:ext cx="1066799" cy="11295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Hibernate was to load every related row/object from the database, it could potentially load the entire database</a:t>
            </a:r>
          </a:p>
          <a:p>
            <a:r>
              <a:rPr lang="en-US" dirty="0" smtClean="0"/>
              <a:t>Maybe the user only needs one field from a row?</a:t>
            </a:r>
          </a:p>
          <a:p>
            <a:endParaRPr lang="en-US" dirty="0" smtClean="0"/>
          </a:p>
          <a:p>
            <a:r>
              <a:rPr lang="en-US" dirty="0" smtClean="0"/>
              <a:t>Hibernate solves this problem using </a:t>
            </a:r>
            <a:r>
              <a:rPr lang="en-US" b="1" i="1" dirty="0" smtClean="0"/>
              <a:t>proxy objects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objects</a:t>
            </a:r>
            <a:endParaRPr lang="en-US" dirty="0"/>
          </a:p>
        </p:txBody>
      </p:sp>
      <p:pic>
        <p:nvPicPr>
          <p:cNvPr id="11" name="Picture 3" descr="C:\Users\Rowan\Desktop\afr_mask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1" y="242047"/>
            <a:ext cx="1066799" cy="11295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proxy object only loads data from the database when it is actually needed, e.g.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objects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95600" y="3124200"/>
            <a:ext cx="2895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Person </a:t>
            </a:r>
            <a:r>
              <a:rPr lang="en-US" b="1" i="1" dirty="0" smtClean="0"/>
              <a:t>(Proxy)</a:t>
            </a:r>
          </a:p>
          <a:p>
            <a:pPr algn="ctr"/>
            <a:r>
              <a:rPr lang="en-US" dirty="0" err="1" smtClean="0"/>
              <a:t>person_id</a:t>
            </a:r>
            <a:r>
              <a:rPr lang="en-US" dirty="0" smtClean="0"/>
              <a:t> = </a:t>
            </a:r>
            <a:r>
              <a:rPr lang="en-US" dirty="0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name = 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4400" y="4431268"/>
            <a:ext cx="7010400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p.getName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4400" y="2514600"/>
            <a:ext cx="7010400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Person p = (Person)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session.load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Person.class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2);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895600" y="5105400"/>
            <a:ext cx="2895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Person </a:t>
            </a:r>
            <a:r>
              <a:rPr lang="en-US" b="1" i="1" dirty="0" smtClean="0"/>
              <a:t>(Proxy)</a:t>
            </a:r>
          </a:p>
          <a:p>
            <a:pPr algn="ctr"/>
            <a:r>
              <a:rPr lang="en-US" dirty="0" err="1" smtClean="0"/>
              <a:t>person_id</a:t>
            </a:r>
            <a:r>
              <a:rPr lang="en-US" dirty="0" smtClean="0"/>
              <a:t> = 2</a:t>
            </a:r>
            <a:br>
              <a:rPr lang="en-US" dirty="0" smtClean="0"/>
            </a:br>
            <a:r>
              <a:rPr lang="en-US" dirty="0" smtClean="0"/>
              <a:t>name = "Jack Green"</a:t>
            </a:r>
            <a:endParaRPr lang="en-US" dirty="0"/>
          </a:p>
        </p:txBody>
      </p:sp>
      <p:pic>
        <p:nvPicPr>
          <p:cNvPr id="22" name="Picture 2" descr="C:\Users\Rowan\Desktop\191390627715603468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5105399"/>
            <a:ext cx="990600" cy="990601"/>
          </a:xfrm>
          <a:prstGeom prst="rect">
            <a:avLst/>
          </a:prstGeom>
          <a:noFill/>
        </p:spPr>
      </p:pic>
      <p:cxnSp>
        <p:nvCxnSpPr>
          <p:cNvPr id="24" name="Straight Arrow Connector 23"/>
          <p:cNvCxnSpPr>
            <a:stCxn id="22" idx="1"/>
            <a:endCxn id="21" idx="3"/>
          </p:cNvCxnSpPr>
          <p:nvPr/>
        </p:nvCxnSpPr>
        <p:spPr>
          <a:xfrm rot="10800000">
            <a:off x="5791200" y="5600700"/>
            <a:ext cx="1524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48400" y="5410200"/>
            <a:ext cx="723275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pic>
        <p:nvPicPr>
          <p:cNvPr id="1027" name="Picture 3" descr="C:\Users\Rowan\Desktop\afr_mask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1" y="242047"/>
            <a:ext cx="1066799" cy="11295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proxy object is a dynamically created subclass of the persistent class, e.g.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objects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14400" y="3352800"/>
            <a:ext cx="2895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Person</a:t>
            </a:r>
          </a:p>
          <a:p>
            <a:pPr algn="ctr"/>
            <a:r>
              <a:rPr lang="en-US" dirty="0" err="1" smtClean="0"/>
              <a:t>person_id</a:t>
            </a:r>
            <a:r>
              <a:rPr lang="en-US" dirty="0" smtClean="0"/>
              <a:t> </a:t>
            </a:r>
            <a:r>
              <a:rPr lang="en-US" smtClean="0"/>
              <a:t>= </a:t>
            </a:r>
            <a:r>
              <a:rPr lang="en-US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name = ?</a:t>
            </a:r>
            <a:endParaRPr lang="en-US" dirty="0"/>
          </a:p>
        </p:txBody>
      </p:sp>
      <p:cxnSp>
        <p:nvCxnSpPr>
          <p:cNvPr id="6" name="Straight Arrow Connector 5"/>
          <p:cNvCxnSpPr>
            <a:endCxn id="5" idx="0"/>
          </p:cNvCxnSpPr>
          <p:nvPr/>
        </p:nvCxnSpPr>
        <p:spPr>
          <a:xfrm rot="5400000">
            <a:off x="2133601" y="3124201"/>
            <a:ext cx="457198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648201" y="3352800"/>
            <a:ext cx="2895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Person</a:t>
            </a:r>
            <a:r>
              <a:rPr lang="en-US" b="1" i="1" dirty="0" smtClean="0"/>
              <a:t> (Proxy)</a:t>
            </a:r>
          </a:p>
        </p:txBody>
      </p:sp>
      <p:cxnSp>
        <p:nvCxnSpPr>
          <p:cNvPr id="10" name="Straight Arrow Connector 9"/>
          <p:cNvCxnSpPr>
            <a:stCxn id="8" idx="1"/>
            <a:endCxn id="5" idx="3"/>
          </p:cNvCxnSpPr>
          <p:nvPr/>
        </p:nvCxnSpPr>
        <p:spPr>
          <a:xfrm rot="10800000">
            <a:off x="3810001" y="3848100"/>
            <a:ext cx="838201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 descr="C:\Users\Rowan\Desktop\afr_mask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1" y="242047"/>
            <a:ext cx="1066799" cy="1129553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914401" y="2526268"/>
            <a:ext cx="7010400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Person p = (Person)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session.load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Person.class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2);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4400" y="4702314"/>
            <a:ext cx="7010400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Because of polymorphism, calling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p.getName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000" dirty="0" smtClean="0"/>
              <a:t>actually calls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 smtClean="0">
                <a:cs typeface="Courier New" pitchFamily="49" charset="0"/>
              </a:rPr>
              <a:t> on the proxy class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overridden methods in the proxy object will load the object if it hasn't already been loaded, e.g.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objects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66799" y="2997875"/>
            <a:ext cx="2895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Person</a:t>
            </a:r>
          </a:p>
          <a:p>
            <a:pPr algn="ctr"/>
            <a:r>
              <a:rPr lang="en-US" dirty="0" err="1" smtClean="0"/>
              <a:t>person_id</a:t>
            </a:r>
            <a:r>
              <a:rPr lang="en-US" dirty="0" smtClean="0"/>
              <a:t> = ?</a:t>
            </a:r>
            <a:br>
              <a:rPr lang="en-US" dirty="0" smtClean="0"/>
            </a:br>
            <a:r>
              <a:rPr lang="en-US" dirty="0" smtClean="0"/>
              <a:t>name = ?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00600" y="2997875"/>
            <a:ext cx="2895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Person</a:t>
            </a:r>
            <a:r>
              <a:rPr lang="en-US" b="1" i="1" dirty="0" smtClean="0"/>
              <a:t> (Proxy)</a:t>
            </a:r>
          </a:p>
        </p:txBody>
      </p:sp>
      <p:cxnSp>
        <p:nvCxnSpPr>
          <p:cNvPr id="10" name="Straight Arrow Connector 9"/>
          <p:cNvCxnSpPr>
            <a:stCxn id="8" idx="1"/>
            <a:endCxn id="5" idx="3"/>
          </p:cNvCxnSpPr>
          <p:nvPr/>
        </p:nvCxnSpPr>
        <p:spPr>
          <a:xfrm rot="10800000">
            <a:off x="3962400" y="3493175"/>
            <a:ext cx="838201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 descr="C:\Users\Rowan\Desktop\afr_mask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1" y="242047"/>
            <a:ext cx="1066799" cy="1129553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838200" y="4217075"/>
            <a:ext cx="3657600" cy="12003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return name;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24400" y="4217075"/>
            <a:ext cx="3657600" cy="203132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  if (!loaded)</a:t>
            </a:r>
          </a:p>
          <a:p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loadFromDatabase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super.getName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Proxy objects are essential to Hibernate, but can lead to problems if you don't understand how they work, e.g.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objects</a:t>
            </a:r>
            <a:endParaRPr lang="en-US" dirty="0"/>
          </a:p>
        </p:txBody>
      </p:sp>
      <p:pic>
        <p:nvPicPr>
          <p:cNvPr id="4" name="Picture 3" descr="C:\Users\Rowan\Desktop\afr_mask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1" y="242047"/>
            <a:ext cx="1066799" cy="112955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14400" y="2971800"/>
            <a:ext cx="6726521" cy="25545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Session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sessionFactory.getCurrentSession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session.beginTransaction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Person p = (Person)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session.load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Person.class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2);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session.getTransaction.commit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p.getName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124200" y="5029200"/>
            <a:ext cx="4572000" cy="990600"/>
          </a:xfrm>
          <a:prstGeom prst="wedgeRoundRectCallout">
            <a:avLst>
              <a:gd name="adj1" fmla="val -64521"/>
              <a:gd name="adj2" fmla="val -54834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throws an exception because session has been closed, so proxy object can't load data from the database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562600" y="4191000"/>
            <a:ext cx="2133600" cy="685800"/>
          </a:xfrm>
          <a:prstGeom prst="wedgeRoundRectCallout">
            <a:avLst>
              <a:gd name="adj1" fmla="val -70756"/>
              <a:gd name="adj2" fmla="val -262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causes session</a:t>
            </a:r>
          </a:p>
          <a:p>
            <a:pPr algn="ctr"/>
            <a:r>
              <a:rPr lang="en-US" dirty="0" smtClean="0"/>
              <a:t>to be closed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behavior of delaying actual loading of data until it is needed is called </a:t>
            </a:r>
            <a:r>
              <a:rPr lang="en-US" b="1" i="1" dirty="0" smtClean="0"/>
              <a:t>lazy initialization</a:t>
            </a:r>
          </a:p>
          <a:p>
            <a:r>
              <a:rPr lang="en-US" dirty="0" smtClean="0"/>
              <a:t>Sometimes it is preferable to disable this behavior for a specific class or property, e.g.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 this must be used with caution!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Being lazy</a:t>
            </a:r>
            <a:endParaRPr lang="en-US" dirty="0"/>
          </a:p>
        </p:txBody>
      </p:sp>
      <p:pic>
        <p:nvPicPr>
          <p:cNvPr id="3074" name="Picture 2" descr="C:\Users\Rowan\AppData\Local\Microsoft\Windows\Temporary Internet Files\Content.IE5\Z17ZLHB1\MCj0404427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1" y="299085"/>
            <a:ext cx="1143000" cy="105156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14400" y="3877270"/>
            <a:ext cx="7215437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&lt;hibernate-mapping package="eh203"&gt;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&lt;class name="Person" table="person"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lazy="false"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...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Configuration()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This object is only needed at startup</a:t>
            </a:r>
          </a:p>
          <a:p>
            <a:r>
              <a:rPr lang="en-US" dirty="0" smtClean="0"/>
              <a:t>Creating a new instance causes Hibernate to look for configuration files in the project root</a:t>
            </a:r>
          </a:p>
          <a:p>
            <a:r>
              <a:rPr lang="en-US" dirty="0" smtClean="0"/>
              <a:t>Configuration files specify things like:</a:t>
            </a:r>
          </a:p>
          <a:p>
            <a:pPr lvl="1"/>
            <a:r>
              <a:rPr lang="en-US" dirty="0" smtClean="0"/>
              <a:t>Database server details</a:t>
            </a:r>
          </a:p>
          <a:p>
            <a:pPr lvl="1"/>
            <a:r>
              <a:rPr lang="en-US" dirty="0" smtClean="0"/>
              <a:t>Connection pooling options</a:t>
            </a:r>
          </a:p>
          <a:p>
            <a:pPr lvl="1"/>
            <a:r>
              <a:rPr lang="en-US" dirty="0" smtClean="0"/>
              <a:t>Mapping files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pic>
        <p:nvPicPr>
          <p:cNvPr id="1026" name="Picture 2" descr="C:\Users\Rowan\AppData\Local\Microsoft\Windows\Temporary Internet Files\Content.IE5\OGJX8C8T\MCj0439828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304800"/>
            <a:ext cx="1120775" cy="1120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of these methods fetch an object from a database record, however...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session.load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(...)</a:t>
            </a:r>
            <a:endParaRPr lang="en-US" dirty="0" smtClean="0"/>
          </a:p>
          <a:p>
            <a:pPr lvl="1"/>
            <a:r>
              <a:rPr lang="en-US" dirty="0" smtClean="0"/>
              <a:t>Returns a proxy object and delays loading of data until it is requested</a:t>
            </a:r>
          </a:p>
          <a:p>
            <a:pPr lvl="1"/>
            <a:r>
              <a:rPr lang="en-US" dirty="0" smtClean="0"/>
              <a:t>Throws an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ObjectNotFoundException</a:t>
            </a:r>
            <a:r>
              <a:rPr lang="en-US" dirty="0" smtClean="0"/>
              <a:t> if record with that ID doesn't exist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session.get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(...)</a:t>
            </a:r>
            <a:endParaRPr lang="en-US" dirty="0" smtClean="0"/>
          </a:p>
          <a:p>
            <a:pPr lvl="1"/>
            <a:r>
              <a:rPr lang="en-US" dirty="0" smtClean="0"/>
              <a:t>Loads from the database immediately</a:t>
            </a: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/>
              <a:t> if record with that ID doesn't exist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vs</a:t>
            </a:r>
            <a:r>
              <a:rPr lang="en-US" dirty="0" smtClean="0"/>
              <a:t> load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Websites</a:t>
            </a:r>
          </a:p>
          <a:p>
            <a:pPr lvl="1"/>
            <a:r>
              <a:rPr lang="en-US" dirty="0" smtClean="0">
                <a:hlinkClick r:id="rId2"/>
              </a:rPr>
              <a:t>http://hibernate.org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from a configuration at startup, e.g.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Will produce sessions for working with the database specified in the configuration</a:t>
            </a:r>
          </a:p>
          <a:p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Thread-safe, used by all application threads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SessionFactory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158425"/>
            <a:ext cx="7391400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SessionFactory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factory</a:t>
            </a:r>
          </a:p>
          <a:p>
            <a:pPr marL="0"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Configuration.configure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buildSessionFactory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pic>
        <p:nvPicPr>
          <p:cNvPr id="2050" name="Picture 2" descr="C:\Users\Rowan\AppData\Local\Microsoft\Windows\Temporary Internet Files\Content.IE5\Z17ZLHB1\MCj0432561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304934"/>
            <a:ext cx="1066666" cy="10666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Intended for a single unit of work</a:t>
            </a:r>
          </a:p>
          <a:p>
            <a:r>
              <a:rPr lang="en-US" dirty="0" smtClean="0"/>
              <a:t>Can be created from a session factory, e.g.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And flushed and closed when the work is done...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Is not thread-safe!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pic>
        <p:nvPicPr>
          <p:cNvPr id="3074" name="Picture 2" descr="C:\Users\Rowan\AppData\Local\Microsoft\Windows\Temporary Internet Files\Content.IE5\U2QRYMA0\MCj0442060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310612"/>
            <a:ext cx="1111250" cy="1026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14400" y="2438400"/>
            <a:ext cx="73914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Session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factory.openSession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733800"/>
            <a:ext cx="739140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session.flush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Typically a session consists of transactions</a:t>
            </a:r>
          </a:p>
          <a:p>
            <a:r>
              <a:rPr lang="en-US" dirty="0" smtClean="0"/>
              <a:t>A transaction is a small unit of work, to be executed in isolation from others</a:t>
            </a:r>
          </a:p>
          <a:p>
            <a:r>
              <a:rPr lang="en-US" dirty="0" smtClean="0"/>
              <a:t>It's all-or-nothing - either completes entirely or should have no effect at all</a:t>
            </a:r>
          </a:p>
          <a:p>
            <a:pPr lvl="1"/>
            <a:r>
              <a:rPr lang="en-US" dirty="0" smtClean="0"/>
              <a:t>For example - moving money in two steps:</a:t>
            </a:r>
          </a:p>
          <a:p>
            <a:pPr lvl="2"/>
            <a:r>
              <a:rPr lang="en-US" dirty="0" smtClean="0"/>
              <a:t>Debit one account $100</a:t>
            </a:r>
          </a:p>
          <a:p>
            <a:pPr lvl="2"/>
            <a:r>
              <a:rPr lang="en-US" dirty="0" smtClean="0"/>
              <a:t>Credit another account $100</a:t>
            </a:r>
          </a:p>
          <a:p>
            <a:pPr lvl="1">
              <a:buNone/>
            </a:pPr>
            <a:r>
              <a:rPr lang="en-US" dirty="0" smtClean="0"/>
              <a:t>	This needs to happen in a single transaction, or the money could be lost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pic>
        <p:nvPicPr>
          <p:cNvPr id="4098" name="Picture 2" descr="C:\Users\Rowan\AppData\Local\Microsoft\Windows\Temporary Internet Files\Content.IE5\OGJX8C8T\MCj04415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228600"/>
            <a:ext cx="1184275" cy="1184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67072"/>
          </a:xfrm>
        </p:spPr>
        <p:txBody>
          <a:bodyPr>
            <a:normAutofit/>
          </a:bodyPr>
          <a:lstStyle/>
          <a:p>
            <a:r>
              <a:rPr lang="en-US" dirty="0" smtClean="0"/>
              <a:t>Created from a session, e.g.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...and committed when the work is done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...or rolled back if something went wrong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Equivalent to START TRANSACTION, COMMIT and ROLLBACK in SQL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pic>
        <p:nvPicPr>
          <p:cNvPr id="4098" name="Picture 2" descr="C:\Users\Rowan\AppData\Local\Microsoft\Windows\Temporary Internet Files\Content.IE5\OGJX8C8T\MCj04415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228600"/>
            <a:ext cx="1184275" cy="118427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914400" y="1981200"/>
            <a:ext cx="73914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Transaction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session.beginTransaction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2895600"/>
            <a:ext cx="73914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tx.commit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3821668"/>
            <a:ext cx="73914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tx.rollback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let Hibernate manage sessions for us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getCurrentSession</a:t>
            </a:r>
            <a:r>
              <a:rPr lang="en-US" dirty="0" smtClean="0"/>
              <a:t> gives a session which is associated with a single transaction, e.g.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management</a:t>
            </a:r>
            <a:endParaRPr lang="en-US" dirty="0"/>
          </a:p>
        </p:txBody>
      </p:sp>
      <p:pic>
        <p:nvPicPr>
          <p:cNvPr id="3074" name="Picture 2" descr="C:\Users\Rowan\AppData\Local\Microsoft\Windows\Temporary Internet Files\Content.IE5\U2QRYMA0\MCj0442060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310612"/>
            <a:ext cx="1111250" cy="1026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14400" y="3048000"/>
            <a:ext cx="7391400" cy="175432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Session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factory.getCurrentSession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session.beginTransaction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// Do something!</a:t>
            </a:r>
          </a:p>
          <a:p>
            <a:pPr marL="0"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session.getTransaction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().commit();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4495800" y="5105400"/>
            <a:ext cx="3124200" cy="762000"/>
          </a:xfrm>
          <a:prstGeom prst="wedgeRoundRectCallout">
            <a:avLst>
              <a:gd name="adj1" fmla="val -36910"/>
              <a:gd name="adj2" fmla="val -929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Session is automatically flushed and closed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class with an associated mapping XML file (or annotations)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classes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603718"/>
            <a:ext cx="6199133" cy="18158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&lt;hibernate-mapping package="eh203"&gt;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&lt;class name="Person" table="person"&gt;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&lt;id name="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personId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column="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person_id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&lt;generator class="native" /&gt;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&lt;/id&gt;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  &lt;property name="name" type="string" column="name" /&gt;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&lt;/class&gt;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&lt;/hibernate-mapping&gt;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6200" y="4114800"/>
            <a:ext cx="4383504" cy="13234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Person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getPersonId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{...}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{...}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Transient</a:t>
            </a:r>
          </a:p>
          <a:p>
            <a:pPr lvl="1"/>
            <a:r>
              <a:rPr lang="en-US" dirty="0" smtClean="0"/>
              <a:t>Not as yet associated with a session</a:t>
            </a:r>
          </a:p>
          <a:p>
            <a:pPr lvl="1"/>
            <a:r>
              <a:rPr lang="en-US" dirty="0" smtClean="0"/>
              <a:t>No primary key value </a:t>
            </a:r>
          </a:p>
          <a:p>
            <a:r>
              <a:rPr lang="en-US" b="1" dirty="0" smtClean="0"/>
              <a:t>Persistent</a:t>
            </a:r>
          </a:p>
          <a:p>
            <a:pPr lvl="1"/>
            <a:r>
              <a:rPr lang="en-US" dirty="0" smtClean="0"/>
              <a:t>Obtained by load, get or a query</a:t>
            </a:r>
          </a:p>
          <a:p>
            <a:pPr lvl="1"/>
            <a:r>
              <a:rPr lang="en-US" dirty="0" smtClean="0"/>
              <a:t>Associated with a session</a:t>
            </a:r>
          </a:p>
          <a:p>
            <a:pPr lvl="1"/>
            <a:r>
              <a:rPr lang="en-US" dirty="0" smtClean="0"/>
              <a:t>Has a primary key value</a:t>
            </a:r>
          </a:p>
          <a:p>
            <a:r>
              <a:rPr lang="en-US" b="1" dirty="0" smtClean="0"/>
              <a:t>Detached</a:t>
            </a:r>
          </a:p>
          <a:p>
            <a:pPr lvl="1"/>
            <a:r>
              <a:rPr lang="en-US" dirty="0" smtClean="0"/>
              <a:t>Was associated with a session once - session may have been closed</a:t>
            </a:r>
          </a:p>
          <a:p>
            <a:pPr lvl="1"/>
            <a:r>
              <a:rPr lang="en-US" dirty="0" smtClean="0"/>
              <a:t>Has a primary key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class instance states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lnDef>
      <a:spPr>
        <a:ln w="12700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1655</TotalTime>
  <Words>1034</Words>
  <Application>Microsoft Office PowerPoint</Application>
  <PresentationFormat>On-screen Show (4:3)</PresentationFormat>
  <Paragraphs>242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Presentation1</vt:lpstr>
      <vt:lpstr>Advanced Hibernate</vt:lpstr>
      <vt:lpstr>Configuration</vt:lpstr>
      <vt:lpstr>SessionFactory</vt:lpstr>
      <vt:lpstr>Sessions</vt:lpstr>
      <vt:lpstr>Transactions</vt:lpstr>
      <vt:lpstr>Transactions</vt:lpstr>
      <vt:lpstr>Session management</vt:lpstr>
      <vt:lpstr>Persistent classes</vt:lpstr>
      <vt:lpstr>Persistent class instance states</vt:lpstr>
      <vt:lpstr>Instance states example</vt:lpstr>
      <vt:lpstr>Object identity</vt:lpstr>
      <vt:lpstr>Creating persistent objects</vt:lpstr>
      <vt:lpstr>Proxy objects</vt:lpstr>
      <vt:lpstr>Proxy objects</vt:lpstr>
      <vt:lpstr>Proxy objects</vt:lpstr>
      <vt:lpstr>Proxy objects</vt:lpstr>
      <vt:lpstr>Proxy objects</vt:lpstr>
      <vt:lpstr>Proxy objects</vt:lpstr>
      <vt:lpstr>Being lazy</vt:lpstr>
      <vt:lpstr>Get vs load</vt:lpstr>
      <vt:lpstr>References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Rowan Seymour</dc:creator>
  <cp:lastModifiedBy>Rowan Seymour</cp:lastModifiedBy>
  <cp:revision>182</cp:revision>
  <dcterms:created xsi:type="dcterms:W3CDTF">2009-05-07T15:19:39Z</dcterms:created>
  <dcterms:modified xsi:type="dcterms:W3CDTF">2010-08-13T09:46:29Z</dcterms:modified>
</cp:coreProperties>
</file>