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4630400" cy="8229600"/>
  <p:notesSz cx="8229600" cy="14630400"/>
  <p:embeddedFontLst>
    <p:embeddedFont>
      <p:font typeface="Sora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687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8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0698" y="2320290"/>
            <a:ext cx="129888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Smart-Waste Segmentation and Optimization</a:t>
            </a:r>
            <a:endParaRPr lang="en-US" sz="44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3692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A modular flowchart-driven system for intelligent waste classification and route optimization</a:t>
            </a:r>
            <a:endParaRPr lang="en-US" sz="35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29" y="59460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Presented </a:t>
            </a:r>
            <a:r>
              <a:rPr lang="en-US" sz="1750" b="1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By Team on </a:t>
            </a: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September,2,2025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460D3-1C91-EC7E-FA19-836598C066F5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BA6BA93F-F042-FD2E-1778-9ACDD4094E03}"/>
              </a:ext>
            </a:extLst>
          </p:cNvPr>
          <p:cNvSpPr/>
          <p:nvPr/>
        </p:nvSpPr>
        <p:spPr>
          <a:xfrm>
            <a:off x="624456" y="3077229"/>
            <a:ext cx="13497943" cy="140104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661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Core Components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242655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Advanced Route Optimization Strategy</a:t>
            </a:r>
            <a:endParaRPr lang="en-US" sz="6150" b="1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539252"/>
            <a:ext cx="4347567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46733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Prioritization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0604" y="5163741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Compares bin values (e.g., hazardous vs. recyclable) to determine the optimal collection sequence.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539252"/>
            <a:ext cx="4347567" cy="90725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68171" y="46733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Efficiency Gains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5368171" y="5163741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Minimizes travel distance and time, significantly reducing fuel consumption and operational costs.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539252"/>
            <a:ext cx="4347567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5738" y="46733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Adaptive Routes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9715738" y="5163741"/>
            <a:ext cx="389393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Generates dynamic disposal routes, such as "Bin_Recyclable → Bin_Trash → Bin_Hazardous" or "Bin_Hazardous → Bin_Trash → Bin_Recyclable," based on real-time data.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2FBDE-7C0B-2610-1EED-38DF40016527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2" y="887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Future Potential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89" y="1468279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IoT Implementation and Scalability</a:t>
            </a:r>
            <a:endParaRPr lang="en-US" sz="61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0444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Smart Sensors: Real-time bin sensors for precise fill-level detection and waste composition analysis.</a:t>
            </a:r>
            <a:endParaRPr lang="en-US" sz="19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28" y="46067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Cloud Integration: Leveraging cloud-based platforms for scalable image classification and data processing.</a:t>
            </a:r>
            <a:endParaRPr lang="en-US" sz="19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15287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Mobile Dashboards: Intuitive mobile applications for field teams to receive real-time route updates and operational insights.</a:t>
            </a:r>
            <a:endParaRPr lang="en-US" sz="19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603551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Smart City Synergy: Seamless integration with broader smart city infrastructures for enhanced urban sustainability.</a:t>
            </a:r>
            <a:endParaRPr lang="en-US" sz="19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DA8F5-11BB-3C09-822B-A78FF39B608C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5874" y="1224439"/>
            <a:ext cx="44585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Educational &amp; Technical Impact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268492" y="1805583"/>
            <a:ext cx="12093297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Empowering Future Innovators</a:t>
            </a:r>
            <a:endParaRPr lang="en-US" sz="6150" b="1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23962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4253" y="32586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Modular Learning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44253" y="3749040"/>
            <a:ext cx="552914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The system's modular design supports hands-on student learning and experimentation, making complex concepts accessible.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3123962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307348" y="3258622"/>
            <a:ext cx="28938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Visual Programming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307348" y="3749040"/>
            <a:ext cx="55292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Compatibility with tools like Raptor and other visual programming environments enhances understanding and practical application.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91376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44253" y="5426035"/>
            <a:ext cx="29859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Algorithmic Thinking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1644253" y="5916454"/>
            <a:ext cx="552914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It serves as an ideal platform for teaching algorithmic thinking, system design principles, and problem-solving methodologies.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5291376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307348" y="5426035"/>
            <a:ext cx="31020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Real-World Scalability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8307348" y="5916454"/>
            <a:ext cx="55292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Beyond education, the architecture is scalable and robust enough for seamless deployment in real-world smart city initiatives.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DCC6B0-5CDE-18F9-D76A-76D0387207FD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28492" y="708541"/>
            <a:ext cx="2573417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Results &amp; Sample Outputs</a:t>
            </a:r>
            <a:endParaRPr lang="en-US" sz="15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3192423" y="1115258"/>
            <a:ext cx="8245554" cy="684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Putting the System to the Test</a:t>
            </a:r>
            <a:endParaRPr lang="en-US" sz="43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2038112"/>
            <a:ext cx="13042821" cy="975717"/>
          </a:xfrm>
          <a:prstGeom prst="roundRect">
            <a:avLst>
              <a:gd name="adj" fmla="val 6835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16650" y="2060972"/>
            <a:ext cx="635079" cy="929997"/>
          </a:xfrm>
          <a:prstGeom prst="roundRect">
            <a:avLst>
              <a:gd name="adj" fmla="val 6181"/>
            </a:avLst>
          </a:prstGeom>
          <a:solidFill>
            <a:srgbClr val="D2DDF9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17" y="2377083"/>
            <a:ext cx="238125" cy="29765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610439" y="2219682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Image Classification</a:t>
            </a:r>
            <a:endParaRPr lang="en-US" sz="15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610439" y="2562939"/>
            <a:ext cx="12203311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Input: </a:t>
            </a:r>
            <a:r>
              <a:rPr lang="en-US" sz="1250" b="1" dirty="0">
                <a:solidFill>
                  <a:srgbClr val="404155"/>
                </a:solidFill>
                <a:highlight>
                  <a:srgbClr val="ECECF2"/>
                </a:highlight>
                <a:latin typeface="Sora" pitchFamily="2" charset="0"/>
                <a:ea typeface="Consolas" pitchFamily="34" charset="-122"/>
                <a:cs typeface="Sora" pitchFamily="2" charset="0"/>
              </a:rPr>
              <a:t>plastic.jpg</a:t>
            </a:r>
            <a:r>
              <a:rPr lang="en-US" sz="12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 was accurately classified as “plastic” using the CNN model.</a:t>
            </a:r>
            <a:endParaRPr lang="en-US" sz="12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93790" y="3172539"/>
            <a:ext cx="13042821" cy="975717"/>
          </a:xfrm>
          <a:prstGeom prst="roundRect">
            <a:avLst>
              <a:gd name="adj" fmla="val 6835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816650" y="3195399"/>
            <a:ext cx="635079" cy="929997"/>
          </a:xfrm>
          <a:prstGeom prst="roundRect">
            <a:avLst>
              <a:gd name="adj" fmla="val 6181"/>
            </a:avLst>
          </a:prstGeom>
          <a:solidFill>
            <a:srgbClr val="D2DDF9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17" y="3511510"/>
            <a:ext cx="238125" cy="297656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610439" y="3354110"/>
            <a:ext cx="2928461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Waste Type &amp; Bin Assignment</a:t>
            </a:r>
            <a:endParaRPr lang="en-US" sz="15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610439" y="3697367"/>
            <a:ext cx="12203311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Identified as Recyclable waste, dynamically assigned to </a:t>
            </a:r>
            <a:r>
              <a:rPr lang="en-US" sz="1250" b="1" dirty="0">
                <a:solidFill>
                  <a:srgbClr val="404155"/>
                </a:solidFill>
                <a:highlight>
                  <a:srgbClr val="ECECF2"/>
                </a:highlight>
                <a:latin typeface="Sora" pitchFamily="2" charset="0"/>
                <a:ea typeface="Consolas" pitchFamily="34" charset="-122"/>
                <a:cs typeface="Sora" pitchFamily="2" charset="0"/>
              </a:rPr>
              <a:t>bin[1]</a:t>
            </a:r>
            <a:r>
              <a:rPr lang="en-US" sz="12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 with a fill level of 78%.</a:t>
            </a:r>
            <a:endParaRPr lang="en-US" sz="12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4" name="Shape 10"/>
          <p:cNvSpPr/>
          <p:nvPr/>
        </p:nvSpPr>
        <p:spPr>
          <a:xfrm>
            <a:off x="793790" y="4306967"/>
            <a:ext cx="13042821" cy="975717"/>
          </a:xfrm>
          <a:prstGeom prst="roundRect">
            <a:avLst>
              <a:gd name="adj" fmla="val 6835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15" name="Shape 11"/>
          <p:cNvSpPr/>
          <p:nvPr/>
        </p:nvSpPr>
        <p:spPr>
          <a:xfrm>
            <a:off x="816650" y="4329827"/>
            <a:ext cx="635079" cy="929997"/>
          </a:xfrm>
          <a:prstGeom prst="roundRect">
            <a:avLst>
              <a:gd name="adj" fmla="val 6181"/>
            </a:avLst>
          </a:prstGeom>
          <a:solidFill>
            <a:srgbClr val="D2DDF9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17" y="4645938"/>
            <a:ext cx="238125" cy="297656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610439" y="4488537"/>
            <a:ext cx="2061448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Bin Status</a:t>
            </a:r>
            <a:endParaRPr lang="en-US" sz="15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1610439" y="4831794"/>
            <a:ext cx="12203311" cy="269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Monitoring confirmed </a:t>
            </a:r>
            <a:r>
              <a:rPr lang="en-US" sz="1250" b="1" dirty="0">
                <a:solidFill>
                  <a:srgbClr val="404155"/>
                </a:solidFill>
                <a:highlight>
                  <a:srgbClr val="ECECF2"/>
                </a:highlight>
                <a:latin typeface="Sora" pitchFamily="2" charset="0"/>
                <a:ea typeface="Consolas" pitchFamily="34" charset="-122"/>
                <a:cs typeface="Sora" pitchFamily="2" charset="0"/>
              </a:rPr>
              <a:t>bin[1]</a:t>
            </a:r>
            <a:r>
              <a:rPr lang="en-US" sz="12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 is Nearly Full, triggering an alert for collection.</a:t>
            </a:r>
            <a:endParaRPr lang="en-US" sz="12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9" name="Shape 14"/>
          <p:cNvSpPr/>
          <p:nvPr/>
        </p:nvSpPr>
        <p:spPr>
          <a:xfrm>
            <a:off x="793790" y="5441394"/>
            <a:ext cx="13042821" cy="960477"/>
          </a:xfrm>
          <a:prstGeom prst="roundRect">
            <a:avLst>
              <a:gd name="adj" fmla="val 6943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20" name="Shape 15"/>
          <p:cNvSpPr/>
          <p:nvPr/>
        </p:nvSpPr>
        <p:spPr>
          <a:xfrm>
            <a:off x="816650" y="5464254"/>
            <a:ext cx="635079" cy="914757"/>
          </a:xfrm>
          <a:prstGeom prst="roundRect">
            <a:avLst>
              <a:gd name="adj" fmla="val 6181"/>
            </a:avLst>
          </a:prstGeom>
          <a:solidFill>
            <a:srgbClr val="D2DDF9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17" y="5772745"/>
            <a:ext cx="238125" cy="297656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610439" y="5622965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Optimized Route</a:t>
            </a:r>
            <a:endParaRPr lang="en-US" sz="15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3" name="Text 17"/>
          <p:cNvSpPr/>
          <p:nvPr/>
        </p:nvSpPr>
        <p:spPr>
          <a:xfrm>
            <a:off x="1610439" y="5966222"/>
            <a:ext cx="1220331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Generated route for collection: Bin_Recyclable → Bin_Trash → Bin_Hazardous.</a:t>
            </a:r>
            <a:endParaRPr lang="en-US" sz="12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4" name="Shape 18"/>
          <p:cNvSpPr/>
          <p:nvPr/>
        </p:nvSpPr>
        <p:spPr>
          <a:xfrm>
            <a:off x="793790" y="6560582"/>
            <a:ext cx="13042821" cy="960477"/>
          </a:xfrm>
          <a:prstGeom prst="roundRect">
            <a:avLst>
              <a:gd name="adj" fmla="val 6943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25" name="Shape 19"/>
          <p:cNvSpPr/>
          <p:nvPr/>
        </p:nvSpPr>
        <p:spPr>
          <a:xfrm>
            <a:off x="816650" y="6583442"/>
            <a:ext cx="635079" cy="914757"/>
          </a:xfrm>
          <a:prstGeom prst="roundRect">
            <a:avLst>
              <a:gd name="adj" fmla="val 6181"/>
            </a:avLst>
          </a:prstGeom>
          <a:solidFill>
            <a:srgbClr val="D2DDF9"/>
          </a:solidFill>
          <a:ln/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317" y="6891933"/>
            <a:ext cx="238125" cy="297656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1610439" y="6742152"/>
            <a:ext cx="222599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Efficient Disposal Path</a:t>
            </a:r>
            <a:endParaRPr lang="en-US" sz="15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8" name="Text 21"/>
          <p:cNvSpPr/>
          <p:nvPr/>
        </p:nvSpPr>
        <p:spPr>
          <a:xfrm>
            <a:off x="1610439" y="7085409"/>
            <a:ext cx="1220331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The system successfully provided an efficient and prioritized disposal path..</a:t>
            </a:r>
            <a:endParaRPr lang="en-US" sz="12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4FE093-1E2C-C34A-A2FF-5F13EE45EED9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35875" y="1437637"/>
            <a:ext cx="2535436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Innovation &amp; Differentiation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082892" y="1815422"/>
            <a:ext cx="6441400" cy="635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48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Unique Value Proposition</a:t>
            </a:r>
            <a:endParaRPr lang="en-US" sz="48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3337084"/>
            <a:ext cx="6447711" cy="1321356"/>
          </a:xfrm>
          <a:prstGeom prst="roundRect">
            <a:avLst>
              <a:gd name="adj" fmla="val 5536"/>
            </a:avLst>
          </a:prstGeom>
          <a:solidFill>
            <a:srgbClr val="F9F9FF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321844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1B54DA"/>
          </a:solidFill>
          <a:ln/>
        </p:spPr>
      </p:sp>
      <p:sp>
        <p:nvSpPr>
          <p:cNvPr id="6" name="Shape 4"/>
          <p:cNvSpPr/>
          <p:nvPr/>
        </p:nvSpPr>
        <p:spPr>
          <a:xfrm>
            <a:off x="3796546" y="3115985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1B54DA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182" y="3226475"/>
            <a:ext cx="176808" cy="221099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956429" y="3705582"/>
            <a:ext cx="2089547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Integrated Intelligence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56429" y="4024312"/>
            <a:ext cx="6122432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Seamlessly combines image recognition, advanced decision logic, and dynamic routing for comprehensive waste management.</a:t>
            </a:r>
            <a:endParaRPr lang="en-US" sz="1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388900" y="3337084"/>
            <a:ext cx="6447711" cy="1321356"/>
          </a:xfrm>
          <a:prstGeom prst="roundRect">
            <a:avLst>
              <a:gd name="adj" fmla="val 5536"/>
            </a:avLst>
          </a:prstGeom>
          <a:solidFill>
            <a:srgbClr val="F9F9FF"/>
          </a:solidFill>
          <a:ln/>
        </p:spPr>
      </p:sp>
      <p:sp>
        <p:nvSpPr>
          <p:cNvPr id="11" name="Shape 8"/>
          <p:cNvSpPr/>
          <p:nvPr/>
        </p:nvSpPr>
        <p:spPr>
          <a:xfrm>
            <a:off x="7388900" y="3321844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1B54DA"/>
          </a:solidFill>
          <a:ln/>
        </p:spPr>
      </p:sp>
      <p:sp>
        <p:nvSpPr>
          <p:cNvPr id="12" name="Shape 9"/>
          <p:cNvSpPr/>
          <p:nvPr/>
        </p:nvSpPr>
        <p:spPr>
          <a:xfrm>
            <a:off x="10391656" y="3115985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1B54DA"/>
          </a:solidFill>
          <a:ln/>
        </p:spPr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4292" y="3226475"/>
            <a:ext cx="176808" cy="221099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551539" y="3705582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Modular &amp; Scalable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7551539" y="4024312"/>
            <a:ext cx="6122432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Features a unique modular flowchart design, ensuring adaptability and scalability for diverse environments.</a:t>
            </a:r>
            <a:endParaRPr lang="en-US" sz="1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6" name="Shape 12"/>
          <p:cNvSpPr/>
          <p:nvPr/>
        </p:nvSpPr>
        <p:spPr>
          <a:xfrm>
            <a:off x="793790" y="5349716"/>
            <a:ext cx="6447711" cy="1321356"/>
          </a:xfrm>
          <a:prstGeom prst="roundRect">
            <a:avLst>
              <a:gd name="adj" fmla="val 5536"/>
            </a:avLst>
          </a:prstGeom>
          <a:solidFill>
            <a:srgbClr val="F9F9FF"/>
          </a:solidFill>
          <a:ln/>
        </p:spPr>
      </p:sp>
      <p:sp>
        <p:nvSpPr>
          <p:cNvPr id="17" name="Shape 13"/>
          <p:cNvSpPr/>
          <p:nvPr/>
        </p:nvSpPr>
        <p:spPr>
          <a:xfrm>
            <a:off x="793790" y="5334476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1B54DA"/>
          </a:solidFill>
          <a:ln/>
        </p:spPr>
      </p:sp>
      <p:sp>
        <p:nvSpPr>
          <p:cNvPr id="18" name="Shape 14"/>
          <p:cNvSpPr/>
          <p:nvPr/>
        </p:nvSpPr>
        <p:spPr>
          <a:xfrm>
            <a:off x="3796546" y="5128617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1B54DA"/>
          </a:solidFill>
          <a:ln/>
        </p:spPr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182" y="5239107"/>
            <a:ext cx="176808" cy="221099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956429" y="571821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Real-World Ready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1" name="Text 16"/>
          <p:cNvSpPr/>
          <p:nvPr/>
        </p:nvSpPr>
        <p:spPr>
          <a:xfrm>
            <a:off x="956429" y="6036945"/>
            <a:ext cx="6122432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Designed for both classroom simulation and practical smart city deployment, fostering future innovation.</a:t>
            </a:r>
            <a:endParaRPr lang="en-US" sz="1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2" name="Shape 17"/>
          <p:cNvSpPr/>
          <p:nvPr/>
        </p:nvSpPr>
        <p:spPr>
          <a:xfrm>
            <a:off x="7388900" y="5349716"/>
            <a:ext cx="6447711" cy="1321356"/>
          </a:xfrm>
          <a:prstGeom prst="roundRect">
            <a:avLst>
              <a:gd name="adj" fmla="val 5536"/>
            </a:avLst>
          </a:prstGeom>
          <a:solidFill>
            <a:srgbClr val="F9F9FF"/>
          </a:solidFill>
          <a:ln/>
        </p:spPr>
      </p:sp>
      <p:sp>
        <p:nvSpPr>
          <p:cNvPr id="23" name="Shape 18"/>
          <p:cNvSpPr/>
          <p:nvPr/>
        </p:nvSpPr>
        <p:spPr>
          <a:xfrm>
            <a:off x="7388900" y="5334476"/>
            <a:ext cx="6447711" cy="60960"/>
          </a:xfrm>
          <a:prstGeom prst="roundRect">
            <a:avLst>
              <a:gd name="adj" fmla="val 101581"/>
            </a:avLst>
          </a:prstGeom>
          <a:solidFill>
            <a:srgbClr val="1B54DA"/>
          </a:solidFill>
          <a:ln/>
        </p:spPr>
      </p:sp>
      <p:sp>
        <p:nvSpPr>
          <p:cNvPr id="24" name="Shape 19"/>
          <p:cNvSpPr/>
          <p:nvPr/>
        </p:nvSpPr>
        <p:spPr>
          <a:xfrm>
            <a:off x="10391656" y="5128617"/>
            <a:ext cx="442198" cy="442198"/>
          </a:xfrm>
          <a:prstGeom prst="roundRect">
            <a:avLst>
              <a:gd name="adj" fmla="val 206785"/>
            </a:avLst>
          </a:prstGeom>
          <a:solidFill>
            <a:srgbClr val="1B54DA"/>
          </a:solidFill>
          <a:ln/>
        </p:spPr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4292" y="5239107"/>
            <a:ext cx="176808" cy="221099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551539" y="571821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Theory to Practice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7" name="Text 21"/>
          <p:cNvSpPr/>
          <p:nvPr/>
        </p:nvSpPr>
        <p:spPr>
          <a:xfrm>
            <a:off x="7551539" y="6036945"/>
            <a:ext cx="6122432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Effectively bridges the gap between theoretical concepts and tangible, real-world implementation.</a:t>
            </a:r>
            <a:endParaRPr lang="en-US" sz="1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335A94-F7BC-51FB-1EE6-BDFB7DE7A097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41419" y="553879"/>
            <a:ext cx="3347561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Conclusion &amp; Future Scope</a:t>
            </a:r>
            <a:endParaRPr lang="en-US" sz="19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03659" y="1068943"/>
            <a:ext cx="13223081" cy="1734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800"/>
              </a:lnSpc>
              <a:buNone/>
            </a:pPr>
            <a:r>
              <a:rPr lang="en-US" sz="54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Shaping Tomorrow's Waste Management</a:t>
            </a:r>
            <a:endParaRPr lang="en-US" sz="54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03659" y="3305532"/>
            <a:ext cx="2513409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Key Strengths</a:t>
            </a:r>
            <a:endParaRPr lang="en-US" sz="20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03659" y="3820597"/>
            <a:ext cx="6366272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Automation: Eliminates manual sorting and routing.</a:t>
            </a:r>
            <a:endParaRPr lang="en-US" sz="16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03659" y="4212669"/>
            <a:ext cx="6366272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Modularity: Flexible design for diverse applications.</a:t>
            </a:r>
            <a:endParaRPr lang="en-US" sz="16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03659" y="4604742"/>
            <a:ext cx="6366272" cy="643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Optimization: Reduces operational costs and environmental impact.</a:t>
            </a:r>
            <a:endParaRPr lang="en-US" sz="16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03659" y="5318522"/>
            <a:ext cx="6366272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IoT Readiness: Future-proof for smart city integration.</a:t>
            </a:r>
            <a:endParaRPr lang="en-US" sz="16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68089" y="3305532"/>
            <a:ext cx="2783324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Future Enhancements</a:t>
            </a:r>
            <a:endParaRPr lang="en-US" sz="20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68089" y="3820597"/>
            <a:ext cx="6366272" cy="643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Adaptive CNN: Continuous learning for improved classification accuracy.</a:t>
            </a:r>
            <a:endParaRPr lang="en-US" sz="16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68089" y="4534376"/>
            <a:ext cx="6366272" cy="643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Mobile Application: Real-time data and control for field teams.</a:t>
            </a:r>
            <a:endParaRPr lang="en-US" sz="16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68089" y="5248156"/>
            <a:ext cx="6366272" cy="643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Multilingual Support: Broadens global applicability and user base.</a:t>
            </a:r>
            <a:endParaRPr lang="en-US" sz="16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68089" y="5961936"/>
            <a:ext cx="6366272" cy="643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6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Advanced Analytics: Predictive insights for waste generation trends.</a:t>
            </a:r>
            <a:endParaRPr lang="en-US" sz="16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05245" y="7127915"/>
            <a:ext cx="12921496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"This system transforms waste management from manual to intelligent—ready for classrooms and cities alike."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03659" y="6901815"/>
            <a:ext cx="22860" cy="773906"/>
          </a:xfrm>
          <a:prstGeom prst="rect">
            <a:avLst/>
          </a:prstGeom>
          <a:solidFill>
            <a:srgbClr val="1B54DA"/>
          </a:solidFill>
          <a:ln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065DD6-690E-0E45-72F7-2A9D27628B3B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3402449" y="3366373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80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Thank You!</a:t>
            </a:r>
            <a:endParaRPr lang="en-US" sz="80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70165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B4C8AA-FC21-3D65-3221-A9817425D979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ACAA5374-7B28-A2AC-0151-109ACE2E3BBC}"/>
              </a:ext>
            </a:extLst>
          </p:cNvPr>
          <p:cNvSpPr/>
          <p:nvPr/>
        </p:nvSpPr>
        <p:spPr>
          <a:xfrm>
            <a:off x="3911600" y="4388114"/>
            <a:ext cx="6807199" cy="140104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819F48-FE04-ECBD-0197-C72B0155E717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881CB611-73DA-2591-6217-2211A402CF11}"/>
              </a:ext>
            </a:extLst>
          </p:cNvPr>
          <p:cNvSpPr/>
          <p:nvPr/>
        </p:nvSpPr>
        <p:spPr>
          <a:xfrm>
            <a:off x="5897523" y="9411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The Problem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D5578046-A46F-7854-952F-E23EE18AE536}"/>
              </a:ext>
            </a:extLst>
          </p:cNvPr>
          <p:cNvSpPr/>
          <p:nvPr/>
        </p:nvSpPr>
        <p:spPr>
          <a:xfrm>
            <a:off x="793790" y="1522333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buNone/>
            </a:pPr>
            <a:r>
              <a:rPr lang="en-IN" sz="6000" b="1" dirty="0"/>
              <a:t>Problem Statement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DD841BB-054A-1741-90C0-7AB3098AB411}"/>
              </a:ext>
            </a:extLst>
          </p:cNvPr>
          <p:cNvSpPr/>
          <p:nvPr/>
        </p:nvSpPr>
        <p:spPr>
          <a:xfrm>
            <a:off x="946190" y="3933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cs typeface="Sora" pitchFamily="2" charset="0"/>
              </a:rPr>
              <a:t>Manual garbage sorting is time consuming, error-prone and labor intensive.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642A1BC-2E42-04CA-31C3-E8FB597582FD}"/>
              </a:ext>
            </a:extLst>
          </p:cNvPr>
          <p:cNvSpPr/>
          <p:nvPr/>
        </p:nvSpPr>
        <p:spPr>
          <a:xfrm>
            <a:off x="1098590" y="42962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4EA6B8C-55BC-C219-932D-3BC31A1DCD0E}"/>
              </a:ext>
            </a:extLst>
          </p:cNvPr>
          <p:cNvSpPr/>
          <p:nvPr/>
        </p:nvSpPr>
        <p:spPr>
          <a:xfrm>
            <a:off x="946190" y="45030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cs typeface="Sora" pitchFamily="2" charset="0"/>
              </a:rPr>
              <a:t>Static waste collection routes led to fuel wastage and delayed pickups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17522CB3-EE26-B399-1BEC-12E29E5B5783}"/>
              </a:ext>
            </a:extLst>
          </p:cNvPr>
          <p:cNvSpPr/>
          <p:nvPr/>
        </p:nvSpPr>
        <p:spPr>
          <a:xfrm>
            <a:off x="946190" y="50297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cs typeface="Sora" pitchFamily="2" charset="0"/>
              </a:rPr>
              <a:t>Overflowing bins and poor segregation contribute to environmental hazards.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83BBCE9D-74DF-F47A-8EAA-F3174FABAC7A}"/>
              </a:ext>
            </a:extLst>
          </p:cNvPr>
          <p:cNvSpPr/>
          <p:nvPr/>
        </p:nvSpPr>
        <p:spPr>
          <a:xfrm>
            <a:off x="946190" y="55890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cs typeface="Sora" pitchFamily="2" charset="0"/>
              </a:rPr>
              <a:t>Existing systems lack intelligent automation, real time monitoring, and educational scalability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5A186891-21F2-1FC5-E2EA-0920ACFABC0D}"/>
              </a:ext>
            </a:extLst>
          </p:cNvPr>
          <p:cNvSpPr/>
          <p:nvPr/>
        </p:nvSpPr>
        <p:spPr>
          <a:xfrm>
            <a:off x="793789" y="3109121"/>
            <a:ext cx="7366984" cy="382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Rising Urban  &amp; rural areas face growing challenges: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BD39DBBA-0080-96E6-8C58-B7601AB76828}"/>
              </a:ext>
            </a:extLst>
          </p:cNvPr>
          <p:cNvSpPr/>
          <p:nvPr/>
        </p:nvSpPr>
        <p:spPr>
          <a:xfrm>
            <a:off x="793789" y="6516033"/>
            <a:ext cx="7366984" cy="382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Need for a modular, smart system: waste classification, bin status monitoring, dynamic route optimization.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16ACB50B-05D4-3088-E26B-10ADBC926EB9}"/>
              </a:ext>
            </a:extLst>
          </p:cNvPr>
          <p:cNvSpPr/>
          <p:nvPr/>
        </p:nvSpPr>
        <p:spPr>
          <a:xfrm>
            <a:off x="793788" y="6908165"/>
            <a:ext cx="3936255" cy="45719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</p:spTree>
    <p:extLst>
      <p:ext uri="{BB962C8B-B14F-4D97-AF65-F5344CB8AC3E}">
        <p14:creationId xmlns:p14="http://schemas.microsoft.com/office/powerpoint/2010/main" val="767054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9411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The Challenge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522333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54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Addressing Waste Management Inefficiencies</a:t>
            </a:r>
            <a:endParaRPr lang="en-US" sz="54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4159091"/>
            <a:ext cx="4196358" cy="3129201"/>
          </a:xfrm>
          <a:prstGeom prst="roundRect">
            <a:avLst>
              <a:gd name="adj" fmla="val 4675"/>
            </a:avLst>
          </a:prstGeom>
          <a:solidFill>
            <a:srgbClr val="F9F9FF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4128611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6" name="Shape 4"/>
          <p:cNvSpPr/>
          <p:nvPr/>
        </p:nvSpPr>
        <p:spPr>
          <a:xfrm>
            <a:off x="2551688" y="3818930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B54DA"/>
          </a:solidFill>
          <a:ln/>
        </p:spPr>
      </p:sp>
      <p:sp>
        <p:nvSpPr>
          <p:cNvPr id="7" name="Text 5"/>
          <p:cNvSpPr/>
          <p:nvPr/>
        </p:nvSpPr>
        <p:spPr>
          <a:xfrm>
            <a:off x="2846073" y="393262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1</a:t>
            </a:r>
            <a:endParaRPr lang="en-US" sz="21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51084" y="4726067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Overflowing Infrastructure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51084" y="5570815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Current systems struggle with overflowing bins, leading to unsanitary conditions and visual blight in urban areas.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5216962" y="4159091"/>
            <a:ext cx="4196358" cy="3129201"/>
          </a:xfrm>
          <a:prstGeom prst="roundRect">
            <a:avLst>
              <a:gd name="adj" fmla="val 4675"/>
            </a:avLst>
          </a:prstGeom>
          <a:solidFill>
            <a:srgbClr val="F9F9FF"/>
          </a:solidFill>
          <a:ln/>
        </p:spPr>
      </p:sp>
      <p:sp>
        <p:nvSpPr>
          <p:cNvPr id="11" name="Shape 9"/>
          <p:cNvSpPr/>
          <p:nvPr/>
        </p:nvSpPr>
        <p:spPr>
          <a:xfrm>
            <a:off x="5216962" y="4128611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12" name="Shape 10"/>
          <p:cNvSpPr/>
          <p:nvPr/>
        </p:nvSpPr>
        <p:spPr>
          <a:xfrm>
            <a:off x="6952282" y="3818930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B54DA"/>
          </a:solidFill>
          <a:ln/>
        </p:spPr>
      </p:sp>
      <p:sp>
        <p:nvSpPr>
          <p:cNvPr id="13" name="Text 11"/>
          <p:cNvSpPr/>
          <p:nvPr/>
        </p:nvSpPr>
        <p:spPr>
          <a:xfrm>
            <a:off x="7190222" y="3921336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2</a:t>
            </a:r>
            <a:endParaRPr lang="en-US" sz="21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474256" y="4726067"/>
            <a:ext cx="30632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Inefficient Operations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5474256" y="5216485"/>
            <a:ext cx="36817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Manual sorting is slow, prone to human error, and economically unsustainable. Static collection routes waste significant fuel and valuable time.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9640133" y="4159091"/>
            <a:ext cx="4196358" cy="3129201"/>
          </a:xfrm>
          <a:prstGeom prst="roundRect">
            <a:avLst>
              <a:gd name="adj" fmla="val 4675"/>
            </a:avLst>
          </a:prstGeom>
          <a:solidFill>
            <a:srgbClr val="F9F9FF"/>
          </a:solidFill>
          <a:ln/>
        </p:spPr>
      </p:sp>
      <p:sp>
        <p:nvSpPr>
          <p:cNvPr id="17" name="Shape 15"/>
          <p:cNvSpPr/>
          <p:nvPr/>
        </p:nvSpPr>
        <p:spPr>
          <a:xfrm>
            <a:off x="9640133" y="4128611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18" name="Shape 16"/>
          <p:cNvSpPr/>
          <p:nvPr/>
        </p:nvSpPr>
        <p:spPr>
          <a:xfrm>
            <a:off x="11398032" y="3818930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B54DA"/>
          </a:solidFill>
          <a:ln/>
        </p:spPr>
      </p:sp>
      <p:sp>
        <p:nvSpPr>
          <p:cNvPr id="19" name="Text 17"/>
          <p:cNvSpPr/>
          <p:nvPr/>
        </p:nvSpPr>
        <p:spPr>
          <a:xfrm>
            <a:off x="11658550" y="3921336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3</a:t>
            </a:r>
            <a:endParaRPr lang="en-US" sz="21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9897427" y="4726067"/>
            <a:ext cx="31817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Environmental Impact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9897427" y="5216485"/>
            <a:ext cx="368177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Poor waste segregation and inefficient collection contribute to increased carbon emissions and broader environmental degradation.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EBE6F1-9617-9EB2-9BF5-D942B0F0BB84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11663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Why Innovate?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178957" y="1747480"/>
            <a:ext cx="12272486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Imperative for a Smarter Future</a:t>
            </a:r>
            <a:endParaRPr lang="en-US" sz="61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292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Rising Urban Waste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87381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Accelerated urbanization demands scalable and automated solutions for waste classification and management.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189339"/>
            <a:ext cx="30558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Real-time Adaptation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77048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The necessity for real-time bin monitoring and adaptive routing is paramount for operational efficiency and sustainability.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3292673"/>
            <a:ext cx="38658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Reducing Carbon Footprint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387381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Smart waste management offers a significant opportunity to reduce operational carbon emissions and improve public hygiene standards.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5189339"/>
            <a:ext cx="33667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Educational Framework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99521" y="577048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The system's modular logic provides an excellent educational framework for understanding automation and IoT principles.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11268-F039-30FC-43D9-F9A9B84FAC29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6959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Project Goals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277064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Core Objectives for Smart Waste Management</a:t>
            </a:r>
            <a:endParaRPr lang="en-US" sz="61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3573661"/>
            <a:ext cx="6407944" cy="2047994"/>
          </a:xfrm>
          <a:prstGeom prst="roundRect">
            <a:avLst>
              <a:gd name="adj" fmla="val 465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8224" y="3808095"/>
            <a:ext cx="35447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Automated Classification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28224" y="4298513"/>
            <a:ext cx="593907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To automate waste classification using advanced image recognition and Convolutional Neural Network (CNN) logic.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7428548" y="3573661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662982" y="3808095"/>
            <a:ext cx="35718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Dynamic Bin Assignment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62982" y="4298513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To dynamically assign bin values based on categorized waste types, ensuring optimal segregation.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93790" y="5848469"/>
            <a:ext cx="6407944" cy="1685092"/>
          </a:xfrm>
          <a:prstGeom prst="roundRect">
            <a:avLst>
              <a:gd name="adj" fmla="val 565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28224" y="6082903"/>
            <a:ext cx="30726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Real-Time Monitoring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028224" y="6573322"/>
            <a:ext cx="5939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To monitor bin fill levels and status in real-time for proactive waste collection.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7428548" y="5848469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662982" y="60829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4155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Optimized Routing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662982" y="6573322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To generate dynamically optimized disposal routes, minimizing fuel consumption and operational time.</a:t>
            </a:r>
            <a:endParaRPr lang="en-US" sz="17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A3834-237F-1E87-C35F-185C8DE66D59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27696" y="434459"/>
            <a:ext cx="1975009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System Overview</a:t>
            </a:r>
            <a:endParaRPr lang="en-US" sz="15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402199" y="839272"/>
            <a:ext cx="11826002" cy="681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Modular Architecture for Scalable Solutions</a:t>
            </a:r>
            <a:endParaRPr lang="en-US" sz="4250" b="1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8" y="1757601"/>
            <a:ext cx="13413105" cy="57840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11194" y="6444783"/>
            <a:ext cx="3042990" cy="380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Bin Monitoring</a:t>
            </a:r>
            <a:endParaRPr lang="en-US" sz="13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11194" y="5105868"/>
            <a:ext cx="3042990" cy="380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Waste Evaluation</a:t>
            </a:r>
            <a:endParaRPr lang="en-US" sz="13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11194" y="3780476"/>
            <a:ext cx="3042990" cy="380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Image Classification</a:t>
            </a:r>
            <a:endParaRPr lang="en-US" sz="13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511194" y="2441561"/>
            <a:ext cx="3042990" cy="380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User Input</a:t>
            </a:r>
            <a:endParaRPr lang="en-US" sz="13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52926" y="7719298"/>
            <a:ext cx="13524548" cy="505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The system is built on a modular architecture, emphasizing logical data flow and inherent scalability. Each component is designed to operate independently while contributing to the overall efficiency of the waste management process.</a:t>
            </a:r>
            <a:endParaRPr lang="en-US" sz="1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C53B0D-ECA1-FD93-EE2B-FD62D3DECC5B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15052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Core Components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300639" y="2086352"/>
            <a:ext cx="12029123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Intelligent Image Classification</a:t>
            </a:r>
            <a:endParaRPr lang="en-US" sz="61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6311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Input: Accepts image paths (e.g., plastic.jpg, banana.jpg) for analysis.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19750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Model: Utilizes a Convolutional Neural Network (CNN) trained on diverse waste datasets to perform robust classification.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04776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Robustness: Incorporates a fallback decision tree for enhanced reliability in ambiguous scenarios, ensuring accurate categorization.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9093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Categories: Classifies waste into primary types: cardboard, metal, glass, paper, and plastic.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D2484F-B4BC-9324-42EC-469DEC567B85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9860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Core Components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567153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Waste Type Evaluation and Bin Assignment</a:t>
            </a:r>
            <a:endParaRPr lang="en-US" sz="61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89" y="386845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Upon classification, the system dynamically assigns values to specific bins based on waste type, ensuring proper segregation and routing priority.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1528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Recyclable Waste: Assigned to `bin[1]` with high priority (value = 80).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29" y="56293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Hazardous Waste: Directed to `bin[2]` and `bin[3]` with high priority (value = 80), emphasizing safety protocols.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61058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Non-Recyclable Waste: Assigned to default bin values, maintaining efficient general waste flow.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7B006F-2A45-302F-A57E-F29297F8810D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2" y="10372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Core Components</a:t>
            </a:r>
            <a:endParaRPr lang="en-US" sz="220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89" y="1618416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B1B27"/>
                </a:solidFill>
                <a:latin typeface="Sora" pitchFamily="2" charset="0"/>
                <a:ea typeface="Alexandria" pitchFamily="34" charset="-122"/>
                <a:cs typeface="Sora" pitchFamily="2" charset="0"/>
              </a:rPr>
              <a:t>Real-Time Bin Monitoring and Status Evaluation</a:t>
            </a:r>
            <a:endParaRPr lang="en-US" sz="6150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89" y="43856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Loop Logic: Continuously checks `bin[i]%` against a 75% fill threshold.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0093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Outputs: Provides real-time status updates: "Nearly Full" or "Normal," facilitating proactive collection.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63296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buSzPct val="100000"/>
              <a:buChar char="•"/>
            </a:pPr>
            <a:r>
              <a:rPr lang="en-US" b="1" dirty="0">
                <a:solidFill>
                  <a:srgbClr val="404155"/>
                </a:solidFill>
                <a:latin typeface="Sora" pitchFamily="2" charset="0"/>
                <a:ea typeface="Nobile" pitchFamily="34" charset="-122"/>
                <a:cs typeface="Sora" pitchFamily="2" charset="0"/>
              </a:rPr>
              <a:t>Dynamic Feedback: Integrates directly with the routing module to support adaptive adjustments, preventing both overflow and underutilization of bins.</a:t>
            </a:r>
            <a:endParaRPr lang="en-US" b="1" dirty="0">
              <a:latin typeface="Sora" pitchFamily="2" charset="0"/>
              <a:cs typeface="Sor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D7C623-5862-E57F-DF9F-AEA65B8C979F}"/>
              </a:ext>
            </a:extLst>
          </p:cNvPr>
          <p:cNvSpPr/>
          <p:nvPr/>
        </p:nvSpPr>
        <p:spPr>
          <a:xfrm>
            <a:off x="12767733" y="7699022"/>
            <a:ext cx="1749778" cy="451556"/>
          </a:xfrm>
          <a:prstGeom prst="rect">
            <a:avLst/>
          </a:prstGeom>
          <a:solidFill>
            <a:srgbClr val="F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atin typeface="Sora" pitchFamily="2" charset="0"/>
              <a:cs typeface="Sor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1165</Words>
  <Application>Microsoft Office PowerPoint</Application>
  <PresentationFormat>Custom</PresentationFormat>
  <Paragraphs>141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Ajay Soni</dc:creator>
  <cp:lastModifiedBy>Ajay Soni</cp:lastModifiedBy>
  <cp:revision>18</cp:revision>
  <dcterms:created xsi:type="dcterms:W3CDTF">2025-08-31T09:48:46Z</dcterms:created>
  <dcterms:modified xsi:type="dcterms:W3CDTF">2025-09-02T08:19:00Z</dcterms:modified>
</cp:coreProperties>
</file>