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5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ason7406/cs231n-3-introduction-to-neural-networks-2-d20c7e3a9de3" TargetMode="External"/><Relationship Id="rId2" Type="http://schemas.openxmlformats.org/officeDocument/2006/relationships/hyperlink" Target="https://cs231n.github.io/optimization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AF759-BFAF-4EAD-A461-B406A7239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CS231n Lecture 4,5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053CB-91D6-4241-B1EB-F4FC18CB5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2020.07.28</a:t>
            </a:r>
          </a:p>
          <a:p>
            <a:r>
              <a:rPr lang="ko-KR" altLang="en-US" dirty="0"/>
              <a:t>김성민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A8222-6690-4B8E-A510-68631956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26B2A5-F5E5-43C4-9679-EBDB8F85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4516"/>
            <a:ext cx="8596668" cy="418703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4576189-2B78-46BA-9EAC-C70CDD8D6F7C}"/>
              </a:ext>
            </a:extLst>
          </p:cNvPr>
          <p:cNvSpPr txBox="1">
            <a:spLocks/>
          </p:cNvSpPr>
          <p:nvPr/>
        </p:nvSpPr>
        <p:spPr>
          <a:xfrm>
            <a:off x="677334" y="5763066"/>
            <a:ext cx="8382260" cy="8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는 </a:t>
            </a:r>
            <a:r>
              <a:rPr lang="en-US" altLang="ko-KR" dirty="0"/>
              <a:t>Upstream gradient * </a:t>
            </a:r>
            <a:r>
              <a:rPr lang="en-US" altLang="ko-KR" dirty="0" err="1"/>
              <a:t>x.T</a:t>
            </a:r>
            <a:r>
              <a:rPr lang="en-US" altLang="ko-KR" dirty="0"/>
              <a:t> </a:t>
            </a:r>
            <a:r>
              <a:rPr lang="ko-KR" altLang="en-US" dirty="0"/>
              <a:t>인데 왜 </a:t>
            </a:r>
            <a:r>
              <a:rPr lang="en-US" altLang="ko-KR" dirty="0"/>
              <a:t>x</a:t>
            </a:r>
            <a:r>
              <a:rPr lang="ko-KR" altLang="en-US" dirty="0"/>
              <a:t>대한 </a:t>
            </a:r>
            <a:r>
              <a:rPr lang="en-US" altLang="ko-KR" dirty="0"/>
              <a:t>gradient</a:t>
            </a:r>
            <a:r>
              <a:rPr lang="ko-KR" altLang="en-US" dirty="0"/>
              <a:t>는 </a:t>
            </a:r>
            <a:r>
              <a:rPr lang="en-US" altLang="ko-KR" dirty="0"/>
              <a:t>W.T * Upstream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일까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8E10-C06E-482F-9FB0-A1C4A39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 vs CNN</a:t>
            </a:r>
          </a:p>
        </p:txBody>
      </p:sp>
      <p:pic>
        <p:nvPicPr>
          <p:cNvPr id="7" name="그림 6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9ECC3400-5992-4F8A-8FC1-FAD6F6B0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86" y="3687996"/>
            <a:ext cx="6259639" cy="2560404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F28F647-EFD7-4812-92E2-946E9F44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309" y="1442139"/>
            <a:ext cx="7039957" cy="1895740"/>
          </a:xfr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913C706-F512-4D0B-A839-7CAA906721FD}"/>
              </a:ext>
            </a:extLst>
          </p:cNvPr>
          <p:cNvSpPr txBox="1">
            <a:spLocks/>
          </p:cNvSpPr>
          <p:nvPr/>
        </p:nvSpPr>
        <p:spPr>
          <a:xfrm>
            <a:off x="677334" y="3337879"/>
            <a:ext cx="7342509" cy="5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차원으로 평면화</a:t>
            </a:r>
            <a:endParaRPr 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E9B5C79-8690-4C75-B824-1DD3A07CEAAB}"/>
              </a:ext>
            </a:extLst>
          </p:cNvPr>
          <p:cNvSpPr txBox="1">
            <a:spLocks/>
          </p:cNvSpPr>
          <p:nvPr/>
        </p:nvSpPr>
        <p:spPr>
          <a:xfrm>
            <a:off x="677334" y="6290345"/>
            <a:ext cx="7342509" cy="5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공간 유지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3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8926A-EFD7-4F05-A668-042B5457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ko-KR" altLang="en-US" dirty="0"/>
              <a:t>의 특징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D80BD-5516-47F9-840A-C55B7FBA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connectivity</a:t>
            </a:r>
          </a:p>
          <a:p>
            <a:pPr>
              <a:buFontTx/>
              <a:buChar char="-"/>
            </a:pPr>
            <a:r>
              <a:rPr lang="ko-KR" altLang="en-US" dirty="0"/>
              <a:t>전체 픽셀 값에 대한 연산을 하지 않고 필터를 통해 지역적으로 연산한다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Translation</a:t>
            </a:r>
            <a:r>
              <a:rPr lang="ko-KR" altLang="en-US" dirty="0"/>
              <a:t> </a:t>
            </a:r>
            <a:r>
              <a:rPr lang="en-US" altLang="ko-KR" dirty="0"/>
              <a:t>Invariance</a:t>
            </a:r>
          </a:p>
          <a:p>
            <a:pPr>
              <a:buFontTx/>
              <a:buChar char="-"/>
            </a:pPr>
            <a:r>
              <a:rPr lang="en-US" altLang="ko-KR" dirty="0"/>
              <a:t>Object</a:t>
            </a:r>
            <a:r>
              <a:rPr lang="ko-KR" altLang="en-US" dirty="0"/>
              <a:t>를 인식할 때 부분적인 패턴은 </a:t>
            </a:r>
            <a:r>
              <a:rPr lang="en-US" altLang="ko-KR" dirty="0"/>
              <a:t>location</a:t>
            </a:r>
            <a:r>
              <a:rPr lang="ko-KR" altLang="en-US" dirty="0"/>
              <a:t>과 독립적이다</a:t>
            </a:r>
            <a:r>
              <a:rPr lang="en-US" altLang="ko-KR" dirty="0"/>
              <a:t>. </a:t>
            </a:r>
            <a:r>
              <a:rPr lang="ko-KR" altLang="en-US" dirty="0"/>
              <a:t>고양이가 특정 픽셀만큼 이동을 해도 고양이로 인식된다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sharing</a:t>
            </a:r>
          </a:p>
          <a:p>
            <a:pPr>
              <a:buFontTx/>
              <a:buChar char="-"/>
            </a:pPr>
            <a:r>
              <a:rPr lang="ko-KR" altLang="en-US" dirty="0"/>
              <a:t>하나의</a:t>
            </a:r>
            <a:r>
              <a:rPr lang="en-US" altLang="ko-KR" dirty="0"/>
              <a:t> feature map</a:t>
            </a:r>
            <a:r>
              <a:rPr lang="ko-KR" altLang="en-US" dirty="0"/>
              <a:t>을 뽑는데 같은 </a:t>
            </a:r>
            <a:r>
              <a:rPr lang="en-US" altLang="ko-KR" dirty="0"/>
              <a:t>filter</a:t>
            </a:r>
            <a:r>
              <a:rPr lang="ko-KR" altLang="en-US" dirty="0"/>
              <a:t>를 사용하기 때문에</a:t>
            </a:r>
            <a:r>
              <a:rPr lang="en-US" altLang="ko-KR" dirty="0"/>
              <a:t>, weight</a:t>
            </a:r>
            <a:r>
              <a:rPr lang="ko-KR" altLang="en-US" dirty="0"/>
              <a:t>을 학습하는 </a:t>
            </a:r>
            <a:r>
              <a:rPr lang="en-US" altLang="ko-KR" dirty="0"/>
              <a:t>filter</a:t>
            </a:r>
            <a:r>
              <a:rPr lang="ko-KR" altLang="en-US" dirty="0"/>
              <a:t>의 경우 모두 이 </a:t>
            </a:r>
            <a:r>
              <a:rPr lang="en-US" altLang="ko-KR" dirty="0"/>
              <a:t>weight</a:t>
            </a:r>
            <a:r>
              <a:rPr lang="ko-KR" altLang="en-US" dirty="0"/>
              <a:t>를 공유한다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867FF-DE7E-498E-9903-11808F7E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Layer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2971C-B7B6-4254-AA49-4BF761E9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95334"/>
            <a:ext cx="7992533" cy="1603905"/>
          </a:xfrm>
        </p:spPr>
        <p:txBody>
          <a:bodyPr/>
          <a:lstStyle/>
          <a:p>
            <a:r>
              <a:rPr lang="en-US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</a:p>
          <a:p>
            <a:r>
              <a:rPr lang="en-US" dirty="0"/>
              <a:t>Pooling Layer</a:t>
            </a:r>
          </a:p>
          <a:p>
            <a:r>
              <a:rPr lang="en-US" dirty="0"/>
              <a:t>Fully-connected Layer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2B991-695E-4809-927F-5D81DA8E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1634634"/>
            <a:ext cx="9218699" cy="31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C3D-8CEE-4F93-8649-7D56CCE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795F0-633A-4588-BC39-8F142D6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20" y="4200404"/>
            <a:ext cx="8596668" cy="3880773"/>
          </a:xfrm>
        </p:spPr>
        <p:txBody>
          <a:bodyPr/>
          <a:lstStyle/>
          <a:p>
            <a:r>
              <a:rPr lang="en-US" dirty="0"/>
              <a:t>Filter</a:t>
            </a:r>
            <a:r>
              <a:rPr lang="ko-KR" altLang="en-US" dirty="0"/>
              <a:t>는 하나의 특징을 나타내는 </a:t>
            </a:r>
            <a:r>
              <a:rPr lang="en-US" altLang="ko-KR" dirty="0"/>
              <a:t>weight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데이터를 지정된 간격으로 순회하며 곱한다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19F365-3E5C-4337-B66E-D2679CA2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8078"/>
            <a:ext cx="8873789" cy="23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0488-A94C-4CDB-A89F-DA1797B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6E5A9-48C2-4628-8668-9505C5B0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57" y="5588000"/>
            <a:ext cx="8596668" cy="3880773"/>
          </a:xfrm>
        </p:spPr>
        <p:txBody>
          <a:bodyPr/>
          <a:lstStyle/>
          <a:p>
            <a:r>
              <a:rPr lang="en-US" dirty="0"/>
              <a:t>Filter</a:t>
            </a:r>
            <a:r>
              <a:rPr lang="ko-KR" altLang="en-US" dirty="0"/>
              <a:t>가 연산이 끝나고 얼만큼 이동할지 나타내는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그림의 </a:t>
            </a:r>
            <a:r>
              <a:rPr lang="en-US" altLang="ko-KR" dirty="0"/>
              <a:t>Stride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AF4DD-071E-4A03-BEA2-9024DE29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270000"/>
            <a:ext cx="8158219" cy="43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B42D3-4CBB-4EE0-BE57-072918FF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5" name="내용 개체 틀 4" descr="화면, 건물, 그리기, 시계이(가) 표시된 사진&#10;&#10;자동 생성된 설명">
            <a:extLst>
              <a:ext uri="{FF2B5EF4-FFF2-40B4-BE49-F238E27FC236}">
                <a16:creationId xmlns:a16="http://schemas.microsoft.com/office/drawing/2014/main" id="{FA5C457C-E384-4C96-A2D7-889BADF3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7477"/>
            <a:ext cx="3599245" cy="467471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54CA34B-F24F-44BD-9153-24015DF4417B}"/>
              </a:ext>
            </a:extLst>
          </p:cNvPr>
          <p:cNvSpPr txBox="1">
            <a:spLocks/>
          </p:cNvSpPr>
          <p:nvPr/>
        </p:nvSpPr>
        <p:spPr>
          <a:xfrm>
            <a:off x="4409961" y="1662297"/>
            <a:ext cx="5648438" cy="426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가장자리에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padding </a:t>
            </a:r>
            <a:r>
              <a:rPr lang="ko-KR" altLang="en-US" dirty="0"/>
              <a:t>해주는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데이터가 </a:t>
            </a:r>
            <a:r>
              <a:rPr lang="en-US" altLang="ko-KR" dirty="0"/>
              <a:t>convolution layer</a:t>
            </a:r>
            <a:r>
              <a:rPr lang="ko-KR" altLang="en-US" dirty="0"/>
              <a:t>를 통과하면서</a:t>
            </a:r>
            <a:r>
              <a:rPr lang="en-US" altLang="ko-KR" dirty="0"/>
              <a:t> </a:t>
            </a:r>
            <a:r>
              <a:rPr lang="ko-KR" altLang="en-US" dirty="0"/>
              <a:t>점점 작아지는 것을 방지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2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BEB75-916F-4CBE-9D28-891E7FF5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Output size, parameter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4C7EF42-F133-486D-A3F9-54159C8BF9CC}"/>
              </a:ext>
            </a:extLst>
          </p:cNvPr>
          <p:cNvSpPr txBox="1">
            <a:spLocks/>
          </p:cNvSpPr>
          <p:nvPr/>
        </p:nvSpPr>
        <p:spPr>
          <a:xfrm>
            <a:off x="6267784" y="1871472"/>
            <a:ext cx="4632566" cy="2360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H: </a:t>
            </a:r>
            <a:r>
              <a:rPr lang="ko-KR" altLang="en-US" dirty="0"/>
              <a:t>입력데이터 높이</a:t>
            </a:r>
            <a:endParaRPr lang="en-US" altLang="ko-KR" dirty="0"/>
          </a:p>
          <a:p>
            <a:r>
              <a:rPr lang="en-US" dirty="0"/>
              <a:t>W: </a:t>
            </a:r>
            <a:r>
              <a:rPr lang="ko-KR" altLang="en-US" dirty="0"/>
              <a:t>입력데이터 폭</a:t>
            </a:r>
            <a:endParaRPr lang="en-US" altLang="ko-KR" dirty="0"/>
          </a:p>
          <a:p>
            <a:r>
              <a:rPr lang="en-US" altLang="ko-KR" dirty="0"/>
              <a:t>F: Filter</a:t>
            </a:r>
          </a:p>
          <a:p>
            <a:r>
              <a:rPr lang="en-US" altLang="ko-KR" dirty="0"/>
              <a:t>S: Stride</a:t>
            </a:r>
          </a:p>
          <a:p>
            <a:r>
              <a:rPr lang="en-US" altLang="ko-KR" dirty="0"/>
              <a:t>P: Padding size</a:t>
            </a:r>
          </a:p>
          <a:p>
            <a:r>
              <a:rPr lang="en-US" altLang="ko-KR" dirty="0"/>
              <a:t>D: Dimension</a:t>
            </a:r>
          </a:p>
          <a:p>
            <a:r>
              <a:rPr lang="en-US" altLang="ko-KR" dirty="0"/>
              <a:t>K: Number of Filters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83A5E-87EF-4843-9F38-BD6C98A042AF}"/>
              </a:ext>
            </a:extLst>
          </p:cNvPr>
          <p:cNvSpPr txBox="1"/>
          <p:nvPr/>
        </p:nvSpPr>
        <p:spPr>
          <a:xfrm>
            <a:off x="574098" y="311951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E762E-4884-4789-B7AE-F45C159B02C7}"/>
              </a:ext>
            </a:extLst>
          </p:cNvPr>
          <p:cNvSpPr txBox="1"/>
          <p:nvPr/>
        </p:nvSpPr>
        <p:spPr>
          <a:xfrm>
            <a:off x="574098" y="5044139"/>
            <a:ext cx="185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Pooling Layer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0A923CA1-0A49-4FF5-900F-C204CB4F6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98" y="1629195"/>
            <a:ext cx="5350120" cy="147876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38A0AA0-239A-49EF-85CF-5CC54DEF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29848"/>
            <a:ext cx="2823282" cy="4996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5AC2EE-ECCB-4412-90EF-1C01D6084FE5}"/>
              </a:ext>
            </a:extLst>
          </p:cNvPr>
          <p:cNvSpPr txBox="1"/>
          <p:nvPr/>
        </p:nvSpPr>
        <p:spPr>
          <a:xfrm>
            <a:off x="574097" y="6145921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parameters</a:t>
            </a:r>
          </a:p>
        </p:txBody>
      </p:sp>
      <p:pic>
        <p:nvPicPr>
          <p:cNvPr id="26" name="그림 25" descr="개체, 시계, 표지판이(가) 표시된 사진&#10;&#10;자동 생성된 설명">
            <a:extLst>
              <a:ext uri="{FF2B5EF4-FFF2-40B4-BE49-F238E27FC236}">
                <a16:creationId xmlns:a16="http://schemas.microsoft.com/office/drawing/2014/main" id="{AE195514-8D52-446A-977A-6A9373724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59" y="3556885"/>
            <a:ext cx="4675348" cy="14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8F2623-50C4-40CF-B367-0B75ACED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60" y="3300784"/>
            <a:ext cx="8596668" cy="3880773"/>
          </a:xfrm>
        </p:spPr>
        <p:txBody>
          <a:bodyPr/>
          <a:lstStyle/>
          <a:p>
            <a:r>
              <a:rPr lang="en-US" dirty="0"/>
              <a:t>Output size = (32 – 5 + 2(2))/1 + 1 =  32 </a:t>
            </a:r>
          </a:p>
          <a:p>
            <a:r>
              <a:rPr lang="en-US" dirty="0"/>
              <a:t>Final output size = </a:t>
            </a:r>
            <a:r>
              <a:rPr lang="en-US" dirty="0">
                <a:solidFill>
                  <a:srgbClr val="FF0000"/>
                </a:solidFill>
              </a:rPr>
              <a:t>32 * 32 * 10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of parameters = (5 * 5 * 3) * 10 + 1(10)</a:t>
            </a:r>
          </a:p>
          <a:p>
            <a:r>
              <a:rPr lang="en-US" dirty="0">
                <a:solidFill>
                  <a:schemeClr val="tx1"/>
                </a:solidFill>
              </a:rPr>
              <a:t>Final parameters = </a:t>
            </a:r>
            <a:r>
              <a:rPr lang="en-US" dirty="0">
                <a:solidFill>
                  <a:srgbClr val="FF0000"/>
                </a:solidFill>
              </a:rPr>
              <a:t>760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DCCAC-20EA-4BF9-94B9-320CCC15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0" y="914791"/>
            <a:ext cx="7686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0BD71-60EB-4B44-B1BD-4716F1A3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02FC4-2B2F-474C-AD21-F175F5C3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31696"/>
            <a:ext cx="8596668" cy="3880773"/>
          </a:xfrm>
        </p:spPr>
        <p:txBody>
          <a:bodyPr/>
          <a:lstStyle/>
          <a:p>
            <a:r>
              <a:rPr lang="en-US" dirty="0"/>
              <a:t>Pooling layer</a:t>
            </a:r>
            <a:r>
              <a:rPr lang="ko-KR" altLang="en-US" dirty="0"/>
              <a:t>는 </a:t>
            </a:r>
            <a:r>
              <a:rPr lang="en-US" altLang="ko-KR" dirty="0" err="1"/>
              <a:t>downsampling</a:t>
            </a:r>
            <a:r>
              <a:rPr lang="ko-KR" altLang="en-US" dirty="0"/>
              <a:t>을 통해 특징을 추출해주어 더 작게 만들어준다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Max Pooling</a:t>
            </a:r>
            <a:r>
              <a:rPr lang="ko-KR" altLang="en-US" dirty="0"/>
              <a:t>이 많이 쓰이며 필터를 통해 가장 큰 값만 뽑아준다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322FD9AF-A78F-4C6B-8276-3EFA5ED9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1918"/>
            <a:ext cx="658269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8CB8-80B9-427B-9AF2-AE76D0BD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1C5B-992F-4A2B-9FA8-35B0306E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  <a:p>
            <a:r>
              <a:rPr lang="en-US" dirty="0"/>
              <a:t>Convolutional Neural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7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0160740E-0B36-4D66-91FD-8F2ABBBC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52" y="1533379"/>
            <a:ext cx="8733232" cy="4228381"/>
          </a:xfrm>
        </p:spPr>
      </p:pic>
    </p:spTree>
    <p:extLst>
      <p:ext uri="{BB962C8B-B14F-4D97-AF65-F5344CB8AC3E}">
        <p14:creationId xmlns:p14="http://schemas.microsoft.com/office/powerpoint/2010/main" val="392677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C5067-E17D-46B5-B02A-4A326A96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B11D4-A278-4E23-BF84-2A90880F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https://cs231n.github.io/optimization-2/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https://medium.com/@jason7406/cs231n-3-introduction-to-neural-networks-2-d20c7e3a9de3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https://towardsdatascience.com/a-comprehensive-guide-to-convolutional-neural-networks-the-eli5-way-3bd2b1164a53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2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578C37-58B9-4400-92B7-035A07D46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61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A9D2-7016-44D6-96B3-6B5EAC3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1E25C-4999-4D52-B6F4-59C98F3D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182"/>
            <a:ext cx="8596668" cy="3880773"/>
          </a:xfrm>
        </p:spPr>
        <p:txBody>
          <a:bodyPr/>
          <a:lstStyle/>
          <a:p>
            <a:r>
              <a:rPr lang="ko-KR" altLang="en-US" dirty="0"/>
              <a:t>주어진 입력에 대하여 함수 </a:t>
            </a:r>
            <a:r>
              <a:rPr lang="en-US" altLang="ko-KR" dirty="0"/>
              <a:t>f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r>
              <a:rPr lang="ko-KR" altLang="en-US" dirty="0"/>
              <a:t>를 계산하는 방법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D166D-3E7C-46CE-A3D2-06FAF2EF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3125"/>
            <a:ext cx="7934325" cy="4105275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F3E444-93CE-428E-9EF1-CAFF3A6D1765}"/>
              </a:ext>
            </a:extLst>
          </p:cNvPr>
          <p:cNvCxnSpPr/>
          <p:nvPr/>
        </p:nvCxnSpPr>
        <p:spPr>
          <a:xfrm>
            <a:off x="4486038" y="4723618"/>
            <a:ext cx="914400" cy="9144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D94CF-9A04-4B82-8899-E0A85C14CCFE}"/>
              </a:ext>
            </a:extLst>
          </p:cNvPr>
          <p:cNvSpPr txBox="1"/>
          <p:nvPr/>
        </p:nvSpPr>
        <p:spPr>
          <a:xfrm>
            <a:off x="5432868" y="5349179"/>
            <a:ext cx="352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Gradient</a:t>
            </a:r>
          </a:p>
          <a:p>
            <a:r>
              <a:rPr lang="en-US" dirty="0"/>
              <a:t>(Forward pass</a:t>
            </a:r>
            <a:r>
              <a:rPr lang="ko-KR" altLang="en-US" dirty="0"/>
              <a:t>에서 구할 수 있음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C0B60-F0C2-42E6-9EAC-1F1154C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calculation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5AE6-1C01-4B36-8237-900F2A8E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84118" cy="4409023"/>
          </a:xfrm>
        </p:spPr>
        <p:txBody>
          <a:bodyPr>
            <a:normAutofit/>
          </a:bodyPr>
          <a:lstStyle/>
          <a:p>
            <a:r>
              <a:rPr lang="en-US" dirty="0"/>
              <a:t>df/df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dirty="0"/>
              <a:t>df/</a:t>
            </a:r>
            <a:r>
              <a:rPr lang="en-US" altLang="ko-KR" dirty="0" err="1"/>
              <a:t>dq</a:t>
            </a:r>
            <a:r>
              <a:rPr lang="en-US" altLang="ko-KR" dirty="0"/>
              <a:t> = z</a:t>
            </a:r>
          </a:p>
          <a:p>
            <a:pPr>
              <a:buFontTx/>
              <a:buChar char="-"/>
            </a:pPr>
            <a:r>
              <a:rPr lang="en-US" altLang="ko-KR" dirty="0"/>
              <a:t>z = </a:t>
            </a:r>
            <a:r>
              <a:rPr lang="en-US" altLang="ko-KR" dirty="0">
                <a:solidFill>
                  <a:srgbClr val="FF0000"/>
                </a:solidFill>
              </a:rPr>
              <a:t>-4</a:t>
            </a:r>
          </a:p>
          <a:p>
            <a:r>
              <a:rPr lang="en-US" altLang="ko-KR" dirty="0"/>
              <a:t>df/</a:t>
            </a:r>
            <a:r>
              <a:rPr lang="en-US" altLang="ko-KR" dirty="0" err="1"/>
              <a:t>dz</a:t>
            </a:r>
            <a:r>
              <a:rPr lang="en-US" altLang="ko-KR" dirty="0"/>
              <a:t> = q</a:t>
            </a:r>
          </a:p>
          <a:p>
            <a:pPr>
              <a:buFontTx/>
              <a:buChar char="-"/>
            </a:pPr>
            <a:r>
              <a:rPr lang="en-US" altLang="ko-KR" dirty="0"/>
              <a:t>q =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ko-KR" dirty="0" err="1"/>
              <a:t>dq</a:t>
            </a:r>
            <a:r>
              <a:rPr lang="en-US" altLang="ko-KR" dirty="0"/>
              <a:t>/dx = 1, </a:t>
            </a:r>
            <a:r>
              <a:rPr lang="en-US" altLang="ko-KR" dirty="0" err="1"/>
              <a:t>dq</a:t>
            </a:r>
            <a:r>
              <a:rPr lang="en-US" altLang="ko-KR" dirty="0"/>
              <a:t>/</a:t>
            </a:r>
            <a:r>
              <a:rPr lang="en-US" altLang="ko-KR" dirty="0" err="1"/>
              <a:t>dy</a:t>
            </a:r>
            <a:r>
              <a:rPr lang="en-US" altLang="ko-KR" dirty="0"/>
              <a:t> = 1</a:t>
            </a:r>
          </a:p>
          <a:p>
            <a:r>
              <a:rPr lang="en-US" dirty="0"/>
              <a:t>df/</a:t>
            </a:r>
            <a:r>
              <a:rPr lang="en-US" dirty="0" err="1"/>
              <a:t>dy</a:t>
            </a:r>
            <a:r>
              <a:rPr lang="en-US" dirty="0"/>
              <a:t> = (df/</a:t>
            </a:r>
            <a:r>
              <a:rPr lang="en-US" dirty="0" err="1"/>
              <a:t>dq</a:t>
            </a:r>
            <a:r>
              <a:rPr lang="en-US" dirty="0"/>
              <a:t>) * (</a:t>
            </a:r>
            <a:r>
              <a:rPr lang="en-US" dirty="0" err="1"/>
              <a:t>dq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(-4) * 1 = </a:t>
            </a:r>
            <a:r>
              <a:rPr lang="en-US" dirty="0">
                <a:solidFill>
                  <a:srgbClr val="FF0000"/>
                </a:solidFill>
              </a:rPr>
              <a:t>-4</a:t>
            </a:r>
          </a:p>
          <a:p>
            <a:r>
              <a:rPr lang="en-US" dirty="0"/>
              <a:t>df/dx = (df/</a:t>
            </a:r>
            <a:r>
              <a:rPr lang="en-US" dirty="0" err="1"/>
              <a:t>dq</a:t>
            </a:r>
            <a:r>
              <a:rPr lang="en-US" dirty="0"/>
              <a:t>) * (</a:t>
            </a:r>
            <a:r>
              <a:rPr lang="en-US" dirty="0" err="1"/>
              <a:t>dq</a:t>
            </a:r>
            <a:r>
              <a:rPr lang="en-US" dirty="0"/>
              <a:t>/dx)</a:t>
            </a:r>
          </a:p>
          <a:p>
            <a:pPr>
              <a:buFontTx/>
              <a:buChar char="-"/>
            </a:pPr>
            <a:r>
              <a:rPr lang="en-US" dirty="0"/>
              <a:t>(-4) * 1 = </a:t>
            </a:r>
            <a:r>
              <a:rPr lang="en-US" dirty="0">
                <a:solidFill>
                  <a:srgbClr val="FF0000"/>
                </a:solidFill>
              </a:rPr>
              <a:t>-4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그림 4" descr="앉아있는, 사진, 게임, 걸린이(가) 표시된 사진&#10;&#10;자동 생성된 설명">
            <a:extLst>
              <a:ext uri="{FF2B5EF4-FFF2-40B4-BE49-F238E27FC236}">
                <a16:creationId xmlns:a16="http://schemas.microsoft.com/office/drawing/2014/main" id="{45A0B609-9A35-479E-A64E-01DB9448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72" y="1930400"/>
            <a:ext cx="5284320" cy="27033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5FB8EA-A08C-41EC-87A3-D96BDFEF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51" y="4633722"/>
            <a:ext cx="2009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08BAC-21B9-4573-A950-ADBAF30F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backpropagation (sigmoid)</a:t>
            </a:r>
          </a:p>
        </p:txBody>
      </p:sp>
      <p:pic>
        <p:nvPicPr>
          <p:cNvPr id="9" name="내용 개체 틀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5B1DDB2-FE42-4ED0-8C9B-5F1D532E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80" y="1410680"/>
            <a:ext cx="8823344" cy="4497754"/>
          </a:xfrm>
        </p:spPr>
      </p:pic>
    </p:spTree>
    <p:extLst>
      <p:ext uri="{BB962C8B-B14F-4D97-AF65-F5344CB8AC3E}">
        <p14:creationId xmlns:p14="http://schemas.microsoft.com/office/powerpoint/2010/main" val="34161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73DB-ABBC-4247-8895-092BE40B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backpropagation (sigmoid)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6DA9C67-F1AD-44A0-8FD3-27A3BE858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59" y="1297079"/>
            <a:ext cx="8615593" cy="4381579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0ED767-49D0-4E62-9769-79AD2D113285}"/>
              </a:ext>
            </a:extLst>
          </p:cNvPr>
          <p:cNvSpPr txBox="1">
            <a:spLocks/>
          </p:cNvSpPr>
          <p:nvPr/>
        </p:nvSpPr>
        <p:spPr>
          <a:xfrm>
            <a:off x="677334" y="57912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앞의 슬라이드의 그림처럼 하나 하나씩 </a:t>
            </a:r>
            <a:r>
              <a:rPr lang="en-US" altLang="ko-KR" dirty="0"/>
              <a:t>gradient</a:t>
            </a:r>
            <a:r>
              <a:rPr lang="ko-KR" altLang="en-US" dirty="0"/>
              <a:t>를 구하는 것 보다 괄호안에 있는 식을 </a:t>
            </a:r>
            <a:r>
              <a:rPr lang="en-US" altLang="ko-KR" dirty="0"/>
              <a:t>x</a:t>
            </a:r>
            <a:r>
              <a:rPr lang="ko-KR" altLang="en-US" dirty="0"/>
              <a:t>로 대입하여 </a:t>
            </a:r>
            <a:r>
              <a:rPr lang="en-US" altLang="ko-KR" dirty="0"/>
              <a:t>sigmoid gate</a:t>
            </a:r>
            <a:r>
              <a:rPr lang="ko-KR" altLang="en-US" dirty="0"/>
              <a:t>를 적용하게 되면 더욱 간단하게 구할 수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9F1D1-0D58-4D28-9612-7FC518D0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  <a:r>
              <a:rPr lang="ko-KR" altLang="en-US" dirty="0"/>
              <a:t>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97C10-25DB-465F-A9A3-8DF9B4ED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gate: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distributor</a:t>
            </a:r>
          </a:p>
          <a:p>
            <a:endParaRPr 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1D8ED79-EC22-4DC7-9FFD-9A2E65CC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7" y="2613400"/>
            <a:ext cx="3477110" cy="56205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E6EB67-75BA-4821-A954-924C1FF5937C}"/>
              </a:ext>
            </a:extLst>
          </p:cNvPr>
          <p:cNvSpPr txBox="1">
            <a:spLocks/>
          </p:cNvSpPr>
          <p:nvPr/>
        </p:nvSpPr>
        <p:spPr>
          <a:xfrm>
            <a:off x="677334" y="328832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Mul</a:t>
            </a:r>
            <a:r>
              <a:rPr lang="ko-KR" altLang="en-US" dirty="0"/>
              <a:t> </a:t>
            </a:r>
            <a:r>
              <a:rPr lang="en-US" altLang="ko-KR" dirty="0"/>
              <a:t>gate: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switcher</a:t>
            </a:r>
          </a:p>
          <a:p>
            <a:endParaRPr lang="en-US" dirty="0"/>
          </a:p>
        </p:txBody>
      </p:sp>
      <p:pic>
        <p:nvPicPr>
          <p:cNvPr id="8" name="그림 7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62B6E198-1526-4CAE-8FAE-B4BB74EC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67" y="3747029"/>
            <a:ext cx="3477110" cy="58110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9410CE7-38A5-4AC6-A97B-2F9B316548AF}"/>
              </a:ext>
            </a:extLst>
          </p:cNvPr>
          <p:cNvSpPr txBox="1">
            <a:spLocks/>
          </p:cNvSpPr>
          <p:nvPr/>
        </p:nvSpPr>
        <p:spPr>
          <a:xfrm>
            <a:off x="677334" y="432780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gate:</a:t>
            </a:r>
            <a:r>
              <a:rPr lang="ko-KR" altLang="en-US" dirty="0"/>
              <a:t> </a:t>
            </a:r>
            <a:r>
              <a:rPr lang="en-US" altLang="ko-KR" dirty="0"/>
              <a:t>gradient router</a:t>
            </a:r>
          </a:p>
          <a:p>
            <a:pPr>
              <a:buFontTx/>
              <a:buChar char="-"/>
            </a:pPr>
            <a:r>
              <a:rPr lang="ko-KR" altLang="en-US" dirty="0"/>
              <a:t>더 큰 값에 </a:t>
            </a:r>
            <a:r>
              <a:rPr lang="en-US" altLang="ko-KR" dirty="0"/>
              <a:t>gradient</a:t>
            </a:r>
            <a:r>
              <a:rPr lang="ko-KR" altLang="en-US" dirty="0"/>
              <a:t>를 전하고 작은 값은 </a:t>
            </a:r>
            <a:r>
              <a:rPr lang="en-US" altLang="ko-KR" dirty="0"/>
              <a:t>0</a:t>
            </a:r>
            <a:r>
              <a:rPr lang="ko-KR" altLang="en-US" dirty="0"/>
              <a:t>으로 전함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859A-BA32-44D6-81A8-9662C435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for vectors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4409B-76D4-4D3B-B3F8-F14B30A3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ko-KR" altLang="en-US" dirty="0"/>
              <a:t>스칼라 값이 아닌 벡터 값의 입력을 받을 때 </a:t>
            </a:r>
            <a:r>
              <a:rPr lang="en-US" altLang="ko-KR" dirty="0"/>
              <a:t>Local gradient</a:t>
            </a:r>
            <a:r>
              <a:rPr lang="ko-KR" altLang="en-US" dirty="0"/>
              <a:t>는 </a:t>
            </a:r>
            <a:r>
              <a:rPr lang="en-US" altLang="ko-KR" dirty="0"/>
              <a:t>Jacobian matrix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r>
              <a:rPr lang="en-US" dirty="0"/>
              <a:t>Jacobian matrix</a:t>
            </a:r>
            <a:r>
              <a:rPr lang="ko-KR" altLang="en-US" dirty="0"/>
              <a:t>는 각각의 </a:t>
            </a:r>
            <a:r>
              <a:rPr lang="en-US" altLang="ko-KR" dirty="0"/>
              <a:t>input x</a:t>
            </a:r>
            <a:r>
              <a:rPr lang="ko-KR" altLang="en-US" dirty="0"/>
              <a:t>에 대하여 </a:t>
            </a:r>
            <a:r>
              <a:rPr lang="en-US" altLang="ko-KR" dirty="0"/>
              <a:t>output</a:t>
            </a:r>
            <a:r>
              <a:rPr lang="ko-KR" altLang="en-US" dirty="0"/>
              <a:t>에 대한 미분을 포함한 행렬</a:t>
            </a:r>
            <a:endParaRPr 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907EA2E1-E073-46A8-A414-560D2FE7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15" y="3429000"/>
            <a:ext cx="4945685" cy="19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9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38ED-9463-43F8-B49A-9E8C3883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0110"/>
            <a:ext cx="8596668" cy="1320800"/>
          </a:xfrm>
        </p:spPr>
        <p:txBody>
          <a:bodyPr/>
          <a:lstStyle/>
          <a:p>
            <a:r>
              <a:rPr lang="en-US" dirty="0"/>
              <a:t>Gradients</a:t>
            </a:r>
            <a:r>
              <a:rPr lang="ko-KR" altLang="en-US" dirty="0"/>
              <a:t> </a:t>
            </a:r>
            <a:r>
              <a:rPr lang="en-US" altLang="ko-KR" dirty="0"/>
              <a:t>for vectors</a:t>
            </a:r>
            <a:endParaRPr 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98F27C-5116-463E-B63E-7AC32FCA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594469" cy="358025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73E8FB-517E-4FC7-9DA8-A18FBBEA75F9}"/>
              </a:ext>
            </a:extLst>
          </p:cNvPr>
          <p:cNvSpPr txBox="1">
            <a:spLocks/>
          </p:cNvSpPr>
          <p:nvPr/>
        </p:nvSpPr>
        <p:spPr>
          <a:xfrm>
            <a:off x="677334" y="491980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</a:t>
            </a:r>
            <a:r>
              <a:rPr lang="en-US" altLang="ko-KR" dirty="0"/>
              <a:t>4</a:t>
            </a:r>
            <a:r>
              <a:rPr lang="ko-KR" altLang="en-US" dirty="0"/>
              <a:t>차원의 벡터가 입력으로 들어간다면 </a:t>
            </a:r>
            <a:r>
              <a:rPr lang="en-US" altLang="ko-KR" dirty="0"/>
              <a:t>output</a:t>
            </a:r>
            <a:r>
              <a:rPr lang="ko-KR" altLang="en-US" dirty="0"/>
              <a:t>은 입력과 같이 </a:t>
            </a:r>
            <a:r>
              <a:rPr lang="en-US" altLang="ko-KR" dirty="0"/>
              <a:t>4</a:t>
            </a:r>
            <a:r>
              <a:rPr lang="ko-KR" altLang="en-US" dirty="0"/>
              <a:t>차원의 벡터의 값을 가진다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dy</a:t>
            </a:r>
            <a:r>
              <a:rPr lang="en-US" altLang="ko-KR" dirty="0"/>
              <a:t>/dx</a:t>
            </a:r>
            <a:r>
              <a:rPr lang="ko-KR" altLang="en-US" dirty="0"/>
              <a:t>는 </a:t>
            </a:r>
            <a:r>
              <a:rPr lang="en-US" altLang="ko-KR" dirty="0"/>
              <a:t>local gradient</a:t>
            </a:r>
            <a:r>
              <a:rPr lang="ko-KR" altLang="en-US" dirty="0"/>
              <a:t>로</a:t>
            </a:r>
            <a:r>
              <a:rPr lang="en-US" altLang="ko-KR" dirty="0"/>
              <a:t> identity </a:t>
            </a:r>
            <a:r>
              <a:rPr lang="ko-KR" altLang="en-US" dirty="0"/>
              <a:t>행렬을 가지고 </a:t>
            </a:r>
            <a:r>
              <a:rPr lang="en-US" altLang="ko-KR" dirty="0"/>
              <a:t>upstream gradient</a:t>
            </a:r>
            <a:r>
              <a:rPr lang="ko-KR" altLang="en-US" dirty="0"/>
              <a:t>인 </a:t>
            </a:r>
            <a:r>
              <a:rPr lang="en-US" altLang="ko-KR" dirty="0"/>
              <a:t>4</a:t>
            </a:r>
            <a:r>
              <a:rPr lang="ko-KR" altLang="en-US" dirty="0"/>
              <a:t>차원의 벡터와 곱해줌으로서 입력 값의 </a:t>
            </a:r>
            <a:r>
              <a:rPr lang="en-US" altLang="ko-KR" dirty="0"/>
              <a:t>gradient</a:t>
            </a:r>
            <a:r>
              <a:rPr lang="ko-KR" altLang="en-US" dirty="0"/>
              <a:t>를 구할 수 있다</a:t>
            </a:r>
            <a:r>
              <a:rPr lang="en-US" altLang="ko-KR" dirty="0"/>
              <a:t>. </a:t>
            </a:r>
          </a:p>
          <a:p>
            <a:r>
              <a:rPr lang="en-US" dirty="0"/>
              <a:t>Identity matrix : </a:t>
            </a:r>
            <a:r>
              <a:rPr lang="ko-KR" altLang="en-US" dirty="0"/>
              <a:t>입력의 </a:t>
            </a:r>
            <a:r>
              <a:rPr lang="en-US" altLang="ko-KR" dirty="0"/>
              <a:t>n</a:t>
            </a:r>
            <a:r>
              <a:rPr lang="ko-KR" altLang="en-US" dirty="0"/>
              <a:t>번째 원소는 </a:t>
            </a:r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번째 원소에만 영향을 끼친다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6464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3255</TotalTime>
  <Words>574</Words>
  <Application>Microsoft Office PowerPoint</Application>
  <PresentationFormat>와이드스크린</PresentationFormat>
  <Paragraphs>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패싯</vt:lpstr>
      <vt:lpstr>CS231n Lecture 4,5</vt:lpstr>
      <vt:lpstr>목차</vt:lpstr>
      <vt:lpstr>Backpropagation</vt:lpstr>
      <vt:lpstr>Backpropagation calculation</vt:lpstr>
      <vt:lpstr>Example of backpropagation (sigmoid)</vt:lpstr>
      <vt:lpstr>Example of backpropagation (sigmoid)</vt:lpstr>
      <vt:lpstr>Gradient 특성</vt:lpstr>
      <vt:lpstr>Gradients for vectors</vt:lpstr>
      <vt:lpstr>Gradients for vectors</vt:lpstr>
      <vt:lpstr>Example</vt:lpstr>
      <vt:lpstr>Fully Connected Layer vs CNN</vt:lpstr>
      <vt:lpstr>CNN의 특징</vt:lpstr>
      <vt:lpstr>CNN의 Layer</vt:lpstr>
      <vt:lpstr>Filter</vt:lpstr>
      <vt:lpstr>Stride</vt:lpstr>
      <vt:lpstr>Padding</vt:lpstr>
      <vt:lpstr>Calculation of Output size, parameter</vt:lpstr>
      <vt:lpstr>PowerPoint 프레젠테이션</vt:lpstr>
      <vt:lpstr>Pooling Layer</vt:lpstr>
      <vt:lpstr>PowerPoint 프레젠테이션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Lecture 4,5</dc:title>
  <dc:creator>Kim</dc:creator>
  <cp:lastModifiedBy>Kim</cp:lastModifiedBy>
  <cp:revision>54</cp:revision>
  <dcterms:created xsi:type="dcterms:W3CDTF">2020-07-27T03:19:46Z</dcterms:created>
  <dcterms:modified xsi:type="dcterms:W3CDTF">2020-07-29T09:35:11Z</dcterms:modified>
</cp:coreProperties>
</file>