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mless.tistory.com/38" TargetMode="External"/><Relationship Id="rId2" Type="http://schemas.openxmlformats.org/officeDocument/2006/relationships/hyperlink" Target="https://towardsdatascience.com/implement-gradient-descent-in-python-9b93ed7108d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98BE0-BD14-478C-8D32-EABD30BFD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92239"/>
            <a:ext cx="7766936" cy="1646302"/>
          </a:xfrm>
        </p:spPr>
        <p:txBody>
          <a:bodyPr/>
          <a:lstStyle/>
          <a:p>
            <a:r>
              <a:rPr lang="en-US" dirty="0"/>
              <a:t>CS231n (Lecture 1,2,3)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D91881-8DD2-4C8B-AE41-434C9D7D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33170"/>
            <a:ext cx="7766936" cy="1096899"/>
          </a:xfrm>
        </p:spPr>
        <p:txBody>
          <a:bodyPr/>
          <a:lstStyle/>
          <a:p>
            <a:r>
              <a:rPr lang="ko-KR" altLang="en-US" dirty="0"/>
              <a:t>김성민</a:t>
            </a:r>
            <a:endParaRPr lang="en-US" altLang="ko-KR" dirty="0"/>
          </a:p>
          <a:p>
            <a:r>
              <a:rPr lang="en-US" dirty="0"/>
              <a:t>2020.07.21</a:t>
            </a:r>
          </a:p>
        </p:txBody>
      </p:sp>
    </p:spTree>
    <p:extLst>
      <p:ext uri="{BB962C8B-B14F-4D97-AF65-F5344CB8AC3E}">
        <p14:creationId xmlns:p14="http://schemas.microsoft.com/office/powerpoint/2010/main" val="175858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604D3-74AE-4EF1-8076-8E6909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09D19-A1FC-4326-84D2-713814C8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Loss Function: w</a:t>
            </a:r>
            <a:r>
              <a:rPr lang="ko-KR" altLang="en-US" dirty="0"/>
              <a:t>값이 얼마나 </a:t>
            </a:r>
            <a:r>
              <a:rPr lang="ko-KR" altLang="en-US" dirty="0" err="1"/>
              <a:t>안좋은지</a:t>
            </a:r>
            <a:r>
              <a:rPr lang="ko-KR" altLang="en-US" dirty="0"/>
              <a:t> 평가하는 함수 </a:t>
            </a:r>
            <a:r>
              <a:rPr lang="en-US" altLang="ko-KR" dirty="0"/>
              <a:t>(0 ~ Infinite</a:t>
            </a:r>
            <a:r>
              <a:rPr lang="ko-KR" altLang="en-US" dirty="0"/>
              <a:t>의 값을 가짐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에 가까울수록 예측을 잘한다는 의미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X: image</a:t>
            </a:r>
          </a:p>
          <a:p>
            <a:pPr>
              <a:buFontTx/>
              <a:buChar char="-"/>
            </a:pPr>
            <a:r>
              <a:rPr lang="en-US" dirty="0"/>
              <a:t>y: Label</a:t>
            </a:r>
          </a:p>
        </p:txBody>
      </p:sp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D01FDE7A-A4E2-483F-98AB-6A971016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86" y="2809413"/>
            <a:ext cx="3875023" cy="97718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5C3EB20-8E4C-48A0-AE76-600E93FA92BE}"/>
              </a:ext>
            </a:extLst>
          </p:cNvPr>
          <p:cNvSpPr txBox="1">
            <a:spLocks/>
          </p:cNvSpPr>
          <p:nvPr/>
        </p:nvSpPr>
        <p:spPr>
          <a:xfrm>
            <a:off x="677334" y="39187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Multiclass SVM loss</a:t>
            </a:r>
          </a:p>
          <a:p>
            <a:pPr>
              <a:buFontTx/>
              <a:buChar char="-"/>
            </a:pPr>
            <a:r>
              <a:rPr lang="en-US" dirty="0"/>
              <a:t>s : score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585F1F-DDBA-4011-8C3B-ADCDBFDA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86" y="4748097"/>
            <a:ext cx="5549022" cy="12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8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29CFC-CAEC-4300-B5F5-483DF9FC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Multiclass SVM loss?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07E9EFE-0D65-406E-B591-34751A43E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03" y="1270000"/>
            <a:ext cx="8267161" cy="40842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2C74C3E-32FC-45F4-9D26-7F92C2070E19}"/>
              </a:ext>
            </a:extLst>
          </p:cNvPr>
          <p:cNvSpPr txBox="1">
            <a:spLocks/>
          </p:cNvSpPr>
          <p:nvPr/>
        </p:nvSpPr>
        <p:spPr>
          <a:xfrm>
            <a:off x="793712" y="557223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 ( Max (0, Incorrect Scores – Correct Score + Safety Margin))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5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C805-532C-4976-8979-8805927A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9" name="내용 개체 틀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3E45017-3D2B-4733-BDEC-110DA6BE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53" y="1270001"/>
            <a:ext cx="6359112" cy="3450818"/>
          </a:xfr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0CA36E5-9B69-445D-94D5-99C9428F6CCB}"/>
              </a:ext>
            </a:extLst>
          </p:cNvPr>
          <p:cNvSpPr txBox="1">
            <a:spLocks/>
          </p:cNvSpPr>
          <p:nvPr/>
        </p:nvSpPr>
        <p:spPr>
          <a:xfrm>
            <a:off x="677334" y="491690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</a:t>
            </a:r>
            <a:r>
              <a:rPr lang="ko-KR" altLang="en-US" dirty="0"/>
              <a:t>데이터의 </a:t>
            </a:r>
            <a:r>
              <a:rPr lang="en-US" altLang="ko-KR" dirty="0"/>
              <a:t>Loss</a:t>
            </a:r>
            <a:r>
              <a:rPr lang="ko-KR" altLang="en-US" dirty="0"/>
              <a:t>값에만 신경을 쓴다면 파란색 그래프처럼 </a:t>
            </a:r>
            <a:r>
              <a:rPr lang="en-US" altLang="ko-KR" dirty="0"/>
              <a:t>Overfitting</a:t>
            </a:r>
            <a:r>
              <a:rPr lang="ko-KR" altLang="en-US" dirty="0"/>
              <a:t>될 수 있기때문에 </a:t>
            </a:r>
            <a:r>
              <a:rPr lang="en-US" altLang="ko-KR" dirty="0"/>
              <a:t>Regularization</a:t>
            </a:r>
            <a:r>
              <a:rPr lang="ko-KR" altLang="en-US" dirty="0"/>
              <a:t>을 적용하여 초록색 그래프처럼 단순하게 만든다</a:t>
            </a:r>
            <a:r>
              <a:rPr lang="en-US" altLang="ko-KR" dirty="0"/>
              <a:t>.</a:t>
            </a:r>
          </a:p>
          <a:p>
            <a:r>
              <a:rPr lang="en-US" dirty="0"/>
              <a:t>Regularization</a:t>
            </a:r>
            <a:r>
              <a:rPr lang="ko-KR" altLang="en-US" dirty="0"/>
              <a:t>은 모델이 더 복잡해지지 않도록 도와 주기 위해 모델에 페널티를 부여함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C91751-4D9F-40BA-BC70-4A9AD4420C67}"/>
              </a:ext>
            </a:extLst>
          </p:cNvPr>
          <p:cNvSpPr/>
          <p:nvPr/>
        </p:nvSpPr>
        <p:spPr>
          <a:xfrm>
            <a:off x="4780552" y="1476103"/>
            <a:ext cx="1026689" cy="486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A51DE-10D1-47C1-B1E6-D92AD7D2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Regularization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9CAD-AC89-4C2C-96B9-661DFC22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65853"/>
            <a:ext cx="9413150" cy="3880773"/>
          </a:xfrm>
        </p:spPr>
        <p:txBody>
          <a:bodyPr/>
          <a:lstStyle/>
          <a:p>
            <a:r>
              <a:rPr lang="en-US" dirty="0"/>
              <a:t>L2</a:t>
            </a:r>
            <a:r>
              <a:rPr lang="ko-KR" altLang="en-US" dirty="0"/>
              <a:t> </a:t>
            </a:r>
            <a:r>
              <a:rPr lang="en-US" altLang="ko-KR" dirty="0"/>
              <a:t>Regularization</a:t>
            </a:r>
            <a:r>
              <a:rPr lang="ko-KR" altLang="en-US" dirty="0"/>
              <a:t>은 큰 </a:t>
            </a:r>
            <a:r>
              <a:rPr lang="en-US" altLang="ko-KR" dirty="0"/>
              <a:t>w</a:t>
            </a:r>
            <a:r>
              <a:rPr lang="ko-KR" altLang="en-US" dirty="0"/>
              <a:t>값에 대해 페널티를 부여해 데이터를 </a:t>
            </a:r>
            <a:r>
              <a:rPr lang="en-US" altLang="ko-KR" dirty="0"/>
              <a:t>spread</a:t>
            </a:r>
            <a:r>
              <a:rPr lang="ko-KR" altLang="en-US" dirty="0"/>
              <a:t>하게 만들어준다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L1 Regularization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en-US" altLang="ko-KR" dirty="0"/>
              <a:t>w</a:t>
            </a:r>
            <a:r>
              <a:rPr lang="ko-KR" altLang="en-US" dirty="0"/>
              <a:t>값이 많으면 페널티를 부여한다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Elastic Net</a:t>
            </a:r>
            <a:r>
              <a:rPr lang="ko-KR" altLang="en-US" dirty="0"/>
              <a:t>은 </a:t>
            </a:r>
            <a:r>
              <a:rPr lang="en-US" altLang="ko-KR" dirty="0"/>
              <a:t>L1</a:t>
            </a:r>
            <a:r>
              <a:rPr lang="ko-KR" altLang="en-US" dirty="0"/>
              <a:t>과 </a:t>
            </a:r>
            <a:r>
              <a:rPr lang="en-US" altLang="ko-KR" dirty="0"/>
              <a:t>L2 Regularization</a:t>
            </a:r>
            <a:r>
              <a:rPr lang="ko-KR" altLang="en-US" dirty="0"/>
              <a:t>을 합친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Dropout, Batch normalization, stochastic depth</a:t>
            </a:r>
            <a:r>
              <a:rPr lang="ko-KR" altLang="en-US" dirty="0"/>
              <a:t>은 </a:t>
            </a:r>
            <a:r>
              <a:rPr lang="ko-KR" altLang="en-US" dirty="0" err="1"/>
              <a:t>딥러닝에서</a:t>
            </a:r>
            <a:r>
              <a:rPr lang="ko-KR" altLang="en-US" dirty="0"/>
              <a:t> 많이 사용되며 추후에 다룰 예정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DD7B8D9-E8A6-4649-8950-B20AE136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3635"/>
            <a:ext cx="692564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1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87176-C1E1-4725-AE06-DA3FA58B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Classifier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A479FF00-52A8-4D66-978C-2AFCCDD78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52126"/>
            <a:ext cx="8596668" cy="3545867"/>
          </a:xfr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089CBA9-E9B5-4CF3-99D0-5EB378D5D042}"/>
              </a:ext>
            </a:extLst>
          </p:cNvPr>
          <p:cNvSpPr txBox="1">
            <a:spLocks/>
          </p:cNvSpPr>
          <p:nvPr/>
        </p:nvSpPr>
        <p:spPr>
          <a:xfrm>
            <a:off x="677334" y="511028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Softmax</a:t>
            </a:r>
            <a:r>
              <a:rPr lang="ko-KR" altLang="en-US" dirty="0"/>
              <a:t>는 스코어 값으로 확률 분포를 계산한다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초록색 박스와 같이 확률 값을 구한 후에 </a:t>
            </a:r>
            <a:r>
              <a:rPr lang="en-US" altLang="ko-KR" dirty="0"/>
              <a:t>–log</a:t>
            </a:r>
            <a:r>
              <a:rPr lang="ko-KR" altLang="en-US" dirty="0"/>
              <a:t>를 취하여 확률 값이 </a:t>
            </a:r>
            <a:r>
              <a:rPr lang="en-US" altLang="ko-KR" dirty="0"/>
              <a:t>0</a:t>
            </a:r>
            <a:r>
              <a:rPr lang="ko-KR" altLang="en-US" dirty="0"/>
              <a:t>에 가까울수록 </a:t>
            </a:r>
            <a:r>
              <a:rPr lang="en-US" altLang="ko-KR" dirty="0"/>
              <a:t>Loss</a:t>
            </a:r>
            <a:r>
              <a:rPr lang="ko-KR" altLang="en-US" dirty="0"/>
              <a:t>값은 무한대로 커지고 확률 값이 </a:t>
            </a:r>
            <a:r>
              <a:rPr lang="en-US" altLang="ko-KR" dirty="0"/>
              <a:t>1</a:t>
            </a:r>
            <a:r>
              <a:rPr lang="ko-KR" altLang="en-US" dirty="0"/>
              <a:t>에 가까울수록 </a:t>
            </a:r>
            <a:r>
              <a:rPr lang="en-US" altLang="ko-KR" dirty="0"/>
              <a:t>Loss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/>
              <a:t>에 가까워진다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9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1691A-5128-4FAC-8DAC-71F6A8EC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vs SVM 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9130E0C-1033-4F7E-92F7-4D9B8BDB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64" y="1673728"/>
            <a:ext cx="4331914" cy="203717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664BBCF-145E-4A63-A649-A8F983DF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48" y="1512231"/>
            <a:ext cx="4331914" cy="229474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25ED193-79D4-4F10-B084-562F04413121}"/>
              </a:ext>
            </a:extLst>
          </p:cNvPr>
          <p:cNvSpPr txBox="1">
            <a:spLocks/>
          </p:cNvSpPr>
          <p:nvPr/>
        </p:nvSpPr>
        <p:spPr>
          <a:xfrm>
            <a:off x="452744" y="411567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8A0D1F7-6419-4F5E-A9D2-86097C39E889}"/>
              </a:ext>
            </a:extLst>
          </p:cNvPr>
          <p:cNvSpPr txBox="1">
            <a:spLocks/>
          </p:cNvSpPr>
          <p:nvPr/>
        </p:nvSpPr>
        <p:spPr>
          <a:xfrm>
            <a:off x="452744" y="418251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SVM</a:t>
            </a:r>
            <a:r>
              <a:rPr lang="ko-KR" altLang="en-US" dirty="0"/>
              <a:t>은 </a:t>
            </a:r>
            <a:r>
              <a:rPr lang="en-US" altLang="ko-KR" dirty="0"/>
              <a:t>Max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ko-KR" altLang="en-US" dirty="0"/>
              <a:t>는 </a:t>
            </a:r>
            <a:r>
              <a:rPr lang="en-US" altLang="ko-KR" dirty="0"/>
              <a:t>–log</a:t>
            </a:r>
            <a:r>
              <a:rPr lang="ko-KR" altLang="en-US" dirty="0"/>
              <a:t>를 사용하며 계산 방식이 다르다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만약 </a:t>
            </a:r>
            <a:r>
              <a:rPr lang="en-US" dirty="0"/>
              <a:t>Score </a:t>
            </a:r>
            <a:r>
              <a:rPr lang="ko-KR" altLang="en-US" dirty="0"/>
              <a:t>값이 조금 변경되었다고 가정한다면 </a:t>
            </a:r>
            <a:r>
              <a:rPr lang="en-US" altLang="ko-KR" dirty="0"/>
              <a:t>SVM</a:t>
            </a:r>
            <a:r>
              <a:rPr lang="ko-KR" altLang="en-US" dirty="0"/>
              <a:t>에서는 </a:t>
            </a:r>
            <a:r>
              <a:rPr lang="en-US" altLang="ko-KR" dirty="0"/>
              <a:t>Correct score</a:t>
            </a:r>
            <a:r>
              <a:rPr lang="ko-KR" altLang="en-US" dirty="0"/>
              <a:t>값이 </a:t>
            </a:r>
            <a:r>
              <a:rPr lang="en-US" altLang="ko-KR" dirty="0"/>
              <a:t>Incorrect score + 1</a:t>
            </a:r>
            <a:r>
              <a:rPr lang="ko-KR" altLang="en-US" dirty="0"/>
              <a:t>보다 크다면 큰 영향이 없는데 반면 </a:t>
            </a:r>
            <a:r>
              <a:rPr lang="en-US" altLang="ko-KR" dirty="0" err="1"/>
              <a:t>Softmax</a:t>
            </a:r>
            <a:r>
              <a:rPr lang="ko-KR" altLang="en-US" dirty="0"/>
              <a:t>에서는 </a:t>
            </a:r>
            <a:r>
              <a:rPr lang="en-US" altLang="ko-KR" dirty="0"/>
              <a:t>Score</a:t>
            </a:r>
            <a:r>
              <a:rPr lang="ko-KR" altLang="en-US" dirty="0"/>
              <a:t>값이 조금이라도 변경되면 확률 값에 영향을 무조건 미치기 때문에 데이터 변경에 있어서 매우 민감하다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1025-1941-47BA-9ED3-752B555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FF445-DACA-47FB-8423-F079367E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b="1" dirty="0"/>
              <a:t>Gradient Descent</a:t>
            </a:r>
            <a:r>
              <a:rPr lang="en-US" dirty="0"/>
              <a:t>: </a:t>
            </a:r>
            <a:r>
              <a:rPr lang="ko-KR" altLang="en-US" dirty="0" err="1"/>
              <a:t>경사하강법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Loss </a:t>
            </a:r>
            <a:r>
              <a:rPr lang="ko-KR" altLang="en-US" dirty="0"/>
              <a:t>값을 줄이는 최적의 </a:t>
            </a:r>
            <a:r>
              <a:rPr lang="en-US" altLang="ko-KR" dirty="0"/>
              <a:t>w</a:t>
            </a:r>
            <a:r>
              <a:rPr lang="ko-KR" altLang="en-US" dirty="0"/>
              <a:t>를 찾는 최적화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E13669-4336-47F3-B7F7-7271367D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03279"/>
            <a:ext cx="4874380" cy="122572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045B2F8-BEE5-41BF-B1E5-19786B152D65}"/>
              </a:ext>
            </a:extLst>
          </p:cNvPr>
          <p:cNvSpPr txBox="1">
            <a:spLocks/>
          </p:cNvSpPr>
          <p:nvPr/>
        </p:nvSpPr>
        <p:spPr>
          <a:xfrm>
            <a:off x="959152" y="326571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Gradient</a:t>
            </a:r>
            <a:r>
              <a:rPr lang="ko-KR" altLang="en-US" dirty="0"/>
              <a:t>는 가중치 벡터의 각 요소 편도함수</a:t>
            </a:r>
            <a:r>
              <a:rPr lang="en-US" altLang="ko-KR" dirty="0"/>
              <a:t>(Partial Derivative)</a:t>
            </a:r>
            <a:r>
              <a:rPr lang="ko-KR" altLang="en-US" dirty="0"/>
              <a:t>들의 집합</a:t>
            </a:r>
            <a:r>
              <a:rPr lang="en-US" altLang="ko-KR" dirty="0"/>
              <a:t>. 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6F4478-D75A-4CEC-B6DE-E0D75DBFC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84" y="3701879"/>
            <a:ext cx="5225716" cy="28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8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FB089-A83D-4D9E-856D-942B0EAA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Gradient Descent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F7A82-C1AE-4B2F-BC46-15F69213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dirty="0"/>
              <a:t>y = (x+5)²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0F1415-1FC9-4FA0-A101-99D57C65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0829"/>
            <a:ext cx="3776029" cy="3390081"/>
          </a:xfrm>
          <a:prstGeom prst="rect">
            <a:avLst/>
          </a:prstGeom>
        </p:spPr>
      </p:pic>
      <p:pic>
        <p:nvPicPr>
          <p:cNvPr id="7" name="그림 6" descr="조류이(가) 표시된 사진&#10;&#10;자동 생성된 설명">
            <a:extLst>
              <a:ext uri="{FF2B5EF4-FFF2-40B4-BE49-F238E27FC236}">
                <a16:creationId xmlns:a16="http://schemas.microsoft.com/office/drawing/2014/main" id="{DA9E952D-3DA2-4B10-BB23-40A5C09D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8" y="1587774"/>
            <a:ext cx="5358953" cy="47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4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50B53-39CC-4972-BCC5-55A9E053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F4104-F0E2-4EE3-AECE-03FED52D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89" y="2049753"/>
            <a:ext cx="5220430" cy="370127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최적 값을 찾기 위해 한번 움직일 때마다 모든 데이터를 셋을 입력해야 되기 때문에 학습이 오래 걸린다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Stochastic Gradient</a:t>
            </a:r>
          </a:p>
          <a:p>
            <a:pPr>
              <a:buFontTx/>
              <a:buChar char="-"/>
            </a:pPr>
            <a:r>
              <a:rPr lang="ko-KR" altLang="en-US" dirty="0"/>
              <a:t>학습시간이 오래 걸린다는 점을 보완하기위해 나온 방법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모든 데이터를 학습시키지 않고 일정한 </a:t>
            </a:r>
            <a:r>
              <a:rPr lang="en-US" altLang="ko-KR" dirty="0"/>
              <a:t>Batch </a:t>
            </a:r>
            <a:r>
              <a:rPr lang="ko-KR" altLang="en-US" dirty="0"/>
              <a:t>사이즈로 나누어 학습하기 때문에 속도가 향상됨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6C2FD13-C4F6-48D8-A7B2-E0876E78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2" y="2160590"/>
            <a:ext cx="3581893" cy="31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34F5-75BE-4BCB-8E0A-2860F095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최적화 방법</a:t>
            </a:r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7EE61D-90A8-4F69-B55A-BAEFB1E8F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89" y="1567535"/>
            <a:ext cx="8996411" cy="4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7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4247-94DA-4118-A8D7-CF6D8C61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24966-2466-4332-8B23-0CCD40B0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KNN Classification</a:t>
            </a:r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SVM loss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Regularization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Gradient Descent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9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F306C-49C0-4796-A47D-C098D0C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115A-E33B-4C86-B961-922697F1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https://towardsdatascience.com/implement-gradient-descent-in-python-9b93ed7108d1</a:t>
            </a:r>
            <a:endParaRPr lang="en-US" dirty="0"/>
          </a:p>
          <a:p>
            <a:r>
              <a:rPr lang="en-US" dirty="0">
                <a:hlinkClick r:id="rId3"/>
              </a:rPr>
              <a:t>https://seamless.tistory.com/38</a:t>
            </a:r>
            <a:endParaRPr lang="en-US" dirty="0"/>
          </a:p>
          <a:p>
            <a:r>
              <a:rPr lang="en-US" dirty="0"/>
              <a:t>Stanford University CS231n Lecture 1-3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9A58B7-AFF2-4482-90E4-06A64F9C4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8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947B-661E-47FB-86CC-E53D80C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분류</a:t>
            </a:r>
            <a:endParaRPr lang="en-US" dirty="0"/>
          </a:p>
        </p:txBody>
      </p:sp>
      <p:pic>
        <p:nvPicPr>
          <p:cNvPr id="5" name="내용 개체 틀 4" descr="고양이, 동물, 포유류, 앉아있는이(가) 표시된 사진&#10;&#10;자동 생성된 설명">
            <a:extLst>
              <a:ext uri="{FF2B5EF4-FFF2-40B4-BE49-F238E27FC236}">
                <a16:creationId xmlns:a16="http://schemas.microsoft.com/office/drawing/2014/main" id="{C27C4156-9AD0-4D96-8E4F-619526412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202" y="2692004"/>
            <a:ext cx="7354326" cy="317226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3330BE6-BB2B-4757-B12F-50C2AE0C5263}"/>
              </a:ext>
            </a:extLst>
          </p:cNvPr>
          <p:cNvSpPr txBox="1">
            <a:spLocks/>
          </p:cNvSpPr>
          <p:nvPr/>
        </p:nvSpPr>
        <p:spPr>
          <a:xfrm>
            <a:off x="677334" y="1697394"/>
            <a:ext cx="8206063" cy="115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어떠한 이미지 데이터가 입력으로 들어왔을 때 어떤 카테고리에 속하는지 분류해 주는 작업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4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E25B8-D6BA-4B4A-B9A2-37BDF9C4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7CDC7-0E9F-4628-9393-8AC41A7DF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3" y="1788899"/>
            <a:ext cx="9631944" cy="3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0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5B81-FBD8-4ADB-8CFF-2663551D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분류 방법 </a:t>
            </a:r>
            <a:r>
              <a:rPr lang="en-US" altLang="ko-KR" dirty="0"/>
              <a:t>(KNN)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998EE-1702-4073-BC5A-1996CD6E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677"/>
            <a:ext cx="8596668" cy="3880773"/>
          </a:xfrm>
        </p:spPr>
        <p:txBody>
          <a:bodyPr/>
          <a:lstStyle/>
          <a:p>
            <a:r>
              <a:rPr lang="en-US" b="1" dirty="0"/>
              <a:t>K-Nearest Neighbor classification</a:t>
            </a:r>
          </a:p>
          <a:p>
            <a:pPr>
              <a:buFontTx/>
              <a:buChar char="-"/>
            </a:pPr>
            <a:r>
              <a:rPr lang="en-US" dirty="0"/>
              <a:t>Train</a:t>
            </a:r>
            <a:r>
              <a:rPr lang="ko-KR" altLang="en-US" dirty="0"/>
              <a:t> 데이터 셋과 </a:t>
            </a:r>
            <a:r>
              <a:rPr lang="en-US" altLang="ko-KR" dirty="0"/>
              <a:t>Test </a:t>
            </a:r>
            <a:r>
              <a:rPr lang="ko-KR" altLang="en-US" dirty="0"/>
              <a:t>데이터 셋으로 나누어 준다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Test</a:t>
            </a:r>
            <a:r>
              <a:rPr lang="ko-KR" altLang="en-US" dirty="0"/>
              <a:t> 데이터 셋의 각 이미지를 </a:t>
            </a:r>
            <a:r>
              <a:rPr lang="en-US" altLang="ko-KR" dirty="0"/>
              <a:t>Train </a:t>
            </a:r>
            <a:r>
              <a:rPr lang="ko-KR" altLang="en-US" dirty="0"/>
              <a:t>이미지 셋의 이미지들과 비교하여 가장 가까운 값을 가지는 </a:t>
            </a:r>
            <a:r>
              <a:rPr lang="en-US" altLang="ko-KR" dirty="0"/>
              <a:t>Train </a:t>
            </a:r>
            <a:r>
              <a:rPr lang="ko-KR" altLang="en-US" dirty="0"/>
              <a:t>이미지 </a:t>
            </a:r>
            <a:r>
              <a:rPr lang="en-US" altLang="ko-KR" dirty="0"/>
              <a:t>K</a:t>
            </a:r>
            <a:r>
              <a:rPr lang="ko-KR" altLang="en-US" dirty="0"/>
              <a:t>개를 찾는다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개의 이미지의 레이블 중에 가장 많은 언급된 레이블로 분류해준다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쥐고있는, 음식, 사람들, 남자이(가) 표시된 사진&#10;&#10;자동 생성된 설명">
            <a:extLst>
              <a:ext uri="{FF2B5EF4-FFF2-40B4-BE49-F238E27FC236}">
                <a16:creationId xmlns:a16="http://schemas.microsoft.com/office/drawing/2014/main" id="{AA0B0BC7-41C6-4551-85AF-89D72DF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51" y="3863137"/>
            <a:ext cx="3021333" cy="238526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AC465AB-A88F-4921-B2B5-53980DC38803}"/>
              </a:ext>
            </a:extLst>
          </p:cNvPr>
          <p:cNvSpPr/>
          <p:nvPr/>
        </p:nvSpPr>
        <p:spPr>
          <a:xfrm>
            <a:off x="4394052" y="4927601"/>
            <a:ext cx="831272" cy="411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23A5584-CA5D-4A69-8513-62E5FC5E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92" y="3872533"/>
            <a:ext cx="3021333" cy="23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18C50-238E-4D6C-9E04-D8D1AB9A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  <a:r>
              <a:rPr lang="ko-KR" altLang="en-US" dirty="0"/>
              <a:t> </a:t>
            </a:r>
            <a:r>
              <a:rPr lang="en-US" altLang="ko-KR" dirty="0"/>
              <a:t>Metric</a:t>
            </a:r>
            <a:r>
              <a:rPr lang="ko-KR" altLang="en-US" dirty="0"/>
              <a:t> </a:t>
            </a:r>
            <a:r>
              <a:rPr lang="en-US" altLang="ko-KR" dirty="0"/>
              <a:t>(KNN Classification)</a:t>
            </a:r>
            <a:endParaRPr 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DDD5B6A-6EED-48CC-A3C5-EBECCD943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53937"/>
            <a:ext cx="7754432" cy="3648584"/>
          </a:xfrm>
        </p:spPr>
      </p:pic>
    </p:spTree>
    <p:extLst>
      <p:ext uri="{BB962C8B-B14F-4D97-AF65-F5344CB8AC3E}">
        <p14:creationId xmlns:p14="http://schemas.microsoft.com/office/powerpoint/2010/main" val="263934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1793-A8BB-4C02-BADD-93D6E267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r>
              <a:rPr lang="ko-KR" altLang="en-US" dirty="0"/>
              <a:t>의 문제점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53D29-A0C1-4C86-8514-EA4B16E3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140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/>
              <a:t>1.</a:t>
            </a:r>
            <a:r>
              <a:rPr lang="ko-KR" altLang="en-US" b="1" dirty="0"/>
              <a:t> 시간 복잡도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Train:</a:t>
            </a:r>
            <a:r>
              <a:rPr lang="ko-KR" altLang="en-US" dirty="0"/>
              <a:t> </a:t>
            </a:r>
            <a:r>
              <a:rPr lang="en-US" altLang="ko-KR" dirty="0"/>
              <a:t>O(1)</a:t>
            </a:r>
          </a:p>
          <a:p>
            <a:pPr>
              <a:buFontTx/>
              <a:buChar char="-"/>
            </a:pPr>
            <a:r>
              <a:rPr lang="en-US" altLang="ko-KR" dirty="0"/>
              <a:t>Test: O(N)</a:t>
            </a:r>
          </a:p>
          <a:p>
            <a:pPr>
              <a:buFontTx/>
              <a:buChar char="-"/>
            </a:pPr>
            <a:r>
              <a:rPr lang="ko-KR" altLang="en-US" dirty="0"/>
              <a:t>데이터를 학습시킬 때 시간이 얼마 걸리지 않지만 새로운 데이터에 테스트 할 때에는 시간이 오래 걸린다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차원의 저주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dirty="0"/>
              <a:t>고차원의 데이터에 적용하게 되면 분류를 잘 못한다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원본 사진으로부터 오른쪽 </a:t>
            </a:r>
            <a:r>
              <a:rPr lang="en-US" altLang="ko-KR" dirty="0"/>
              <a:t>3</a:t>
            </a:r>
            <a:r>
              <a:rPr lang="ko-KR" altLang="en-US" dirty="0"/>
              <a:t>개의 이미지들은 서로 모두 다름에도 모두 같은 </a:t>
            </a:r>
            <a:r>
              <a:rPr lang="en-US" altLang="ko-KR" dirty="0"/>
              <a:t>L2 distance</a:t>
            </a:r>
            <a:r>
              <a:rPr lang="ko-KR" altLang="en-US" dirty="0"/>
              <a:t> 값을 가진다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의류, 셔츠, 속옷이(가) 표시된 사진&#10;&#10;자동 생성된 설명">
            <a:extLst>
              <a:ext uri="{FF2B5EF4-FFF2-40B4-BE49-F238E27FC236}">
                <a16:creationId xmlns:a16="http://schemas.microsoft.com/office/drawing/2014/main" id="{EC337131-9333-49E4-9453-27DAA107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07" y="4579990"/>
            <a:ext cx="6706536" cy="189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57623-8AAC-41E9-A5BD-E308726C0AD7}"/>
              </a:ext>
            </a:extLst>
          </p:cNvPr>
          <p:cNvSpPr txBox="1"/>
          <p:nvPr/>
        </p:nvSpPr>
        <p:spPr>
          <a:xfrm>
            <a:off x="944820" y="6411562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이러한 문제들로 이미지 분류 문제에서는 </a:t>
            </a:r>
            <a:r>
              <a:rPr lang="en-US" altLang="ko-KR" dirty="0"/>
              <a:t>KNN</a:t>
            </a:r>
            <a:r>
              <a:rPr lang="ko-KR" altLang="en-US" dirty="0"/>
              <a:t>을 쓰지 않는다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339B-F0F4-457D-A441-73DFB200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분류 방법 </a:t>
            </a:r>
            <a:r>
              <a:rPr lang="en-US" altLang="ko-KR" dirty="0"/>
              <a:t>(Linear Classification)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0E81C-2C85-471E-A658-DE7C6E69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ko-KR" altLang="en-US" b="1" dirty="0"/>
              <a:t> </a:t>
            </a:r>
            <a:r>
              <a:rPr lang="en-US" altLang="ko-KR" b="1" dirty="0"/>
              <a:t>Classification</a:t>
            </a:r>
          </a:p>
        </p:txBody>
      </p:sp>
      <p:pic>
        <p:nvPicPr>
          <p:cNvPr id="5" name="그림 4" descr="시계, 고양이이(가) 표시된 사진&#10;&#10;자동 생성된 설명">
            <a:extLst>
              <a:ext uri="{FF2B5EF4-FFF2-40B4-BE49-F238E27FC236}">
                <a16:creationId xmlns:a16="http://schemas.microsoft.com/office/drawing/2014/main" id="{82E2E885-CB14-4D21-B4DA-92C099CC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6" y="1997065"/>
            <a:ext cx="8097380" cy="337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FB1A8-2A92-4ADB-A575-8B432CCA06C7}"/>
              </a:ext>
            </a:extLst>
          </p:cNvPr>
          <p:cNvSpPr txBox="1"/>
          <p:nvPr/>
        </p:nvSpPr>
        <p:spPr>
          <a:xfrm>
            <a:off x="950050" y="5605122"/>
            <a:ext cx="569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dirty="0"/>
              <a:t>: </a:t>
            </a:r>
            <a:r>
              <a:rPr lang="ko-KR" altLang="en-US" dirty="0"/>
              <a:t>입력 이미지</a:t>
            </a:r>
            <a:endParaRPr lang="en-US" altLang="ko-KR" dirty="0"/>
          </a:p>
          <a:p>
            <a:r>
              <a:rPr lang="en-US" b="1" dirty="0"/>
              <a:t>W</a:t>
            </a:r>
            <a:r>
              <a:rPr lang="en-US" dirty="0"/>
              <a:t>: </a:t>
            </a:r>
            <a:r>
              <a:rPr lang="ko-KR" altLang="en-US" dirty="0"/>
              <a:t>가중치</a:t>
            </a:r>
            <a:endParaRPr lang="en-US" altLang="ko-KR" dirty="0"/>
          </a:p>
          <a:p>
            <a:r>
              <a:rPr lang="en-US" b="1" dirty="0"/>
              <a:t>B</a:t>
            </a:r>
            <a:r>
              <a:rPr lang="en-US" dirty="0"/>
              <a:t>: Bias</a:t>
            </a:r>
          </a:p>
        </p:txBody>
      </p:sp>
    </p:spTree>
    <p:extLst>
      <p:ext uri="{BB962C8B-B14F-4D97-AF65-F5344CB8AC3E}">
        <p14:creationId xmlns:p14="http://schemas.microsoft.com/office/powerpoint/2010/main" val="281827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13461-5C01-4B6A-908E-9685E7AE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BF1A11-68C3-4E52-9647-4CADA2693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97" y="1780674"/>
            <a:ext cx="8565997" cy="38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01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552</Words>
  <Application>Microsoft Office PowerPoint</Application>
  <PresentationFormat>와이드스크린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패싯</vt:lpstr>
      <vt:lpstr>CS231n (Lecture 1,2,3)</vt:lpstr>
      <vt:lpstr>목차</vt:lpstr>
      <vt:lpstr>이미지 분류</vt:lpstr>
      <vt:lpstr>문제점</vt:lpstr>
      <vt:lpstr>이미지 분류 방법 (KNN)</vt:lpstr>
      <vt:lpstr>Distance Metric (KNN Classification)</vt:lpstr>
      <vt:lpstr>KNN의 문제점</vt:lpstr>
      <vt:lpstr>이미지 분류 방법 (Linear Classification)</vt:lpstr>
      <vt:lpstr>Linear Classification</vt:lpstr>
      <vt:lpstr>Loss Function</vt:lpstr>
      <vt:lpstr>How to calculate Multiclass SVM loss?</vt:lpstr>
      <vt:lpstr>Regularization</vt:lpstr>
      <vt:lpstr>Types of Regularization</vt:lpstr>
      <vt:lpstr>Softmax Classifier</vt:lpstr>
      <vt:lpstr>Softmax vs SVM </vt:lpstr>
      <vt:lpstr>Optimization</vt:lpstr>
      <vt:lpstr>Calculation of Gradient Descent</vt:lpstr>
      <vt:lpstr>Stochastic Gradient Descent</vt:lpstr>
      <vt:lpstr>다른 최적화 방법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CS231n (Lecture 1,2,3)</dc:title>
  <dc:creator>Kim</dc:creator>
  <cp:lastModifiedBy>Kim</cp:lastModifiedBy>
  <cp:revision>3</cp:revision>
  <dcterms:created xsi:type="dcterms:W3CDTF">2020-07-21T07:09:43Z</dcterms:created>
  <dcterms:modified xsi:type="dcterms:W3CDTF">2020-07-21T09:03:58Z</dcterms:modified>
</cp:coreProperties>
</file>