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64" r:id="rId4"/>
    <p:sldId id="261" r:id="rId5"/>
    <p:sldId id="271" r:id="rId6"/>
    <p:sldId id="262" r:id="rId7"/>
    <p:sldId id="266" r:id="rId8"/>
    <p:sldId id="265" r:id="rId9"/>
    <p:sldId id="268" r:id="rId10"/>
    <p:sldId id="269" r:id="rId11"/>
    <p:sldId id="270" r:id="rId12"/>
    <p:sldId id="267" r:id="rId13"/>
    <p:sldId id="272" r:id="rId14"/>
    <p:sldId id="274" r:id="rId15"/>
    <p:sldId id="277" r:id="rId16"/>
    <p:sldId id="275" r:id="rId17"/>
    <p:sldId id="276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embeddedFontLst>
    <p:embeddedFont>
      <p:font typeface="나눔스퀘어" panose="020B0600000101010101" pitchFamily="50" charset="-127"/>
      <p:regular r:id="rId25"/>
    </p:embeddedFont>
    <p:embeddedFont>
      <p:font typeface="나눔스퀘어라운드 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Franklin Gothic Medium Cond" panose="020B0606030402020204" pitchFamily="34" charset="0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1DAF0-D722-4C98-AE3B-4EE44CC814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67ED-AA68-4124-9CFD-156F9100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8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1049-F871-4662-9120-B7C94E081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C98FD-702C-46DC-AE83-5D34B5D1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4F332-CCD6-429D-98B2-379E668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58D12-CB46-411E-8A52-6BBA44D2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B06B3-7627-40B6-8551-B555514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1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4E3EC-9084-432B-ADF9-6CF26001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A2D2D-0D26-4B93-9483-94E41439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A62BB-A728-47DE-A37F-887A73FB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4F481-921C-403B-AA3A-3319FF9F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762A4-4421-4A26-9F83-4E607253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B9998-6468-4431-B49D-F22BCB3D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D3C74-3363-4832-9763-DAFAA499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B6AB6-BBA9-41B7-90D8-4BD496F9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174D3-269C-4CB5-9A47-6C44A03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39D39-BF90-4F14-B112-57C73DF5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2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E001-0899-48BC-8909-C6A9737B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118CE-19EE-4FE8-88F7-038DD5A8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B133A-6CA2-4E67-B79C-1DD48C91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F4D8-0C53-4CA4-868D-E5D284CF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9652B-8E55-4A7B-9747-3DB8C21D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EBC0-6540-40A7-96E3-28669433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A7E11-7328-4143-B5BC-9E2F3540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EA6AA-D1E7-47BF-AD48-7588AC26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04F5E-D8FC-44AF-9350-1B535B83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1E9E2-42C5-4A4A-85B6-7123170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3E46-E6D0-4CDF-890C-265AB8D2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8144A-C72D-4A06-B43A-88FF7B1E8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88FEA-DA70-4805-86AC-07B072E3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077E8-2C16-47EA-B152-365A7A5A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3C0CB-8D64-458F-9E86-DCD1DD1C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52AE1-72C9-4E89-8967-4BC1B69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119A-ED4C-4FC7-8C7C-3EE0D13B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0F6F9-1955-4A07-8088-6F607B49A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B73C6-3C63-418F-AB37-A074FF7C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075248-5804-464A-A922-08FA23F10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4E3E2-DF02-4823-92AA-B8C687C60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DA847B-C42C-4B7A-A970-116DE9F9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68705E-A07B-4660-A410-4EC7397B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A1B4B3-4114-4DA5-A037-01DC8C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B60B9-2EF6-49B6-B64D-7C98AC2B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BD3F33-4980-4047-A5C4-71DC9BF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891804-0303-4008-8322-E6D7A7EA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3B5E5-2007-45A2-8F80-1A6EC994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3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9CD0F1-C9AC-49E4-B6CE-90EAF70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451D67-FA8C-4EF2-9FAF-0171C6DA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024D0-EB95-4A90-997C-7DECAF38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551A-AF3E-4A3F-823A-6A2D53CB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4B9AE-DD41-4A55-A8CF-02AF250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839F1-0EC5-42DB-8377-E4705431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4ADA8-496B-4293-942A-A297B2FD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D4A2E-7497-400D-87F2-CC5E063F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7F9AB-5045-4346-9389-80A0E5C4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31D3A-7E36-4338-954C-7B21D111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9A6208-75AB-4DF1-9CAC-CEB39D014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5AADB-6666-4BF7-B3C5-2BCEC206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1D74A-A5E5-44AC-A211-B9789DAD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1C908-209A-4E80-BDFB-84FD316F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0CE97-9977-407E-9A1F-99E0BCEA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3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73DEEE-F67F-45A4-8F50-41E4111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F5843-6D86-4B36-B4C9-A5AE0035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B20BC-15D4-4750-92E1-7C351486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D0E5-C629-46E7-977D-FC3A79D5650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1C3DA-EB83-4A04-A5B3-D46CDA1E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203EA-852D-4AF8-9C36-AA201DAB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9DE0-D5D1-48B1-8BF0-449D12B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A2D3A-A0D5-426C-A5EC-2BF63DE66076}"/>
              </a:ext>
            </a:extLst>
          </p:cNvPr>
          <p:cNvSpPr/>
          <p:nvPr/>
        </p:nvSpPr>
        <p:spPr>
          <a:xfrm>
            <a:off x="-1" y="2462487"/>
            <a:ext cx="12192000" cy="218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C355-7750-49D5-A4CB-B9D08823E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720" y="1084361"/>
            <a:ext cx="10506075" cy="29670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9600" dirty="0">
                <a:gradFill>
                  <a:gsLst>
                    <a:gs pos="92000">
                      <a:schemeClr val="tx1"/>
                    </a:gs>
                    <a:gs pos="4000">
                      <a:srgbClr val="00B050"/>
                    </a:gs>
                  </a:gsLst>
                  <a:lin ang="4200000" scaled="0"/>
                </a:gradFill>
                <a:latin typeface="Franklin Gothic Medium Cond" panose="020B0606030402020204" pitchFamily="34" charset="0"/>
              </a:rPr>
              <a:t>Plan2Explore</a:t>
            </a:r>
            <a:endParaRPr lang="en-US" altLang="ko-KR" sz="8000" kern="1200" dirty="0">
              <a:gradFill>
                <a:gsLst>
                  <a:gs pos="92000">
                    <a:schemeClr val="tx1"/>
                  </a:gs>
                  <a:gs pos="4000">
                    <a:srgbClr val="00B050"/>
                  </a:gs>
                </a:gsLst>
                <a:lin ang="4200000" scaled="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8F7603-FF39-4471-9BEC-E64D3DB31954}"/>
              </a:ext>
            </a:extLst>
          </p:cNvPr>
          <p:cNvCxnSpPr/>
          <p:nvPr/>
        </p:nvCxnSpPr>
        <p:spPr>
          <a:xfrm>
            <a:off x="842772" y="4008525"/>
            <a:ext cx="105064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08A12-34A6-41BF-8ABE-EBBB9491809D}"/>
              </a:ext>
            </a:extLst>
          </p:cNvPr>
          <p:cNvSpPr/>
          <p:nvPr/>
        </p:nvSpPr>
        <p:spPr>
          <a:xfrm>
            <a:off x="0" y="4650803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5A7C7-A809-4459-A23C-D3B30EB8C077}"/>
              </a:ext>
            </a:extLst>
          </p:cNvPr>
          <p:cNvSpPr/>
          <p:nvPr/>
        </p:nvSpPr>
        <p:spPr>
          <a:xfrm rot="10800000">
            <a:off x="0" y="2039938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58E09-D0A3-49BD-A038-FCD3805B3DA1}"/>
              </a:ext>
            </a:extLst>
          </p:cNvPr>
          <p:cNvSpPr txBox="1"/>
          <p:nvPr/>
        </p:nvSpPr>
        <p:spPr>
          <a:xfrm>
            <a:off x="842771" y="3514162"/>
            <a:ext cx="10506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endParaRPr lang="en-US" altLang="ko-KR" sz="2800" dirty="0">
              <a:solidFill>
                <a:schemeClr val="bg2">
                  <a:lumMod val="75000"/>
                </a:schemeClr>
              </a:solidFill>
              <a:latin typeface="Franklin Gothic Medium Cond" panose="020B0606030402020204" pitchFamily="34" charset="0"/>
            </a:endParaRPr>
          </a:p>
          <a:p>
            <a:pPr algn="dist"/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  <a:latin typeface="Franklin Gothic Medium Cond" panose="020B0606030402020204" pitchFamily="34" charset="0"/>
              </a:rPr>
              <a:t>Planning to Explore via Self-Supervised World Models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F53E65-9F4C-40C1-ABCB-7980B3C85A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79242" cy="52790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Intern1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논문 리뷰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 Nov. 2020.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19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8980FC-FDA9-4E40-AF32-DBE6DE943AC6}"/>
              </a:ext>
            </a:extLst>
          </p:cNvPr>
          <p:cNvSpPr txBox="1">
            <a:spLocks/>
          </p:cNvSpPr>
          <p:nvPr/>
        </p:nvSpPr>
        <p:spPr>
          <a:xfrm>
            <a:off x="708582" y="1898278"/>
            <a:ext cx="10169950" cy="588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Disgareement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예측한 평균에 대한 분산으로 정의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E538F2-8007-4144-AB8E-9170A1C7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52700"/>
            <a:ext cx="4876800" cy="175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E0B0AA-972D-4891-8229-3AB20B14D813}"/>
              </a:ext>
            </a:extLst>
          </p:cNvPr>
          <p:cNvSpPr txBox="1"/>
          <p:nvPr/>
        </p:nvSpPr>
        <p:spPr>
          <a:xfrm>
            <a:off x="1395559" y="5300018"/>
            <a:ext cx="9400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Latent Disagreement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Exploration policy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훈련시키기 위한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Intrinsic Reward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로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사용됨</a:t>
            </a:r>
            <a:endParaRPr lang="ko-KR" altLang="en-US" sz="140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024413A-260A-43AA-9842-A07468E16FD3}"/>
              </a:ext>
            </a:extLst>
          </p:cNvPr>
          <p:cNvSpPr txBox="1">
            <a:spLocks/>
          </p:cNvSpPr>
          <p:nvPr/>
        </p:nvSpPr>
        <p:spPr>
          <a:xfrm>
            <a:off x="204281" y="901313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Planning in Latent Space</a:t>
            </a:r>
          </a:p>
        </p:txBody>
      </p:sp>
    </p:spTree>
    <p:extLst>
      <p:ext uri="{BB962C8B-B14F-4D97-AF65-F5344CB8AC3E}">
        <p14:creationId xmlns:p14="http://schemas.microsoft.com/office/powerpoint/2010/main" val="298910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8980FC-FDA9-4E40-AF32-DBE6DE943AC6}"/>
              </a:ext>
            </a:extLst>
          </p:cNvPr>
          <p:cNvSpPr txBox="1">
            <a:spLocks/>
          </p:cNvSpPr>
          <p:nvPr/>
        </p:nvSpPr>
        <p:spPr>
          <a:xfrm>
            <a:off x="8180721" y="4246775"/>
            <a:ext cx="2133600" cy="52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Dreamer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8828B22-2A57-470D-9E0E-92499FE7EBF8}"/>
              </a:ext>
            </a:extLst>
          </p:cNvPr>
          <p:cNvSpPr txBox="1">
            <a:spLocks/>
          </p:cNvSpPr>
          <p:nvPr/>
        </p:nvSpPr>
        <p:spPr>
          <a:xfrm>
            <a:off x="204281" y="901313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Exploration Policy : Train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by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Dreamer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93CCC-281E-4351-B525-5B6734EC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248" y="2157412"/>
            <a:ext cx="2133600" cy="2105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88AE9-74C6-43ED-8DC8-2596C4B2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9925"/>
            <a:ext cx="5724525" cy="36480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5ED6F-85C8-4EF6-A529-BBE9532CA4C5}"/>
              </a:ext>
            </a:extLst>
          </p:cNvPr>
          <p:cNvSpPr/>
          <p:nvPr/>
        </p:nvSpPr>
        <p:spPr>
          <a:xfrm>
            <a:off x="1871519" y="3818136"/>
            <a:ext cx="1814361" cy="222444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1000" sy="101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8314D1-DF9E-4D55-B2B3-0C448DA11739}"/>
              </a:ext>
            </a:extLst>
          </p:cNvPr>
          <p:cNvCxnSpPr/>
          <p:nvPr/>
        </p:nvCxnSpPr>
        <p:spPr>
          <a:xfrm flipV="1">
            <a:off x="3139126" y="3497344"/>
            <a:ext cx="4807670" cy="1498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1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31273-B64A-4861-AF71-B0EE8F038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55"/>
          <a:stretch/>
        </p:blipFill>
        <p:spPr>
          <a:xfrm>
            <a:off x="2815329" y="1595335"/>
            <a:ext cx="6561342" cy="43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A2D3A-A0D5-426C-A5EC-2BF63DE66076}"/>
              </a:ext>
            </a:extLst>
          </p:cNvPr>
          <p:cNvSpPr/>
          <p:nvPr/>
        </p:nvSpPr>
        <p:spPr>
          <a:xfrm>
            <a:off x="-1" y="2462487"/>
            <a:ext cx="12192000" cy="218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C355-7750-49D5-A4CB-B9D08823E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720" y="1269185"/>
            <a:ext cx="10506075" cy="29670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9600" dirty="0">
                <a:gradFill>
                  <a:gsLst>
                    <a:gs pos="6000">
                      <a:schemeClr val="tx1"/>
                    </a:gs>
                    <a:gs pos="98000">
                      <a:schemeClr val="bg1">
                        <a:lumMod val="50000"/>
                      </a:schemeClr>
                    </a:gs>
                  </a:gsLst>
                  <a:lin ang="4200000" scaled="0"/>
                </a:gradFill>
                <a:latin typeface="Franklin Gothic Medium Cond" panose="020B0606030402020204" pitchFamily="34" charset="0"/>
              </a:rPr>
              <a:t>Solving Task</a:t>
            </a:r>
            <a:endParaRPr lang="en-US" altLang="ko-KR" sz="8000" kern="1200" dirty="0">
              <a:gradFill>
                <a:gsLst>
                  <a:gs pos="6000">
                    <a:schemeClr val="tx1"/>
                  </a:gs>
                  <a:gs pos="98000">
                    <a:schemeClr val="bg1">
                      <a:lumMod val="50000"/>
                    </a:schemeClr>
                  </a:gs>
                </a:gsLst>
                <a:lin ang="4200000" scaled="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8F7603-FF39-4471-9BEC-E64D3DB31954}"/>
              </a:ext>
            </a:extLst>
          </p:cNvPr>
          <p:cNvCxnSpPr/>
          <p:nvPr/>
        </p:nvCxnSpPr>
        <p:spPr>
          <a:xfrm>
            <a:off x="842772" y="4193349"/>
            <a:ext cx="105064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08A12-34A6-41BF-8ABE-EBBB9491809D}"/>
              </a:ext>
            </a:extLst>
          </p:cNvPr>
          <p:cNvSpPr/>
          <p:nvPr/>
        </p:nvSpPr>
        <p:spPr>
          <a:xfrm>
            <a:off x="0" y="4650803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5A7C7-A809-4459-A23C-D3B30EB8C077}"/>
              </a:ext>
            </a:extLst>
          </p:cNvPr>
          <p:cNvSpPr/>
          <p:nvPr/>
        </p:nvSpPr>
        <p:spPr>
          <a:xfrm rot="10800000">
            <a:off x="0" y="2039938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F88F4E-F400-4365-9B76-6110DF75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430"/>
            <a:ext cx="9658350" cy="49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 Task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F1AD3-8D8A-4311-B060-8E501FAB605F}"/>
              </a:ext>
            </a:extLst>
          </p:cNvPr>
          <p:cNvSpPr txBox="1"/>
          <p:nvPr/>
        </p:nvSpPr>
        <p:spPr>
          <a:xfrm>
            <a:off x="3078444" y="5154103"/>
            <a:ext cx="9400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New Task Reward Predictor </a:t>
            </a:r>
            <a:r>
              <a:rPr lang="en-US" altLang="ko-KR" sz="24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elabling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the replay buffer</a:t>
            </a:r>
          </a:p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Without any additional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Interaction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1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 Task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6CC939-895D-4055-8E56-BE4769398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19" b="704"/>
          <a:stretch/>
        </p:blipFill>
        <p:spPr>
          <a:xfrm>
            <a:off x="2815329" y="1388466"/>
            <a:ext cx="6561342" cy="46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A2D3A-A0D5-426C-A5EC-2BF63DE66076}"/>
              </a:ext>
            </a:extLst>
          </p:cNvPr>
          <p:cNvSpPr/>
          <p:nvPr/>
        </p:nvSpPr>
        <p:spPr>
          <a:xfrm>
            <a:off x="-1" y="2462487"/>
            <a:ext cx="12192000" cy="218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C355-7750-49D5-A4CB-B9D08823E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720" y="1269185"/>
            <a:ext cx="10506075" cy="29670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9600" dirty="0">
                <a:gradFill>
                  <a:gsLst>
                    <a:gs pos="6000">
                      <a:schemeClr val="tx1"/>
                    </a:gs>
                    <a:gs pos="98000">
                      <a:schemeClr val="bg1">
                        <a:lumMod val="50000"/>
                      </a:schemeClr>
                    </a:gs>
                  </a:gsLst>
                  <a:lin ang="4200000" scaled="0"/>
                </a:gradFill>
                <a:latin typeface="Franklin Gothic Medium Cond" panose="020B0606030402020204" pitchFamily="34" charset="0"/>
              </a:rPr>
              <a:t>Experiment</a:t>
            </a:r>
            <a:endParaRPr lang="en-US" altLang="ko-KR" sz="8000" kern="1200" dirty="0">
              <a:gradFill>
                <a:gsLst>
                  <a:gs pos="6000">
                    <a:schemeClr val="tx1"/>
                  </a:gs>
                  <a:gs pos="98000">
                    <a:schemeClr val="bg1">
                      <a:lumMod val="50000"/>
                    </a:schemeClr>
                  </a:gs>
                </a:gsLst>
                <a:lin ang="4200000" scaled="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8F7603-FF39-4471-9BEC-E64D3DB31954}"/>
              </a:ext>
            </a:extLst>
          </p:cNvPr>
          <p:cNvCxnSpPr/>
          <p:nvPr/>
        </p:nvCxnSpPr>
        <p:spPr>
          <a:xfrm>
            <a:off x="842772" y="4193349"/>
            <a:ext cx="105064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08A12-34A6-41BF-8ABE-EBBB9491809D}"/>
              </a:ext>
            </a:extLst>
          </p:cNvPr>
          <p:cNvSpPr/>
          <p:nvPr/>
        </p:nvSpPr>
        <p:spPr>
          <a:xfrm>
            <a:off x="0" y="4650803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5A7C7-A809-4459-A23C-D3B30EB8C077}"/>
              </a:ext>
            </a:extLst>
          </p:cNvPr>
          <p:cNvSpPr/>
          <p:nvPr/>
        </p:nvSpPr>
        <p:spPr>
          <a:xfrm rot="10800000">
            <a:off x="0" y="2039938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5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 a new-task in zero-shot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33F09C-EB81-4673-95FF-EF47789D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170430"/>
            <a:ext cx="10325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Few shot adaptation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0A5F9-30AE-44FD-83E5-75ADC749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2" y="1276706"/>
            <a:ext cx="10467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5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Multi Task Performance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B946C-04DF-4C37-AB50-A526C53F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47875"/>
            <a:ext cx="10439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1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Plan2Explore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872CE6-7CE5-498E-A128-AAECE50D71DC}"/>
              </a:ext>
            </a:extLst>
          </p:cNvPr>
          <p:cNvSpPr txBox="1">
            <a:spLocks/>
          </p:cNvSpPr>
          <p:nvPr/>
        </p:nvSpPr>
        <p:spPr>
          <a:xfrm>
            <a:off x="1021409" y="1810358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</a:t>
            </a:r>
            <a:r>
              <a:rPr lang="en-US" altLang="ko-KR" sz="3200" b="1" dirty="0">
                <a:solidFill>
                  <a:srgbClr val="4482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 Supervised </a:t>
            </a:r>
            <a:r>
              <a:rPr lang="en-US" altLang="ko-KR" sz="32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Based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Learning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5882B9E-ED85-4208-8FAF-5C7485CB118B}"/>
              </a:ext>
            </a:extLst>
          </p:cNvPr>
          <p:cNvSpPr txBox="1">
            <a:spLocks/>
          </p:cNvSpPr>
          <p:nvPr/>
        </p:nvSpPr>
        <p:spPr>
          <a:xfrm>
            <a:off x="1021408" y="2740956"/>
            <a:ext cx="11018191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Work directly from images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87AA6B4-85DF-4C51-A612-4DF907F3F834}"/>
              </a:ext>
            </a:extLst>
          </p:cNvPr>
          <p:cNvSpPr txBox="1">
            <a:spLocks/>
          </p:cNvSpPr>
          <p:nvPr/>
        </p:nvSpPr>
        <p:spPr>
          <a:xfrm>
            <a:off x="1021409" y="3623438"/>
            <a:ext cx="11018191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</a:t>
            </a:r>
            <a:r>
              <a:rPr lang="en-US" altLang="ko-KR" sz="2800" b="1" dirty="0">
                <a:solidFill>
                  <a:srgbClr val="4482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 with environment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without agent, </a:t>
            </a:r>
            <a:r>
              <a:rPr lang="en-US" altLang="ko-KR" sz="28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 collect new data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063471-33E1-465C-B286-D3057D5D7641}"/>
              </a:ext>
            </a:extLst>
          </p:cNvPr>
          <p:cNvSpPr txBox="1">
            <a:spLocks/>
          </p:cNvSpPr>
          <p:nvPr/>
        </p:nvSpPr>
        <p:spPr>
          <a:xfrm>
            <a:off x="1021407" y="4601180"/>
            <a:ext cx="11018191" cy="737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Train the World Model with Intrinsic Motivation</a:t>
            </a:r>
            <a:endParaRPr lang="en-US" altLang="ko-KR" sz="2800" b="1" dirty="0">
              <a:solidFill>
                <a:srgbClr val="00B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507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A2D3A-A0D5-426C-A5EC-2BF63DE66076}"/>
              </a:ext>
            </a:extLst>
          </p:cNvPr>
          <p:cNvSpPr/>
          <p:nvPr/>
        </p:nvSpPr>
        <p:spPr>
          <a:xfrm>
            <a:off x="-1" y="2462487"/>
            <a:ext cx="12192000" cy="218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C355-7750-49D5-A4CB-B9D08823E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720" y="1269185"/>
            <a:ext cx="10506075" cy="29670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dirty="0">
                <a:gradFill>
                  <a:gsLst>
                    <a:gs pos="6000">
                      <a:schemeClr val="tx1"/>
                    </a:gs>
                    <a:gs pos="98000">
                      <a:schemeClr val="bg1">
                        <a:lumMod val="50000"/>
                      </a:schemeClr>
                    </a:gs>
                  </a:gsLst>
                  <a:lin ang="4200000" scaled="0"/>
                </a:gradFill>
                <a:latin typeface="Franklin Gothic Medium Cond" panose="020B0606030402020204" pitchFamily="34" charset="0"/>
              </a:rPr>
              <a:t>Expected Information Gain</a:t>
            </a:r>
            <a:endParaRPr lang="en-US" altLang="ko-KR" sz="5400" kern="1200" dirty="0">
              <a:gradFill>
                <a:gsLst>
                  <a:gs pos="6000">
                    <a:schemeClr val="tx1"/>
                  </a:gs>
                  <a:gs pos="98000">
                    <a:schemeClr val="bg1">
                      <a:lumMod val="50000"/>
                    </a:schemeClr>
                  </a:gs>
                </a:gsLst>
                <a:lin ang="4200000" scaled="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8F7603-FF39-4471-9BEC-E64D3DB31954}"/>
              </a:ext>
            </a:extLst>
          </p:cNvPr>
          <p:cNvCxnSpPr/>
          <p:nvPr/>
        </p:nvCxnSpPr>
        <p:spPr>
          <a:xfrm>
            <a:off x="842772" y="4193349"/>
            <a:ext cx="105064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08A12-34A6-41BF-8ABE-EBBB9491809D}"/>
              </a:ext>
            </a:extLst>
          </p:cNvPr>
          <p:cNvSpPr/>
          <p:nvPr/>
        </p:nvSpPr>
        <p:spPr>
          <a:xfrm>
            <a:off x="0" y="4650803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5A7C7-A809-4459-A23C-D3B30EB8C077}"/>
              </a:ext>
            </a:extLst>
          </p:cNvPr>
          <p:cNvSpPr/>
          <p:nvPr/>
        </p:nvSpPr>
        <p:spPr>
          <a:xfrm rot="10800000">
            <a:off x="0" y="2039938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F822-CF3C-4C2A-AB2A-7CBB25087999}"/>
              </a:ext>
            </a:extLst>
          </p:cNvPr>
          <p:cNvSpPr txBox="1"/>
          <p:nvPr/>
        </p:nvSpPr>
        <p:spPr>
          <a:xfrm>
            <a:off x="842772" y="263048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Franklin Gothic Medium Cond" panose="020B0606030402020204" pitchFamily="34" charset="0"/>
              </a:rPr>
              <a:t>왜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Franklin Gothic Medium Cond" panose="020B0606030402020204" pitchFamily="34" charset="0"/>
              </a:rPr>
              <a:t>Latent Disagreement ?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9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Disagreement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F9577-3AF9-4E02-898D-1E2C5D81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14" y="1388466"/>
            <a:ext cx="5419934" cy="1028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5F3613-96B4-4CCA-80E6-83DBFA23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98" y="2825808"/>
            <a:ext cx="5431781" cy="1014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C7AA0F-33BF-4782-9CB3-90E36E83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76" y="3776891"/>
            <a:ext cx="3845141" cy="9452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CB88A2-13E7-4629-AD36-E1DFAEBD715C}"/>
              </a:ext>
            </a:extLst>
          </p:cNvPr>
          <p:cNvSpPr/>
          <p:nvPr/>
        </p:nvSpPr>
        <p:spPr>
          <a:xfrm>
            <a:off x="7992211" y="3285701"/>
            <a:ext cx="4022306" cy="144834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1000" sy="101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ADCC48-6020-447C-8D1C-2069AA008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817" y="5126096"/>
            <a:ext cx="5506365" cy="166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A23709-B1DD-4725-9D79-C79685903A53}"/>
              </a:ext>
            </a:extLst>
          </p:cNvPr>
          <p:cNvSpPr txBox="1"/>
          <p:nvPr/>
        </p:nvSpPr>
        <p:spPr>
          <a:xfrm>
            <a:off x="713159" y="1677682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Maximize Information Gain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218BA-7EF8-49DE-AAF3-BA1C87620945}"/>
              </a:ext>
            </a:extLst>
          </p:cNvPr>
          <p:cNvSpPr txBox="1"/>
          <p:nvPr/>
        </p:nvSpPr>
        <p:spPr>
          <a:xfrm>
            <a:off x="713159" y="2881024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Information Gain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E749E295-8BB8-4206-A801-5925A6F9828F}"/>
              </a:ext>
            </a:extLst>
          </p:cNvPr>
          <p:cNvSpPr/>
          <p:nvPr/>
        </p:nvSpPr>
        <p:spPr>
          <a:xfrm rot="2524522">
            <a:off x="10750527" y="2561528"/>
            <a:ext cx="1456626" cy="1448346"/>
          </a:xfrm>
          <a:prstGeom prst="plus">
            <a:avLst>
              <a:gd name="adj" fmla="val 5000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1000" sy="1010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1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A2D3A-A0D5-426C-A5EC-2BF63DE66076}"/>
              </a:ext>
            </a:extLst>
          </p:cNvPr>
          <p:cNvSpPr/>
          <p:nvPr/>
        </p:nvSpPr>
        <p:spPr>
          <a:xfrm>
            <a:off x="-1" y="2462487"/>
            <a:ext cx="12192000" cy="218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C355-7750-49D5-A4CB-B9D08823E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720" y="1269185"/>
            <a:ext cx="10506075" cy="29670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600" dirty="0">
                <a:gradFill>
                  <a:gsLst>
                    <a:gs pos="6000">
                      <a:schemeClr val="tx1"/>
                    </a:gs>
                    <a:gs pos="98000">
                      <a:schemeClr val="bg1">
                        <a:lumMod val="50000"/>
                      </a:schemeClr>
                    </a:gs>
                  </a:gsLst>
                  <a:lin ang="4200000" scaled="0"/>
                </a:gradFill>
                <a:latin typeface="Franklin Gothic Medium Cond" panose="020B0606030402020204" pitchFamily="34" charset="0"/>
              </a:rPr>
              <a:t>End</a:t>
            </a:r>
            <a:endParaRPr lang="en-US" altLang="ko-KR" sz="5400" kern="1200" dirty="0">
              <a:gradFill>
                <a:gsLst>
                  <a:gs pos="6000">
                    <a:schemeClr val="tx1"/>
                  </a:gs>
                  <a:gs pos="98000">
                    <a:schemeClr val="bg1">
                      <a:lumMod val="50000"/>
                    </a:schemeClr>
                  </a:gs>
                </a:gsLst>
                <a:lin ang="4200000" scaled="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8F7603-FF39-4471-9BEC-E64D3DB31954}"/>
              </a:ext>
            </a:extLst>
          </p:cNvPr>
          <p:cNvCxnSpPr/>
          <p:nvPr/>
        </p:nvCxnSpPr>
        <p:spPr>
          <a:xfrm>
            <a:off x="842772" y="4193349"/>
            <a:ext cx="105064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08A12-34A6-41BF-8ABE-EBBB9491809D}"/>
              </a:ext>
            </a:extLst>
          </p:cNvPr>
          <p:cNvSpPr/>
          <p:nvPr/>
        </p:nvSpPr>
        <p:spPr>
          <a:xfrm>
            <a:off x="0" y="4650803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5A7C7-A809-4459-A23C-D3B30EB8C077}"/>
              </a:ext>
            </a:extLst>
          </p:cNvPr>
          <p:cNvSpPr/>
          <p:nvPr/>
        </p:nvSpPr>
        <p:spPr>
          <a:xfrm rot="10800000">
            <a:off x="0" y="2039938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8806715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Supervised Learning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눈물을 엿듣는 쥐 - 매일경제 증권센터">
            <a:extLst>
              <a:ext uri="{FF2B5EF4-FFF2-40B4-BE49-F238E27FC236}">
                <a16:creationId xmlns:a16="http://schemas.microsoft.com/office/drawing/2014/main" id="{68AD34F0-02BC-452F-9A88-F45CDCE4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27" y="2860282"/>
            <a:ext cx="1632046" cy="106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F2175243-E501-451D-B208-39C36F067C8A}"/>
              </a:ext>
            </a:extLst>
          </p:cNvPr>
          <p:cNvSpPr/>
          <p:nvPr/>
        </p:nvSpPr>
        <p:spPr>
          <a:xfrm>
            <a:off x="8764650" y="1450373"/>
            <a:ext cx="1709470" cy="1171346"/>
          </a:xfrm>
          <a:prstGeom prst="wedgeEllipseCallout">
            <a:avLst>
              <a:gd name="adj1" fmla="val -40688"/>
              <a:gd name="adj2" fmla="val 45163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시키는 게 많아</a:t>
            </a:r>
            <a:r>
              <a:rPr lang="en-US" altLang="ko-KR" dirty="0">
                <a:solidFill>
                  <a:schemeClr val="tx1"/>
                </a:solidFill>
              </a:rPr>
              <a:t> ;;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미로와 미궁">
            <a:extLst>
              <a:ext uri="{FF2B5EF4-FFF2-40B4-BE49-F238E27FC236}">
                <a16:creationId xmlns:a16="http://schemas.microsoft.com/office/drawing/2014/main" id="{ECC69524-8FD9-4EAC-8BD7-160500D0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03" y="2621719"/>
            <a:ext cx="1323398" cy="134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CDBBF084-08BE-405F-AF73-88A40A698817}"/>
              </a:ext>
            </a:extLst>
          </p:cNvPr>
          <p:cNvSpPr/>
          <p:nvPr/>
        </p:nvSpPr>
        <p:spPr>
          <a:xfrm>
            <a:off x="3773090" y="1615597"/>
            <a:ext cx="1779297" cy="953310"/>
          </a:xfrm>
          <a:prstGeom prst="wedgeEllipseCallout">
            <a:avLst>
              <a:gd name="adj1" fmla="val 35444"/>
              <a:gd name="adj2" fmla="val 65441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 걷기 훈련 </a:t>
            </a:r>
            <a:r>
              <a:rPr lang="ko-KR" altLang="en-US" dirty="0" err="1">
                <a:solidFill>
                  <a:schemeClr val="tx1"/>
                </a:solidFill>
              </a:rPr>
              <a:t>할래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26210B3-38D8-42D0-8F95-98A2C682705D}"/>
              </a:ext>
            </a:extLst>
          </p:cNvPr>
          <p:cNvSpPr txBox="1">
            <a:spLocks/>
          </p:cNvSpPr>
          <p:nvPr/>
        </p:nvSpPr>
        <p:spPr>
          <a:xfrm>
            <a:off x="4977351" y="3922873"/>
            <a:ext cx="1563014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C8EBF66-7956-400F-8BD1-F5424C18CBC1}"/>
              </a:ext>
            </a:extLst>
          </p:cNvPr>
          <p:cNvSpPr txBox="1">
            <a:spLocks/>
          </p:cNvSpPr>
          <p:nvPr/>
        </p:nvSpPr>
        <p:spPr>
          <a:xfrm>
            <a:off x="7777815" y="3922873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Environment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1AD8F2-0B7A-4E12-8BCF-0F5CEF97A21F}"/>
              </a:ext>
            </a:extLst>
          </p:cNvPr>
          <p:cNvCxnSpPr/>
          <p:nvPr/>
        </p:nvCxnSpPr>
        <p:spPr>
          <a:xfrm>
            <a:off x="6163023" y="3537496"/>
            <a:ext cx="124514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AFB1366A-7CE4-4704-8BBB-8D18C34BDBC5}"/>
              </a:ext>
            </a:extLst>
          </p:cNvPr>
          <p:cNvSpPr txBox="1">
            <a:spLocks/>
          </p:cNvSpPr>
          <p:nvPr/>
        </p:nvSpPr>
        <p:spPr>
          <a:xfrm>
            <a:off x="6179284" y="2959756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Interaction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3B0EFE34-FA26-4097-91F2-493043160F00}"/>
              </a:ext>
            </a:extLst>
          </p:cNvPr>
          <p:cNvSpPr/>
          <p:nvPr/>
        </p:nvSpPr>
        <p:spPr>
          <a:xfrm>
            <a:off x="2189074" y="2503852"/>
            <a:ext cx="1779297" cy="1062590"/>
          </a:xfrm>
          <a:prstGeom prst="wedgeEllipseCallout">
            <a:avLst>
              <a:gd name="adj1" fmla="val 64583"/>
              <a:gd name="adj2" fmla="val 1166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최단경로 찾기 훈련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65A3445-EE86-4E3E-99CE-5D84F47DA27A}"/>
              </a:ext>
            </a:extLst>
          </p:cNvPr>
          <p:cNvSpPr/>
          <p:nvPr/>
        </p:nvSpPr>
        <p:spPr>
          <a:xfrm>
            <a:off x="2147040" y="3684221"/>
            <a:ext cx="1779297" cy="953310"/>
          </a:xfrm>
          <a:prstGeom prst="wedgeEllipseCallout">
            <a:avLst>
              <a:gd name="adj1" fmla="val 60874"/>
              <a:gd name="adj2" fmla="val -45310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찍찍 훈련도 </a:t>
            </a:r>
            <a:r>
              <a:rPr lang="ko-KR" altLang="en-US" dirty="0" err="1">
                <a:solidFill>
                  <a:schemeClr val="tx1"/>
                </a:solidFill>
              </a:rPr>
              <a:t>해야해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20619BB3-C44C-412E-8E62-DBA1A1C39AB5}"/>
              </a:ext>
            </a:extLst>
          </p:cNvPr>
          <p:cNvSpPr/>
          <p:nvPr/>
        </p:nvSpPr>
        <p:spPr>
          <a:xfrm>
            <a:off x="3096386" y="4652252"/>
            <a:ext cx="2129881" cy="953310"/>
          </a:xfrm>
          <a:prstGeom prst="wedgeEllipseCallout">
            <a:avLst>
              <a:gd name="adj1" fmla="val 34384"/>
              <a:gd name="adj2" fmla="val -60143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미로에서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치즈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찾기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~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15E4D121-F1C4-443F-B90F-E69BCADE85B5}"/>
              </a:ext>
            </a:extLst>
          </p:cNvPr>
          <p:cNvSpPr/>
          <p:nvPr/>
        </p:nvSpPr>
        <p:spPr>
          <a:xfrm>
            <a:off x="5475424" y="4637531"/>
            <a:ext cx="2129881" cy="953310"/>
          </a:xfrm>
          <a:prstGeom prst="wedgeEllipseCallout">
            <a:avLst>
              <a:gd name="adj1" fmla="val -32006"/>
              <a:gd name="adj2" fmla="val -60143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잘햇는지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확인하고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보상 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B35D1C-F596-47D1-9A6F-A6EB489E43FC}"/>
              </a:ext>
            </a:extLst>
          </p:cNvPr>
          <p:cNvSpPr txBox="1">
            <a:spLocks/>
          </p:cNvSpPr>
          <p:nvPr/>
        </p:nvSpPr>
        <p:spPr>
          <a:xfrm>
            <a:off x="933192" y="5620283"/>
            <a:ext cx="10671204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Number of Task ↑</a:t>
            </a:r>
            <a:r>
              <a:rPr lang="en-US" altLang="ko-KR" sz="28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Require Large Amount of Experience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5D46FD9-8378-4CB5-87BD-DE733E6236D9}"/>
              </a:ext>
            </a:extLst>
          </p:cNvPr>
          <p:cNvSpPr txBox="1">
            <a:spLocks/>
          </p:cNvSpPr>
          <p:nvPr/>
        </p:nvSpPr>
        <p:spPr>
          <a:xfrm>
            <a:off x="204281" y="901313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Task Specific</a:t>
            </a:r>
          </a:p>
        </p:txBody>
      </p:sp>
    </p:spTree>
    <p:extLst>
      <p:ext uri="{BB962C8B-B14F-4D97-AF65-F5344CB8AC3E}">
        <p14:creationId xmlns:p14="http://schemas.microsoft.com/office/powerpoint/2010/main" val="8016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F68CA6D-4727-4D59-98AE-26DF19F0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8" y="1388466"/>
            <a:ext cx="2207232" cy="1998384"/>
          </a:xfrm>
          <a:prstGeom prst="rect">
            <a:avLst/>
          </a:prstGeom>
        </p:spPr>
      </p:pic>
      <p:pic>
        <p:nvPicPr>
          <p:cNvPr id="22" name="Picture 2" descr="눈물을 엿듣는 쥐 - 매일경제 증권센터">
            <a:extLst>
              <a:ext uri="{FF2B5EF4-FFF2-40B4-BE49-F238E27FC236}">
                <a16:creationId xmlns:a16="http://schemas.microsoft.com/office/drawing/2014/main" id="{99F28780-0D6A-4558-855A-C241D209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54" y="5501165"/>
            <a:ext cx="1632046" cy="106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053284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 Supervised </a:t>
            </a:r>
            <a:r>
              <a:rPr lang="en-US" altLang="ko-KR" sz="40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Based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4" descr="미로와 미궁">
            <a:extLst>
              <a:ext uri="{FF2B5EF4-FFF2-40B4-BE49-F238E27FC236}">
                <a16:creationId xmlns:a16="http://schemas.microsoft.com/office/drawing/2014/main" id="{1F0A7BBF-631F-4B60-987D-56CDE98F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71" y="2286179"/>
            <a:ext cx="1951666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B75EAE0-B73F-4F8C-9C17-AF5592D8EF18}"/>
              </a:ext>
            </a:extLst>
          </p:cNvPr>
          <p:cNvSpPr txBox="1">
            <a:spLocks/>
          </p:cNvSpPr>
          <p:nvPr/>
        </p:nvSpPr>
        <p:spPr>
          <a:xfrm>
            <a:off x="7114017" y="4272696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Environment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000846-8BF7-40BC-B3CE-4340052DB635}"/>
              </a:ext>
            </a:extLst>
          </p:cNvPr>
          <p:cNvCxnSpPr/>
          <p:nvPr/>
        </p:nvCxnSpPr>
        <p:spPr>
          <a:xfrm>
            <a:off x="5032970" y="3536450"/>
            <a:ext cx="124514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36B493C3-A5BD-4DD4-90AF-81989C9BA92F}"/>
              </a:ext>
            </a:extLst>
          </p:cNvPr>
          <p:cNvSpPr txBox="1">
            <a:spLocks/>
          </p:cNvSpPr>
          <p:nvPr/>
        </p:nvSpPr>
        <p:spPr>
          <a:xfrm>
            <a:off x="5049231" y="2958710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Interaction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4" descr="미로와 미궁">
            <a:extLst>
              <a:ext uri="{FF2B5EF4-FFF2-40B4-BE49-F238E27FC236}">
                <a16:creationId xmlns:a16="http://schemas.microsoft.com/office/drawing/2014/main" id="{4F0D00D5-8FF5-485B-9A0E-18E8399C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57" y="2279218"/>
            <a:ext cx="1951666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E73D13D-8CF7-4CEE-9C57-14EDDFACAC77}"/>
              </a:ext>
            </a:extLst>
          </p:cNvPr>
          <p:cNvSpPr txBox="1">
            <a:spLocks/>
          </p:cNvSpPr>
          <p:nvPr/>
        </p:nvSpPr>
        <p:spPr>
          <a:xfrm>
            <a:off x="2769255" y="4234127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E1872F-5927-459E-B098-8832A23EDE26}"/>
              </a:ext>
            </a:extLst>
          </p:cNvPr>
          <p:cNvSpPr txBox="1">
            <a:spLocks/>
          </p:cNvSpPr>
          <p:nvPr/>
        </p:nvSpPr>
        <p:spPr>
          <a:xfrm>
            <a:off x="3434551" y="892388"/>
            <a:ext cx="5633983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Train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World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F01AF2D8-D24E-4E42-95A5-28FBBAFF61EA}"/>
              </a:ext>
            </a:extLst>
          </p:cNvPr>
          <p:cNvSpPr/>
          <p:nvPr/>
        </p:nvSpPr>
        <p:spPr>
          <a:xfrm>
            <a:off x="1064869" y="4721967"/>
            <a:ext cx="2111407" cy="1328673"/>
          </a:xfrm>
          <a:prstGeom prst="wedgeEllipseCallout">
            <a:avLst>
              <a:gd name="adj1" fmla="val 37484"/>
              <a:gd name="adj2" fmla="val -5301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쥐돌이야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내가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대답해줄게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58E2B8-37D1-403C-B522-47F16BAA3BF9}"/>
              </a:ext>
            </a:extLst>
          </p:cNvPr>
          <p:cNvCxnSpPr>
            <a:cxnSpLocks/>
          </p:cNvCxnSpPr>
          <p:nvPr/>
        </p:nvCxnSpPr>
        <p:spPr>
          <a:xfrm rot="2960842">
            <a:off x="4239384" y="5276902"/>
            <a:ext cx="124514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0C394037-08A9-4D03-940D-50984433DB1F}"/>
              </a:ext>
            </a:extLst>
          </p:cNvPr>
          <p:cNvSpPr txBox="1">
            <a:spLocks/>
          </p:cNvSpPr>
          <p:nvPr/>
        </p:nvSpPr>
        <p:spPr>
          <a:xfrm rot="2960842">
            <a:off x="4583724" y="5263161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</a:t>
            </a:r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2BF7A0ED-955B-48BC-AC54-E124E4232997}"/>
              </a:ext>
            </a:extLst>
          </p:cNvPr>
          <p:cNvSpPr/>
          <p:nvPr/>
        </p:nvSpPr>
        <p:spPr>
          <a:xfrm>
            <a:off x="114510" y="2178247"/>
            <a:ext cx="2611983" cy="1554767"/>
          </a:xfrm>
          <a:prstGeom prst="wedgeEllipseCallout">
            <a:avLst>
              <a:gd name="adj1" fmla="val 57340"/>
              <a:gd name="adj2" fmla="val 1347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왼쪽으로 움직이게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하고 환경을 </a:t>
            </a:r>
            <a:r>
              <a:rPr lang="ko-KR" altLang="en-US" sz="1200" dirty="0" err="1">
                <a:solidFill>
                  <a:schemeClr val="tx1"/>
                </a:solidFill>
              </a:rPr>
              <a:t>관찰햇더니</a:t>
            </a:r>
            <a:r>
              <a:rPr lang="ko-KR" altLang="en-US" sz="1200" dirty="0">
                <a:solidFill>
                  <a:schemeClr val="tx1"/>
                </a:solidFill>
              </a:rPr>
              <a:t> 저렇게 변했구나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환경은 저렇게 생겼구나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057ECC1D-B35A-49BD-B6FB-C209882916C8}"/>
              </a:ext>
            </a:extLst>
          </p:cNvPr>
          <p:cNvSpPr txBox="1">
            <a:spLocks/>
          </p:cNvSpPr>
          <p:nvPr/>
        </p:nvSpPr>
        <p:spPr>
          <a:xfrm>
            <a:off x="7114017" y="5224917"/>
            <a:ext cx="4612927" cy="1481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Learn Task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Independent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Feature</a:t>
            </a:r>
          </a:p>
          <a:p>
            <a:pPr latinLnBrk="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</a:p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 Adaptation to New Task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6C9426-87F0-4266-96ED-B963AF8EFF25}"/>
              </a:ext>
            </a:extLst>
          </p:cNvPr>
          <p:cNvSpPr/>
          <p:nvPr/>
        </p:nvSpPr>
        <p:spPr>
          <a:xfrm rot="10800000">
            <a:off x="6758701" y="4582850"/>
            <a:ext cx="5461528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ADE6FFC-D74E-4827-9449-E9E3488FB64A}"/>
              </a:ext>
            </a:extLst>
          </p:cNvPr>
          <p:cNvSpPr txBox="1">
            <a:spLocks/>
          </p:cNvSpPr>
          <p:nvPr/>
        </p:nvSpPr>
        <p:spPr>
          <a:xfrm>
            <a:off x="4834538" y="2699635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6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High</a:t>
            </a:r>
            <a:r>
              <a:rPr lang="ko-KR" altLang="en-US" sz="16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15A364D8-8B71-4A0A-916C-6C44C4B020BF}"/>
              </a:ext>
            </a:extLst>
          </p:cNvPr>
          <p:cNvSpPr txBox="1">
            <a:spLocks/>
          </p:cNvSpPr>
          <p:nvPr/>
        </p:nvSpPr>
        <p:spPr>
          <a:xfrm rot="2848140">
            <a:off x="3759175" y="5179293"/>
            <a:ext cx="1709470" cy="476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16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Space</a:t>
            </a:r>
          </a:p>
          <a:p>
            <a:pPr algn="ctr" latinLnBrk="0"/>
            <a:r>
              <a:rPr lang="en-US" altLang="ko-KR" sz="16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Interaction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6277BC8B-886C-4FEC-9CC5-9CA9882F8572}"/>
              </a:ext>
            </a:extLst>
          </p:cNvPr>
          <p:cNvSpPr txBox="1">
            <a:spLocks/>
          </p:cNvSpPr>
          <p:nvPr/>
        </p:nvSpPr>
        <p:spPr>
          <a:xfrm>
            <a:off x="4626334" y="3867623"/>
            <a:ext cx="2208634" cy="6002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0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Benefit for</a:t>
            </a:r>
          </a:p>
          <a:p>
            <a:pPr algn="ctr" latinLnBrk="0"/>
            <a:r>
              <a:rPr lang="en-US" altLang="ko-KR" sz="20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High Dimension !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0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A2D3A-A0D5-426C-A5EC-2BF63DE66076}"/>
              </a:ext>
            </a:extLst>
          </p:cNvPr>
          <p:cNvSpPr/>
          <p:nvPr/>
        </p:nvSpPr>
        <p:spPr>
          <a:xfrm>
            <a:off x="-1" y="2462487"/>
            <a:ext cx="12192000" cy="218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5FC355-7750-49D5-A4CB-B9D08823E6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720" y="1269185"/>
            <a:ext cx="10506075" cy="29670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9600" dirty="0">
                <a:gradFill>
                  <a:gsLst>
                    <a:gs pos="6000">
                      <a:schemeClr val="tx1"/>
                    </a:gs>
                    <a:gs pos="98000">
                      <a:schemeClr val="bg1">
                        <a:lumMod val="50000"/>
                      </a:schemeClr>
                    </a:gs>
                  </a:gsLst>
                  <a:lin ang="4200000" scaled="0"/>
                </a:gradFill>
                <a:latin typeface="Franklin Gothic Medium Cond" panose="020B0606030402020204" pitchFamily="34" charset="0"/>
              </a:rPr>
              <a:t>Exploration</a:t>
            </a:r>
            <a:endParaRPr lang="en-US" altLang="ko-KR" sz="8000" kern="1200" dirty="0">
              <a:gradFill>
                <a:gsLst>
                  <a:gs pos="6000">
                    <a:schemeClr val="tx1"/>
                  </a:gs>
                  <a:gs pos="98000">
                    <a:schemeClr val="bg1">
                      <a:lumMod val="50000"/>
                    </a:schemeClr>
                  </a:gs>
                </a:gsLst>
                <a:lin ang="4200000" scaled="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8F7603-FF39-4471-9BEC-E64D3DB31954}"/>
              </a:ext>
            </a:extLst>
          </p:cNvPr>
          <p:cNvCxnSpPr/>
          <p:nvPr/>
        </p:nvCxnSpPr>
        <p:spPr>
          <a:xfrm>
            <a:off x="842772" y="4193349"/>
            <a:ext cx="105064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08A12-34A6-41BF-8ABE-EBBB9491809D}"/>
              </a:ext>
            </a:extLst>
          </p:cNvPr>
          <p:cNvSpPr/>
          <p:nvPr/>
        </p:nvSpPr>
        <p:spPr>
          <a:xfrm>
            <a:off x="0" y="4650803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5A7C7-A809-4459-A23C-D3B30EB8C077}"/>
              </a:ext>
            </a:extLst>
          </p:cNvPr>
          <p:cNvSpPr/>
          <p:nvPr/>
        </p:nvSpPr>
        <p:spPr>
          <a:xfrm rot="10800000">
            <a:off x="0" y="2039938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8806715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E0A7D-478C-4682-8E0B-58A9E9B9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4" y="2208179"/>
            <a:ext cx="5116140" cy="2601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BCB70A-2DCF-493F-A6AA-17F9DBDB8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24"/>
          <a:stretch/>
        </p:blipFill>
        <p:spPr>
          <a:xfrm>
            <a:off x="5807413" y="1780715"/>
            <a:ext cx="6068861" cy="3121407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1562E40-1864-4F6F-BD55-06AB88ED24E2}"/>
              </a:ext>
            </a:extLst>
          </p:cNvPr>
          <p:cNvSpPr txBox="1">
            <a:spLocks/>
          </p:cNvSpPr>
          <p:nvPr/>
        </p:nvSpPr>
        <p:spPr>
          <a:xfrm>
            <a:off x="3136235" y="5030364"/>
            <a:ext cx="7047940" cy="622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Environment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Interaction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World Model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6CEE773-B5F2-4B80-AE75-A9CFAB5DE6B9}"/>
              </a:ext>
            </a:extLst>
          </p:cNvPr>
          <p:cNvSpPr txBox="1">
            <a:spLocks/>
          </p:cNvSpPr>
          <p:nvPr/>
        </p:nvSpPr>
        <p:spPr>
          <a:xfrm>
            <a:off x="3136235" y="5653071"/>
            <a:ext cx="7047940" cy="622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Planner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다음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Interaction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32A7963-0431-4D13-834A-2B65B198C15E}"/>
              </a:ext>
            </a:extLst>
          </p:cNvPr>
          <p:cNvSpPr txBox="1">
            <a:spLocks/>
          </p:cNvSpPr>
          <p:nvPr/>
        </p:nvSpPr>
        <p:spPr>
          <a:xfrm>
            <a:off x="1985129" y="6022402"/>
            <a:ext cx="1409825" cy="622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 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74BEF-17A0-4FEF-8BCB-BE4270C41205}"/>
              </a:ext>
            </a:extLst>
          </p:cNvPr>
          <p:cNvSpPr txBox="1"/>
          <p:nvPr/>
        </p:nvSpPr>
        <p:spPr>
          <a:xfrm>
            <a:off x="3394954" y="6275777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long-term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planning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collecting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novel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7A718-2202-498F-911C-A7DA5B99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239"/>
            <a:ext cx="7928043" cy="25121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154C29-5C48-43AA-A9DA-FBC6CC4C749D}"/>
              </a:ext>
            </a:extLst>
          </p:cNvPr>
          <p:cNvSpPr txBox="1">
            <a:spLocks/>
          </p:cNvSpPr>
          <p:nvPr/>
        </p:nvSpPr>
        <p:spPr>
          <a:xfrm>
            <a:off x="8041064" y="2498402"/>
            <a:ext cx="5882326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State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이용하는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가벼운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1-step model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DC80D7B-B3AA-4F6A-BF92-99AFF642D9F3}"/>
              </a:ext>
            </a:extLst>
          </p:cNvPr>
          <p:cNvSpPr txBox="1">
            <a:spLocks/>
          </p:cNvSpPr>
          <p:nvPr/>
        </p:nvSpPr>
        <p:spPr>
          <a:xfrm>
            <a:off x="538899" y="5131083"/>
            <a:ext cx="5882326" cy="413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8980FC-FDA9-4E40-AF32-DBE6DE943AC6}"/>
              </a:ext>
            </a:extLst>
          </p:cNvPr>
          <p:cNvSpPr txBox="1">
            <a:spLocks/>
          </p:cNvSpPr>
          <p:nvPr/>
        </p:nvSpPr>
        <p:spPr>
          <a:xfrm>
            <a:off x="538899" y="5151277"/>
            <a:ext cx="10169950" cy="99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초기화도 다르고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관찰 순서도 다른 앙상블은 처음에는 예측이 다르나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atinLnBrk="0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늘어날수록 모델이 동일한 예측으로 수렴하며 불일치가 감소한다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DB8746C-26EB-4AE3-883F-FEAC2108BA78}"/>
              </a:ext>
            </a:extLst>
          </p:cNvPr>
          <p:cNvSpPr txBox="1">
            <a:spLocks/>
          </p:cNvSpPr>
          <p:nvPr/>
        </p:nvSpPr>
        <p:spPr>
          <a:xfrm>
            <a:off x="204281" y="901313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Planning in Latent Space</a:t>
            </a:r>
          </a:p>
        </p:txBody>
      </p:sp>
    </p:spTree>
    <p:extLst>
      <p:ext uri="{BB962C8B-B14F-4D97-AF65-F5344CB8AC3E}">
        <p14:creationId xmlns:p14="http://schemas.microsoft.com/office/powerpoint/2010/main" val="200867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5AB1C3-3BF0-4F25-B03E-1A287E69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18" y="1696825"/>
            <a:ext cx="9558244" cy="50956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7D3EA-2551-468B-83BF-4B2CE62F94E1}"/>
              </a:ext>
            </a:extLst>
          </p:cNvPr>
          <p:cNvSpPr txBox="1">
            <a:spLocks/>
          </p:cNvSpPr>
          <p:nvPr/>
        </p:nvSpPr>
        <p:spPr>
          <a:xfrm>
            <a:off x="204281" y="901313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Stochastic Model -&gt; Ensemble</a:t>
            </a:r>
          </a:p>
        </p:txBody>
      </p:sp>
    </p:spTree>
    <p:extLst>
      <p:ext uri="{BB962C8B-B14F-4D97-AF65-F5344CB8AC3E}">
        <p14:creationId xmlns:p14="http://schemas.microsoft.com/office/powerpoint/2010/main" val="34847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5F00E4-9EF6-4861-AA51-88647494950B}"/>
              </a:ext>
            </a:extLst>
          </p:cNvPr>
          <p:cNvSpPr/>
          <p:nvPr/>
        </p:nvSpPr>
        <p:spPr>
          <a:xfrm>
            <a:off x="7259943" y="4137489"/>
            <a:ext cx="4932057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9F160A-A6B7-4A82-9D80-CDA286209BB3}"/>
              </a:ext>
            </a:extLst>
          </p:cNvPr>
          <p:cNvSpPr/>
          <p:nvPr/>
        </p:nvSpPr>
        <p:spPr>
          <a:xfrm rot="10800000">
            <a:off x="6730472" y="1879008"/>
            <a:ext cx="5461528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0D72B-A304-44AF-A995-9E2DCE45485C}"/>
              </a:ext>
            </a:extLst>
          </p:cNvPr>
          <p:cNvSpPr/>
          <p:nvPr/>
        </p:nvSpPr>
        <p:spPr>
          <a:xfrm>
            <a:off x="1" y="726985"/>
            <a:ext cx="12192000" cy="4434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9447DF-7F91-49BE-8CD2-B2FE415AE34F}"/>
              </a:ext>
            </a:extLst>
          </p:cNvPr>
          <p:cNvSpPr txBox="1">
            <a:spLocks/>
          </p:cNvSpPr>
          <p:nvPr/>
        </p:nvSpPr>
        <p:spPr>
          <a:xfrm>
            <a:off x="204281" y="65504"/>
            <a:ext cx="11987719" cy="66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Exploration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7A718-2202-498F-911C-A7DA5B99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239"/>
            <a:ext cx="7928043" cy="251210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5D19329-3503-4270-A89E-3398A6844616}"/>
              </a:ext>
            </a:extLst>
          </p:cNvPr>
          <p:cNvSpPr txBox="1">
            <a:spLocks/>
          </p:cNvSpPr>
          <p:nvPr/>
        </p:nvSpPr>
        <p:spPr>
          <a:xfrm>
            <a:off x="204281" y="901313"/>
            <a:ext cx="9137510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■ Planning in Latent Space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54C29-5C48-43AA-A9DA-FBC6CC4C749D}"/>
              </a:ext>
            </a:extLst>
          </p:cNvPr>
          <p:cNvSpPr txBox="1">
            <a:spLocks/>
          </p:cNvSpPr>
          <p:nvPr/>
        </p:nvSpPr>
        <p:spPr>
          <a:xfrm>
            <a:off x="8041064" y="2102476"/>
            <a:ext cx="5882326" cy="930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Latent State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이용하는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가벼운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1-step model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DC80D7B-B3AA-4F6A-BF92-99AFF642D9F3}"/>
              </a:ext>
            </a:extLst>
          </p:cNvPr>
          <p:cNvSpPr txBox="1">
            <a:spLocks/>
          </p:cNvSpPr>
          <p:nvPr/>
        </p:nvSpPr>
        <p:spPr>
          <a:xfrm>
            <a:off x="538899" y="5131083"/>
            <a:ext cx="5882326" cy="413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8980FC-FDA9-4E40-AF32-DBE6DE943AC6}"/>
              </a:ext>
            </a:extLst>
          </p:cNvPr>
          <p:cNvSpPr txBox="1">
            <a:spLocks/>
          </p:cNvSpPr>
          <p:nvPr/>
        </p:nvSpPr>
        <p:spPr>
          <a:xfrm>
            <a:off x="538899" y="5151277"/>
            <a:ext cx="10169950" cy="99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초기화도 다르고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관찰 순서도 다른 앙상블은 처음에는 예측이 다르나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atinLnBrk="0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늘어날수록 모델이 동일한 예측으로 수렴하며 불일치가 감소한다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3CA4C-8152-41B9-87AE-4DB69719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42" y="3158262"/>
            <a:ext cx="4125331" cy="9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326</Words>
  <Application>Microsoft Office PowerPoint</Application>
  <PresentationFormat>와이드스크린</PresentationFormat>
  <Paragraphs>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나눔스퀘어</vt:lpstr>
      <vt:lpstr>Franklin Gothic Medium Cond</vt:lpstr>
      <vt:lpstr>나눔스퀘어라운드 Bold</vt:lpstr>
      <vt:lpstr>Office 테마</vt:lpstr>
      <vt:lpstr>Plan2Explore</vt:lpstr>
      <vt:lpstr>PowerPoint 프레젠테이션</vt:lpstr>
      <vt:lpstr>PowerPoint 프레젠테이션</vt:lpstr>
      <vt:lpstr>PowerPoint 프레젠테이션</vt:lpstr>
      <vt:lpstr>Exploration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Solving Task</vt:lpstr>
      <vt:lpstr>PowerPoint 프레젠테이션</vt:lpstr>
      <vt:lpstr>PowerPoint 프레젠테이션</vt:lpstr>
      <vt:lpstr>Experiment</vt:lpstr>
      <vt:lpstr>PowerPoint 프레젠테이션</vt:lpstr>
      <vt:lpstr>PowerPoint 프레젠테이션</vt:lpstr>
      <vt:lpstr>PowerPoint 프레젠테이션</vt:lpstr>
      <vt:lpstr>Expected Information Gain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Plan2Explore</dc:title>
  <dc:creator>신민[ 학부재학 / 건축사회환경공학부 ]</dc:creator>
  <cp:lastModifiedBy>신민[ 학부재학 / 건축사회환경공학부 ]</cp:lastModifiedBy>
  <cp:revision>80</cp:revision>
  <dcterms:created xsi:type="dcterms:W3CDTF">2020-11-16T17:56:44Z</dcterms:created>
  <dcterms:modified xsi:type="dcterms:W3CDTF">2020-11-17T09:37:23Z</dcterms:modified>
</cp:coreProperties>
</file>