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291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504"/>
  </p:normalViewPr>
  <p:slideViewPr>
    <p:cSldViewPr snapToGrid="0">
      <p:cViewPr varScale="1">
        <p:scale>
          <a:sx n="110" d="100"/>
          <a:sy n="110" d="100"/>
        </p:scale>
        <p:origin x="200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E7A30-FF6F-4DE9-9B6F-3F9D5B86B2CD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5FA02-5C0C-49D2-90A1-1856CE372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03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4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12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94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2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5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3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3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3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8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5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6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브로드캐스팅은</a:t>
            </a:r>
            <a:r>
              <a:rPr lang="ko-KR" altLang="en-US" dirty="0"/>
              <a:t> 모양이 다른 배열들 간의 연산이 어떤 조건을 만족했을 때 가능해지도록 배열을 자동적으로 변환하는 것이라고 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그러고 누락되었거나 길이가 </a:t>
            </a:r>
            <a:r>
              <a:rPr lang="en-US" altLang="ko-KR" dirty="0"/>
              <a:t>1</a:t>
            </a:r>
            <a:r>
              <a:rPr lang="ko-KR" altLang="en-US" dirty="0"/>
              <a:t>인 차원에 대해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수행된다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브로드캐스팅이</a:t>
            </a:r>
            <a:r>
              <a:rPr lang="ko-KR" altLang="en-US" dirty="0"/>
              <a:t> 일어날 수 있는 조건은 다음과 같다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크기가 </a:t>
            </a:r>
            <a:r>
              <a:rPr lang="en-US" altLang="ko-KR" dirty="0"/>
              <a:t>1</a:t>
            </a:r>
            <a:r>
              <a:rPr lang="ko-KR" altLang="en-US" dirty="0"/>
              <a:t>일 때 가능하다 </a:t>
            </a:r>
            <a:r>
              <a:rPr lang="en-US" altLang="ko-KR" dirty="0"/>
              <a:t>: </a:t>
            </a:r>
            <a:r>
              <a:rPr lang="ko-KR" altLang="en-US" dirty="0"/>
              <a:t>두 배열 간의 연산에서 최소한 한의 배열의 차원이 </a:t>
            </a:r>
            <a:r>
              <a:rPr lang="en-US" altLang="ko-KR" dirty="0"/>
              <a:t>1</a:t>
            </a:r>
            <a:r>
              <a:rPr lang="ko-KR" altLang="en-US" dirty="0"/>
              <a:t>이라면 가능하다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차원의 짝이 맞을 때 가능하다</a:t>
            </a:r>
            <a:r>
              <a:rPr lang="en-US" altLang="ko-KR" dirty="0"/>
              <a:t> : </a:t>
            </a:r>
            <a:r>
              <a:rPr lang="ko-KR" altLang="en-US" dirty="0"/>
              <a:t>차원에 대해 축의 길이가 동일하면 </a:t>
            </a:r>
            <a:r>
              <a:rPr lang="ko-KR" altLang="en-US" dirty="0" err="1"/>
              <a:t>브로드캐스팅이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5FA02-5C0C-49D2-90A1-1856CE372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14A1-909B-46E3-B294-37949AA2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2E7E9-82B4-499C-B354-8D1DEF63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97336-0C19-430B-A125-A45C8BB0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AEC1F-3324-46EB-8ABF-2489B0A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325A-DFE3-4FF4-8419-DD42D1A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B8C98D-608C-4FDB-BE96-16B862A4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76" y="6144613"/>
            <a:ext cx="1007851" cy="4409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88E287-C73B-40D8-9C53-7A2E44C9BB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28" y="6027004"/>
            <a:ext cx="1581672" cy="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DEF63-7EBF-4DB0-A5BF-BA3B9BDB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F3E08-5664-4714-88BC-4C057148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89D0F-2250-4E58-9E61-62F5116B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B1754-9485-44AB-81AE-E67857D7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BCAA-D406-41A8-82E4-7717ADB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B018B4-3946-4612-A0E2-F101A31FB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D5D63-D986-4BFD-9664-7B2F50C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CB988-4E4C-40BC-B265-D3973292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88BEF-3769-4F85-A414-0FE45D48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7059D-039D-4FF3-A8E8-2229A420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9942-0512-4CC1-86EB-84D3AA26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5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1DDA1-84A0-4CC0-BB92-0371ECE8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441"/>
            <a:ext cx="10515600" cy="49000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72099-D671-4CF2-8578-4352BD46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71E95-CC3C-4346-8933-6814D03A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169EB-2129-4972-B81C-C7818BA35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046" y="149015"/>
            <a:ext cx="802839" cy="351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C4F7B3-66AD-4CB5-925C-93AE2DE3D6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064" y="0"/>
            <a:ext cx="1259936" cy="66195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92D1D4F-2C43-47D1-8373-166CFE08FE35}"/>
              </a:ext>
            </a:extLst>
          </p:cNvPr>
          <p:cNvSpPr txBox="1">
            <a:spLocks/>
          </p:cNvSpPr>
          <p:nvPr userDrawn="1"/>
        </p:nvSpPr>
        <p:spPr>
          <a:xfrm flipV="1">
            <a:off x="838200" y="923993"/>
            <a:ext cx="10515600" cy="45719"/>
          </a:xfrm>
          <a:prstGeom prst="rect">
            <a:avLst/>
          </a:prstGeom>
          <a:solidFill>
            <a:srgbClr val="A50034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2866511-ACB8-46BE-A828-298CC6FBB652}"/>
              </a:ext>
            </a:extLst>
          </p:cNvPr>
          <p:cNvSpPr txBox="1">
            <a:spLocks/>
          </p:cNvSpPr>
          <p:nvPr userDrawn="1"/>
        </p:nvSpPr>
        <p:spPr>
          <a:xfrm flipV="1">
            <a:off x="838200" y="6078876"/>
            <a:ext cx="10515600" cy="45719"/>
          </a:xfrm>
          <a:prstGeom prst="rect">
            <a:avLst/>
          </a:prstGeom>
          <a:solidFill>
            <a:srgbClr val="A50034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EE316E84-AF8F-4B0F-B20E-2955B64F976D}"/>
              </a:ext>
            </a:extLst>
          </p:cNvPr>
          <p:cNvSpPr txBox="1">
            <a:spLocks/>
          </p:cNvSpPr>
          <p:nvPr userDrawn="1"/>
        </p:nvSpPr>
        <p:spPr>
          <a:xfrm>
            <a:off x="3547246" y="63055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5654B5-EA54-4B83-B95D-2691550BF838}" type="slidenum">
              <a:rPr lang="ko-KR" altLang="en-US" b="0" smtClean="0">
                <a:solidFill>
                  <a:schemeClr val="tx1"/>
                </a:solidFill>
              </a:rPr>
              <a:pPr/>
              <a:t>‹#›</a:t>
            </a:fld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DA1A5-9DA1-4D54-8478-C543F754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268BF-2F3C-4DCB-BBA6-AA953987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FFCD6-D669-4C93-A29B-B5212FB0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BFE92-A2F8-4906-90DB-9C15CA8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05AC5-9D70-48BD-93B5-DDC84FD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AD4FA-A19A-49B5-8385-B961FA1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6519F-228D-4F51-9E06-57D8BAC40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3B74C-2C03-4ACB-9630-FA8199E7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12FF6-8DBC-4C93-BA2F-8300F078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C37CB-3C4E-485B-AA97-D9BE0D4C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FE15E-9CB0-438D-93CF-B583939A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3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B6E0-DDC2-44CA-921F-B73AB7D8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C373B-8510-4522-B430-05162835C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81E6F5-B35A-4CE2-8683-108BE77D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1156B2-E825-4970-936A-2F2BEC44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EF0A5F-90B1-43B5-81DA-1F5724845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C1DA75-6393-452D-95C3-D7639E59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3FAE38-D145-454E-917A-B781EC97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D4E52-A536-4819-B374-6FE0F32B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5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1005-7360-415F-9ABA-6E302452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00E689-E82E-4D26-A433-1E7C5398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99054-33A5-4270-9EAF-C164C6C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88A724-A80B-4C79-8AAA-FA3FCBFA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9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B76D3-52F1-4761-A6A3-1CB6B186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CA706-E253-40C8-BE14-529F8EA8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14B36-32FE-46A8-A7C4-25EC835D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ACB07-1446-44FD-8454-6D912FB3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C1086-45E5-4FD6-9327-222EA42A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44D7D-70B5-4AAE-9F89-EA42BB9CB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A0E65-5D48-42FC-9730-19E5E79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AB6A8-94DF-4900-A010-5EC32D2C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69372-0EAB-4DD9-A63C-B0BEE56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9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16CBA-3DD9-45A2-8454-C40E5415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C9D9F-3C58-4E2E-82FD-FE48E6AD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CE061-BFCF-482A-9AE0-51B0779C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02CA1C-BB4A-4167-8723-C82DF732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3FB3A-6491-4164-A5F9-EFA0598E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E3250-B3C6-4700-B826-0BD5DF3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5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96E34F-2ECA-49A7-BF4D-CCBD3D93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CB5C4-5872-4B5A-A396-420A6E36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E348-4081-4034-AB22-567B7E940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C44A-9D89-4C94-B4EB-4EE4C06269A4}" type="datetimeFigureOut">
              <a:rPr lang="ko-KR" altLang="en-US" smtClean="0"/>
              <a:t>2021. 10. 12.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286A6-8849-4488-84E7-D31F16CC5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FD712-4EC5-41E7-9A02-E3B293D0C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654B5-EA54-4B83-B95D-2691550BF8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9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D2B6-BD58-4325-A7CC-E7E79AA3C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CNN Introduction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B5043-831B-4699-9016-F72259BA8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2021.10.15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0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선형 모델을 무한정 쌓으면</a:t>
            </a:r>
            <a:r>
              <a:rPr lang="en-US" altLang="ko-KR" sz="2400" dirty="0"/>
              <a:t>,</a:t>
            </a:r>
            <a:r>
              <a:rPr lang="ko-KR" altLang="en-US" sz="2400" dirty="0"/>
              <a:t> 그저 하나의 선형 모델이 될 뿐임</a:t>
            </a:r>
            <a:endParaRPr lang="en-US" altLang="ko-KR" sz="2400" dirty="0"/>
          </a:p>
          <a:p>
            <a:r>
              <a:rPr lang="ko-KR" altLang="en-US" sz="2400" dirty="0"/>
              <a:t>따라서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딥러닝</a:t>
            </a:r>
            <a:r>
              <a:rPr lang="ko-KR" altLang="en-US" sz="2400" dirty="0"/>
              <a:t> 모델에서는 선형 함수 사이에 </a:t>
            </a:r>
            <a:r>
              <a:rPr lang="ko-KR" altLang="en-US" sz="2400" b="1" dirty="0"/>
              <a:t>활성화 함수</a:t>
            </a:r>
            <a:r>
              <a:rPr lang="ko-KR" altLang="en-US" sz="2400" dirty="0"/>
              <a:t>를 넣어 줌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FF0000"/>
                </a:solidFill>
              </a:rPr>
              <a:t>비선형적인 활성화 함수</a:t>
            </a:r>
            <a:r>
              <a:rPr lang="ko-KR" altLang="en-US" sz="2400" dirty="0"/>
              <a:t>를 넣어줌으로써</a:t>
            </a:r>
            <a:r>
              <a:rPr lang="en-US" altLang="ko-KR" sz="2400" dirty="0"/>
              <a:t>,</a:t>
            </a:r>
            <a:r>
              <a:rPr lang="ko-KR" altLang="en-US" sz="2400" dirty="0"/>
              <a:t> 층을 깊이 쌓는 의미를 갖게 됨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C4F012-732B-4048-ACE3-31F03308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1" y="2657107"/>
            <a:ext cx="8076821" cy="324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0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딥러닝에서는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쌓인 층들의 </a:t>
            </a:r>
            <a:r>
              <a:rPr lang="ko-KR" altLang="en-US" sz="2400" dirty="0" err="1">
                <a:solidFill>
                  <a:srgbClr val="FF0000"/>
                </a:solidFill>
              </a:rPr>
              <a:t>미분값을</a:t>
            </a:r>
            <a:r>
              <a:rPr lang="ko-KR" altLang="en-US" sz="2400" dirty="0">
                <a:solidFill>
                  <a:srgbClr val="FF0000"/>
                </a:solidFill>
              </a:rPr>
              <a:t> 모두 곱하는 </a:t>
            </a:r>
            <a:r>
              <a:rPr lang="ko-KR" altLang="en-US" sz="2400" dirty="0" err="1">
                <a:solidFill>
                  <a:srgbClr val="FF0000"/>
                </a:solidFill>
              </a:rPr>
              <a:t>역전파</a:t>
            </a:r>
            <a:r>
              <a:rPr lang="ko-KR" altLang="en-US" sz="2400" dirty="0"/>
              <a:t> 방식으로 학습됨</a:t>
            </a:r>
            <a:endParaRPr lang="en-US" altLang="ko-KR" sz="2400" dirty="0"/>
          </a:p>
          <a:p>
            <a:r>
              <a:rPr lang="ko-KR" altLang="en-US" sz="2400" dirty="0"/>
              <a:t>이 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b="1" dirty="0"/>
              <a:t>Sigmoid</a:t>
            </a:r>
            <a:r>
              <a:rPr lang="ko-KR" altLang="en-US" sz="2400" b="1" dirty="0"/>
              <a:t> 함수</a:t>
            </a:r>
            <a:r>
              <a:rPr lang="ko-KR" altLang="en-US" sz="2400" dirty="0"/>
              <a:t>는 양끝에서 </a:t>
            </a:r>
            <a:r>
              <a:rPr lang="en-US" altLang="ko-KR" sz="2400" dirty="0"/>
              <a:t>0</a:t>
            </a:r>
            <a:r>
              <a:rPr lang="ko-KR" altLang="en-US" sz="2400" dirty="0"/>
              <a:t> 근처의 </a:t>
            </a:r>
            <a:r>
              <a:rPr lang="ko-KR" altLang="en-US" sz="2400" dirty="0" err="1"/>
              <a:t>미분값을</a:t>
            </a:r>
            <a:r>
              <a:rPr lang="ko-KR" altLang="en-US" sz="2400" dirty="0"/>
              <a:t> 가져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b="1" dirty="0"/>
              <a:t>vanishing gradient</a:t>
            </a:r>
            <a:r>
              <a:rPr lang="en-US" altLang="ko-KR" sz="2400" dirty="0"/>
              <a:t> </a:t>
            </a:r>
            <a:r>
              <a:rPr lang="ko-KR" altLang="en-US" sz="2400" dirty="0"/>
              <a:t>문제가 발생할 수 있음 </a:t>
            </a:r>
            <a:endParaRPr lang="en-US" altLang="ko-KR" sz="2400" dirty="0"/>
          </a:p>
          <a:p>
            <a:r>
              <a:rPr lang="ko-KR" altLang="en-US" sz="2400" dirty="0" err="1"/>
              <a:t>양수값에</a:t>
            </a:r>
            <a:r>
              <a:rPr lang="ko-KR" altLang="en-US" sz="2400" dirty="0"/>
              <a:t> 한해서는 </a:t>
            </a:r>
            <a:r>
              <a:rPr lang="en-US" altLang="ko-KR" sz="2400" dirty="0"/>
              <a:t>1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미분값을</a:t>
            </a:r>
            <a:r>
              <a:rPr lang="ko-KR" altLang="en-US" sz="2400" dirty="0"/>
              <a:t> 뱉는 </a:t>
            </a:r>
            <a:r>
              <a:rPr lang="en-US" altLang="ko-KR" sz="2400" b="1" dirty="0" err="1"/>
              <a:t>ReLU</a:t>
            </a:r>
            <a:r>
              <a:rPr lang="ko-KR" altLang="en-US" sz="2400" dirty="0"/>
              <a:t>의 성능을 살펴볼 계획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C4F012-732B-4048-ACE3-31F03308E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00" y="3015923"/>
            <a:ext cx="6988800" cy="28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0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FC Layer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모든 </a:t>
            </a:r>
            <a:r>
              <a:rPr lang="en-US" altLang="ko-KR" sz="2400" dirty="0"/>
              <a:t>Input</a:t>
            </a:r>
            <a:r>
              <a:rPr lang="ko-KR" altLang="en-US" sz="2400" dirty="0"/>
              <a:t> 노드에 </a:t>
            </a:r>
            <a:r>
              <a:rPr lang="ko-KR" altLang="en-US" sz="2400" dirty="0" err="1"/>
              <a:t>파라미터를</a:t>
            </a:r>
            <a:r>
              <a:rPr lang="ko-KR" altLang="en-US" sz="2400" dirty="0"/>
              <a:t> 연결하여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연산하는 </a:t>
            </a:r>
            <a:r>
              <a:rPr lang="en-US" altLang="ko-KR" sz="2400" dirty="0"/>
              <a:t>layer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6AE53F-5B0A-F343-ABED-F38F5013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98439"/>
            <a:ext cx="8610600" cy="37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Layer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신경망의 중간 </a:t>
            </a:r>
            <a:r>
              <a:rPr lang="ko-KR" altLang="en-US" sz="2400" dirty="0" err="1"/>
              <a:t>산출값을</a:t>
            </a:r>
            <a:r>
              <a:rPr lang="ko-KR" altLang="en-US" sz="2400" dirty="0"/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배치별</a:t>
            </a:r>
            <a:r>
              <a:rPr lang="ko-KR" altLang="en-US" sz="2400" dirty="0">
                <a:solidFill>
                  <a:srgbClr val="FF0000"/>
                </a:solidFill>
              </a:rPr>
              <a:t> 평균과 분산으로 </a:t>
            </a:r>
            <a:r>
              <a:rPr lang="ko-KR" altLang="en-US" sz="2400" dirty="0" err="1">
                <a:solidFill>
                  <a:srgbClr val="FF0000"/>
                </a:solidFill>
              </a:rPr>
              <a:t>정규화</a:t>
            </a:r>
            <a:r>
              <a:rPr lang="ko-KR" altLang="en-US" sz="2400" dirty="0" err="1"/>
              <a:t>하여</a:t>
            </a:r>
            <a:r>
              <a:rPr lang="en-US" altLang="ko-KR" sz="2400" dirty="0"/>
              <a:t>,</a:t>
            </a:r>
            <a:r>
              <a:rPr lang="ko-KR" altLang="en-US" sz="2400" dirty="0"/>
              <a:t> 학습의 안정성을 도움</a:t>
            </a:r>
            <a:r>
              <a:rPr lang="en-US" altLang="ko-KR" sz="2400" dirty="0"/>
              <a:t>.</a:t>
            </a:r>
          </a:p>
          <a:p>
            <a:r>
              <a:rPr lang="en-US" altLang="ko-KR" sz="2400" b="1" dirty="0"/>
              <a:t>Covariate shift</a:t>
            </a:r>
            <a:r>
              <a:rPr lang="en-US" altLang="ko-KR" sz="2400" dirty="0"/>
              <a:t> </a:t>
            </a:r>
            <a:r>
              <a:rPr lang="ko-KR" altLang="en-US" sz="2400" dirty="0"/>
              <a:t>문제를 해결한다고 알려져 있음</a:t>
            </a:r>
            <a:endParaRPr lang="en-US" altLang="ko-K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8C0A-9F2C-E34A-B3DB-9248C41F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5" y="2743202"/>
            <a:ext cx="10473989" cy="28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1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Input</a:t>
            </a:r>
            <a:r>
              <a:rPr lang="ko-KR" altLang="en-US" sz="2400" dirty="0"/>
              <a:t>을 지정된 간격으로 순회하며 연산하는 층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0BAD0-2066-CA45-8259-74969BB38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50" y="1752690"/>
            <a:ext cx="6718300" cy="42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 Layer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Input</a:t>
            </a:r>
            <a:r>
              <a:rPr lang="ko-KR" altLang="en-US" sz="2400" dirty="0"/>
              <a:t>의 차원을 축소하되</a:t>
            </a:r>
            <a:r>
              <a:rPr lang="en-US" altLang="ko-KR" sz="2400" dirty="0"/>
              <a:t>,</a:t>
            </a:r>
            <a:r>
              <a:rPr lang="ko-KR" altLang="en-US" sz="2400" dirty="0"/>
              <a:t> 특정한 정보</a:t>
            </a:r>
            <a:r>
              <a:rPr lang="en-US" altLang="ko-KR" sz="2400" dirty="0"/>
              <a:t>(</a:t>
            </a:r>
            <a:r>
              <a:rPr lang="en-US" altLang="ko-KR" sz="2400" b="1" dirty="0"/>
              <a:t>Average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or Max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유지함</a:t>
            </a:r>
            <a:r>
              <a:rPr lang="en-US" altLang="ko-KR" sz="2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0F4A1-FF51-3C46-9983-82C5F215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33" y="1692321"/>
            <a:ext cx="4741133" cy="4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DD2B6-BD58-4325-A7CC-E7E79AA3C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 Black" panose="020B0A04020102020204" pitchFamily="34" charset="0"/>
              </a:rPr>
              <a:t>Thank you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15DDF-D035-432F-9DFF-8327DF06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94FBD-D070-48B7-A23A-11C01A29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800" b="1" dirty="0"/>
              <a:t>Confusion Matrix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MNIST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Dataset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Activation Function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FC Layer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Batch Normalization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Convolution Layer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Pooling Layer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9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성능 측정을 위해 </a:t>
            </a:r>
            <a:r>
              <a:rPr lang="ko-KR" altLang="en-US" sz="2400" dirty="0" err="1"/>
              <a:t>예측값과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실제값을</a:t>
            </a:r>
            <a:r>
              <a:rPr lang="ko-KR" altLang="en-US" sz="2400" dirty="0"/>
              <a:t> 비교한 표</a:t>
            </a:r>
            <a:endParaRPr lang="en-US" altLang="ko-KR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EF2E-5D37-2144-AE5D-6B8C373DA189}"/>
              </a:ext>
            </a:extLst>
          </p:cNvPr>
          <p:cNvGrpSpPr/>
          <p:nvPr/>
        </p:nvGrpSpPr>
        <p:grpSpPr>
          <a:xfrm>
            <a:off x="1193790" y="1822699"/>
            <a:ext cx="7402193" cy="4000704"/>
            <a:chOff x="128251" y="2596528"/>
            <a:chExt cx="7402193" cy="400070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0D4251-8BDF-5C46-A357-923310419825}"/>
                </a:ext>
              </a:extLst>
            </p:cNvPr>
            <p:cNvSpPr/>
            <p:nvPr/>
          </p:nvSpPr>
          <p:spPr>
            <a:xfrm>
              <a:off x="2611602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TP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Positive)</a:t>
              </a:r>
              <a:endParaRPr kumimoji="1" lang="ko-Kore-KR" altLang="en-US" sz="2200" b="1" dirty="0">
                <a:solidFill>
                  <a:schemeClr val="tx1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473F208-73C3-E248-8E55-EE168916C1DC}"/>
                </a:ext>
              </a:extLst>
            </p:cNvPr>
            <p:cNvSpPr/>
            <p:nvPr/>
          </p:nvSpPr>
          <p:spPr>
            <a:xfrm>
              <a:off x="5071023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62E82B7-3AAE-5E45-8AEC-11A7B7C23055}"/>
                </a:ext>
              </a:extLst>
            </p:cNvPr>
            <p:cNvSpPr/>
            <p:nvPr/>
          </p:nvSpPr>
          <p:spPr>
            <a:xfrm>
              <a:off x="2611602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FP</a:t>
              </a:r>
            </a:p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Positive)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51247F-703F-EC4F-B5EB-36FB0CF46AC8}"/>
                </a:ext>
              </a:extLst>
            </p:cNvPr>
            <p:cNvSpPr/>
            <p:nvPr/>
          </p:nvSpPr>
          <p:spPr>
            <a:xfrm>
              <a:off x="5071023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0" name="슬라이드 6 형태 10">
              <a:extLst>
                <a:ext uri="{FF2B5EF4-FFF2-40B4-BE49-F238E27FC236}">
                  <a16:creationId xmlns:a16="http://schemas.microsoft.com/office/drawing/2014/main" id="{52F74855-DC3B-4847-81C6-A6804D014C26}"/>
                </a:ext>
              </a:extLst>
            </p:cNvPr>
            <p:cNvSpPr/>
            <p:nvPr/>
          </p:nvSpPr>
          <p:spPr>
            <a:xfrm>
              <a:off x="4400988" y="2596528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예측값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1" name="슬라이드 6 형태 10">
              <a:extLst>
                <a:ext uri="{FF2B5EF4-FFF2-40B4-BE49-F238E27FC236}">
                  <a16:creationId xmlns:a16="http://schemas.microsoft.com/office/drawing/2014/main" id="{D90F281F-E66C-754E-B391-028C4AF44CF2}"/>
                </a:ext>
              </a:extLst>
            </p:cNvPr>
            <p:cNvSpPr/>
            <p:nvPr/>
          </p:nvSpPr>
          <p:spPr>
            <a:xfrm>
              <a:off x="128251" y="4830211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실제값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2" name="슬라이드 6 형태 10">
              <a:extLst>
                <a:ext uri="{FF2B5EF4-FFF2-40B4-BE49-F238E27FC236}">
                  <a16:creationId xmlns:a16="http://schemas.microsoft.com/office/drawing/2014/main" id="{DBA51275-1291-9A49-BD74-13A0BA1DA52C}"/>
                </a:ext>
              </a:extLst>
            </p:cNvPr>
            <p:cNvSpPr/>
            <p:nvPr/>
          </p:nvSpPr>
          <p:spPr>
            <a:xfrm>
              <a:off x="1271533" y="4073466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3" name="슬라이드 6 형태 10">
              <a:extLst>
                <a:ext uri="{FF2B5EF4-FFF2-40B4-BE49-F238E27FC236}">
                  <a16:creationId xmlns:a16="http://schemas.microsoft.com/office/drawing/2014/main" id="{A83EDAD9-5036-8F42-BA4B-74FA3A4A0C42}"/>
                </a:ext>
              </a:extLst>
            </p:cNvPr>
            <p:cNvSpPr/>
            <p:nvPr/>
          </p:nvSpPr>
          <p:spPr>
            <a:xfrm>
              <a:off x="3171277" y="2988822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4" name="슬라이드 6 형태 10">
              <a:extLst>
                <a:ext uri="{FF2B5EF4-FFF2-40B4-BE49-F238E27FC236}">
                  <a16:creationId xmlns:a16="http://schemas.microsoft.com/office/drawing/2014/main" id="{B84D22BA-E4F9-594A-8B05-516F6B64B226}"/>
                </a:ext>
              </a:extLst>
            </p:cNvPr>
            <p:cNvSpPr/>
            <p:nvPr/>
          </p:nvSpPr>
          <p:spPr>
            <a:xfrm>
              <a:off x="5555592" y="2988822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5" name="슬라이드 6 형태 10">
              <a:extLst>
                <a:ext uri="{FF2B5EF4-FFF2-40B4-BE49-F238E27FC236}">
                  <a16:creationId xmlns:a16="http://schemas.microsoft.com/office/drawing/2014/main" id="{61505100-74D8-1447-9459-1E917236AA07}"/>
                </a:ext>
              </a:extLst>
            </p:cNvPr>
            <p:cNvSpPr/>
            <p:nvPr/>
          </p:nvSpPr>
          <p:spPr>
            <a:xfrm>
              <a:off x="1196426" y="5586956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6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(2)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b="1" dirty="0"/>
                  <a:t>정확도</a:t>
                </a:r>
                <a:r>
                  <a:rPr lang="en-US" altLang="ko-KR" sz="2400" b="1" dirty="0"/>
                  <a:t>(accuracy)</a:t>
                </a:r>
              </a:p>
              <a:p>
                <a:pPr lvl="1"/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데이터 샘플 중 예측에 성공한 샘플의 비율 </a:t>
                </a:r>
                <a:r>
                  <a:rPr lang="en-US" altLang="ko-KR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𝐓𝐍</m:t>
                        </m:r>
                      </m:num>
                      <m:den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𝐅𝐍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𝐅𝐏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𝐓𝐍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 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B2962-34F7-9840-A3F9-063E410B7447}"/>
              </a:ext>
            </a:extLst>
          </p:cNvPr>
          <p:cNvGrpSpPr/>
          <p:nvPr/>
        </p:nvGrpSpPr>
        <p:grpSpPr>
          <a:xfrm>
            <a:off x="1078044" y="2155535"/>
            <a:ext cx="6896914" cy="3727613"/>
            <a:chOff x="128251" y="2596528"/>
            <a:chExt cx="7402193" cy="40007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F2BF9A2-B11E-8743-9C48-C4470F6991B3}"/>
                </a:ext>
              </a:extLst>
            </p:cNvPr>
            <p:cNvSpPr/>
            <p:nvPr/>
          </p:nvSpPr>
          <p:spPr>
            <a:xfrm>
              <a:off x="2611602" y="3570252"/>
              <a:ext cx="2459421" cy="1513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TP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Positive)</a:t>
              </a:r>
              <a:endParaRPr kumimoji="1" lang="ko-Kore-KR" altLang="en-US" sz="2200" b="1" dirty="0">
                <a:solidFill>
                  <a:schemeClr val="tx1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7278EC-DAD9-6A47-8DB2-547608706328}"/>
                </a:ext>
              </a:extLst>
            </p:cNvPr>
            <p:cNvSpPr/>
            <p:nvPr/>
          </p:nvSpPr>
          <p:spPr>
            <a:xfrm>
              <a:off x="5071023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7B9C5C-1541-AF4F-A557-9255CCA449AB}"/>
                </a:ext>
              </a:extLst>
            </p:cNvPr>
            <p:cNvSpPr/>
            <p:nvPr/>
          </p:nvSpPr>
          <p:spPr>
            <a:xfrm>
              <a:off x="2611602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FP</a:t>
              </a:r>
            </a:p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Positive)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4CB6E8-8013-2844-8987-A16A103BEB28}"/>
                </a:ext>
              </a:extLst>
            </p:cNvPr>
            <p:cNvSpPr/>
            <p:nvPr/>
          </p:nvSpPr>
          <p:spPr>
            <a:xfrm>
              <a:off x="5071023" y="5083742"/>
              <a:ext cx="2459421" cy="1513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1" name="슬라이드 6 형태 10">
              <a:extLst>
                <a:ext uri="{FF2B5EF4-FFF2-40B4-BE49-F238E27FC236}">
                  <a16:creationId xmlns:a16="http://schemas.microsoft.com/office/drawing/2014/main" id="{8B0AECB9-318F-EF48-9873-48716D6C9D27}"/>
                </a:ext>
              </a:extLst>
            </p:cNvPr>
            <p:cNvSpPr/>
            <p:nvPr/>
          </p:nvSpPr>
          <p:spPr>
            <a:xfrm>
              <a:off x="4400988" y="2596528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예측값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2" name="슬라이드 6 형태 10">
              <a:extLst>
                <a:ext uri="{FF2B5EF4-FFF2-40B4-BE49-F238E27FC236}">
                  <a16:creationId xmlns:a16="http://schemas.microsoft.com/office/drawing/2014/main" id="{2F95AD8D-C0B3-1646-9894-D5E691BBE487}"/>
                </a:ext>
              </a:extLst>
            </p:cNvPr>
            <p:cNvSpPr/>
            <p:nvPr/>
          </p:nvSpPr>
          <p:spPr>
            <a:xfrm>
              <a:off x="128251" y="4830211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실제값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3" name="슬라이드 6 형태 10">
              <a:extLst>
                <a:ext uri="{FF2B5EF4-FFF2-40B4-BE49-F238E27FC236}">
                  <a16:creationId xmlns:a16="http://schemas.microsoft.com/office/drawing/2014/main" id="{446A0A81-293A-9A4B-AC9A-8C34F3783B45}"/>
                </a:ext>
              </a:extLst>
            </p:cNvPr>
            <p:cNvSpPr/>
            <p:nvPr/>
          </p:nvSpPr>
          <p:spPr>
            <a:xfrm>
              <a:off x="1271533" y="4073466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4" name="슬라이드 6 형태 10">
              <a:extLst>
                <a:ext uri="{FF2B5EF4-FFF2-40B4-BE49-F238E27FC236}">
                  <a16:creationId xmlns:a16="http://schemas.microsoft.com/office/drawing/2014/main" id="{FFEAB194-ED40-DF41-8191-07137B7B089B}"/>
                </a:ext>
              </a:extLst>
            </p:cNvPr>
            <p:cNvSpPr/>
            <p:nvPr/>
          </p:nvSpPr>
          <p:spPr>
            <a:xfrm>
              <a:off x="3171277" y="2988822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5" name="슬라이드 6 형태 10">
              <a:extLst>
                <a:ext uri="{FF2B5EF4-FFF2-40B4-BE49-F238E27FC236}">
                  <a16:creationId xmlns:a16="http://schemas.microsoft.com/office/drawing/2014/main" id="{D93F7724-BAA2-CA41-915C-1CFCB793F302}"/>
                </a:ext>
              </a:extLst>
            </p:cNvPr>
            <p:cNvSpPr/>
            <p:nvPr/>
          </p:nvSpPr>
          <p:spPr>
            <a:xfrm>
              <a:off x="5555592" y="2988822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6" name="슬라이드 6 형태 10">
              <a:extLst>
                <a:ext uri="{FF2B5EF4-FFF2-40B4-BE49-F238E27FC236}">
                  <a16:creationId xmlns:a16="http://schemas.microsoft.com/office/drawing/2014/main" id="{4C4639E3-021A-C042-9A13-FA063789302F}"/>
                </a:ext>
              </a:extLst>
            </p:cNvPr>
            <p:cNvSpPr/>
            <p:nvPr/>
          </p:nvSpPr>
          <p:spPr>
            <a:xfrm>
              <a:off x="1196426" y="5586956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49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(3)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b="1" dirty="0"/>
                  <a:t>정밀도</a:t>
                </a:r>
                <a:r>
                  <a:rPr lang="en-US" altLang="ko-KR" sz="2400" b="1" dirty="0"/>
                  <a:t>(precision)</a:t>
                </a:r>
              </a:p>
              <a:p>
                <a:pPr lvl="1"/>
                <a:r>
                  <a:rPr lang="ko-KR" altLang="en-US" sz="2000" dirty="0"/>
                  <a:t>모델이 </a:t>
                </a:r>
                <a:r>
                  <a:rPr lang="en-US" altLang="ko-KR" sz="2000" dirty="0"/>
                  <a:t>Positive</a:t>
                </a:r>
                <a:r>
                  <a:rPr lang="ko-KR" altLang="en-US" sz="2000" dirty="0"/>
                  <a:t>로 예측한 것 중 </a:t>
                </a:r>
                <a:r>
                  <a:rPr lang="ko-KR" altLang="en-US" sz="2000" dirty="0" err="1"/>
                  <a:t>실제값</a:t>
                </a:r>
                <a:r>
                  <a:rPr lang="ko-KR" altLang="en-US" sz="2000" dirty="0"/>
                  <a:t> 또한 </a:t>
                </a:r>
                <a:r>
                  <a:rPr lang="en-US" altLang="ko-KR" sz="2000" dirty="0"/>
                  <a:t>Positive</a:t>
                </a:r>
                <a:r>
                  <a:rPr lang="ko-KR" altLang="en-US" sz="2000" dirty="0"/>
                  <a:t>인 비율 </a:t>
                </a:r>
                <a:r>
                  <a:rPr lang="en-US" altLang="ko-KR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</m:num>
                      <m:den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𝐅𝐏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 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9D4193-3AA6-4740-9F4F-44F7087AB6C6}"/>
              </a:ext>
            </a:extLst>
          </p:cNvPr>
          <p:cNvGrpSpPr/>
          <p:nvPr/>
        </p:nvGrpSpPr>
        <p:grpSpPr>
          <a:xfrm>
            <a:off x="1000245" y="1993488"/>
            <a:ext cx="7169383" cy="3874876"/>
            <a:chOff x="128251" y="2596528"/>
            <a:chExt cx="7402193" cy="40007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C990273-2EE4-2043-B585-B03DFBC4C5E7}"/>
                </a:ext>
              </a:extLst>
            </p:cNvPr>
            <p:cNvSpPr/>
            <p:nvPr/>
          </p:nvSpPr>
          <p:spPr>
            <a:xfrm>
              <a:off x="5071023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1B1D42-5A6A-6A49-8378-041518D2AC9E}"/>
                </a:ext>
              </a:extLst>
            </p:cNvPr>
            <p:cNvSpPr/>
            <p:nvPr/>
          </p:nvSpPr>
          <p:spPr>
            <a:xfrm>
              <a:off x="5071023" y="5083742"/>
              <a:ext cx="2459421" cy="15134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D1134A8-F1BB-BE41-8416-BA9E11AC8EE5}"/>
                </a:ext>
              </a:extLst>
            </p:cNvPr>
            <p:cNvSpPr/>
            <p:nvPr/>
          </p:nvSpPr>
          <p:spPr>
            <a:xfrm>
              <a:off x="2611602" y="3570252"/>
              <a:ext cx="2459421" cy="1513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TP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Positive)</a:t>
              </a:r>
              <a:endParaRPr kumimoji="1" lang="ko-Kore-KR" altLang="en-US" sz="2200" b="1" dirty="0">
                <a:solidFill>
                  <a:schemeClr val="tx1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1FACB21-0325-7C43-A9A6-867B85DA8825}"/>
                </a:ext>
              </a:extLst>
            </p:cNvPr>
            <p:cNvSpPr/>
            <p:nvPr/>
          </p:nvSpPr>
          <p:spPr>
            <a:xfrm>
              <a:off x="2611602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FP</a:t>
              </a:r>
            </a:p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Positive)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1" name="슬라이드 6 형태 10">
              <a:extLst>
                <a:ext uri="{FF2B5EF4-FFF2-40B4-BE49-F238E27FC236}">
                  <a16:creationId xmlns:a16="http://schemas.microsoft.com/office/drawing/2014/main" id="{2BF73F75-7AD1-834E-8506-316BA3168166}"/>
                </a:ext>
              </a:extLst>
            </p:cNvPr>
            <p:cNvSpPr/>
            <p:nvPr/>
          </p:nvSpPr>
          <p:spPr>
            <a:xfrm>
              <a:off x="4400988" y="2596528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예측값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2" name="슬라이드 6 형태 10">
              <a:extLst>
                <a:ext uri="{FF2B5EF4-FFF2-40B4-BE49-F238E27FC236}">
                  <a16:creationId xmlns:a16="http://schemas.microsoft.com/office/drawing/2014/main" id="{8D95B2AA-447B-074A-8C4D-0F46599C2EC6}"/>
                </a:ext>
              </a:extLst>
            </p:cNvPr>
            <p:cNvSpPr/>
            <p:nvPr/>
          </p:nvSpPr>
          <p:spPr>
            <a:xfrm>
              <a:off x="128251" y="4830211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실제값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3" name="슬라이드 6 형태 10">
              <a:extLst>
                <a:ext uri="{FF2B5EF4-FFF2-40B4-BE49-F238E27FC236}">
                  <a16:creationId xmlns:a16="http://schemas.microsoft.com/office/drawing/2014/main" id="{66EE2E72-CE57-A64E-9A7A-CC9C89467C24}"/>
                </a:ext>
              </a:extLst>
            </p:cNvPr>
            <p:cNvSpPr/>
            <p:nvPr/>
          </p:nvSpPr>
          <p:spPr>
            <a:xfrm>
              <a:off x="1271533" y="4073466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4" name="슬라이드 6 형태 10">
              <a:extLst>
                <a:ext uri="{FF2B5EF4-FFF2-40B4-BE49-F238E27FC236}">
                  <a16:creationId xmlns:a16="http://schemas.microsoft.com/office/drawing/2014/main" id="{746C2922-8D71-F846-95EF-BFBBA038B9F5}"/>
                </a:ext>
              </a:extLst>
            </p:cNvPr>
            <p:cNvSpPr/>
            <p:nvPr/>
          </p:nvSpPr>
          <p:spPr>
            <a:xfrm>
              <a:off x="3171277" y="2988822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5" name="슬라이드 6 형태 10">
              <a:extLst>
                <a:ext uri="{FF2B5EF4-FFF2-40B4-BE49-F238E27FC236}">
                  <a16:creationId xmlns:a16="http://schemas.microsoft.com/office/drawing/2014/main" id="{73D7609F-6491-F744-95C1-6ADC7EB34A60}"/>
                </a:ext>
              </a:extLst>
            </p:cNvPr>
            <p:cNvSpPr/>
            <p:nvPr/>
          </p:nvSpPr>
          <p:spPr>
            <a:xfrm>
              <a:off x="5555592" y="2988822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36" name="슬라이드 6 형태 10">
              <a:extLst>
                <a:ext uri="{FF2B5EF4-FFF2-40B4-BE49-F238E27FC236}">
                  <a16:creationId xmlns:a16="http://schemas.microsoft.com/office/drawing/2014/main" id="{72FEED97-5E9B-8442-B129-1A08C7884893}"/>
                </a:ext>
              </a:extLst>
            </p:cNvPr>
            <p:cNvSpPr/>
            <p:nvPr/>
          </p:nvSpPr>
          <p:spPr>
            <a:xfrm>
              <a:off x="1196426" y="5586956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1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(4)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b="1" dirty="0"/>
                  <a:t>재현도</a:t>
                </a:r>
                <a:r>
                  <a:rPr lang="en-US" altLang="ko-KR" sz="2400" b="1" dirty="0"/>
                  <a:t>(recall)</a:t>
                </a:r>
              </a:p>
              <a:p>
                <a:pPr lvl="1"/>
                <a:r>
                  <a:rPr lang="ko-KR" altLang="en-US" sz="2000" dirty="0" err="1"/>
                  <a:t>실제값이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Positive</a:t>
                </a:r>
                <a:r>
                  <a:rPr lang="ko-KR" altLang="en-US" sz="2000" dirty="0"/>
                  <a:t>인 것 중 모델이 </a:t>
                </a:r>
                <a:r>
                  <a:rPr lang="en-US" altLang="ko-KR" sz="2000" dirty="0"/>
                  <a:t>Positive</a:t>
                </a:r>
                <a:r>
                  <a:rPr lang="ko-KR" altLang="en-US" sz="2000" dirty="0"/>
                  <a:t>로 예측한 비율 </a:t>
                </a:r>
                <a:r>
                  <a:rPr lang="en-US" altLang="ko-KR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</m:num>
                      <m:den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𝐓𝐏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𝐅𝐍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 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0F042C-312C-9741-865D-EE2ACC307C20}"/>
              </a:ext>
            </a:extLst>
          </p:cNvPr>
          <p:cNvGrpSpPr/>
          <p:nvPr/>
        </p:nvGrpSpPr>
        <p:grpSpPr>
          <a:xfrm>
            <a:off x="1170641" y="2028212"/>
            <a:ext cx="7093683" cy="3833962"/>
            <a:chOff x="128251" y="2596528"/>
            <a:chExt cx="7402193" cy="40007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0B0208C-37BA-7545-BF3D-76447CA3112A}"/>
                </a:ext>
              </a:extLst>
            </p:cNvPr>
            <p:cNvSpPr/>
            <p:nvPr/>
          </p:nvSpPr>
          <p:spPr>
            <a:xfrm>
              <a:off x="2611602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FP</a:t>
              </a:r>
            </a:p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Positive)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AE6F4D-8F81-5C4C-BD54-240896ABEB7A}"/>
                </a:ext>
              </a:extLst>
            </p:cNvPr>
            <p:cNvSpPr/>
            <p:nvPr/>
          </p:nvSpPr>
          <p:spPr>
            <a:xfrm>
              <a:off x="5071023" y="5083742"/>
              <a:ext cx="2459421" cy="15134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C2AD18-4FD0-6A47-AD75-1C9105EF8DA1}"/>
                </a:ext>
              </a:extLst>
            </p:cNvPr>
            <p:cNvSpPr/>
            <p:nvPr/>
          </p:nvSpPr>
          <p:spPr>
            <a:xfrm>
              <a:off x="2611602" y="3570252"/>
              <a:ext cx="2459421" cy="1513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TP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Positive)</a:t>
              </a:r>
              <a:endParaRPr kumimoji="1" lang="ko-Kore-KR" altLang="en-US" sz="2200" b="1" dirty="0">
                <a:solidFill>
                  <a:schemeClr val="tx1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DB4B74-618F-7F4F-AB81-CB271C9969CD}"/>
                </a:ext>
              </a:extLst>
            </p:cNvPr>
            <p:cNvSpPr/>
            <p:nvPr/>
          </p:nvSpPr>
          <p:spPr>
            <a:xfrm>
              <a:off x="5071023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1" name="슬라이드 6 형태 10">
              <a:extLst>
                <a:ext uri="{FF2B5EF4-FFF2-40B4-BE49-F238E27FC236}">
                  <a16:creationId xmlns:a16="http://schemas.microsoft.com/office/drawing/2014/main" id="{DD911C26-EF03-594E-968F-E8416C218A9E}"/>
                </a:ext>
              </a:extLst>
            </p:cNvPr>
            <p:cNvSpPr/>
            <p:nvPr/>
          </p:nvSpPr>
          <p:spPr>
            <a:xfrm>
              <a:off x="4400988" y="2596528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예측값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2" name="슬라이드 6 형태 10">
              <a:extLst>
                <a:ext uri="{FF2B5EF4-FFF2-40B4-BE49-F238E27FC236}">
                  <a16:creationId xmlns:a16="http://schemas.microsoft.com/office/drawing/2014/main" id="{625EF151-FE4B-444F-9404-38063A3159B7}"/>
                </a:ext>
              </a:extLst>
            </p:cNvPr>
            <p:cNvSpPr/>
            <p:nvPr/>
          </p:nvSpPr>
          <p:spPr>
            <a:xfrm>
              <a:off x="128251" y="4830211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실제값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3" name="슬라이드 6 형태 10">
              <a:extLst>
                <a:ext uri="{FF2B5EF4-FFF2-40B4-BE49-F238E27FC236}">
                  <a16:creationId xmlns:a16="http://schemas.microsoft.com/office/drawing/2014/main" id="{C94B9FF9-DC37-4B47-B22B-4FD987BD94E9}"/>
                </a:ext>
              </a:extLst>
            </p:cNvPr>
            <p:cNvSpPr/>
            <p:nvPr/>
          </p:nvSpPr>
          <p:spPr>
            <a:xfrm>
              <a:off x="1271533" y="4073466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4" name="슬라이드 6 형태 10">
              <a:extLst>
                <a:ext uri="{FF2B5EF4-FFF2-40B4-BE49-F238E27FC236}">
                  <a16:creationId xmlns:a16="http://schemas.microsoft.com/office/drawing/2014/main" id="{A9256265-F4D4-8A41-AD78-27E640A8DF6D}"/>
                </a:ext>
              </a:extLst>
            </p:cNvPr>
            <p:cNvSpPr/>
            <p:nvPr/>
          </p:nvSpPr>
          <p:spPr>
            <a:xfrm>
              <a:off x="3171277" y="2988822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5" name="슬라이드 6 형태 10">
              <a:extLst>
                <a:ext uri="{FF2B5EF4-FFF2-40B4-BE49-F238E27FC236}">
                  <a16:creationId xmlns:a16="http://schemas.microsoft.com/office/drawing/2014/main" id="{D1AADB9E-1F8E-6242-8426-56079D6CFF6E}"/>
                </a:ext>
              </a:extLst>
            </p:cNvPr>
            <p:cNvSpPr/>
            <p:nvPr/>
          </p:nvSpPr>
          <p:spPr>
            <a:xfrm>
              <a:off x="5555592" y="2988822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6" name="슬라이드 6 형태 10">
              <a:extLst>
                <a:ext uri="{FF2B5EF4-FFF2-40B4-BE49-F238E27FC236}">
                  <a16:creationId xmlns:a16="http://schemas.microsoft.com/office/drawing/2014/main" id="{BB4B41E4-B7F7-A446-89A5-E22A674EBA91}"/>
                </a:ext>
              </a:extLst>
            </p:cNvPr>
            <p:cNvSpPr/>
            <p:nvPr/>
          </p:nvSpPr>
          <p:spPr>
            <a:xfrm>
              <a:off x="1196426" y="5586956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7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Confusion Matrix (5)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F1 Score</a:t>
                </a:r>
              </a:p>
              <a:p>
                <a:pPr lvl="1"/>
                <a:r>
                  <a:rPr lang="ko-KR" altLang="en-US" sz="2000" dirty="0"/>
                  <a:t>정밀도와 </a:t>
                </a:r>
                <a:r>
                  <a:rPr lang="ko-KR" altLang="en-US" sz="2000" dirty="0" err="1"/>
                  <a:t>재현도의</a:t>
                </a:r>
                <a:r>
                  <a:rPr lang="ko-KR" altLang="en-US" sz="2000" dirty="0"/>
                  <a:t> 조화 평균 </a:t>
                </a:r>
                <a:r>
                  <a:rPr lang="en-US" altLang="ko-KR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(</a:t>
                </a:r>
                <a:r>
                  <a:rPr lang="ko-KR" altLang="en-US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역수의 산술평균의 역수</a:t>
                </a:r>
                <a:r>
                  <a:rPr lang="en-US" altLang="ko-KR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,</a:t>
                </a:r>
                <a:r>
                  <a:rPr lang="ko-KR" altLang="en-US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>
                            <a:solidFill>
                              <a:prstClr val="black">
                                <a:lumMod val="85000"/>
                                <a:lumOff val="15000"/>
                              </a:prstClr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𝟐</m:t>
                        </m:r>
                        <m:r>
                          <a:rPr lang="en-US" altLang="ko-KR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𝐏𝐫𝐞𝐜𝐢𝐬𝐢𝐨𝐧</m:t>
                        </m:r>
                        <m:r>
                          <a:rPr lang="en-US" altLang="ko-KR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en-US" altLang="ko-K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𝑷𝒓𝒆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𝐜𝐢𝐬𝐢𝐨𝐧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+</m:t>
                        </m:r>
                        <m:r>
                          <a:rPr lang="en-US" altLang="ko-KR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Kakao OTF Regular" panose="020B0600000101010101" pitchFamily="34" charset="-127"/>
                          </a:rPr>
                          <m:t>𝐑𝐞𝐜𝐚𝐥𝐥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Kakao OTF Regular" panose="020B0600000101010101" pitchFamily="34" charset="-127"/>
                    <a:ea typeface="Kakao OTF Regular" panose="020B0600000101010101" pitchFamily="34" charset="-127"/>
                  </a:rPr>
                  <a:t> 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6BA3C6-C618-4A49-A89F-275F0BCDA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0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F0F042C-312C-9741-865D-EE2ACC307C20}"/>
              </a:ext>
            </a:extLst>
          </p:cNvPr>
          <p:cNvGrpSpPr/>
          <p:nvPr/>
        </p:nvGrpSpPr>
        <p:grpSpPr>
          <a:xfrm>
            <a:off x="1170641" y="2028212"/>
            <a:ext cx="7093683" cy="3833962"/>
            <a:chOff x="128251" y="2596528"/>
            <a:chExt cx="7402193" cy="40007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0B0208C-37BA-7545-BF3D-76447CA3112A}"/>
                </a:ext>
              </a:extLst>
            </p:cNvPr>
            <p:cNvSpPr/>
            <p:nvPr/>
          </p:nvSpPr>
          <p:spPr>
            <a:xfrm>
              <a:off x="2611602" y="508374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FP</a:t>
              </a:r>
            </a:p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Positive)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AE6F4D-8F81-5C4C-BD54-240896ABEB7A}"/>
                </a:ext>
              </a:extLst>
            </p:cNvPr>
            <p:cNvSpPr/>
            <p:nvPr/>
          </p:nvSpPr>
          <p:spPr>
            <a:xfrm>
              <a:off x="5071023" y="5083742"/>
              <a:ext cx="2459421" cy="15134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C2AD18-4FD0-6A47-AD75-1C9105EF8DA1}"/>
                </a:ext>
              </a:extLst>
            </p:cNvPr>
            <p:cNvSpPr/>
            <p:nvPr/>
          </p:nvSpPr>
          <p:spPr>
            <a:xfrm>
              <a:off x="2611602" y="3570252"/>
              <a:ext cx="2459421" cy="1513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TP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(True Positive)</a:t>
              </a:r>
              <a:endParaRPr kumimoji="1" lang="ko-Kore-KR" altLang="en-US" sz="2200" b="1" dirty="0">
                <a:solidFill>
                  <a:schemeClr val="tx1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DB4B74-618F-7F4F-AB81-CB271C9969CD}"/>
                </a:ext>
              </a:extLst>
            </p:cNvPr>
            <p:cNvSpPr/>
            <p:nvPr/>
          </p:nvSpPr>
          <p:spPr>
            <a:xfrm>
              <a:off x="5071023" y="3570252"/>
              <a:ext cx="2459421" cy="15134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FN</a:t>
              </a:r>
              <a:b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</a:br>
              <a:r>
                <a:rPr kumimoji="1" lang="en-US" altLang="ko-Kore-KR" sz="2200" b="1" dirty="0">
                  <a:solidFill>
                    <a:schemeClr val="tx1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(False Negative)</a:t>
              </a:r>
              <a:endParaRPr kumimoji="1" lang="ko-Kore-KR" altLang="en-US" sz="2200" b="1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1" name="슬라이드 6 형태 10">
              <a:extLst>
                <a:ext uri="{FF2B5EF4-FFF2-40B4-BE49-F238E27FC236}">
                  <a16:creationId xmlns:a16="http://schemas.microsoft.com/office/drawing/2014/main" id="{DD911C26-EF03-594E-968F-E8416C218A9E}"/>
                </a:ext>
              </a:extLst>
            </p:cNvPr>
            <p:cNvSpPr/>
            <p:nvPr/>
          </p:nvSpPr>
          <p:spPr>
            <a:xfrm>
              <a:off x="4400988" y="2596528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예측값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2" name="슬라이드 6 형태 10">
              <a:extLst>
                <a:ext uri="{FF2B5EF4-FFF2-40B4-BE49-F238E27FC236}">
                  <a16:creationId xmlns:a16="http://schemas.microsoft.com/office/drawing/2014/main" id="{625EF151-FE4B-444F-9404-38063A3159B7}"/>
                </a:ext>
              </a:extLst>
            </p:cNvPr>
            <p:cNvSpPr/>
            <p:nvPr/>
          </p:nvSpPr>
          <p:spPr>
            <a:xfrm>
              <a:off x="128251" y="4830211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ko-KR" altLang="en-US" sz="2200" b="1" dirty="0" err="1">
                  <a:solidFill>
                    <a:srgbClr val="FF0000"/>
                  </a:solidFill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실제값</a:t>
              </a:r>
              <a:endParaRPr lang="en-US" altLang="ko-KR" sz="2200" dirty="0">
                <a:solidFill>
                  <a:srgbClr val="FF0000"/>
                </a:solidFill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3" name="슬라이드 6 형태 10">
              <a:extLst>
                <a:ext uri="{FF2B5EF4-FFF2-40B4-BE49-F238E27FC236}">
                  <a16:creationId xmlns:a16="http://schemas.microsoft.com/office/drawing/2014/main" id="{C94B9FF9-DC37-4B47-B22B-4FD987BD94E9}"/>
                </a:ext>
              </a:extLst>
            </p:cNvPr>
            <p:cNvSpPr/>
            <p:nvPr/>
          </p:nvSpPr>
          <p:spPr>
            <a:xfrm>
              <a:off x="1271533" y="4073466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4" name="슬라이드 6 형태 10">
              <a:extLst>
                <a:ext uri="{FF2B5EF4-FFF2-40B4-BE49-F238E27FC236}">
                  <a16:creationId xmlns:a16="http://schemas.microsoft.com/office/drawing/2014/main" id="{A9256265-F4D4-8A41-AD78-27E640A8DF6D}"/>
                </a:ext>
              </a:extLst>
            </p:cNvPr>
            <p:cNvSpPr/>
            <p:nvPr/>
          </p:nvSpPr>
          <p:spPr>
            <a:xfrm>
              <a:off x="3171277" y="2988822"/>
              <a:ext cx="1340069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Positive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5" name="슬라이드 6 형태 10">
              <a:extLst>
                <a:ext uri="{FF2B5EF4-FFF2-40B4-BE49-F238E27FC236}">
                  <a16:creationId xmlns:a16="http://schemas.microsoft.com/office/drawing/2014/main" id="{D1AADB9E-1F8E-6242-8426-56079D6CFF6E}"/>
                </a:ext>
              </a:extLst>
            </p:cNvPr>
            <p:cNvSpPr/>
            <p:nvPr/>
          </p:nvSpPr>
          <p:spPr>
            <a:xfrm>
              <a:off x="5555592" y="2988822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  <p:sp>
          <p:nvSpPr>
            <p:cNvPr id="26" name="슬라이드 6 형태 10">
              <a:extLst>
                <a:ext uri="{FF2B5EF4-FFF2-40B4-BE49-F238E27FC236}">
                  <a16:creationId xmlns:a16="http://schemas.microsoft.com/office/drawing/2014/main" id="{BB4B41E4-B7F7-A446-89A5-E22A674EBA91}"/>
                </a:ext>
              </a:extLst>
            </p:cNvPr>
            <p:cNvSpPr/>
            <p:nvPr/>
          </p:nvSpPr>
          <p:spPr>
            <a:xfrm>
              <a:off x="1196426" y="5586956"/>
              <a:ext cx="1490281" cy="507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30000"/>
                </a:lnSpc>
                <a:defRPr/>
              </a:pPr>
              <a:r>
                <a:rPr lang="en-US" altLang="ko-KR" sz="2200" b="1" dirty="0">
                  <a:latin typeface="Kakao OTF Regular" panose="020B0600000101010101" pitchFamily="34" charset="-127"/>
                  <a:ea typeface="Kakao OTF Regular" panose="020B0600000101010101" pitchFamily="34" charset="-127"/>
                </a:rPr>
                <a:t>Negative</a:t>
              </a:r>
              <a:endParaRPr lang="en-US" altLang="ko-KR" sz="2200" dirty="0">
                <a:latin typeface="Kakao OTF Regular" panose="020B0600000101010101" pitchFamily="34" charset="-127"/>
                <a:ea typeface="Kakao OTF Regular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37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0~9</a:t>
            </a:r>
            <a:r>
              <a:rPr lang="ko-KR" altLang="en-US" sz="2400" dirty="0"/>
              <a:t> 사이 숫자들의 </a:t>
            </a:r>
            <a:r>
              <a:rPr lang="en-US" altLang="ko-KR" sz="2400" dirty="0"/>
              <a:t>handwritten database</a:t>
            </a:r>
          </a:p>
          <a:p>
            <a:r>
              <a:rPr lang="ko-KR" altLang="en-US" sz="2400" dirty="0"/>
              <a:t>이미지 분류 문제에 사용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B87D59-D853-EB49-90D4-6F3DE42D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45" y="2156852"/>
            <a:ext cx="6559550" cy="36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636B-7BB8-45CF-BBEB-756279BB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 Dataset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BA3C6-C618-4A49-A89F-275F0BCD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28x28 </a:t>
            </a:r>
            <a:r>
              <a:rPr lang="ko-KR" altLang="en-US" sz="2400" dirty="0"/>
              <a:t>크기의 </a:t>
            </a:r>
            <a:r>
              <a:rPr lang="ko-KR" altLang="en-US" sz="2400" dirty="0">
                <a:solidFill>
                  <a:srgbClr val="FF0000"/>
                </a:solidFill>
              </a:rPr>
              <a:t>흑백</a:t>
            </a:r>
            <a:r>
              <a:rPr lang="ko-KR" altLang="en-US" sz="2400" dirty="0"/>
              <a:t> 그림 </a:t>
            </a:r>
            <a:r>
              <a:rPr lang="en-US" altLang="ko-KR" sz="2400" dirty="0"/>
              <a:t>(28</a:t>
            </a:r>
            <a:r>
              <a:rPr lang="ko-KR" altLang="en-US" sz="2400" dirty="0"/>
              <a:t> </a:t>
            </a:r>
            <a:r>
              <a:rPr lang="en-US" altLang="ko-KR" sz="2400" dirty="0"/>
              <a:t>x 28 x </a:t>
            </a:r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en-US" altLang="ko-KR" sz="2400" dirty="0"/>
              <a:t>)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075B44-899F-2145-9E6E-D8859043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3" y="1938565"/>
            <a:ext cx="3479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 AI 시각지능">
      <a:majorFont>
        <a:latin typeface="나눔고딕 ExtraBold"/>
        <a:ea typeface="나눔고딕 ExtraBold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1326</Words>
  <Application>Microsoft Macintosh PowerPoint</Application>
  <PresentationFormat>와이드스크린</PresentationFormat>
  <Paragraphs>200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 ExtraBold</vt:lpstr>
      <vt:lpstr>나눔바른고딕</vt:lpstr>
      <vt:lpstr>Kakao OTF Regular</vt:lpstr>
      <vt:lpstr>맑은 고딕</vt:lpstr>
      <vt:lpstr>Arial</vt:lpstr>
      <vt:lpstr>Arial Black</vt:lpstr>
      <vt:lpstr>Cambria Math</vt:lpstr>
      <vt:lpstr>Office 테마</vt:lpstr>
      <vt:lpstr>CNN Introduction</vt:lpstr>
      <vt:lpstr>Contents</vt:lpstr>
      <vt:lpstr>Confusion Matrix (1)</vt:lpstr>
      <vt:lpstr>Confusion Matrix (2)</vt:lpstr>
      <vt:lpstr>Confusion Matrix (3)</vt:lpstr>
      <vt:lpstr>Confusion Matrix (4)</vt:lpstr>
      <vt:lpstr>Confusion Matrix (5)</vt:lpstr>
      <vt:lpstr>MNIST Dataset (1)</vt:lpstr>
      <vt:lpstr>MNIST Dataset (2)</vt:lpstr>
      <vt:lpstr>Activation Function (1)</vt:lpstr>
      <vt:lpstr>Activation Function (2)</vt:lpstr>
      <vt:lpstr>FC Layer </vt:lpstr>
      <vt:lpstr>Batch Normalization Layer </vt:lpstr>
      <vt:lpstr>Convolution Layer </vt:lpstr>
      <vt:lpstr>Pooling Layer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JONGWOO</dc:creator>
  <cp:lastModifiedBy>배 상민</cp:lastModifiedBy>
  <cp:revision>18</cp:revision>
  <dcterms:created xsi:type="dcterms:W3CDTF">2021-09-13T12:42:54Z</dcterms:created>
  <dcterms:modified xsi:type="dcterms:W3CDTF">2021-10-12T05:50:04Z</dcterms:modified>
</cp:coreProperties>
</file>