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312" r:id="rId4"/>
    <p:sldId id="313" r:id="rId5"/>
    <p:sldId id="292" r:id="rId6"/>
    <p:sldId id="293" r:id="rId7"/>
    <p:sldId id="294" r:id="rId8"/>
    <p:sldId id="311" r:id="rId9"/>
    <p:sldId id="295" r:id="rId10"/>
    <p:sldId id="297" r:id="rId11"/>
    <p:sldId id="299" r:id="rId12"/>
    <p:sldId id="300" r:id="rId13"/>
    <p:sldId id="298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0" r:id="rId23"/>
    <p:sldId id="309" r:id="rId24"/>
    <p:sldId id="314" r:id="rId25"/>
    <p:sldId id="315" r:id="rId26"/>
    <p:sldId id="316" r:id="rId27"/>
    <p:sldId id="273" r:id="rId28"/>
    <p:sldId id="256" r:id="rId29"/>
    <p:sldId id="25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864" userDrawn="1">
          <p15:clr>
            <a:srgbClr val="A4A3A4"/>
          </p15:clr>
        </p15:guide>
        <p15:guide id="3" pos="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36" y="102"/>
      </p:cViewPr>
      <p:guideLst>
        <p:guide orient="horz" pos="2160"/>
        <p:guide pos="6864"/>
        <p:guide pos="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5CA8-0B86-45CC-90D9-D7261EA72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74F66-3F05-4C63-99B0-C6A5818D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1AA9-7014-4E1B-ADAB-62B64226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7626A-C57C-4FB4-A366-040A13D8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ACF2-F38C-453B-8927-EDE21ABC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B502-A221-4538-AB57-6B352D3E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86326-B7CD-4CD6-ADD5-55D6BBBE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AA41F-7F67-460E-9954-6127DA78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05E6-6230-4436-8E76-3FCF30EE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0CBC-4AE5-4BAF-B9EE-1BBD0583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DE975-86F1-45E0-9D25-F34CBBC5E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FDDCB-6B22-46B4-BE0A-E8B314C6F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DA824-0757-4196-BB4C-021F87AB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9027-C71F-4EAE-BAFB-841B17C5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88D43-71D4-4AAB-AB26-473E48CB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7AA3-11CF-451A-AB95-A8ECA166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95EE-6F77-4119-B612-9EAD2E2D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C003F-BACB-4736-9220-A43192E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6286-AA70-404E-A325-47084470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0256-2AD8-4FC5-BC1B-963D6FDF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3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11C9-9F84-4889-9A49-54CFECA7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90B16-3F74-4AF0-9C7A-1337547C6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2A89F-CEBC-4D00-8AD4-3677C415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C2B55-915F-4AC3-99F3-B8F06351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AD13D-210E-4C42-9626-77DFCE3B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D579-97C7-4FAC-8A30-C024AB68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9C0-8309-4391-98E7-23A6FEBFE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97BB9-E6BC-4A10-BFDB-F7088A92C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CAF73-367E-4705-A592-12463407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AEF92-5F4C-4A77-BB92-41D69D2F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2B2FA-2FB5-4509-898F-EE7F1FE6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1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B829-923D-464A-A11E-26E82456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7262E-57C7-481A-A395-E64A80F55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C36D8-BABA-4757-AF43-C02668B0B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DFE99-1AD4-4034-A82F-94DC66AFB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677FD-424C-45C9-80B0-C9BC301B8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C729A-6F7D-4703-936C-BD34C8C7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28FA7-F576-4727-AE72-006332AD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68F40-2C02-474B-8929-FCD729D4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A73D-80DA-41EC-9062-A2E62F8D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EE100-43DE-46A4-A276-562925B8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56567-AB80-49F7-9DB5-2FC5DC25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6DDE5-75F1-4D79-88FC-85625547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99359-A55D-4392-9C36-A357E3C3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AAFCA-2053-4881-BF2D-BC2208F1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728E-CE35-4475-BE18-CA436AB2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17DC-C92F-4C11-BDA8-0CD1FE03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0068-0714-4ABB-A0E3-605955E77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CDA47-2306-4A28-A671-3B44F2AFA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6A0E9-97AF-41FF-9910-E34DB04D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25F4F-4463-42F2-A22E-0EF25E77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79348-2949-4625-BF81-4E30BF6F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8072-E19B-4D3B-81E7-5719978E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3B977-0E60-49BD-A8A4-CBE787234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12BD8-0FD8-4B18-9E52-958D33FC1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8FFD0-457E-4ACB-846A-EA709797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60E39-A07E-41B2-BCF4-CAF76767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ADD1-C489-4FB1-8202-9E7BC8C3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C514C-68E1-4D3F-8AEF-C4C17889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218F3-5B5A-4B7B-B581-ED29BDAFD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90971-0538-4971-ADA4-FA1D2F7E8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D226-C76B-435D-9B20-74F82DEBAEBA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61747-F118-4B93-B94F-DE36F2B78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4A0A-FCB5-4510-BC10-27A70D92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5CD72-DBF0-4C17-B279-FC15F47C3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Hello, my name is Erick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In the next serious of post I’m going to be sharing with you the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development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of an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art project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I’m making for a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friend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91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Protocol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This is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“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possible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”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because of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communication protocols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994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Protocol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2800" dirty="0">
                <a:solidFill>
                  <a:schemeClr val="bg2"/>
                </a:solidFill>
                <a:latin typeface="+mj-lt"/>
              </a:rPr>
              <a:t>“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In telecommunication, a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communication protocol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is a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system of rules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that allow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two or more entities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of a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communications system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to transmit information via any kind of variation of a physical quantity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”</a:t>
            </a:r>
          </a:p>
          <a:p>
            <a:r>
              <a:rPr lang="en-US" sz="2800" dirty="0">
                <a:solidFill>
                  <a:schemeClr val="bg2"/>
                </a:solidFill>
                <a:latin typeface="+mj-lt"/>
              </a:rPr>
              <a:t>	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–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800" i="1" dirty="0">
                <a:solidFill>
                  <a:schemeClr val="bg2"/>
                </a:solidFill>
                <a:latin typeface="+mj-lt"/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6467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Protocol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Basically, communication protocols are the rules for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information exchange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between transmitter and receiver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7268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Language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Often, humans call such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[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complex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]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communication protocols,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language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851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Language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As a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language user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e.g., English speaker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, you follow the rules of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syntax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form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and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semantics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meaning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explicitly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forming complete thoughts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, and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implicitly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listening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5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Language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Of course, when you know a language you know much more than the syntax and semantics of the language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i.e.,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phonetics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–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sound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morphology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–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prefixes/suffixes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, etc.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06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Language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Deviating from the rules of language often results in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miscommunication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communication errors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03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Language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Assuming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context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knowledge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, or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overloading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the receiver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listener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can also result in communication errors.</a:t>
            </a:r>
          </a:p>
        </p:txBody>
      </p:sp>
    </p:spTree>
    <p:extLst>
      <p:ext uri="{BB962C8B-B14F-4D97-AF65-F5344CB8AC3E}">
        <p14:creationId xmlns:p14="http://schemas.microsoft.com/office/powerpoint/2010/main" val="50228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73257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Language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Be careful, to communicate or use language is to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instruct the imagination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865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Language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To communicate well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effectively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is to be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aware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of the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cognitive-computational constraints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of the receiver, as well as,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system constraints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rules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of the communication protocol.</a:t>
            </a:r>
          </a:p>
        </p:txBody>
      </p:sp>
    </p:spTree>
    <p:extLst>
      <p:ext uri="{BB962C8B-B14F-4D97-AF65-F5344CB8AC3E}">
        <p14:creationId xmlns:p14="http://schemas.microsoft.com/office/powerpoint/2010/main" val="406665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Writing code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I’m going to be using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code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to do this.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135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Language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So, I’m going to instruct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communicate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my computer to make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“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art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”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using language…a programming language called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Processing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9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Processing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To communicate to my computer effectively, I must follow the syntax and semantics of the processing programming language,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carefully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555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Goal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Again, tell my computer to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take a photo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and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simulate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a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messy sketch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of it…Why? Trust me…It’s cool. </a:t>
            </a:r>
          </a:p>
        </p:txBody>
      </p:sp>
    </p:spTree>
    <p:extLst>
      <p:ext uri="{BB962C8B-B14F-4D97-AF65-F5344CB8AC3E}">
        <p14:creationId xmlns:p14="http://schemas.microsoft.com/office/powerpoint/2010/main" val="6963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DF79E6-A125-461C-95F5-EDB0488DC631}"/>
              </a:ext>
            </a:extLst>
          </p:cNvPr>
          <p:cNvSpPr/>
          <p:nvPr/>
        </p:nvSpPr>
        <p:spPr>
          <a:xfrm>
            <a:off x="612475" y="693312"/>
            <a:ext cx="10964174" cy="5448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BC3E3-9F75-491E-8818-746BF997239F}"/>
              </a:ext>
            </a:extLst>
          </p:cNvPr>
          <p:cNvSpPr txBox="1"/>
          <p:nvPr/>
        </p:nvSpPr>
        <p:spPr>
          <a:xfrm>
            <a:off x="612475" y="6325839"/>
            <a:ext cx="10925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err="1">
                <a:solidFill>
                  <a:srgbClr val="00B0F0"/>
                </a:solidFill>
                <a:latin typeface="+mj-lt"/>
              </a:rPr>
              <a:t>ai.art</a:t>
            </a:r>
            <a:r>
              <a:rPr lang="en-US" sz="2000" b="1" spc="3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intelligent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 computational artistic expressions</a:t>
            </a:r>
          </a:p>
        </p:txBody>
      </p:sp>
    </p:spTree>
    <p:extLst>
      <p:ext uri="{BB962C8B-B14F-4D97-AF65-F5344CB8AC3E}">
        <p14:creationId xmlns:p14="http://schemas.microsoft.com/office/powerpoint/2010/main" val="104958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DF79E6-A125-461C-95F5-EDB0488DC631}"/>
              </a:ext>
            </a:extLst>
          </p:cNvPr>
          <p:cNvSpPr/>
          <p:nvPr/>
        </p:nvSpPr>
        <p:spPr>
          <a:xfrm>
            <a:off x="612475" y="693312"/>
            <a:ext cx="10964174" cy="54486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BC3E3-9F75-491E-8818-746BF997239F}"/>
              </a:ext>
            </a:extLst>
          </p:cNvPr>
          <p:cNvSpPr txBox="1"/>
          <p:nvPr/>
        </p:nvSpPr>
        <p:spPr>
          <a:xfrm>
            <a:off x="612475" y="6325839"/>
            <a:ext cx="10925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err="1">
                <a:solidFill>
                  <a:srgbClr val="00B0F0"/>
                </a:solidFill>
                <a:latin typeface="+mj-lt"/>
              </a:rPr>
              <a:t>ai.art</a:t>
            </a:r>
            <a:r>
              <a:rPr lang="en-US" sz="2000" b="1" spc="3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intelligent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 computational artistic expressions</a:t>
            </a:r>
          </a:p>
        </p:txBody>
      </p:sp>
    </p:spTree>
    <p:extLst>
      <p:ext uri="{BB962C8B-B14F-4D97-AF65-F5344CB8AC3E}">
        <p14:creationId xmlns:p14="http://schemas.microsoft.com/office/powerpoint/2010/main" val="158753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C4ABB29-088D-45C7-9F23-9FC127C5E299}"/>
              </a:ext>
            </a:extLst>
          </p:cNvPr>
          <p:cNvGrpSpPr/>
          <p:nvPr/>
        </p:nvGrpSpPr>
        <p:grpSpPr>
          <a:xfrm>
            <a:off x="1116041" y="2513485"/>
            <a:ext cx="2493034" cy="3599675"/>
            <a:chOff x="2087591" y="3208810"/>
            <a:chExt cx="2493034" cy="35996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4B1662-8F3B-4504-9EEC-7441330B6B66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56BDB4-4B7E-4F8B-AD5F-4D400204149D}"/>
                </a:ext>
              </a:extLst>
            </p:cNvPr>
            <p:cNvSpPr/>
            <p:nvPr/>
          </p:nvSpPr>
          <p:spPr>
            <a:xfrm>
              <a:off x="2211890" y="3945360"/>
              <a:ext cx="2244437" cy="2750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D320E1-7B4E-4B0B-8B63-02678E9B753D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drawing</a:t>
              </a:r>
              <a:r>
                <a:rPr lang="en-US" sz="1400" dirty="0" err="1">
                  <a:solidFill>
                    <a:srgbClr val="00B0F0"/>
                  </a:solidFill>
                  <a:latin typeface="+mj-lt"/>
                </a:rPr>
                <a:t>.</a:t>
              </a:r>
              <a:r>
                <a:rPr lang="en-US" sz="1400" dirty="0" err="1">
                  <a:latin typeface="+mj-lt"/>
                </a:rPr>
                <a:t>machine</a:t>
              </a:r>
              <a:r>
                <a:rPr lang="en-US" sz="1400" spc="300" dirty="0">
                  <a:latin typeface="+mj-lt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platform for machine generated art</a:t>
              </a:r>
              <a:r>
                <a:rPr lang="en-US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22B181-1120-4D29-A61E-36437AFA102F}"/>
              </a:ext>
            </a:extLst>
          </p:cNvPr>
          <p:cNvGrpSpPr/>
          <p:nvPr/>
        </p:nvGrpSpPr>
        <p:grpSpPr>
          <a:xfrm>
            <a:off x="4859366" y="2513485"/>
            <a:ext cx="2493034" cy="3599675"/>
            <a:chOff x="2087591" y="3208810"/>
            <a:chExt cx="2493034" cy="35996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080F5F-ACC8-4EE4-97DD-68A849F326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AB2A95-7DC9-4ABC-8561-42F24C3E98F1}"/>
                </a:ext>
              </a:extLst>
            </p:cNvPr>
            <p:cNvSpPr/>
            <p:nvPr/>
          </p:nvSpPr>
          <p:spPr>
            <a:xfrm>
              <a:off x="2211890" y="3945359"/>
              <a:ext cx="2244437" cy="2750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5CC8AC-8859-4AC4-86BA-F2F9BD3A1281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augment</a:t>
              </a:r>
              <a:r>
                <a:rPr lang="en-US" sz="1400" dirty="0" err="1">
                  <a:solidFill>
                    <a:srgbClr val="00B0F0"/>
                  </a:solidFill>
                  <a:latin typeface="+mj-lt"/>
                </a:rPr>
                <a:t>.</a:t>
              </a:r>
              <a:r>
                <a:rPr lang="en-US" sz="1400" dirty="0" err="1">
                  <a:latin typeface="+mj-lt"/>
                </a:rPr>
                <a:t>space</a:t>
              </a:r>
              <a:r>
                <a:rPr lang="en-US" sz="1400" spc="300" dirty="0">
                  <a:latin typeface="+mj-lt"/>
                </a:rPr>
                <a:t>()</a:t>
              </a:r>
            </a:p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tools for mapping architectural spaces</a:t>
              </a:r>
              <a:r>
                <a:rPr lang="en-US" sz="12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200" spc="3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9E838B-D7AA-49C7-A03E-ECD44A03297F}"/>
              </a:ext>
            </a:extLst>
          </p:cNvPr>
          <p:cNvGrpSpPr/>
          <p:nvPr/>
        </p:nvGrpSpPr>
        <p:grpSpPr>
          <a:xfrm>
            <a:off x="8412191" y="2496325"/>
            <a:ext cx="2493034" cy="3599675"/>
            <a:chOff x="2087591" y="3208810"/>
            <a:chExt cx="2493034" cy="35996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C136F4-B2F3-4775-917C-2BB7A7F5FA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232093-3013-4E1A-BFD1-CE43C74B0D21}"/>
                </a:ext>
              </a:extLst>
            </p:cNvPr>
            <p:cNvSpPr/>
            <p:nvPr/>
          </p:nvSpPr>
          <p:spPr>
            <a:xfrm>
              <a:off x="2211890" y="3962519"/>
              <a:ext cx="2244437" cy="27335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AFCF16-1367-4F8E-9AAC-950DA2C5002B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art</a:t>
              </a:r>
              <a:r>
                <a:rPr lang="en-US" sz="1400" dirty="0" err="1">
                  <a:solidFill>
                    <a:srgbClr val="00B0F0"/>
                  </a:solidFill>
                  <a:latin typeface="+mj-lt"/>
                </a:rPr>
                <a:t>.</a:t>
              </a:r>
              <a:r>
                <a:rPr lang="en-US" sz="1400" dirty="0" err="1">
                  <a:latin typeface="+mj-lt"/>
                </a:rPr>
                <a:t>wellness</a:t>
              </a:r>
              <a:r>
                <a:rPr lang="en-US" sz="1400" spc="300" dirty="0">
                  <a:latin typeface="+mj-lt"/>
                </a:rPr>
                <a:t>()</a:t>
              </a:r>
            </a:p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assisting health and wellness through art</a:t>
              </a:r>
              <a:r>
                <a:rPr lang="en-US" sz="12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8542DB-DEA1-4C56-935F-3C5EC7B78C42}"/>
              </a:ext>
            </a:extLst>
          </p:cNvPr>
          <p:cNvSpPr txBox="1"/>
          <p:nvPr/>
        </p:nvSpPr>
        <p:spPr>
          <a:xfrm>
            <a:off x="612475" y="701422"/>
            <a:ext cx="10925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err="1">
                <a:solidFill>
                  <a:srgbClr val="00B0F0"/>
                </a:solidFill>
                <a:latin typeface="+mj-lt"/>
              </a:rPr>
              <a:t>ai</a:t>
            </a:r>
            <a:r>
              <a:rPr lang="en-US" sz="1400" b="1" spc="3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spc="300" dirty="0" err="1">
                <a:solidFill>
                  <a:srgbClr val="00B0F0"/>
                </a:solidFill>
                <a:latin typeface="+mj-lt"/>
              </a:rPr>
              <a:t>art</a:t>
            </a:r>
            <a:r>
              <a:rPr lang="en-US" sz="2000" b="1" spc="3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intelligent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 computational artistic expressions</a:t>
            </a:r>
          </a:p>
        </p:txBody>
      </p:sp>
    </p:spTree>
    <p:extLst>
      <p:ext uri="{BB962C8B-B14F-4D97-AF65-F5344CB8AC3E}">
        <p14:creationId xmlns:p14="http://schemas.microsoft.com/office/powerpoint/2010/main" val="173582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C4ABB29-088D-45C7-9F23-9FC127C5E299}"/>
              </a:ext>
            </a:extLst>
          </p:cNvPr>
          <p:cNvGrpSpPr/>
          <p:nvPr/>
        </p:nvGrpSpPr>
        <p:grpSpPr>
          <a:xfrm>
            <a:off x="1116041" y="2513485"/>
            <a:ext cx="2493034" cy="3599675"/>
            <a:chOff x="2087591" y="3208810"/>
            <a:chExt cx="2493034" cy="35996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4B1662-8F3B-4504-9EEC-7441330B6B66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56BDB4-4B7E-4F8B-AD5F-4D400204149D}"/>
                </a:ext>
              </a:extLst>
            </p:cNvPr>
            <p:cNvSpPr/>
            <p:nvPr/>
          </p:nvSpPr>
          <p:spPr>
            <a:xfrm>
              <a:off x="2211890" y="3945360"/>
              <a:ext cx="2244437" cy="2750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D320E1-7B4E-4B0B-8B63-02678E9B753D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drawing</a:t>
              </a:r>
              <a:r>
                <a:rPr lang="en-US" sz="1400" dirty="0" err="1">
                  <a:solidFill>
                    <a:srgbClr val="00B0F0"/>
                  </a:solidFill>
                  <a:latin typeface="+mj-lt"/>
                </a:rPr>
                <a:t>.</a:t>
              </a:r>
              <a:r>
                <a:rPr lang="en-US" sz="1400" dirty="0" err="1">
                  <a:latin typeface="+mj-lt"/>
                </a:rPr>
                <a:t>machine</a:t>
              </a:r>
              <a:r>
                <a:rPr lang="en-US" sz="1400" spc="300" dirty="0">
                  <a:latin typeface="+mj-lt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platform for machine generated art</a:t>
              </a:r>
              <a:r>
                <a:rPr lang="en-US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22B181-1120-4D29-A61E-36437AFA102F}"/>
              </a:ext>
            </a:extLst>
          </p:cNvPr>
          <p:cNvGrpSpPr/>
          <p:nvPr/>
        </p:nvGrpSpPr>
        <p:grpSpPr>
          <a:xfrm>
            <a:off x="4859366" y="2513485"/>
            <a:ext cx="2493034" cy="3599675"/>
            <a:chOff x="2087591" y="3208810"/>
            <a:chExt cx="2493034" cy="35996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080F5F-ACC8-4EE4-97DD-68A849F326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AB2A95-7DC9-4ABC-8561-42F24C3E98F1}"/>
                </a:ext>
              </a:extLst>
            </p:cNvPr>
            <p:cNvSpPr/>
            <p:nvPr/>
          </p:nvSpPr>
          <p:spPr>
            <a:xfrm>
              <a:off x="2211890" y="3945359"/>
              <a:ext cx="2244437" cy="2750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5CC8AC-8859-4AC4-86BA-F2F9BD3A1281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augment</a:t>
              </a:r>
              <a:r>
                <a:rPr lang="en-US" sz="1400" dirty="0" err="1">
                  <a:solidFill>
                    <a:srgbClr val="00B0F0"/>
                  </a:solidFill>
                  <a:latin typeface="+mj-lt"/>
                </a:rPr>
                <a:t>.</a:t>
              </a:r>
              <a:r>
                <a:rPr lang="en-US" sz="1400" dirty="0" err="1">
                  <a:latin typeface="+mj-lt"/>
                </a:rPr>
                <a:t>space</a:t>
              </a:r>
              <a:r>
                <a:rPr lang="en-US" sz="1400" spc="300" dirty="0">
                  <a:latin typeface="+mj-lt"/>
                </a:rPr>
                <a:t>()</a:t>
              </a:r>
            </a:p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tools for mapping architectural spaces</a:t>
              </a:r>
              <a:r>
                <a:rPr lang="en-US" sz="12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200" spc="3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9E838B-D7AA-49C7-A03E-ECD44A03297F}"/>
              </a:ext>
            </a:extLst>
          </p:cNvPr>
          <p:cNvGrpSpPr/>
          <p:nvPr/>
        </p:nvGrpSpPr>
        <p:grpSpPr>
          <a:xfrm>
            <a:off x="8412191" y="2496325"/>
            <a:ext cx="2493034" cy="3599675"/>
            <a:chOff x="2087591" y="3208810"/>
            <a:chExt cx="2493034" cy="35996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C136F4-B2F3-4775-917C-2BB7A7F5FA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232093-3013-4E1A-BFD1-CE43C74B0D21}"/>
                </a:ext>
              </a:extLst>
            </p:cNvPr>
            <p:cNvSpPr/>
            <p:nvPr/>
          </p:nvSpPr>
          <p:spPr>
            <a:xfrm>
              <a:off x="2211890" y="3962519"/>
              <a:ext cx="2244437" cy="27335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AFCF16-1367-4F8E-9AAC-950DA2C5002B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art</a:t>
              </a:r>
              <a:r>
                <a:rPr lang="en-US" sz="1400" dirty="0" err="1">
                  <a:solidFill>
                    <a:srgbClr val="00B0F0"/>
                  </a:solidFill>
                  <a:latin typeface="+mj-lt"/>
                </a:rPr>
                <a:t>.</a:t>
              </a:r>
              <a:r>
                <a:rPr lang="en-US" sz="1400" dirty="0" err="1">
                  <a:latin typeface="+mj-lt"/>
                </a:rPr>
                <a:t>wellness</a:t>
              </a:r>
              <a:r>
                <a:rPr lang="en-US" sz="1400" spc="300" dirty="0">
                  <a:latin typeface="+mj-lt"/>
                </a:rPr>
                <a:t>()</a:t>
              </a:r>
            </a:p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assisting health and wellness through art</a:t>
              </a:r>
              <a:r>
                <a:rPr lang="en-US" sz="12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8542DB-DEA1-4C56-935F-3C5EC7B78C42}"/>
              </a:ext>
            </a:extLst>
          </p:cNvPr>
          <p:cNvSpPr txBox="1"/>
          <p:nvPr/>
        </p:nvSpPr>
        <p:spPr>
          <a:xfrm>
            <a:off x="612475" y="701422"/>
            <a:ext cx="109251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err="1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US" sz="2000" b="1" spc="300" dirty="0" err="1">
                <a:solidFill>
                  <a:srgbClr val="00B0F0"/>
                </a:solidFill>
                <a:latin typeface="+mj-lt"/>
              </a:rPr>
              <a:t>i</a:t>
            </a:r>
            <a:r>
              <a:rPr lang="en-US" sz="1400" b="1" spc="3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spc="300" dirty="0" err="1">
                <a:solidFill>
                  <a:srgbClr val="00B0F0"/>
                </a:solidFill>
                <a:latin typeface="+mj-lt"/>
              </a:rPr>
              <a:t>art</a:t>
            </a:r>
            <a:endParaRPr lang="en-US" sz="2000" b="1" spc="3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2"/>
                </a:solidFill>
                <a:latin typeface="+mj-lt"/>
              </a:rPr>
              <a:t>intelligent computational artistic expressions</a:t>
            </a:r>
          </a:p>
        </p:txBody>
      </p:sp>
    </p:spTree>
    <p:extLst>
      <p:ext uri="{BB962C8B-B14F-4D97-AF65-F5344CB8AC3E}">
        <p14:creationId xmlns:p14="http://schemas.microsoft.com/office/powerpoint/2010/main" val="36369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C4ABB29-088D-45C7-9F23-9FC127C5E299}"/>
              </a:ext>
            </a:extLst>
          </p:cNvPr>
          <p:cNvGrpSpPr/>
          <p:nvPr/>
        </p:nvGrpSpPr>
        <p:grpSpPr>
          <a:xfrm>
            <a:off x="1116041" y="2513485"/>
            <a:ext cx="2493034" cy="3599675"/>
            <a:chOff x="2087591" y="3208810"/>
            <a:chExt cx="2493034" cy="35996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4B1662-8F3B-4504-9EEC-7441330B6B66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56BDB4-4B7E-4F8B-AD5F-4D400204149D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D320E1-7B4E-4B0B-8B63-02678E9B753D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drawing</a:t>
              </a:r>
              <a:r>
                <a:rPr lang="en-US" sz="1400" dirty="0" err="1">
                  <a:solidFill>
                    <a:srgbClr val="00B0F0"/>
                  </a:solidFill>
                  <a:latin typeface="+mj-lt"/>
                </a:rPr>
                <a:t>.</a:t>
              </a:r>
              <a:r>
                <a:rPr lang="en-US" sz="1400" dirty="0" err="1">
                  <a:latin typeface="+mj-lt"/>
                </a:rPr>
                <a:t>machine</a:t>
              </a:r>
              <a:r>
                <a:rPr lang="en-US" sz="1400" spc="300" dirty="0">
                  <a:latin typeface="+mj-lt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Platform for machine generated art</a:t>
              </a:r>
              <a:r>
                <a:rPr lang="en-US" sz="900" dirty="0">
                  <a:solidFill>
                    <a:srgbClr val="00B0F0"/>
                  </a:solidFill>
                  <a:latin typeface="+mj-lt"/>
                </a:rPr>
                <a:t>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22B181-1120-4D29-A61E-36437AFA102F}"/>
              </a:ext>
            </a:extLst>
          </p:cNvPr>
          <p:cNvGrpSpPr/>
          <p:nvPr/>
        </p:nvGrpSpPr>
        <p:grpSpPr>
          <a:xfrm>
            <a:off x="4859366" y="2513485"/>
            <a:ext cx="2493034" cy="3599675"/>
            <a:chOff x="2087591" y="3208810"/>
            <a:chExt cx="2493034" cy="35996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080F5F-ACC8-4EE4-97DD-68A849F326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AB2A95-7DC9-4ABC-8561-42F24C3E98F1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5CC8AC-8859-4AC4-86BA-F2F9BD3A1281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augment</a:t>
              </a:r>
              <a:r>
                <a:rPr lang="en-US" sz="1400" dirty="0" err="1">
                  <a:solidFill>
                    <a:srgbClr val="00B0F0"/>
                  </a:solidFill>
                  <a:latin typeface="+mj-lt"/>
                </a:rPr>
                <a:t>.</a:t>
              </a:r>
              <a:r>
                <a:rPr lang="en-US" sz="1400" dirty="0" err="1">
                  <a:latin typeface="+mj-lt"/>
                </a:rPr>
                <a:t>space</a:t>
              </a:r>
              <a:r>
                <a:rPr lang="en-US" sz="1400" spc="300" dirty="0">
                  <a:latin typeface="+mj-lt"/>
                </a:rPr>
                <a:t>()</a:t>
              </a:r>
            </a:p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Tools for mapping  architectural spaces</a:t>
              </a:r>
              <a:r>
                <a:rPr lang="en-US" sz="900" dirty="0">
                  <a:solidFill>
                    <a:srgbClr val="00B0F0"/>
                  </a:solidFill>
                  <a:latin typeface="+mj-lt"/>
                </a:rPr>
                <a:t>.</a:t>
              </a:r>
              <a:endParaRPr lang="en-US" sz="900" spc="300" dirty="0">
                <a:solidFill>
                  <a:srgbClr val="00B0F0"/>
                </a:solidFill>
                <a:latin typeface="+mj-l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9E838B-D7AA-49C7-A03E-ECD44A03297F}"/>
              </a:ext>
            </a:extLst>
          </p:cNvPr>
          <p:cNvGrpSpPr/>
          <p:nvPr/>
        </p:nvGrpSpPr>
        <p:grpSpPr>
          <a:xfrm>
            <a:off x="8412191" y="2496325"/>
            <a:ext cx="2493034" cy="3599675"/>
            <a:chOff x="2087591" y="3208810"/>
            <a:chExt cx="2493034" cy="35996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C136F4-B2F3-4775-917C-2BB7A7F5FAD8}"/>
                </a:ext>
              </a:extLst>
            </p:cNvPr>
            <p:cNvSpPr/>
            <p:nvPr/>
          </p:nvSpPr>
          <p:spPr>
            <a:xfrm>
              <a:off x="2087591" y="3208810"/>
              <a:ext cx="2493034" cy="3599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232093-3013-4E1A-BFD1-CE43C74B0D21}"/>
                </a:ext>
              </a:extLst>
            </p:cNvPr>
            <p:cNvSpPr/>
            <p:nvPr/>
          </p:nvSpPr>
          <p:spPr>
            <a:xfrm>
              <a:off x="2211890" y="3853027"/>
              <a:ext cx="2244437" cy="2843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rgbClr val="00B0F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AFCF16-1367-4F8E-9AAC-950DA2C5002B}"/>
                </a:ext>
              </a:extLst>
            </p:cNvPr>
            <p:cNvSpPr txBox="1"/>
            <p:nvPr/>
          </p:nvSpPr>
          <p:spPr>
            <a:xfrm>
              <a:off x="2087591" y="3315475"/>
              <a:ext cx="2368735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+mj-lt"/>
                </a:rPr>
                <a:t>art</a:t>
              </a:r>
              <a:r>
                <a:rPr lang="en-US" sz="1400" dirty="0" err="1">
                  <a:solidFill>
                    <a:srgbClr val="00B0F0"/>
                  </a:solidFill>
                  <a:latin typeface="+mj-lt"/>
                </a:rPr>
                <a:t>.</a:t>
              </a:r>
              <a:r>
                <a:rPr lang="en-US" sz="1400" dirty="0" err="1">
                  <a:latin typeface="+mj-lt"/>
                </a:rPr>
                <a:t>wellness</a:t>
              </a:r>
              <a:r>
                <a:rPr lang="en-US" sz="1400" spc="300" dirty="0">
                  <a:latin typeface="+mj-lt"/>
                </a:rPr>
                <a:t>()</a:t>
              </a:r>
            </a:p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Improving health and wellness through art</a:t>
              </a:r>
              <a:r>
                <a:rPr lang="en-US" sz="900" dirty="0">
                  <a:solidFill>
                    <a:srgbClr val="00B0F0"/>
                  </a:solidFill>
                  <a:latin typeface="+mj-lt"/>
                </a:rPr>
                <a:t>.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8542DB-DEA1-4C56-935F-3C5EC7B78C42}"/>
              </a:ext>
            </a:extLst>
          </p:cNvPr>
          <p:cNvSpPr txBox="1"/>
          <p:nvPr/>
        </p:nvSpPr>
        <p:spPr>
          <a:xfrm>
            <a:off x="612475" y="701422"/>
            <a:ext cx="10925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 err="1">
                <a:solidFill>
                  <a:srgbClr val="00B0F0"/>
                </a:solidFill>
                <a:latin typeface="+mj-lt"/>
              </a:rPr>
              <a:t>ai</a:t>
            </a:r>
            <a:r>
              <a:rPr lang="en-US" sz="1400" b="1" spc="3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spc="300" dirty="0" err="1">
                <a:solidFill>
                  <a:srgbClr val="00B0F0"/>
                </a:solidFill>
                <a:latin typeface="+mj-lt"/>
              </a:rPr>
              <a:t>art</a:t>
            </a:r>
            <a:r>
              <a:rPr lang="en-US" sz="2000" b="1" spc="3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 err="1">
                <a:solidFill>
                  <a:schemeClr val="bg2"/>
                </a:solidFill>
                <a:latin typeface="+mj-lt"/>
              </a:rPr>
              <a:t>intelligent</a:t>
            </a:r>
            <a:r>
              <a:rPr lang="en-US" sz="1400" dirty="0">
                <a:solidFill>
                  <a:schemeClr val="bg2"/>
                </a:solidFill>
                <a:latin typeface="+mj-lt"/>
              </a:rPr>
              <a:t> computational artistic expressions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756835-126B-4380-AA81-C17F91CC5FBA}"/>
              </a:ext>
            </a:extLst>
          </p:cNvPr>
          <p:cNvCxnSpPr>
            <a:cxnSpLocks/>
          </p:cNvCxnSpPr>
          <p:nvPr/>
        </p:nvCxnSpPr>
        <p:spPr>
          <a:xfrm>
            <a:off x="1107415" y="1932328"/>
            <a:ext cx="979781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3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05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bg2">
                    <a:lumMod val="10000"/>
                  </a:schemeClr>
                </a:solidFill>
                <a:latin typeface="+mj-lt"/>
              </a:rPr>
              <a:t>house.keeping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()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If I just show you code, you’ll be like,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“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 don’t understand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”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“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wtf is this shit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”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“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 guess this is cool…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”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21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bg2">
                    <a:lumMod val="10000"/>
                  </a:schemeClr>
                </a:solidFill>
                <a:latin typeface="+mj-lt"/>
              </a:rPr>
              <a:t>house.keeping</a:t>
            </a:r>
            <a:r>
              <a:rPr lang="en-US" sz="60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()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Instead, I’m going to build a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background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for/behind the code, first. This way, at the very least, you’re skeptical about the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“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magical nature of code.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”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284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8287" y="2681022"/>
            <a:ext cx="93913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Code = Program = Developing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The terms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coding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programming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, and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developing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are often used interchangeably. </a:t>
            </a:r>
            <a:endParaRPr lang="en-US" sz="2800" dirty="0">
              <a:latin typeface="+mj-lt"/>
            </a:endParaRPr>
          </a:p>
          <a:p>
            <a:endParaRPr lang="en-US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716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5600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Code = Program = Developing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But whatever you want to call it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: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I’m basically trying to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communicate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with a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computer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to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generate 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something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(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i.e., art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)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.</a:t>
            </a:r>
          </a:p>
          <a:p>
            <a:endParaRPr lang="en-US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938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Communication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But what does it mean to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communicate with a computer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75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Communication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.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What does it mean to communicate?</a:t>
            </a:r>
          </a:p>
        </p:txBody>
      </p:sp>
    </p:spTree>
    <p:extLst>
      <p:ext uri="{BB962C8B-B14F-4D97-AF65-F5344CB8AC3E}">
        <p14:creationId xmlns:p14="http://schemas.microsoft.com/office/powerpoint/2010/main" val="17931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5DA3B-A265-4F14-8D12-8DBD1D850635}"/>
              </a:ext>
            </a:extLst>
          </p:cNvPr>
          <p:cNvSpPr/>
          <p:nvPr/>
        </p:nvSpPr>
        <p:spPr>
          <a:xfrm>
            <a:off x="0" y="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8761-B0CC-43D4-B3E8-F6E4BD2E7F99}"/>
              </a:ext>
            </a:extLst>
          </p:cNvPr>
          <p:cNvSpPr txBox="1"/>
          <p:nvPr/>
        </p:nvSpPr>
        <p:spPr>
          <a:xfrm>
            <a:off x="1533525" y="2681022"/>
            <a:ext cx="911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Communication</a:t>
            </a:r>
            <a:r>
              <a:rPr lang="en-US" sz="6000" b="1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When I say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“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communicate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”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or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“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communication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”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I’m explicitly referencing the idea that it’s possible to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transmit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a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message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or series of messages to some </a:t>
            </a:r>
            <a:r>
              <a:rPr lang="en-US" sz="2800" dirty="0">
                <a:solidFill>
                  <a:srgbClr val="00B0F0"/>
                </a:solidFill>
                <a:latin typeface="+mj-lt"/>
              </a:rPr>
              <a:t>receiver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78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677</Words>
  <Application>Microsoft Office PowerPoint</Application>
  <PresentationFormat>Widescreen</PresentationFormat>
  <Paragraphs>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Oduniyi</dc:creator>
  <cp:lastModifiedBy>Erick Oduniyi</cp:lastModifiedBy>
  <cp:revision>38</cp:revision>
  <dcterms:created xsi:type="dcterms:W3CDTF">2019-09-29T02:26:17Z</dcterms:created>
  <dcterms:modified xsi:type="dcterms:W3CDTF">2019-09-30T16:31:22Z</dcterms:modified>
</cp:coreProperties>
</file>