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9" r:id="rId4"/>
    <p:sldId id="257" r:id="rId5"/>
    <p:sldId id="261" r:id="rId6"/>
    <p:sldId id="263" r:id="rId7"/>
    <p:sldId id="297" r:id="rId8"/>
    <p:sldId id="264" r:id="rId9"/>
    <p:sldId id="265" r:id="rId10"/>
    <p:sldId id="266" r:id="rId11"/>
    <p:sldId id="267" r:id="rId12"/>
    <p:sldId id="300" r:id="rId13"/>
    <p:sldId id="301" r:id="rId14"/>
    <p:sldId id="269" r:id="rId15"/>
    <p:sldId id="270" r:id="rId16"/>
    <p:sldId id="274" r:id="rId17"/>
    <p:sldId id="298" r:id="rId18"/>
    <p:sldId id="271" r:id="rId19"/>
    <p:sldId id="299" r:id="rId20"/>
    <p:sldId id="282" r:id="rId21"/>
    <p:sldId id="283" r:id="rId22"/>
    <p:sldId id="288" r:id="rId23"/>
    <p:sldId id="296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394659"/>
    <a:srgbClr val="595959"/>
    <a:srgbClr val="4B5C7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ai.tech/ai-definition/transformer/" TargetMode="External"/><Relationship Id="rId2" Type="http://schemas.openxmlformats.org/officeDocument/2006/relationships/hyperlink" Target="https://easyai.tech/ai-definition/encoder-decoder-seq2seq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91857" y="4201145"/>
            <a:ext cx="6913798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591857" y="4512452"/>
            <a:ext cx="1956256" cy="505770"/>
            <a:chOff x="3414279" y="3942615"/>
            <a:chExt cx="1956256" cy="505770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1605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主讲人：李书宁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3414279" y="3944675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600" y="4512452"/>
            <a:ext cx="2127741" cy="505770"/>
            <a:chOff x="6095274" y="3942615"/>
            <a:chExt cx="2127741" cy="505770"/>
          </a:xfrm>
        </p:grpSpPr>
        <p:sp>
          <p:nvSpPr>
            <p:cNvPr id="11" name="KSO_Shape"/>
            <p:cNvSpPr/>
            <p:nvPr/>
          </p:nvSpPr>
          <p:spPr bwMode="auto">
            <a:xfrm>
              <a:off x="6095274" y="3944675"/>
              <a:ext cx="369387" cy="503710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14535" y="3942615"/>
              <a:ext cx="1808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指导老师：谢斌红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23628" y="4514512"/>
            <a:ext cx="2482027" cy="503710"/>
            <a:chOff x="8802980" y="3944675"/>
            <a:chExt cx="2482027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2031325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汇报时间：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2020.7.3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895780" y="2582548"/>
            <a:ext cx="25733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太原科技大学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95465" y="3156585"/>
            <a:ext cx="2988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计算机科学与技术学院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6085" y="3555365"/>
            <a:ext cx="310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School of Computer Science and Technology,</a:t>
            </a: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Taiyuan University of Science and Technology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84230" y="2506585"/>
            <a:ext cx="2429294" cy="1370027"/>
            <a:chOff x="8564451" y="2716812"/>
            <a:chExt cx="579549" cy="1361673"/>
          </a:xfrm>
        </p:grpSpPr>
        <p:sp>
          <p:nvSpPr>
            <p:cNvPr id="23" name="矩形 22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2514939"/>
            <a:ext cx="6749143" cy="1374587"/>
            <a:chOff x="0" y="2716812"/>
            <a:chExt cx="5991142" cy="1374587"/>
          </a:xfrm>
        </p:grpSpPr>
        <p:sp>
          <p:nvSpPr>
            <p:cNvPr id="26" name="矩形 25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实体关系抽取研究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Fine grained entity extraction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8133" y="2523293"/>
            <a:ext cx="1224000" cy="1223998"/>
            <a:chOff x="222586" y="2787385"/>
            <a:chExt cx="1224000" cy="1223998"/>
          </a:xfrm>
        </p:grpSpPr>
        <p:sp>
          <p:nvSpPr>
            <p:cNvPr id="31" name="椭圆 30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27" y="2529253"/>
            <a:ext cx="1224000" cy="1223998"/>
            <a:chOff x="1734969" y="2787385"/>
            <a:chExt cx="1224000" cy="1223998"/>
          </a:xfrm>
        </p:grpSpPr>
        <p:sp>
          <p:nvSpPr>
            <p:cNvPr id="34" name="椭圆 33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神经语言模型</a:t>
            </a:r>
          </a:p>
        </p:txBody>
      </p:sp>
      <p:sp>
        <p:nvSpPr>
          <p:cNvPr id="50" name="任意多边形 49"/>
          <p:cNvSpPr/>
          <p:nvPr/>
        </p:nvSpPr>
        <p:spPr>
          <a:xfrm>
            <a:off x="2329061" y="1482866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192652" y="1951811"/>
            <a:ext cx="14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Word2vec</a:t>
            </a:r>
            <a:endParaRPr lang="zh-CN" altLang="en-US" sz="2400" b="1" dirty="0"/>
          </a:p>
        </p:txBody>
      </p:sp>
      <p:sp>
        <p:nvSpPr>
          <p:cNvPr id="51" name="TextBox 17"/>
          <p:cNvSpPr txBox="1">
            <a:spLocks noChangeArrowheads="1"/>
          </p:cNvSpPr>
          <p:nvPr/>
        </p:nvSpPr>
        <p:spPr bwMode="auto">
          <a:xfrm>
            <a:off x="3192652" y="2413475"/>
            <a:ext cx="3628530" cy="119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/>
              <a:t>Word2vec </a:t>
            </a:r>
            <a:r>
              <a:rPr lang="zh-CN" altLang="en-US" b="1" dirty="0"/>
              <a:t>是 </a:t>
            </a:r>
            <a:r>
              <a:rPr lang="en-US" altLang="zh-CN" b="1" dirty="0"/>
              <a:t>Word Embedding </a:t>
            </a:r>
            <a:r>
              <a:rPr lang="zh-CN" altLang="en-US" b="1" dirty="0"/>
              <a:t>的方法之一</a:t>
            </a:r>
            <a:r>
              <a:rPr lang="zh-CN" altLang="en-US" dirty="0"/>
              <a:t>。他是 </a:t>
            </a:r>
            <a:r>
              <a:rPr lang="en-US" altLang="zh-CN" dirty="0"/>
              <a:t>2013 </a:t>
            </a:r>
            <a:r>
              <a:rPr lang="zh-CN" altLang="en-US" dirty="0"/>
              <a:t>年由谷歌的 提出了一套新的词嵌入方法。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7177694" y="1482866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8041285" y="1951811"/>
            <a:ext cx="1096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ELMO</a:t>
            </a:r>
            <a:endParaRPr lang="zh-CN" altLang="en-US" sz="2400" b="1" dirty="0"/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>
            <a:off x="8041285" y="2413476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月发表在</a:t>
            </a:r>
            <a:r>
              <a:rPr lang="en-US" altLang="zh-CN" dirty="0"/>
              <a:t>NAACL18</a:t>
            </a:r>
            <a:r>
              <a:rPr lang="zh-CN" altLang="en-US" dirty="0"/>
              <a:t>，解决了</a:t>
            </a:r>
            <a:r>
              <a:rPr lang="en-US" altLang="zh-CN" dirty="0"/>
              <a:t>word2vec</a:t>
            </a:r>
            <a:r>
              <a:rPr lang="zh-CN" altLang="en-US" dirty="0"/>
              <a:t>对多义词表示不足的问题。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329061" y="3603551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3192652" y="4072496"/>
            <a:ext cx="97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zh-CN" altLang="en-US" sz="2400" b="1" dirty="0"/>
          </a:p>
        </p:txBody>
      </p:sp>
      <p:sp>
        <p:nvSpPr>
          <p:cNvPr id="57" name="TextBox 17"/>
          <p:cNvSpPr txBox="1">
            <a:spLocks noChangeArrowheads="1"/>
          </p:cNvSpPr>
          <p:nvPr/>
        </p:nvSpPr>
        <p:spPr bwMode="auto">
          <a:xfrm>
            <a:off x="3068310" y="4713534"/>
            <a:ext cx="3628530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Bidirectional </a:t>
            </a:r>
            <a:r>
              <a:rPr lang="en-US" altLang="zh-CN" u="sng" dirty="0">
                <a:hlinkClick r:id="rId2"/>
              </a:rPr>
              <a:t>Encoder</a:t>
            </a:r>
            <a:r>
              <a:rPr lang="en-US" altLang="zh-CN" dirty="0"/>
              <a:t> Representation from Transformers</a:t>
            </a:r>
            <a:r>
              <a:rPr lang="zh-CN" altLang="en-US" dirty="0"/>
              <a:t>，双向</a:t>
            </a:r>
            <a:r>
              <a:rPr lang="en-US" altLang="zh-CN" u="sng" dirty="0">
                <a:hlinkClick r:id="rId3"/>
              </a:rPr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Encoder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177694" y="3603551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8041285" y="4072496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GPT2</a:t>
            </a:r>
            <a:endParaRPr lang="zh-CN" altLang="en-US" sz="2400" b="1" dirty="0"/>
          </a:p>
        </p:txBody>
      </p: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8041285" y="4534161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err="1"/>
              <a:t>OpenAI</a:t>
            </a:r>
            <a:r>
              <a:rPr lang="zh-CN" altLang="en-US" dirty="0"/>
              <a:t>提出的，验证了无监督的语言建模能够学习到有监督任务所需的特征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  <p:bldP spid="51" grpId="1"/>
      <p:bldP spid="53" grpId="0"/>
      <p:bldP spid="54" grpId="0"/>
      <p:bldP spid="54" grpId="1"/>
      <p:bldP spid="56" grpId="0"/>
      <p:bldP spid="57" grpId="0"/>
      <p:bldP spid="57" grpId="1"/>
      <p:bldP spid="59" grpId="0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63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Bert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训练任务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644791" y="1214629"/>
            <a:ext cx="9393870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B35F0-C7BF-48B3-A21F-339B521FE34F}"/>
              </a:ext>
            </a:extLst>
          </p:cNvPr>
          <p:cNvSpPr txBox="1"/>
          <p:nvPr/>
        </p:nvSpPr>
        <p:spPr>
          <a:xfrm>
            <a:off x="2433711" y="1417320"/>
            <a:ext cx="939386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BERT </a:t>
            </a:r>
            <a:r>
              <a:rPr lang="zh-CN" altLang="en-US" sz="2400" b="1" dirty="0"/>
              <a:t>为了让模型能够比较好的掌握自然语言方面的知识，提出了下面两种预训练的任务：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遮盖词的预测任务（</a:t>
            </a:r>
            <a:r>
              <a:rPr lang="en-US" altLang="zh-CN" sz="2400" b="1" dirty="0"/>
              <a:t>mask word prediction</a:t>
            </a:r>
            <a:r>
              <a:rPr lang="zh-CN" altLang="en-US" sz="2400" b="1" dirty="0"/>
              <a:t>）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将输入文本中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  <a:r>
              <a:rPr lang="zh-CN" altLang="en-US" dirty="0"/>
              <a:t>随机遮盖，然后输入给模型，最终希望模型能够输出遮盖的词是什么，这个任务可以让模型学到很多语法，甚至语义方面的知识。这就是让模型在做完形填空。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下一个句子预测任务（</a:t>
            </a:r>
            <a:r>
              <a:rPr lang="en-US" altLang="zh-CN" sz="2400" b="1" dirty="0"/>
              <a:t>next sentence prediction</a:t>
            </a:r>
            <a:r>
              <a:rPr lang="zh-CN" altLang="en-US" sz="2400" b="1" dirty="0"/>
              <a:t>）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给模型输入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两个句子，让模型判断</a:t>
            </a:r>
            <a:r>
              <a:rPr lang="en-US" altLang="zh-CN" dirty="0"/>
              <a:t>B</a:t>
            </a:r>
            <a:r>
              <a:rPr lang="zh-CN" altLang="en-US" dirty="0"/>
              <a:t>句子是否是</a:t>
            </a:r>
            <a:r>
              <a:rPr lang="en-US" altLang="zh-CN" dirty="0"/>
              <a:t>A</a:t>
            </a:r>
            <a:r>
              <a:rPr lang="zh-CN" altLang="en-US" dirty="0"/>
              <a:t>句子的下一句。这个任务是希望模型能够学到句子间的关系，更近一步的加强模型对自然语言的理解。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这就是近来</a:t>
            </a:r>
            <a:r>
              <a:rPr lang="en-US" altLang="zh-CN" dirty="0"/>
              <a:t>NLP</a:t>
            </a:r>
            <a:r>
              <a:rPr lang="zh-CN" altLang="en-US" dirty="0"/>
              <a:t>领域非常流行的</a:t>
            </a:r>
            <a:r>
              <a:rPr lang="zh-CN" altLang="en-US" b="1" dirty="0"/>
              <a:t>两阶段</a:t>
            </a:r>
            <a:r>
              <a:rPr lang="zh-CN" altLang="en-US" dirty="0"/>
              <a:t>迁移学习：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先以</a:t>
            </a:r>
            <a:r>
              <a:rPr lang="en-US" altLang="zh-CN" sz="2000" b="1" dirty="0"/>
              <a:t>LM Pretraining </a:t>
            </a:r>
            <a:r>
              <a:rPr lang="zh-CN" altLang="en-US" sz="2000" b="1" dirty="0"/>
              <a:t>的方式预先训练出一个对自然语言有一定「理解」的通用模型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再将该模型拿来做特征撷取或是</a:t>
            </a:r>
            <a:r>
              <a:rPr lang="en-US" altLang="zh-CN" sz="2000" b="1" dirty="0"/>
              <a:t>fine tune </a:t>
            </a:r>
            <a:r>
              <a:rPr lang="zh-CN" altLang="en-US" sz="2000" b="1" dirty="0"/>
              <a:t>下游的（监督式）任务</a:t>
            </a:r>
          </a:p>
          <a:p>
            <a:endParaRPr lang="zh-CN" altLang="en-US" sz="16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标注方法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644791" y="1214629"/>
            <a:ext cx="9393870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B35F0-C7BF-48B3-A21F-339B521FE34F}"/>
              </a:ext>
            </a:extLst>
          </p:cNvPr>
          <p:cNvSpPr txBox="1"/>
          <p:nvPr/>
        </p:nvSpPr>
        <p:spPr>
          <a:xfrm>
            <a:off x="2069987" y="1352705"/>
            <a:ext cx="9393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IOB</a:t>
            </a:r>
            <a:r>
              <a:rPr lang="zh-CN" altLang="en-US" sz="2800" b="1" dirty="0"/>
              <a:t>标注方法</a:t>
            </a:r>
            <a:endParaRPr lang="en-US" altLang="zh-CN" sz="2000" dirty="0"/>
          </a:p>
          <a:p>
            <a:r>
              <a:rPr lang="en-US" altLang="zh-CN" sz="2400" dirty="0"/>
              <a:t>     </a:t>
            </a:r>
            <a:r>
              <a:rPr lang="zh-CN" altLang="en-US" sz="2000" dirty="0"/>
              <a:t>是</a:t>
            </a:r>
            <a:r>
              <a:rPr lang="en-US" altLang="zh-CN" sz="2000" dirty="0"/>
              <a:t>CoNLL2003</a:t>
            </a:r>
            <a:r>
              <a:rPr lang="zh-CN" altLang="en-US" sz="2000" dirty="0"/>
              <a:t>采用的标注法，</a:t>
            </a:r>
            <a:r>
              <a:rPr lang="en-US" altLang="zh-CN" sz="2000" dirty="0"/>
              <a:t>I</a:t>
            </a:r>
            <a:r>
              <a:rPr lang="zh-CN" altLang="en-US" sz="2000" dirty="0"/>
              <a:t>表示内部，</a:t>
            </a:r>
            <a:r>
              <a:rPr lang="en-US" altLang="zh-CN" sz="2000" dirty="0"/>
              <a:t>O</a:t>
            </a:r>
            <a:r>
              <a:rPr lang="zh-CN" altLang="en-US" sz="2000" dirty="0"/>
              <a:t>表示外部，</a:t>
            </a:r>
            <a:r>
              <a:rPr lang="en-US" altLang="zh-CN" sz="2000" dirty="0"/>
              <a:t>B</a:t>
            </a:r>
            <a:r>
              <a:rPr lang="zh-CN" altLang="en-US" sz="2000" dirty="0"/>
              <a:t>表示开始。 。如若语料中某个词标注 </a:t>
            </a:r>
            <a:r>
              <a:rPr lang="en-US" altLang="zh-CN" sz="2000" dirty="0"/>
              <a:t>B/I-XXX</a:t>
            </a:r>
            <a:r>
              <a:rPr lang="zh-CN" altLang="en-US" sz="2000" dirty="0"/>
              <a:t>，</a:t>
            </a:r>
            <a:r>
              <a:rPr lang="en-US" altLang="zh-CN" sz="2000" dirty="0"/>
              <a:t>B/I </a:t>
            </a:r>
            <a:r>
              <a:rPr lang="zh-CN" altLang="en-US" sz="2000" dirty="0"/>
              <a:t>表示这个词属于命名实体的开始或内部，即该词是命名实体的一部分，</a:t>
            </a:r>
            <a:r>
              <a:rPr lang="en-US" altLang="zh-CN" sz="2000" dirty="0"/>
              <a:t>XXX </a:t>
            </a:r>
            <a:r>
              <a:rPr lang="zh-CN" altLang="en-US" sz="2000" dirty="0"/>
              <a:t>表示命名实体的类型。当词标注</a:t>
            </a:r>
            <a:r>
              <a:rPr lang="en-US" altLang="zh-CN" sz="2000" dirty="0"/>
              <a:t>O</a:t>
            </a:r>
            <a:r>
              <a:rPr lang="zh-CN" altLang="en-US" sz="2000" dirty="0"/>
              <a:t>则表示属于命名实体的外部，即它不是一个命名实体。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BIOES</a:t>
            </a:r>
            <a:r>
              <a:rPr lang="zh-CN" altLang="en-US" sz="2800" b="1" dirty="0"/>
              <a:t>标注法</a:t>
            </a:r>
            <a:endParaRPr lang="en-US" altLang="zh-CN" sz="2800" b="1" dirty="0"/>
          </a:p>
          <a:p>
            <a:r>
              <a:rPr lang="en-US" altLang="zh-CN" sz="3200" b="1" dirty="0"/>
              <a:t>    </a:t>
            </a:r>
            <a:r>
              <a:rPr lang="zh-CN" altLang="en-US" sz="2000" dirty="0"/>
              <a:t>在 </a:t>
            </a:r>
            <a:r>
              <a:rPr lang="en-US" altLang="zh-CN" sz="2000" dirty="0"/>
              <a:t>IOB </a:t>
            </a:r>
            <a:r>
              <a:rPr lang="zh-CN" altLang="en-US" sz="2000" dirty="0"/>
              <a:t>方法上的扩展，具有更完备的标注规则。其中 </a:t>
            </a:r>
            <a:r>
              <a:rPr lang="en-US" altLang="zh-CN" sz="2000" dirty="0"/>
              <a:t>B </a:t>
            </a:r>
            <a:r>
              <a:rPr lang="zh-CN" altLang="en-US" sz="2000" dirty="0"/>
              <a:t>表示这个词处于一个命名实体的开始，</a:t>
            </a:r>
            <a:r>
              <a:rPr lang="en-US" altLang="zh-CN" sz="2000" dirty="0"/>
              <a:t>I </a:t>
            </a:r>
            <a:r>
              <a:rPr lang="zh-CN" altLang="en-US" sz="2000" dirty="0"/>
              <a:t>表示内部，</a:t>
            </a:r>
            <a:r>
              <a:rPr lang="en-US" altLang="zh-CN" sz="2000" dirty="0"/>
              <a:t>O</a:t>
            </a:r>
            <a:r>
              <a:rPr lang="zh-CN" altLang="en-US" sz="2000" dirty="0"/>
              <a:t>表示外部，</a:t>
            </a:r>
            <a:r>
              <a:rPr lang="en-US" altLang="zh-CN" sz="2000" dirty="0"/>
              <a:t>E </a:t>
            </a:r>
            <a:r>
              <a:rPr lang="zh-CN" altLang="en-US" sz="2000" dirty="0"/>
              <a:t>表示这个词处于一个实体的结束， </a:t>
            </a:r>
            <a:r>
              <a:rPr lang="en-US" altLang="zh-CN" sz="2000" dirty="0"/>
              <a:t>S </a:t>
            </a:r>
            <a:r>
              <a:rPr lang="zh-CN" altLang="en-US" sz="2000" dirty="0"/>
              <a:t>表示这个词是单独形成一 个命名实体。</a:t>
            </a:r>
            <a:r>
              <a:rPr lang="en-US" altLang="zh-CN" sz="2000" dirty="0"/>
              <a:t>BIOES </a:t>
            </a:r>
            <a:r>
              <a:rPr lang="zh-CN" altLang="en-US" sz="2000" dirty="0"/>
              <a:t>是目前最通用的命名实体标注方法。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Markup </a:t>
            </a:r>
            <a:r>
              <a:rPr lang="zh-CN" altLang="en-US" sz="2800" b="1" dirty="0"/>
              <a:t>标注法</a:t>
            </a:r>
            <a:endParaRPr lang="en-US" altLang="zh-CN" sz="2800" b="1" dirty="0"/>
          </a:p>
          <a:p>
            <a:r>
              <a:rPr lang="en-US" altLang="zh-CN" sz="3200" b="1" dirty="0"/>
              <a:t>    </a:t>
            </a:r>
            <a:r>
              <a:rPr lang="zh-CN" altLang="en-US" sz="2000" dirty="0"/>
              <a:t>是 </a:t>
            </a:r>
            <a:r>
              <a:rPr lang="en-US" altLang="zh-CN" sz="2000" dirty="0"/>
              <a:t>OntoNotes </a:t>
            </a:r>
            <a:r>
              <a:rPr lang="zh-CN" altLang="en-US" sz="2000" dirty="0"/>
              <a:t>数据集使用的标注方法，方式比较简单。例如：</a:t>
            </a:r>
            <a:r>
              <a:rPr lang="en-US" altLang="zh-CN" sz="2000" dirty="0"/>
              <a:t>ENAMEX</a:t>
            </a:r>
          </a:p>
          <a:p>
            <a:r>
              <a:rPr lang="en-US" altLang="zh-CN" sz="2000" dirty="0"/>
              <a:t>    TYPE=”ORG”&gt;</a:t>
            </a:r>
            <a:r>
              <a:rPr lang="en-US" altLang="zh-CN" sz="2000" dirty="0" err="1"/>
              <a:t>LondonENAMEX</a:t>
            </a:r>
            <a:r>
              <a:rPr lang="en-US" altLang="zh-CN" sz="2000" dirty="0"/>
              <a:t>&gt; is an international metropolis</a:t>
            </a:r>
            <a:r>
              <a:rPr lang="zh-CN" altLang="en-US" sz="2000" dirty="0"/>
              <a:t>，它直接用标签把命名实体标注出来，然后通 过 </a:t>
            </a:r>
            <a:r>
              <a:rPr lang="en-US" altLang="zh-CN" sz="2000" dirty="0"/>
              <a:t>TYPE </a:t>
            </a:r>
            <a:r>
              <a:rPr lang="zh-CN" altLang="en-US" sz="2000" dirty="0"/>
              <a:t>字段设置相应的类型。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8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性能评估指标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644791" y="1214629"/>
            <a:ext cx="9393870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B35F0-C7BF-48B3-A21F-339B521FE34F}"/>
              </a:ext>
            </a:extLst>
          </p:cNvPr>
          <p:cNvSpPr txBox="1"/>
          <p:nvPr/>
        </p:nvSpPr>
        <p:spPr>
          <a:xfrm>
            <a:off x="2069987" y="1352705"/>
            <a:ext cx="9393868" cy="36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True Positive(TP):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实体被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识别并标记为该类型，同时和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ground truth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对上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False Positive(FP):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实体被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识别并标记为该类型，同时和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ground truth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对不上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False Negative(FN):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实体没有被识别和标记为该类型，但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ground truth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精确度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(Precision),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召回率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(Recall)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精确率一般用来衡量查准率，公式为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	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召回率一般用来衡量查全率，公式为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		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值是精确率和召回率的调和平均值，公式为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F41C42-5373-4E4D-8DB8-8AAE504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88" y="3771991"/>
            <a:ext cx="1724025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73F926-0D7F-4778-8C1A-4291E212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88" y="4231436"/>
            <a:ext cx="13716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383393-4411-48CE-85FD-E307EF85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12" y="4605274"/>
            <a:ext cx="206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3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研究热点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74AAE-5FEB-4298-AD70-61B7D69FC2C9}"/>
              </a:ext>
            </a:extLst>
          </p:cNvPr>
          <p:cNvSpPr txBox="1"/>
          <p:nvPr/>
        </p:nvSpPr>
        <p:spPr>
          <a:xfrm>
            <a:off x="2308485" y="1417320"/>
            <a:ext cx="97313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匮乏资源命名实体识别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命名实体识别通常需要大规模的标注数据集，然而这种方法很难应用到标注数据少的领域，如生物、医学等领域。这是因为资源不足的情况下，模型无 法充分学习隐藏的特征表示，传统的监督学习方法的性能会大大降低。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细粒度命名实体识别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为了智能地理解文本并提取大量信息，更精确地确定非结构化文本中提到的实体类型很有意义，在知识库的类型层次结构中可以形成类型路径。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嵌套命名实体识别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命名实体链接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命名实体链接主要目标是进行实体消歧，从实体指代项对应的多个候选实体中选择意思最相近的一个 实体。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A3D514-F03B-4BF3-82D9-6E903EB8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4" y="4506714"/>
            <a:ext cx="5254137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3C4CB3-9E65-40C5-8569-5A398C7C4B49}"/>
              </a:ext>
            </a:extLst>
          </p:cNvPr>
          <p:cNvSpPr txBox="1"/>
          <p:nvPr/>
        </p:nvSpPr>
        <p:spPr>
          <a:xfrm>
            <a:off x="2011634" y="1111737"/>
            <a:ext cx="99280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领域命名实体识别局限性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一方面，命名实体识别针对新闻语料中的人名、地名、组织机构名的识别效果已经很好，但这些技术无法很好地迁移到其他特定领域中。另一方面，由于领域资源匮乏造成标注数据集缺失。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半监督学习、远监督学习、无监督学习、迁移学习实现资源的自动构建和补足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命名实体表述多样性和歧义性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由于知识表示粒度不同、置信度相异、缺乏规范性约束等问题，出现命名实体表述多样、指代不明确等现象。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通过实体链接、融合对齐等方法，挖掘更多有效信息 和证据，实现实体不同表示的对齐、消除歧义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命名实体的复杂性和开放性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传统的实体类型只关注 “人名”“地名”“组织机构名”，而在实际数据中实体的类型复杂多样，需要识别细粒度的实体类型，将命名实体分配到更具体的实体类型中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亟待解决的核心关键问题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7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4DD330-A6CB-4548-866D-718F5BB7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48" y="1417320"/>
            <a:ext cx="10171115" cy="50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EBCEE-C52C-4E79-BE22-452CDE78B890}"/>
              </a:ext>
            </a:extLst>
          </p:cNvPr>
          <p:cNvSpPr txBox="1"/>
          <p:nvPr/>
        </p:nvSpPr>
        <p:spPr>
          <a:xfrm>
            <a:off x="2546252" y="1417320"/>
            <a:ext cx="9493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CoNLL03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包含两种语言的路透社新闻标注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英语数据集包含大部分体育新闻，</a:t>
            </a:r>
            <a:endParaRPr lang="en-US" altLang="zh-CN" dirty="0"/>
          </a:p>
          <a:p>
            <a:pPr lvl="1"/>
            <a:r>
              <a:rPr lang="zh-CN" altLang="en-US" dirty="0"/>
              <a:t>并在四中实体类型</a:t>
            </a:r>
            <a:r>
              <a:rPr lang="en-US" altLang="zh-CN" dirty="0"/>
              <a:t>(</a:t>
            </a:r>
            <a:r>
              <a:rPr lang="zh-CN" altLang="en-US" dirty="0"/>
              <a:t>人员、位置、组织和其他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中进行了标注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OntoNotes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	</a:t>
            </a:r>
            <a:r>
              <a:rPr lang="zh-CN" altLang="en-US" dirty="0"/>
              <a:t>包括各种类型</a:t>
            </a:r>
            <a:r>
              <a:rPr lang="en-US" altLang="zh-CN" dirty="0"/>
              <a:t>(</a:t>
            </a:r>
            <a:r>
              <a:rPr lang="zh-CN" altLang="en-US" dirty="0"/>
              <a:t>博客，新闻，脱口秀，广播，</a:t>
            </a:r>
            <a:endParaRPr lang="en-US" altLang="zh-CN" dirty="0"/>
          </a:p>
          <a:p>
            <a:pPr lvl="1"/>
            <a:r>
              <a:rPr lang="en-US" altLang="zh-CN" dirty="0"/>
              <a:t>Usenet</a:t>
            </a:r>
            <a:r>
              <a:rPr lang="zh-CN" altLang="en-US" dirty="0"/>
              <a:t>新闻组和对话电话语音</a:t>
            </a:r>
            <a:r>
              <a:rPr lang="en-US" altLang="zh-CN" dirty="0"/>
              <a:t>)</a:t>
            </a:r>
            <a:r>
              <a:rPr lang="zh-CN" altLang="en-US" dirty="0"/>
              <a:t>以及结构信息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语法和谓词参数结构</a:t>
            </a:r>
            <a:r>
              <a:rPr lang="en-US" altLang="zh-CN" dirty="0"/>
              <a:t>)</a:t>
            </a:r>
            <a:r>
              <a:rPr lang="zh-CN" altLang="en-US" dirty="0"/>
              <a:t>和浅语义</a:t>
            </a:r>
            <a:r>
              <a:rPr lang="en-US" altLang="zh-CN" dirty="0"/>
              <a:t>(</a:t>
            </a:r>
            <a:r>
              <a:rPr lang="zh-CN" altLang="en-US" dirty="0"/>
              <a:t>单词</a:t>
            </a:r>
            <a:r>
              <a:rPr lang="en-US" altLang="zh-CN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发行版</a:t>
            </a:r>
            <a:r>
              <a:rPr lang="en-US" altLang="zh-CN" dirty="0"/>
              <a:t>1.0</a:t>
            </a:r>
            <a:r>
              <a:rPr lang="zh-CN" altLang="en-US" dirty="0"/>
              <a:t>到发行版</a:t>
            </a:r>
            <a:r>
              <a:rPr lang="en-US" altLang="zh-CN" dirty="0"/>
              <a:t>5.0</a:t>
            </a:r>
            <a:r>
              <a:rPr lang="zh-CN" altLang="en-US" dirty="0"/>
              <a:t>共有</a:t>
            </a:r>
            <a:r>
              <a:rPr lang="en-US" altLang="zh-CN" dirty="0"/>
              <a:t>5</a:t>
            </a:r>
            <a:r>
              <a:rPr lang="zh-CN" altLang="en-US" dirty="0"/>
              <a:t>个版本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这些文本用</a:t>
            </a:r>
            <a:r>
              <a:rPr lang="en-US" altLang="zh-CN" dirty="0"/>
              <a:t>18</a:t>
            </a:r>
            <a:r>
              <a:rPr lang="zh-CN" altLang="en-US" dirty="0"/>
              <a:t>种粗粒度实体类型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由</a:t>
            </a:r>
            <a:r>
              <a:rPr lang="en-US" altLang="zh-CN" dirty="0"/>
              <a:t>89</a:t>
            </a:r>
            <a:r>
              <a:rPr lang="zh-CN" altLang="en-US" dirty="0"/>
              <a:t>个子类型组成</a:t>
            </a:r>
            <a:r>
              <a:rPr lang="en-US" altLang="zh-CN" dirty="0"/>
              <a:t>)</a:t>
            </a:r>
            <a:r>
              <a:rPr lang="zh-CN" altLang="en-US" dirty="0"/>
              <a:t>进行标注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WikiFiger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定义了一个细粒度的</a:t>
            </a:r>
            <a:r>
              <a:rPr lang="en-US" altLang="zh-CN" dirty="0"/>
              <a:t>112</a:t>
            </a:r>
            <a:r>
              <a:rPr lang="zh-CN" altLang="en-US" dirty="0"/>
              <a:t>个标签集</a:t>
            </a:r>
            <a:r>
              <a:rPr lang="en-US" altLang="zh-CN" dirty="0"/>
              <a:t>		   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AB03BC-362A-4ECD-8A4E-0C74C05F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956676"/>
            <a:ext cx="4086225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最新成果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320A61-3642-4542-BC11-175EA754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062888"/>
            <a:ext cx="6064652" cy="57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312" y="1754269"/>
            <a:ext cx="3711198" cy="3685636"/>
            <a:chOff x="581833" y="1754269"/>
            <a:chExt cx="3711198" cy="3685636"/>
          </a:xfrm>
        </p:grpSpPr>
        <p:sp>
          <p:nvSpPr>
            <p:cNvPr id="7" name="KSO_Shape"/>
            <p:cNvSpPr/>
            <p:nvPr/>
          </p:nvSpPr>
          <p:spPr bwMode="auto">
            <a:xfrm>
              <a:off x="581833" y="1754269"/>
              <a:ext cx="3711198" cy="368563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3977" y="1937880"/>
              <a:ext cx="2857096" cy="10604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80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4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400" spc="400" dirty="0">
                <a:solidFill>
                  <a:srgbClr val="394659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9" name="文本框 103"/>
            <p:cNvSpPr txBox="1">
              <a:spLocks noChangeArrowheads="1"/>
            </p:cNvSpPr>
            <p:nvPr/>
          </p:nvSpPr>
          <p:spPr bwMode="auto">
            <a:xfrm>
              <a:off x="1824389" y="2093455"/>
              <a:ext cx="18367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3011" y="1754269"/>
            <a:ext cx="5403148" cy="557212"/>
            <a:chOff x="5495711" y="1754269"/>
            <a:chExt cx="5403148" cy="557212"/>
          </a:xfrm>
        </p:grpSpPr>
        <p:sp>
          <p:nvSpPr>
            <p:cNvPr id="10" name="任意多边形 9"/>
            <p:cNvSpPr/>
            <p:nvPr/>
          </p:nvSpPr>
          <p:spPr>
            <a:xfrm>
              <a:off x="5900522" y="17542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研究概述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95711" y="17891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3011" y="2535978"/>
            <a:ext cx="5403148" cy="557213"/>
            <a:chOff x="5489361" y="2508332"/>
            <a:chExt cx="5403148" cy="557213"/>
          </a:xfrm>
        </p:grpSpPr>
        <p:sp>
          <p:nvSpPr>
            <p:cNvPr id="12" name="任意多边形 11"/>
            <p:cNvSpPr/>
            <p:nvPr/>
          </p:nvSpPr>
          <p:spPr>
            <a:xfrm>
              <a:off x="5894172" y="25083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89361" y="25432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3011" y="3317688"/>
            <a:ext cx="5403148" cy="558800"/>
            <a:chOff x="5483011" y="3260806"/>
            <a:chExt cx="5403148" cy="558800"/>
          </a:xfrm>
        </p:grpSpPr>
        <p:sp>
          <p:nvSpPr>
            <p:cNvPr id="14" name="任意多边形 13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83011" y="4100985"/>
            <a:ext cx="5403148" cy="557212"/>
            <a:chOff x="5476661" y="4014869"/>
            <a:chExt cx="5403148" cy="557212"/>
          </a:xfrm>
        </p:grpSpPr>
        <p:sp>
          <p:nvSpPr>
            <p:cNvPr id="16" name="任意多边形 15"/>
            <p:cNvSpPr/>
            <p:nvPr/>
          </p:nvSpPr>
          <p:spPr>
            <a:xfrm>
              <a:off x="5881472" y="40148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5476661" y="40497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4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21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BF22F9-7C01-44C3-ABC4-8FA26D8F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95" y="3126525"/>
            <a:ext cx="4229100" cy="1685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6D2675-B70F-4732-B87F-EF33EBE43F12}"/>
              </a:ext>
            </a:extLst>
          </p:cNvPr>
          <p:cNvSpPr txBox="1"/>
          <p:nvPr/>
        </p:nvSpPr>
        <p:spPr>
          <a:xfrm>
            <a:off x="3056795" y="1417320"/>
            <a:ext cx="720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细粒度实体识别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21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近期工作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>
            <a:off x="2819771" y="1844742"/>
            <a:ext cx="8410104" cy="765176"/>
            <a:chOff x="-586902" y="2116138"/>
            <a:chExt cx="8410104" cy="765176"/>
          </a:xfrm>
        </p:grpSpPr>
        <p:sp>
          <p:nvSpPr>
            <p:cNvPr id="56" name="等腰三角形 55"/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看懂并写出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Bert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代码的逻辑架构图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2819771" y="2688721"/>
            <a:ext cx="8410104" cy="1268068"/>
            <a:chOff x="-586902" y="2116138"/>
            <a:chExt cx="8410104" cy="765176"/>
          </a:xfrm>
        </p:grpSpPr>
        <p:sp>
          <p:nvSpPr>
            <p:cNvPr id="61" name="等腰三角形 60"/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BERT: Pre-training of Deep Bidirectional Transformers for 		     Language Understanding</a:t>
              </a:r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2819771" y="5352574"/>
            <a:ext cx="8410104" cy="765176"/>
            <a:chOff x="-586902" y="2116138"/>
            <a:chExt cx="8410104" cy="765176"/>
          </a:xfrm>
        </p:grpSpPr>
        <p:sp>
          <p:nvSpPr>
            <p:cNvPr id="76" name="等腰三角形 75"/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Fine-Grained Entity Recognition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3C681D9-90D8-4D4D-A1FB-85D406FFD2B7}"/>
              </a:ext>
            </a:extLst>
          </p:cNvPr>
          <p:cNvGrpSpPr/>
          <p:nvPr/>
        </p:nvGrpSpPr>
        <p:grpSpPr>
          <a:xfrm flipH="1">
            <a:off x="2819771" y="4230774"/>
            <a:ext cx="8410104" cy="765176"/>
            <a:chOff x="-586902" y="2116138"/>
            <a:chExt cx="8410104" cy="765176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66AD6840-813B-4FBF-A2C0-364588F37930}"/>
                </a:ext>
              </a:extLst>
            </p:cNvPr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B744BD2-8F5B-4D94-AFE7-B1F64E14C5DE}"/>
                </a:ext>
              </a:extLst>
            </p:cNvPr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47D7EDB-EC53-48A9-A476-63D763D39F14}"/>
                </a:ext>
              </a:extLst>
            </p:cNvPr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Cloze-driven Pretraining of Self-attention Networks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48ECCFF-1AE4-4DBF-A835-997421E8D4DE}"/>
                </a:ext>
              </a:extLst>
            </p:cNvPr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399295" y="2049572"/>
            <a:ext cx="6172441" cy="2429439"/>
            <a:chOff x="4267201" y="2576514"/>
            <a:chExt cx="3767138" cy="1482725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4267201" y="2816225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</a:p>
          </p:txBody>
        </p:sp>
        <p:sp>
          <p:nvSpPr>
            <p:cNvPr id="3" name="空心弧 2"/>
            <p:cNvSpPr/>
            <p:nvPr/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4414839" y="3660775"/>
              <a:ext cx="2192337" cy="394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defRPr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1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544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400" dirty="0"/>
              <a:t>Named Entity Recognition (NER)</a:t>
            </a:r>
            <a:r>
              <a:rPr lang="zh-CN" altLang="en-US" sz="2400" dirty="0"/>
              <a:t>定义</a:t>
            </a:r>
            <a:r>
              <a:rPr lang="en-US" altLang="zh-CN" sz="2400" dirty="0"/>
              <a:t> 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69987" y="1867545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9987" y="5228095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/>
          <p:nvPr/>
        </p:nvSpPr>
        <p:spPr bwMode="auto">
          <a:xfrm>
            <a:off x="2175141" y="2115517"/>
            <a:ext cx="1823422" cy="2856621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4B5C7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8A47DE-E392-498A-85C6-CE7D9FBDC891}"/>
              </a:ext>
            </a:extLst>
          </p:cNvPr>
          <p:cNvSpPr txBox="1"/>
          <p:nvPr/>
        </p:nvSpPr>
        <p:spPr>
          <a:xfrm>
            <a:off x="4567252" y="2109816"/>
            <a:ext cx="719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命名实体识别（</a:t>
            </a:r>
            <a:r>
              <a:rPr lang="en-US" altLang="zh-CN" dirty="0"/>
              <a:t>NER</a:t>
            </a:r>
            <a:r>
              <a:rPr lang="zh-CN" altLang="en-US" dirty="0"/>
              <a:t>）（也称为实体识别、实体分块和实体抽取）是信息抽取的一个子任务，旨在将文本中的命名实体定位并分类为预先定义的类别，如人员、组织、位置、时间表达式、数量、货币值、百分比等。归为序列标注问题（</a:t>
            </a:r>
            <a:r>
              <a:rPr lang="en-US" altLang="zh-CN" dirty="0"/>
              <a:t>sequence labeling problem</a:t>
            </a:r>
            <a:r>
              <a:rPr lang="zh-CN" altLang="en-US" dirty="0"/>
              <a:t>）中的一种。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从自由文本中识别出属于预定义类别的文本片段。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21" name="椭圆 20"/>
          <p:cNvSpPr/>
          <p:nvPr/>
        </p:nvSpPr>
        <p:spPr>
          <a:xfrm>
            <a:off x="5745995" y="3111020"/>
            <a:ext cx="3045672" cy="3045673"/>
          </a:xfrm>
          <a:prstGeom prst="ellipse">
            <a:avLst/>
          </a:prstGeom>
          <a:noFill/>
          <a:ln w="76200"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9667560" y="3940129"/>
            <a:ext cx="3949966" cy="13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base construction</a:t>
            </a: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知识库建设</a:t>
            </a: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9475121" y="1417320"/>
            <a:ext cx="2956454" cy="13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Translation</a:t>
            </a: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机器翻译</a:t>
            </a:r>
          </a:p>
        </p:txBody>
      </p:sp>
      <p:sp>
        <p:nvSpPr>
          <p:cNvPr id="27" name="TextBox 17"/>
          <p:cNvSpPr txBox="1">
            <a:spLocks noChangeArrowheads="1"/>
          </p:cNvSpPr>
          <p:nvPr/>
        </p:nvSpPr>
        <p:spPr bwMode="auto">
          <a:xfrm>
            <a:off x="2723845" y="1455869"/>
            <a:ext cx="2768284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</a:t>
            </a: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</a:p>
        </p:txBody>
      </p:sp>
      <p:sp>
        <p:nvSpPr>
          <p:cNvPr id="28" name="TextBox 18"/>
          <p:cNvSpPr txBox="1">
            <a:spLocks noChangeArrowheads="1"/>
          </p:cNvSpPr>
          <p:nvPr/>
        </p:nvSpPr>
        <p:spPr bwMode="auto">
          <a:xfrm>
            <a:off x="2276022" y="4406971"/>
            <a:ext cx="2601647" cy="13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Summarization</a:t>
            </a: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文本摘要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5126030" y="1962591"/>
            <a:ext cx="2016754" cy="2321134"/>
          </a:xfrm>
          <a:custGeom>
            <a:avLst/>
            <a:gdLst>
              <a:gd name="connsiteX0" fmla="*/ 1710175 w 1714090"/>
              <a:gd name="connsiteY0" fmla="*/ 0 h 1972478"/>
              <a:gd name="connsiteX1" fmla="*/ 1714090 w 1714090"/>
              <a:gd name="connsiteY1" fmla="*/ 1972478 h 1972478"/>
              <a:gd name="connsiteX2" fmla="*/ 0 w 1714090"/>
              <a:gd name="connsiteY2" fmla="*/ 982847 h 19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090" h="1972478">
                <a:moveTo>
                  <a:pt x="1710175" y="0"/>
                </a:moveTo>
                <a:lnTo>
                  <a:pt x="1714090" y="1972478"/>
                </a:lnTo>
                <a:lnTo>
                  <a:pt x="0" y="982847"/>
                </a:lnTo>
                <a:close/>
              </a:path>
            </a:pathLst>
          </a:custGeom>
          <a:solidFill>
            <a:srgbClr val="0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7383675" y="3432207"/>
            <a:ext cx="2014887" cy="2319267"/>
          </a:xfrm>
          <a:custGeom>
            <a:avLst/>
            <a:gdLst>
              <a:gd name="connsiteX0" fmla="*/ 1710174 w 1714090"/>
              <a:gd name="connsiteY0" fmla="*/ 0 h 1972478"/>
              <a:gd name="connsiteX1" fmla="*/ 1714090 w 1714090"/>
              <a:gd name="connsiteY1" fmla="*/ 1972478 h 1972478"/>
              <a:gd name="connsiteX2" fmla="*/ 0 w 1714090"/>
              <a:gd name="connsiteY2" fmla="*/ 982848 h 19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090" h="1972478">
                <a:moveTo>
                  <a:pt x="1710174" y="0"/>
                </a:moveTo>
                <a:lnTo>
                  <a:pt x="1714090" y="1972478"/>
                </a:lnTo>
                <a:lnTo>
                  <a:pt x="0" y="98284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122295" y="3432207"/>
            <a:ext cx="2016754" cy="2319267"/>
          </a:xfrm>
          <a:custGeom>
            <a:avLst/>
            <a:gdLst>
              <a:gd name="connsiteX0" fmla="*/ 3917 w 1714090"/>
              <a:gd name="connsiteY0" fmla="*/ 0 h 1972478"/>
              <a:gd name="connsiteX1" fmla="*/ 1714090 w 1714090"/>
              <a:gd name="connsiteY1" fmla="*/ 982848 h 1972478"/>
              <a:gd name="connsiteX2" fmla="*/ 0 w 1714090"/>
              <a:gd name="connsiteY2" fmla="*/ 1972478 h 19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090" h="1972478">
                <a:moveTo>
                  <a:pt x="3917" y="0"/>
                </a:moveTo>
                <a:lnTo>
                  <a:pt x="1714090" y="982848"/>
                </a:lnTo>
                <a:lnTo>
                  <a:pt x="0" y="1972478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2400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391144" y="1962591"/>
            <a:ext cx="2014887" cy="2321134"/>
          </a:xfrm>
          <a:custGeom>
            <a:avLst/>
            <a:gdLst>
              <a:gd name="connsiteX0" fmla="*/ 3915 w 1714090"/>
              <a:gd name="connsiteY0" fmla="*/ 0 h 1972478"/>
              <a:gd name="connsiteX1" fmla="*/ 1714090 w 1714090"/>
              <a:gd name="connsiteY1" fmla="*/ 982847 h 1972478"/>
              <a:gd name="connsiteX2" fmla="*/ 0 w 1714090"/>
              <a:gd name="connsiteY2" fmla="*/ 1972478 h 19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090" h="1972478">
                <a:moveTo>
                  <a:pt x="3915" y="0"/>
                </a:moveTo>
                <a:lnTo>
                  <a:pt x="1714090" y="982847"/>
                </a:lnTo>
                <a:lnTo>
                  <a:pt x="0" y="1972478"/>
                </a:ln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6800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研究范围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12677-D6F6-436D-82CE-F37EFCAD7EB8}"/>
              </a:ext>
            </a:extLst>
          </p:cNvPr>
          <p:cNvSpPr txBox="1"/>
          <p:nvPr/>
        </p:nvSpPr>
        <p:spPr>
          <a:xfrm>
            <a:off x="2292012" y="1578932"/>
            <a:ext cx="974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</a:rPr>
              <a:t>Generic </a:t>
            </a:r>
            <a:r>
              <a:rPr lang="zh-CN" altLang="en-US" sz="2400" b="1" dirty="0">
                <a:latin typeface="+mn-ea"/>
              </a:rPr>
              <a:t>通用类</a:t>
            </a: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+mn-ea"/>
              </a:rPr>
              <a:t>domian</a:t>
            </a:r>
            <a:r>
              <a:rPr lang="en-US" altLang="zh-CN" sz="2400" b="1" dirty="0">
                <a:latin typeface="+mn-ea"/>
              </a:rPr>
              <a:t>-specific </a:t>
            </a:r>
            <a:r>
              <a:rPr lang="zh-CN" altLang="en-US" sz="2400" b="1" dirty="0">
                <a:latin typeface="+mn-ea"/>
              </a:rPr>
              <a:t>特定领域类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B61272-AE59-436E-AAD6-F6E0AE36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51" y="2722681"/>
            <a:ext cx="6935079" cy="350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算法发展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78AA6A-9F1A-431B-A647-A9428970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6" y="1382882"/>
            <a:ext cx="9182792" cy="48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2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07" y="1417320"/>
            <a:ext cx="1454244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en-US" altLang="zh-CN" dirty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C084CF-83DE-4ED9-A993-78F218B778F8}"/>
              </a:ext>
            </a:extLst>
          </p:cNvPr>
          <p:cNvSpPr txBox="1"/>
          <p:nvPr/>
        </p:nvSpPr>
        <p:spPr>
          <a:xfrm>
            <a:off x="2214880" y="1417320"/>
            <a:ext cx="9824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Distributed representations for input </a:t>
            </a:r>
            <a:r>
              <a:rPr lang="zh-CN" altLang="en-US" sz="2400" b="1" dirty="0"/>
              <a:t> 分布式嵌入表示</a:t>
            </a:r>
            <a:endParaRPr lang="en-US" altLang="zh-CN" sz="2400" b="1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char </a:t>
            </a:r>
            <a:r>
              <a:rPr lang="zh-CN" altLang="en-US" dirty="0"/>
              <a:t>或者 </a:t>
            </a:r>
            <a:r>
              <a:rPr lang="en-US" altLang="zh-CN" dirty="0"/>
              <a:t>word </a:t>
            </a:r>
            <a:r>
              <a:rPr lang="zh-CN" altLang="en-US" dirty="0"/>
              <a:t>嵌入的向量</a:t>
            </a:r>
            <a:r>
              <a:rPr lang="en-US" altLang="zh-CN" dirty="0"/>
              <a:t>, </a:t>
            </a:r>
            <a:r>
              <a:rPr lang="zh-CN" altLang="en-US" dirty="0"/>
              <a:t>同时辅以 词性标签</a:t>
            </a:r>
            <a:r>
              <a:rPr lang="en-US" altLang="zh-CN" dirty="0"/>
              <a:t>(POS), </a:t>
            </a:r>
            <a:r>
              <a:rPr lang="en-US" altLang="zh-CN" dirty="0" err="1"/>
              <a:t>gazetter</a:t>
            </a:r>
            <a:r>
              <a:rPr lang="en-US" altLang="zh-CN" dirty="0"/>
              <a:t> </a:t>
            </a:r>
            <a:r>
              <a:rPr lang="zh-CN" altLang="en-US" dirty="0"/>
              <a:t>等人工特征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Conterx</a:t>
            </a:r>
            <a:r>
              <a:rPr lang="en-US" altLang="zh-CN" sz="2400" b="1" dirty="0"/>
              <a:t> encoder </a:t>
            </a:r>
            <a:r>
              <a:rPr lang="zh-CN" altLang="en-US" sz="2400" b="1" dirty="0"/>
              <a:t>文本编码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dirty="0"/>
              <a:t>该层通过 </a:t>
            </a:r>
            <a:r>
              <a:rPr lang="en-US" altLang="zh-CN" dirty="0"/>
              <a:t>CNN, RNN, LM, Transformer </a:t>
            </a:r>
            <a:r>
              <a:rPr lang="zh-CN" altLang="en-US" dirty="0"/>
              <a:t>等网络获取语义依赖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Tag decoder </a:t>
            </a:r>
            <a:r>
              <a:rPr lang="zh-CN" altLang="en-US" sz="2400" b="1" dirty="0"/>
              <a:t>标签解码</a:t>
            </a:r>
            <a:r>
              <a:rPr lang="en-US" altLang="zh-CN" sz="2400" b="1" dirty="0"/>
              <a:t> </a:t>
            </a:r>
          </a:p>
          <a:p>
            <a:pPr lvl="1"/>
            <a:r>
              <a:rPr lang="zh-CN" altLang="en-US" dirty="0"/>
              <a:t>预测输入序列对应的标签</a:t>
            </a:r>
            <a:r>
              <a:rPr lang="en-US" altLang="zh-CN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MLP+softmax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Network(</a:t>
            </a:r>
            <a:r>
              <a:rPr lang="zh-CN" altLang="en-US" dirty="0"/>
              <a:t>指针网络，</a:t>
            </a:r>
            <a:r>
              <a:rPr lang="en-US" altLang="zh-CN" dirty="0"/>
              <a:t>Seq2Seq</a:t>
            </a:r>
            <a:r>
              <a:rPr lang="zh-CN" altLang="en-US" dirty="0"/>
              <a:t>的一种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1582</Words>
  <Application>Microsoft Office PowerPoint</Application>
  <PresentationFormat>宽屏</PresentationFormat>
  <Paragraphs>231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Broadway BT</vt:lpstr>
      <vt:lpstr>黑体</vt:lpstr>
      <vt:lpstr>宋体</vt:lpstr>
      <vt:lpstr>微软雅黑</vt:lpstr>
      <vt:lpstr>Arial</vt:lpstr>
      <vt:lpstr>Arial Narrow</vt:lpstr>
      <vt:lpstr>Broadway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lsn</cp:lastModifiedBy>
  <cp:revision>260</cp:revision>
  <dcterms:created xsi:type="dcterms:W3CDTF">2015-03-25T15:45:00Z</dcterms:created>
  <dcterms:modified xsi:type="dcterms:W3CDTF">2020-07-03T08:17:27Z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