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2" r:id="rId5"/>
    <p:sldId id="260" r:id="rId6"/>
    <p:sldId id="261" r:id="rId7"/>
    <p:sldId id="263" r:id="rId8"/>
    <p:sldId id="259" r:id="rId9"/>
  </p:sldIdLst>
  <p:sldSz cx="12192000" cy="6858000"/>
  <p:notesSz cx="6858000" cy="9144000"/>
  <p:embeddedFontLst>
    <p:embeddedFont>
      <p:font typeface="Calibri Light" panose="020F0302020204030204" pitchFamily="34" charset="0"/>
      <p:regular r:id="rId10"/>
      <p:italic r:id="rId11"/>
    </p:embeddedFont>
    <p:embeddedFont>
      <p:font typeface="Calibri" panose="020F0502020204030204" pitchFamily="34" charset="0"/>
      <p:regular r:id="rId12"/>
      <p:bold r:id="rId13"/>
      <p:italic r:id="rId14"/>
      <p:boldItalic r:id="rId15"/>
    </p:embeddedFont>
    <p:embeddedFont>
      <p:font typeface="Circe" panose="020B0502020203020203" pitchFamily="34" charset="-52"/>
      <p:regular r:id="rId16"/>
    </p:embeddedFont>
  </p:embeddedFont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E52B408-5BEA-4162-9214-66028F69C535}" type="datetimeFigureOut">
              <a:rPr lang="ru-RU" smtClean="0"/>
              <a:t>10.12.2018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840A00-12D4-481E-A8C6-D60BF4160320}" type="slidenum">
              <a:rPr lang="ru-RU" smtClean="0"/>
              <a:t>‹#›</a:t>
            </a:fld>
            <a:endParaRPr lang="ru-RU"/>
          </a:p>
        </p:txBody>
      </p:sp>
    </p:spTree>
    <p:extLst>
      <p:ext uri="{BB962C8B-B14F-4D97-AF65-F5344CB8AC3E}">
        <p14:creationId xmlns:p14="http://schemas.microsoft.com/office/powerpoint/2010/main" val="3542654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E52B408-5BEA-4162-9214-66028F69C535}" type="datetimeFigureOut">
              <a:rPr lang="ru-RU" smtClean="0"/>
              <a:t>10.12.2018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840A00-12D4-481E-A8C6-D60BF4160320}" type="slidenum">
              <a:rPr lang="ru-RU" smtClean="0"/>
              <a:t>‹#›</a:t>
            </a:fld>
            <a:endParaRPr lang="ru-RU"/>
          </a:p>
        </p:txBody>
      </p:sp>
    </p:spTree>
    <p:extLst>
      <p:ext uri="{BB962C8B-B14F-4D97-AF65-F5344CB8AC3E}">
        <p14:creationId xmlns:p14="http://schemas.microsoft.com/office/powerpoint/2010/main" val="2485271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E52B408-5BEA-4162-9214-66028F69C535}" type="datetimeFigureOut">
              <a:rPr lang="ru-RU" smtClean="0"/>
              <a:t>10.12.2018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840A00-12D4-481E-A8C6-D60BF4160320}" type="slidenum">
              <a:rPr lang="ru-RU" smtClean="0"/>
              <a:t>‹#›</a:t>
            </a:fld>
            <a:endParaRPr lang="ru-RU"/>
          </a:p>
        </p:txBody>
      </p:sp>
    </p:spTree>
    <p:extLst>
      <p:ext uri="{BB962C8B-B14F-4D97-AF65-F5344CB8AC3E}">
        <p14:creationId xmlns:p14="http://schemas.microsoft.com/office/powerpoint/2010/main" val="2426438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E52B408-5BEA-4162-9214-66028F69C535}" type="datetimeFigureOut">
              <a:rPr lang="ru-RU" smtClean="0"/>
              <a:t>10.12.2018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840A00-12D4-481E-A8C6-D60BF4160320}" type="slidenum">
              <a:rPr lang="ru-RU" smtClean="0"/>
              <a:t>‹#›</a:t>
            </a:fld>
            <a:endParaRPr lang="ru-RU"/>
          </a:p>
        </p:txBody>
      </p:sp>
    </p:spTree>
    <p:extLst>
      <p:ext uri="{BB962C8B-B14F-4D97-AF65-F5344CB8AC3E}">
        <p14:creationId xmlns:p14="http://schemas.microsoft.com/office/powerpoint/2010/main" val="3500724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E52B408-5BEA-4162-9214-66028F69C535}" type="datetimeFigureOut">
              <a:rPr lang="ru-RU" smtClean="0"/>
              <a:t>10.12.2018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840A00-12D4-481E-A8C6-D60BF4160320}" type="slidenum">
              <a:rPr lang="ru-RU" smtClean="0"/>
              <a:t>‹#›</a:t>
            </a:fld>
            <a:endParaRPr lang="ru-RU"/>
          </a:p>
        </p:txBody>
      </p:sp>
    </p:spTree>
    <p:extLst>
      <p:ext uri="{BB962C8B-B14F-4D97-AF65-F5344CB8AC3E}">
        <p14:creationId xmlns:p14="http://schemas.microsoft.com/office/powerpoint/2010/main" val="817030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E52B408-5BEA-4162-9214-66028F69C535}" type="datetimeFigureOut">
              <a:rPr lang="ru-RU" smtClean="0"/>
              <a:t>10.12.2018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9840A00-12D4-481E-A8C6-D60BF4160320}" type="slidenum">
              <a:rPr lang="ru-RU" smtClean="0"/>
              <a:t>‹#›</a:t>
            </a:fld>
            <a:endParaRPr lang="ru-RU"/>
          </a:p>
        </p:txBody>
      </p:sp>
    </p:spTree>
    <p:extLst>
      <p:ext uri="{BB962C8B-B14F-4D97-AF65-F5344CB8AC3E}">
        <p14:creationId xmlns:p14="http://schemas.microsoft.com/office/powerpoint/2010/main" val="3393963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E52B408-5BEA-4162-9214-66028F69C535}" type="datetimeFigureOut">
              <a:rPr lang="ru-RU" smtClean="0"/>
              <a:t>10.12.2018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9840A00-12D4-481E-A8C6-D60BF4160320}" type="slidenum">
              <a:rPr lang="ru-RU" smtClean="0"/>
              <a:t>‹#›</a:t>
            </a:fld>
            <a:endParaRPr lang="ru-RU"/>
          </a:p>
        </p:txBody>
      </p:sp>
    </p:spTree>
    <p:extLst>
      <p:ext uri="{BB962C8B-B14F-4D97-AF65-F5344CB8AC3E}">
        <p14:creationId xmlns:p14="http://schemas.microsoft.com/office/powerpoint/2010/main" val="2054921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E52B408-5BEA-4162-9214-66028F69C535}" type="datetimeFigureOut">
              <a:rPr lang="ru-RU" smtClean="0"/>
              <a:t>10.12.2018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9840A00-12D4-481E-A8C6-D60BF4160320}" type="slidenum">
              <a:rPr lang="ru-RU" smtClean="0"/>
              <a:t>‹#›</a:t>
            </a:fld>
            <a:endParaRPr lang="ru-RU"/>
          </a:p>
        </p:txBody>
      </p:sp>
    </p:spTree>
    <p:extLst>
      <p:ext uri="{BB962C8B-B14F-4D97-AF65-F5344CB8AC3E}">
        <p14:creationId xmlns:p14="http://schemas.microsoft.com/office/powerpoint/2010/main" val="1041415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E52B408-5BEA-4162-9214-66028F69C535}" type="datetimeFigureOut">
              <a:rPr lang="ru-RU" smtClean="0"/>
              <a:t>10.12.2018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9840A00-12D4-481E-A8C6-D60BF4160320}" type="slidenum">
              <a:rPr lang="ru-RU" smtClean="0"/>
              <a:t>‹#›</a:t>
            </a:fld>
            <a:endParaRPr lang="ru-RU"/>
          </a:p>
        </p:txBody>
      </p:sp>
    </p:spTree>
    <p:extLst>
      <p:ext uri="{BB962C8B-B14F-4D97-AF65-F5344CB8AC3E}">
        <p14:creationId xmlns:p14="http://schemas.microsoft.com/office/powerpoint/2010/main" val="3043648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5E52B408-5BEA-4162-9214-66028F69C535}" type="datetimeFigureOut">
              <a:rPr lang="ru-RU" smtClean="0"/>
              <a:t>10.12.2018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9840A00-12D4-481E-A8C6-D60BF4160320}" type="slidenum">
              <a:rPr lang="ru-RU" smtClean="0"/>
              <a:t>‹#›</a:t>
            </a:fld>
            <a:endParaRPr lang="ru-RU"/>
          </a:p>
        </p:txBody>
      </p:sp>
    </p:spTree>
    <p:extLst>
      <p:ext uri="{BB962C8B-B14F-4D97-AF65-F5344CB8AC3E}">
        <p14:creationId xmlns:p14="http://schemas.microsoft.com/office/powerpoint/2010/main" val="2212470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5E52B408-5BEA-4162-9214-66028F69C535}" type="datetimeFigureOut">
              <a:rPr lang="ru-RU" smtClean="0"/>
              <a:t>10.12.2018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9840A00-12D4-481E-A8C6-D60BF4160320}" type="slidenum">
              <a:rPr lang="ru-RU" smtClean="0"/>
              <a:t>‹#›</a:t>
            </a:fld>
            <a:endParaRPr lang="ru-RU"/>
          </a:p>
        </p:txBody>
      </p:sp>
    </p:spTree>
    <p:extLst>
      <p:ext uri="{BB962C8B-B14F-4D97-AF65-F5344CB8AC3E}">
        <p14:creationId xmlns:p14="http://schemas.microsoft.com/office/powerpoint/2010/main" val="2444537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52B408-5BEA-4162-9214-66028F69C535}" type="datetimeFigureOut">
              <a:rPr lang="ru-RU" smtClean="0"/>
              <a:t>10.12.2018</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40A00-12D4-481E-A8C6-D60BF4160320}" type="slidenum">
              <a:rPr lang="ru-RU" smtClean="0"/>
              <a:t>‹#›</a:t>
            </a:fld>
            <a:endParaRPr lang="ru-RU"/>
          </a:p>
        </p:txBody>
      </p:sp>
    </p:spTree>
    <p:extLst>
      <p:ext uri="{BB962C8B-B14F-4D97-AF65-F5344CB8AC3E}">
        <p14:creationId xmlns:p14="http://schemas.microsoft.com/office/powerpoint/2010/main" val="3154836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3.bin"/><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00251" y="1610436"/>
            <a:ext cx="11600597" cy="1899526"/>
          </a:xfrm>
        </p:spPr>
        <p:txBody>
          <a:bodyPr>
            <a:noAutofit/>
          </a:bodyPr>
          <a:lstStyle/>
          <a:p>
            <a:r>
              <a:rPr lang="ru-RU" sz="4400" dirty="0">
                <a:latin typeface="Circe" panose="020B0502020203020203" pitchFamily="34" charset="-52"/>
              </a:rPr>
              <a:t>Метод построения </a:t>
            </a:r>
            <a:r>
              <a:rPr lang="ru-RU" sz="4400" dirty="0" smtClean="0">
                <a:latin typeface="Circe" panose="020B0502020203020203" pitchFamily="34" charset="-52"/>
              </a:rPr>
              <a:t>HG-LBP</a:t>
            </a:r>
            <a:r>
              <a:rPr lang="en-US" sz="4400" dirty="0" smtClean="0">
                <a:latin typeface="Circe" panose="020B0502020203020203" pitchFamily="34" charset="-52"/>
              </a:rPr>
              <a:t> </a:t>
            </a:r>
            <a:r>
              <a:rPr lang="ru-RU" sz="4400" dirty="0" smtClean="0">
                <a:latin typeface="Circe" panose="020B0502020203020203" pitchFamily="34" charset="-52"/>
              </a:rPr>
              <a:t>дескриптора </a:t>
            </a:r>
            <a:r>
              <a:rPr lang="ru-RU" sz="4400" dirty="0">
                <a:latin typeface="Circe" panose="020B0502020203020203" pitchFamily="34" charset="-52"/>
              </a:rPr>
              <a:t>на </a:t>
            </a:r>
            <a:r>
              <a:rPr lang="ru-RU" sz="4400" dirty="0" smtClean="0">
                <a:latin typeface="Circe" panose="020B0502020203020203" pitchFamily="34" charset="-52"/>
              </a:rPr>
              <a:t>основе</a:t>
            </a:r>
            <a:r>
              <a:rPr lang="en-US" sz="4400" dirty="0" smtClean="0">
                <a:latin typeface="Circe" panose="020B0502020203020203" pitchFamily="34" charset="-52"/>
              </a:rPr>
              <a:t> </a:t>
            </a:r>
            <a:r>
              <a:rPr lang="ru-RU" sz="4400" dirty="0" smtClean="0">
                <a:latin typeface="Circe" panose="020B0502020203020203" pitchFamily="34" charset="-52"/>
              </a:rPr>
              <a:t>гистограмм </a:t>
            </a:r>
            <a:r>
              <a:rPr lang="ru-RU" sz="4400" dirty="0">
                <a:latin typeface="Circe" panose="020B0502020203020203" pitchFamily="34" charset="-52"/>
              </a:rPr>
              <a:t>градиентов </a:t>
            </a:r>
            <a:r>
              <a:rPr lang="ru-RU" sz="4400" dirty="0" smtClean="0">
                <a:latin typeface="Circe" panose="020B0502020203020203" pitchFamily="34" charset="-52"/>
              </a:rPr>
              <a:t>для</a:t>
            </a:r>
            <a:r>
              <a:rPr lang="en-US" sz="4400" dirty="0" smtClean="0">
                <a:latin typeface="Circe" panose="020B0502020203020203" pitchFamily="34" charset="-52"/>
              </a:rPr>
              <a:t> </a:t>
            </a:r>
            <a:r>
              <a:rPr lang="ru-RU" sz="4400" dirty="0" smtClean="0">
                <a:latin typeface="Circe" panose="020B0502020203020203" pitchFamily="34" charset="-52"/>
              </a:rPr>
              <a:t>детектирования</a:t>
            </a:r>
            <a:r>
              <a:rPr lang="en-US" sz="4400" dirty="0" smtClean="0">
                <a:latin typeface="Circe" panose="020B0502020203020203" pitchFamily="34" charset="-52"/>
              </a:rPr>
              <a:t> </a:t>
            </a:r>
            <a:r>
              <a:rPr lang="ru-RU" sz="4400" dirty="0" smtClean="0">
                <a:latin typeface="Circe" panose="020B0502020203020203" pitchFamily="34" charset="-52"/>
              </a:rPr>
              <a:t>пешеходов</a:t>
            </a:r>
            <a:endParaRPr lang="ru-RU" sz="4400" dirty="0">
              <a:latin typeface="Circe" panose="020B0502020203020203" pitchFamily="34" charset="-52"/>
            </a:endParaRPr>
          </a:p>
        </p:txBody>
      </p:sp>
      <p:sp>
        <p:nvSpPr>
          <p:cNvPr id="3" name="Подзаголовок 2"/>
          <p:cNvSpPr>
            <a:spLocks noGrp="1"/>
          </p:cNvSpPr>
          <p:nvPr>
            <p:ph type="subTitle" idx="1"/>
          </p:nvPr>
        </p:nvSpPr>
        <p:spPr>
          <a:xfrm>
            <a:off x="2756848" y="4762098"/>
            <a:ext cx="9144000" cy="1655762"/>
          </a:xfrm>
        </p:spPr>
        <p:txBody>
          <a:bodyPr/>
          <a:lstStyle/>
          <a:p>
            <a:pPr algn="r">
              <a:lnSpc>
                <a:spcPts val="1700"/>
              </a:lnSpc>
            </a:pPr>
            <a:r>
              <a:rPr lang="ru-RU" dirty="0" smtClean="0">
                <a:latin typeface="Circe" panose="020B0502020203020203" pitchFamily="34" charset="-52"/>
              </a:rPr>
              <a:t>Подготовили: Прошутинский Д. А., Разумов И.О.</a:t>
            </a:r>
          </a:p>
          <a:p>
            <a:pPr algn="r">
              <a:lnSpc>
                <a:spcPts val="1700"/>
              </a:lnSpc>
            </a:pPr>
            <a:r>
              <a:rPr lang="ru-RU" dirty="0">
                <a:latin typeface="Circe" panose="020B0502020203020203" pitchFamily="34" charset="-52"/>
              </a:rPr>
              <a:t>Научный </a:t>
            </a:r>
            <a:r>
              <a:rPr lang="ru-RU" dirty="0" smtClean="0">
                <a:latin typeface="Circe" panose="020B0502020203020203" pitchFamily="34" charset="-52"/>
              </a:rPr>
              <a:t>руководитель: Матвеев </a:t>
            </a:r>
            <a:r>
              <a:rPr lang="ru-RU" dirty="0">
                <a:latin typeface="Circe" panose="020B0502020203020203" pitchFamily="34" charset="-52"/>
              </a:rPr>
              <a:t>И. </a:t>
            </a:r>
            <a:r>
              <a:rPr lang="ru-RU" dirty="0" smtClean="0">
                <a:latin typeface="Circe" panose="020B0502020203020203" pitchFamily="34" charset="-52"/>
              </a:rPr>
              <a:t>А </a:t>
            </a:r>
          </a:p>
          <a:p>
            <a:pPr algn="r">
              <a:lnSpc>
                <a:spcPts val="1700"/>
              </a:lnSpc>
            </a:pPr>
            <a:r>
              <a:rPr lang="ru-RU" dirty="0" smtClean="0">
                <a:latin typeface="Circe" panose="020B0502020203020203" pitchFamily="34" charset="-52"/>
              </a:rPr>
              <a:t>Задачу </a:t>
            </a:r>
            <a:r>
              <a:rPr lang="ru-RU" dirty="0">
                <a:latin typeface="Circe" panose="020B0502020203020203" pitchFamily="34" charset="-52"/>
              </a:rPr>
              <a:t>поставил и консультировал: </a:t>
            </a:r>
            <a:r>
              <a:rPr lang="ru-RU" dirty="0" err="1">
                <a:latin typeface="Circe" panose="020B0502020203020203" pitchFamily="34" charset="-52"/>
              </a:rPr>
              <a:t>Гнеушев</a:t>
            </a:r>
            <a:r>
              <a:rPr lang="ru-RU" dirty="0">
                <a:latin typeface="Circe" panose="020B0502020203020203" pitchFamily="34" charset="-52"/>
              </a:rPr>
              <a:t> А. Н.</a:t>
            </a:r>
          </a:p>
        </p:txBody>
      </p:sp>
    </p:spTree>
    <p:extLst>
      <p:ext uri="{BB962C8B-B14F-4D97-AF65-F5344CB8AC3E}">
        <p14:creationId xmlns:p14="http://schemas.microsoft.com/office/powerpoint/2010/main" val="3020003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02776" y="614148"/>
            <a:ext cx="1503529" cy="780410"/>
          </a:xfrm>
        </p:spPr>
        <p:txBody>
          <a:bodyPr>
            <a:noAutofit/>
          </a:bodyPr>
          <a:lstStyle/>
          <a:p>
            <a:pPr algn="l"/>
            <a:r>
              <a:rPr lang="ru-RU" sz="4400" dirty="0" smtClean="0">
                <a:latin typeface="Circe" panose="020B0502020203020203" pitchFamily="34" charset="-52"/>
              </a:rPr>
              <a:t>План</a:t>
            </a:r>
            <a:endParaRPr lang="ru-RU" sz="4400" dirty="0">
              <a:latin typeface="Circe" panose="020B0502020203020203" pitchFamily="34" charset="-52"/>
            </a:endParaRPr>
          </a:p>
        </p:txBody>
      </p:sp>
      <p:sp>
        <p:nvSpPr>
          <p:cNvPr id="4" name="Подзаголовок 3"/>
          <p:cNvSpPr>
            <a:spLocks noGrp="1"/>
          </p:cNvSpPr>
          <p:nvPr>
            <p:ph type="subTitle" idx="1"/>
          </p:nvPr>
        </p:nvSpPr>
        <p:spPr>
          <a:xfrm>
            <a:off x="602776" y="1652894"/>
            <a:ext cx="9144000" cy="2809923"/>
          </a:xfrm>
        </p:spPr>
        <p:txBody>
          <a:bodyPr>
            <a:noAutofit/>
          </a:bodyPr>
          <a:lstStyle/>
          <a:p>
            <a:pPr marL="457200" indent="-457200" algn="l">
              <a:buAutoNum type="arabicPeriod"/>
            </a:pPr>
            <a:r>
              <a:rPr lang="ru-RU" sz="3200" dirty="0" smtClean="0">
                <a:latin typeface="Circe" panose="020B0502020203020203" pitchFamily="34" charset="-52"/>
              </a:rPr>
              <a:t>Теоретическая справка</a:t>
            </a:r>
          </a:p>
          <a:p>
            <a:pPr marL="457200" indent="-457200" algn="l">
              <a:buAutoNum type="arabicPeriod"/>
            </a:pPr>
            <a:r>
              <a:rPr lang="ru-RU" sz="3200" dirty="0" smtClean="0">
                <a:latin typeface="Circe" panose="020B0502020203020203" pitchFamily="34" charset="-52"/>
              </a:rPr>
              <a:t>Полученные результаты</a:t>
            </a:r>
          </a:p>
          <a:p>
            <a:pPr marL="457200" indent="-457200" algn="l">
              <a:buAutoNum type="arabicPeriod"/>
            </a:pPr>
            <a:r>
              <a:rPr lang="ru-RU" sz="3200" dirty="0" smtClean="0">
                <a:latin typeface="Circe" panose="020B0502020203020203" pitchFamily="34" charset="-52"/>
              </a:rPr>
              <a:t>Выводы</a:t>
            </a:r>
          </a:p>
        </p:txBody>
      </p:sp>
    </p:spTree>
    <p:extLst>
      <p:ext uri="{BB962C8B-B14F-4D97-AF65-F5344CB8AC3E}">
        <p14:creationId xmlns:p14="http://schemas.microsoft.com/office/powerpoint/2010/main" val="1931174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02776" y="614148"/>
            <a:ext cx="10206251" cy="780410"/>
          </a:xfrm>
        </p:spPr>
        <p:txBody>
          <a:bodyPr>
            <a:noAutofit/>
          </a:bodyPr>
          <a:lstStyle/>
          <a:p>
            <a:pPr algn="l"/>
            <a:r>
              <a:rPr lang="en-US" sz="4400" dirty="0" smtClean="0">
                <a:latin typeface="Circe" panose="020B0502020203020203" pitchFamily="34" charset="-52"/>
              </a:rPr>
              <a:t>1. </a:t>
            </a:r>
            <a:r>
              <a:rPr lang="ru-RU" sz="4400" dirty="0" smtClean="0">
                <a:latin typeface="Circe" panose="020B0502020203020203" pitchFamily="34" charset="-52"/>
              </a:rPr>
              <a:t>Теоретическая справка</a:t>
            </a:r>
            <a:r>
              <a:rPr lang="en-US" sz="4400" dirty="0" smtClean="0">
                <a:latin typeface="Circe" panose="020B0502020203020203" pitchFamily="34" charset="-52"/>
              </a:rPr>
              <a:t> (</a:t>
            </a:r>
            <a:r>
              <a:rPr lang="ru-RU" sz="4400" dirty="0" smtClean="0">
                <a:latin typeface="Circe" panose="020B0502020203020203" pitchFamily="34" charset="-52"/>
              </a:rPr>
              <a:t>алгоритм</a:t>
            </a:r>
            <a:r>
              <a:rPr lang="en-US" sz="4400" dirty="0" smtClean="0">
                <a:latin typeface="Circe" panose="020B0502020203020203" pitchFamily="34" charset="-52"/>
              </a:rPr>
              <a:t>)</a:t>
            </a:r>
            <a:endParaRPr lang="ru-RU" sz="4400" dirty="0">
              <a:latin typeface="Circe" panose="020B0502020203020203" pitchFamily="34" charset="-52"/>
            </a:endParaRPr>
          </a:p>
        </p:txBody>
      </p:sp>
      <p:sp>
        <p:nvSpPr>
          <p:cNvPr id="4" name="Подзаголовок 3"/>
          <p:cNvSpPr>
            <a:spLocks noGrp="1"/>
          </p:cNvSpPr>
          <p:nvPr>
            <p:ph type="subTitle" idx="1"/>
          </p:nvPr>
        </p:nvSpPr>
        <p:spPr>
          <a:xfrm>
            <a:off x="602776" y="1530065"/>
            <a:ext cx="9144000" cy="1199488"/>
          </a:xfrm>
        </p:spPr>
        <p:txBody>
          <a:bodyPr>
            <a:noAutofit/>
          </a:bodyPr>
          <a:lstStyle/>
          <a:p>
            <a:pPr algn="l"/>
            <a:r>
              <a:rPr lang="ru-RU" sz="3200" dirty="0" smtClean="0">
                <a:latin typeface="Circe" panose="020B0502020203020203" pitchFamily="34" charset="-52"/>
              </a:rPr>
              <a:t>Алгоритм данной работы: сбора признаков, классификация и оценка ошибки</a:t>
            </a:r>
          </a:p>
        </p:txBody>
      </p:sp>
      <p:graphicFrame>
        <p:nvGraphicFramePr>
          <p:cNvPr id="3" name="Объект 2"/>
          <p:cNvGraphicFramePr>
            <a:graphicFrameLocks noChangeAspect="1"/>
          </p:cNvGraphicFramePr>
          <p:nvPr>
            <p:extLst>
              <p:ext uri="{D42A27DB-BD31-4B8C-83A1-F6EECF244321}">
                <p14:modId xmlns:p14="http://schemas.microsoft.com/office/powerpoint/2010/main" val="1804470830"/>
              </p:ext>
            </p:extLst>
          </p:nvPr>
        </p:nvGraphicFramePr>
        <p:xfrm>
          <a:off x="1415647" y="3261816"/>
          <a:ext cx="9035647" cy="2905267"/>
        </p:xfrm>
        <a:graphic>
          <a:graphicData uri="http://schemas.openxmlformats.org/presentationml/2006/ole">
            <mc:AlternateContent xmlns:mc="http://schemas.openxmlformats.org/markup-compatibility/2006">
              <mc:Choice xmlns:v="urn:schemas-microsoft-com:vml" Requires="v">
                <p:oleObj spid="_x0000_s3075" name="Acrobat Document" r:id="rId3" imgW="3228959" imgH="1038152" progId="AcroExch.Document.DC">
                  <p:embed/>
                </p:oleObj>
              </mc:Choice>
              <mc:Fallback>
                <p:oleObj name="Acrobat Document" r:id="rId3" imgW="3228959" imgH="1038152" progId="AcroExch.Document.DC">
                  <p:embed/>
                  <p:pic>
                    <p:nvPicPr>
                      <p:cNvPr id="0" name=""/>
                      <p:cNvPicPr/>
                      <p:nvPr/>
                    </p:nvPicPr>
                    <p:blipFill>
                      <a:blip r:embed="rId4"/>
                      <a:stretch>
                        <a:fillRect/>
                      </a:stretch>
                    </p:blipFill>
                    <p:spPr>
                      <a:xfrm>
                        <a:off x="1415647" y="3261816"/>
                        <a:ext cx="9035647" cy="2905267"/>
                      </a:xfrm>
                      <a:prstGeom prst="rect">
                        <a:avLst/>
                      </a:prstGeom>
                    </p:spPr>
                  </p:pic>
                </p:oleObj>
              </mc:Fallback>
            </mc:AlternateContent>
          </a:graphicData>
        </a:graphic>
      </p:graphicFrame>
    </p:spTree>
    <p:extLst>
      <p:ext uri="{BB962C8B-B14F-4D97-AF65-F5344CB8AC3E}">
        <p14:creationId xmlns:p14="http://schemas.microsoft.com/office/powerpoint/2010/main" val="3767204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02776" y="614148"/>
            <a:ext cx="10206251" cy="780410"/>
          </a:xfrm>
        </p:spPr>
        <p:txBody>
          <a:bodyPr>
            <a:noAutofit/>
          </a:bodyPr>
          <a:lstStyle/>
          <a:p>
            <a:pPr algn="l"/>
            <a:r>
              <a:rPr lang="en-US" sz="4400" dirty="0" smtClean="0">
                <a:latin typeface="Circe" panose="020B0502020203020203" pitchFamily="34" charset="-52"/>
              </a:rPr>
              <a:t>1. </a:t>
            </a:r>
            <a:r>
              <a:rPr lang="ru-RU" sz="4400" dirty="0" smtClean="0">
                <a:latin typeface="Circe" panose="020B0502020203020203" pitchFamily="34" charset="-52"/>
              </a:rPr>
              <a:t>Теоретическая справка</a:t>
            </a:r>
            <a:r>
              <a:rPr lang="en-US" sz="4400" dirty="0" smtClean="0">
                <a:latin typeface="Circe" panose="020B0502020203020203" pitchFamily="34" charset="-52"/>
              </a:rPr>
              <a:t> (HOG)</a:t>
            </a:r>
            <a:endParaRPr lang="ru-RU" sz="4400" dirty="0">
              <a:latin typeface="Circe" panose="020B0502020203020203" pitchFamily="34" charset="-52"/>
            </a:endParaRPr>
          </a:p>
        </p:txBody>
      </p:sp>
      <p:sp>
        <p:nvSpPr>
          <p:cNvPr id="4" name="Подзаголовок 3"/>
          <p:cNvSpPr>
            <a:spLocks noGrp="1"/>
          </p:cNvSpPr>
          <p:nvPr>
            <p:ph type="subTitle" idx="1"/>
          </p:nvPr>
        </p:nvSpPr>
        <p:spPr>
          <a:xfrm>
            <a:off x="602776" y="1530064"/>
            <a:ext cx="11134299" cy="1622569"/>
          </a:xfrm>
        </p:spPr>
        <p:txBody>
          <a:bodyPr>
            <a:noAutofit/>
          </a:bodyPr>
          <a:lstStyle/>
          <a:p>
            <a:pPr algn="l"/>
            <a:r>
              <a:rPr lang="en-US" sz="3200" dirty="0" smtClean="0">
                <a:latin typeface="Circe" panose="020B0502020203020203" pitchFamily="34" charset="-52"/>
              </a:rPr>
              <a:t>HOG -</a:t>
            </a:r>
            <a:r>
              <a:rPr lang="ru-RU" sz="3200" dirty="0" smtClean="0">
                <a:latin typeface="Circe" panose="020B0502020203020203" pitchFamily="34" charset="-52"/>
              </a:rPr>
              <a:t> </a:t>
            </a:r>
            <a:r>
              <a:rPr lang="ru-RU" sz="3200" dirty="0">
                <a:latin typeface="Circe" panose="020B0502020203020203" pitchFamily="34" charset="-52"/>
              </a:rPr>
              <a:t>дескрипторы особых точек, которые используются в компьютерном </a:t>
            </a:r>
            <a:r>
              <a:rPr lang="ru-RU" sz="3200" dirty="0" smtClean="0">
                <a:latin typeface="Circe" panose="020B0502020203020203" pitchFamily="34" charset="-52"/>
              </a:rPr>
              <a:t>зрении</a:t>
            </a:r>
            <a:r>
              <a:rPr lang="en-US" sz="3200" dirty="0" smtClean="0">
                <a:latin typeface="Circe" panose="020B0502020203020203" pitchFamily="34" charset="-52"/>
              </a:rPr>
              <a:t> </a:t>
            </a:r>
            <a:r>
              <a:rPr lang="ru-RU" sz="3200" dirty="0" smtClean="0">
                <a:latin typeface="Circe" panose="020B0502020203020203" pitchFamily="34" charset="-52"/>
              </a:rPr>
              <a:t>и</a:t>
            </a:r>
            <a:r>
              <a:rPr lang="ru-RU" sz="3200" dirty="0">
                <a:latin typeface="Circe" panose="020B0502020203020203" pitchFamily="34" charset="-52"/>
              </a:rPr>
              <a:t> обработке изображений </a:t>
            </a:r>
            <a:r>
              <a:rPr lang="ru-RU" sz="3200" dirty="0" smtClean="0">
                <a:latin typeface="Circe" panose="020B0502020203020203" pitchFamily="34" charset="-52"/>
              </a:rPr>
              <a:t>с</a:t>
            </a:r>
            <a:r>
              <a:rPr lang="en-US" sz="3200" dirty="0" smtClean="0">
                <a:latin typeface="Circe" panose="020B0502020203020203" pitchFamily="34" charset="-52"/>
              </a:rPr>
              <a:t> </a:t>
            </a:r>
            <a:r>
              <a:rPr lang="ru-RU" sz="3200" dirty="0" smtClean="0">
                <a:latin typeface="Circe" panose="020B0502020203020203" pitchFamily="34" charset="-52"/>
              </a:rPr>
              <a:t>целью</a:t>
            </a:r>
            <a:r>
              <a:rPr lang="en-US" sz="3200" dirty="0" smtClean="0">
                <a:latin typeface="Circe" panose="020B0502020203020203" pitchFamily="34" charset="-52"/>
              </a:rPr>
              <a:t> </a:t>
            </a:r>
            <a:r>
              <a:rPr lang="ru-RU" sz="3200" dirty="0" smtClean="0">
                <a:latin typeface="Circe" panose="020B0502020203020203" pitchFamily="34" charset="-52"/>
              </a:rPr>
              <a:t>распознавания </a:t>
            </a:r>
            <a:r>
              <a:rPr lang="ru-RU" sz="3200" dirty="0">
                <a:latin typeface="Circe" panose="020B0502020203020203" pitchFamily="34" charset="-52"/>
              </a:rPr>
              <a:t>объектов.</a:t>
            </a:r>
            <a:r>
              <a:rPr lang="en-US" sz="3200" dirty="0" smtClean="0">
                <a:latin typeface="Circe" panose="020B0502020203020203" pitchFamily="34" charset="-52"/>
              </a:rPr>
              <a:t> </a:t>
            </a:r>
            <a:endParaRPr lang="ru-RU" sz="3200" dirty="0" smtClean="0">
              <a:latin typeface="Circe" panose="020B0502020203020203" pitchFamily="34" charset="-52"/>
            </a:endParaRPr>
          </a:p>
        </p:txBody>
      </p:sp>
      <p:pic>
        <p:nvPicPr>
          <p:cNvPr id="1026" name="Picture 2" descr="Histogram of oriented gradients descriptor. (a) The histogram of oriented gradients (HoG) descriptor is computed over image cells (in red) and 2 Ã 2 overlapping blocks of cells (green and cyan); (b) visualization of the HoG descriptor computed for the same image.Â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464" y="2934269"/>
            <a:ext cx="4812210" cy="373519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xed and adaptive projection methods. (a) Projection of the same cluster for different corresponding sizes. The cyan rectangle is used in the fixed case, and the larger green window is used in the proposed adaptive method. (b) In the adaptive method, the region of interest (ROI) is scanned by an overlapping sliding window over multiple scales. In this figure, the maximum scale of the pyramid is depicted and the sliding window is of the size 2.0 Ã 1.0 meters.Â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362" y="2934269"/>
            <a:ext cx="5098813" cy="3941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777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02776" y="614148"/>
            <a:ext cx="10206251" cy="780410"/>
          </a:xfrm>
        </p:spPr>
        <p:txBody>
          <a:bodyPr>
            <a:noAutofit/>
          </a:bodyPr>
          <a:lstStyle/>
          <a:p>
            <a:pPr algn="l"/>
            <a:r>
              <a:rPr lang="en-US" sz="4400" dirty="0" smtClean="0">
                <a:latin typeface="Circe" panose="020B0502020203020203" pitchFamily="34" charset="-52"/>
              </a:rPr>
              <a:t>1. </a:t>
            </a:r>
            <a:r>
              <a:rPr lang="ru-RU" sz="4400" dirty="0" smtClean="0">
                <a:latin typeface="Circe" panose="020B0502020203020203" pitchFamily="34" charset="-52"/>
              </a:rPr>
              <a:t>Теоретическая справка</a:t>
            </a:r>
            <a:r>
              <a:rPr lang="en-US" sz="4400" dirty="0" smtClean="0">
                <a:latin typeface="Circe" panose="020B0502020203020203" pitchFamily="34" charset="-52"/>
              </a:rPr>
              <a:t> (LBP)</a:t>
            </a:r>
            <a:endParaRPr lang="ru-RU" sz="4400" dirty="0">
              <a:latin typeface="Circe" panose="020B0502020203020203" pitchFamily="34" charset="-52"/>
            </a:endParaRPr>
          </a:p>
        </p:txBody>
      </p:sp>
      <p:sp>
        <p:nvSpPr>
          <p:cNvPr id="4" name="Подзаголовок 3"/>
          <p:cNvSpPr>
            <a:spLocks noGrp="1"/>
          </p:cNvSpPr>
          <p:nvPr>
            <p:ph type="subTitle" idx="1"/>
          </p:nvPr>
        </p:nvSpPr>
        <p:spPr>
          <a:xfrm>
            <a:off x="602776" y="1530065"/>
            <a:ext cx="9144000" cy="1335966"/>
          </a:xfrm>
        </p:spPr>
        <p:txBody>
          <a:bodyPr>
            <a:noAutofit/>
          </a:bodyPr>
          <a:lstStyle/>
          <a:p>
            <a:pPr algn="l"/>
            <a:r>
              <a:rPr lang="en-US" sz="3200" dirty="0" smtClean="0">
                <a:latin typeface="Circe" panose="020B0502020203020203" pitchFamily="34" charset="-52"/>
              </a:rPr>
              <a:t>LBP </a:t>
            </a:r>
            <a:r>
              <a:rPr lang="en-US" sz="3200" dirty="0" smtClean="0">
                <a:latin typeface="Circe" panose="020B0502020203020203" pitchFamily="34" charset="-52"/>
              </a:rPr>
              <a:t>- </a:t>
            </a:r>
            <a:r>
              <a:rPr lang="ru-RU" sz="3200" dirty="0">
                <a:latin typeface="Circe" panose="020B0502020203020203" pitchFamily="34" charset="-52"/>
              </a:rPr>
              <a:t>простой оператор, используемый для классификации текстур в компьютерном зрении. </a:t>
            </a:r>
            <a:endParaRPr lang="ru-RU" sz="3200" dirty="0" smtClean="0">
              <a:latin typeface="Circe" panose="020B0502020203020203" pitchFamily="34" charset="-52"/>
            </a:endParaRPr>
          </a:p>
        </p:txBody>
      </p:sp>
      <p:pic>
        <p:nvPicPr>
          <p:cNvPr id="2050" name="Picture 2" descr="https://cdn-images-1.medium.com/max/2000/1*vBddGyANCoj4PYiKNptXn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240" y="3355834"/>
            <a:ext cx="10553321" cy="2484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571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02776" y="573205"/>
            <a:ext cx="10206251" cy="780410"/>
          </a:xfrm>
        </p:spPr>
        <p:txBody>
          <a:bodyPr>
            <a:noAutofit/>
          </a:bodyPr>
          <a:lstStyle/>
          <a:p>
            <a:pPr algn="l"/>
            <a:r>
              <a:rPr lang="ru-RU" sz="4400" dirty="0">
                <a:latin typeface="Circe" panose="020B0502020203020203" pitchFamily="34" charset="-52"/>
              </a:rPr>
              <a:t>2</a:t>
            </a:r>
            <a:r>
              <a:rPr lang="en-US" sz="4400" dirty="0" smtClean="0">
                <a:latin typeface="Circe" panose="020B0502020203020203" pitchFamily="34" charset="-52"/>
              </a:rPr>
              <a:t>. </a:t>
            </a:r>
            <a:r>
              <a:rPr lang="ru-RU" sz="4400" dirty="0" smtClean="0">
                <a:latin typeface="Circe" panose="020B0502020203020203" pitchFamily="34" charset="-52"/>
              </a:rPr>
              <a:t>Полученные результаты</a:t>
            </a:r>
            <a:endParaRPr lang="ru-RU" sz="4400" dirty="0">
              <a:latin typeface="Circe" panose="020B0502020203020203" pitchFamily="34" charset="-52"/>
            </a:endParaRPr>
          </a:p>
        </p:txBody>
      </p:sp>
      <p:sp>
        <p:nvSpPr>
          <p:cNvPr id="4" name="Подзаголовок 3"/>
          <p:cNvSpPr>
            <a:spLocks noGrp="1"/>
          </p:cNvSpPr>
          <p:nvPr>
            <p:ph type="subTitle" idx="1"/>
          </p:nvPr>
        </p:nvSpPr>
        <p:spPr>
          <a:xfrm>
            <a:off x="602776" y="1516417"/>
            <a:ext cx="11448197" cy="4120108"/>
          </a:xfrm>
        </p:spPr>
        <p:txBody>
          <a:bodyPr>
            <a:noAutofit/>
          </a:bodyPr>
          <a:lstStyle/>
          <a:p>
            <a:pPr marL="457200" indent="-457200" algn="l">
              <a:buFont typeface="Arial" panose="020B0604020202020204" pitchFamily="34" charset="0"/>
              <a:buChar char="•"/>
            </a:pPr>
            <a:r>
              <a:rPr lang="ru-RU" sz="3200" dirty="0" smtClean="0">
                <a:latin typeface="Circe" panose="020B0502020203020203" pitchFamily="34" charset="-52"/>
              </a:rPr>
              <a:t>Использован пакет </a:t>
            </a:r>
            <a:r>
              <a:rPr lang="en-US" sz="3200" dirty="0" err="1" smtClean="0">
                <a:latin typeface="Circe" panose="020B0502020203020203" pitchFamily="34" charset="-52"/>
              </a:rPr>
              <a:t>OpenCV</a:t>
            </a:r>
            <a:r>
              <a:rPr lang="en-US" sz="3200" dirty="0">
                <a:latin typeface="Circe" panose="020B0502020203020203" pitchFamily="34" charset="-52"/>
              </a:rPr>
              <a:t> </a:t>
            </a:r>
            <a:r>
              <a:rPr lang="ru-RU" sz="3200" dirty="0" smtClean="0">
                <a:latin typeface="Circe" panose="020B0502020203020203" pitchFamily="34" charset="-52"/>
              </a:rPr>
              <a:t>для </a:t>
            </a:r>
            <a:r>
              <a:rPr lang="en-US" sz="3200" dirty="0" smtClean="0">
                <a:latin typeface="Circe" panose="020B0502020203020203" pitchFamily="34" charset="-52"/>
              </a:rPr>
              <a:t>HOG</a:t>
            </a:r>
          </a:p>
          <a:p>
            <a:pPr marL="457200" indent="-457200" algn="l">
              <a:buFont typeface="Arial" panose="020B0604020202020204" pitchFamily="34" charset="0"/>
              <a:buChar char="•"/>
            </a:pPr>
            <a:r>
              <a:rPr lang="ru-RU" sz="3200" dirty="0" smtClean="0">
                <a:latin typeface="Circe" panose="020B0502020203020203" pitchFamily="34" charset="-52"/>
              </a:rPr>
              <a:t>Для </a:t>
            </a:r>
            <a:r>
              <a:rPr lang="en-US" sz="3200" dirty="0" smtClean="0">
                <a:latin typeface="Circe" panose="020B0502020203020203" pitchFamily="34" charset="-52"/>
              </a:rPr>
              <a:t>LBP </a:t>
            </a:r>
            <a:r>
              <a:rPr lang="ru-RU" sz="3200" dirty="0" smtClean="0">
                <a:latin typeface="Circe" panose="020B0502020203020203" pitchFamily="34" charset="-52"/>
              </a:rPr>
              <a:t>была написана собственная программа</a:t>
            </a:r>
          </a:p>
          <a:p>
            <a:pPr marL="457200" indent="-457200" algn="l">
              <a:buFont typeface="Arial" panose="020B0604020202020204" pitchFamily="34" charset="0"/>
              <a:buChar char="•"/>
            </a:pPr>
            <a:r>
              <a:rPr lang="ru-RU" sz="3200" dirty="0" smtClean="0">
                <a:latin typeface="Circe" panose="020B0502020203020203" pitchFamily="34" charset="-52"/>
              </a:rPr>
              <a:t>Использовалась база данных </a:t>
            </a:r>
            <a:r>
              <a:rPr lang="en-US" sz="3200" dirty="0" smtClean="0">
                <a:latin typeface="Circe" panose="020B0502020203020203" pitchFamily="34" charset="-52"/>
              </a:rPr>
              <a:t>INRIA</a:t>
            </a:r>
          </a:p>
          <a:p>
            <a:pPr marL="457200" indent="-457200" algn="l">
              <a:buFont typeface="Arial" panose="020B0604020202020204" pitchFamily="34" charset="0"/>
              <a:buChar char="•"/>
            </a:pPr>
            <a:r>
              <a:rPr lang="ru-RU" sz="3200" dirty="0" smtClean="0">
                <a:latin typeface="Circe" panose="020B0502020203020203" pitchFamily="34" charset="-52"/>
              </a:rPr>
              <a:t>Ошибка вычислялась как отношение </a:t>
            </a:r>
            <a:r>
              <a:rPr lang="en-US" sz="3200" dirty="0" smtClean="0"/>
              <a:t>MR = </a:t>
            </a:r>
            <a:r>
              <a:rPr lang="en-US" sz="3200" dirty="0"/>
              <a:t>FN/(</a:t>
            </a:r>
            <a:r>
              <a:rPr lang="en-US" sz="3200" dirty="0" smtClean="0"/>
              <a:t>TP+FN) </a:t>
            </a:r>
            <a:r>
              <a:rPr lang="ru-RU" sz="3200" dirty="0" smtClean="0"/>
              <a:t>к </a:t>
            </a:r>
            <a:r>
              <a:rPr lang="en-US" sz="3200" dirty="0"/>
              <a:t>FPPW </a:t>
            </a:r>
            <a:r>
              <a:rPr lang="en-US" sz="3200" dirty="0" smtClean="0"/>
              <a:t>= </a:t>
            </a:r>
            <a:r>
              <a:rPr lang="en-US" sz="3200" dirty="0"/>
              <a:t>FP/(TN + FP</a:t>
            </a:r>
            <a:r>
              <a:rPr lang="en-US" sz="3200" dirty="0" smtClean="0"/>
              <a:t>)</a:t>
            </a:r>
            <a:endParaRPr lang="ru-RU" sz="3200" dirty="0" smtClean="0"/>
          </a:p>
        </p:txBody>
      </p:sp>
    </p:spTree>
    <p:extLst>
      <p:ext uri="{BB962C8B-B14F-4D97-AF65-F5344CB8AC3E}">
        <p14:creationId xmlns:p14="http://schemas.microsoft.com/office/powerpoint/2010/main" val="2038494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02776" y="573205"/>
            <a:ext cx="10206251" cy="780410"/>
          </a:xfrm>
        </p:spPr>
        <p:txBody>
          <a:bodyPr>
            <a:noAutofit/>
          </a:bodyPr>
          <a:lstStyle/>
          <a:p>
            <a:pPr algn="l"/>
            <a:r>
              <a:rPr lang="ru-RU" sz="4400" dirty="0">
                <a:latin typeface="Circe" panose="020B0502020203020203" pitchFamily="34" charset="-52"/>
              </a:rPr>
              <a:t>2</a:t>
            </a:r>
            <a:r>
              <a:rPr lang="en-US" sz="4400" dirty="0" smtClean="0">
                <a:latin typeface="Circe" panose="020B0502020203020203" pitchFamily="34" charset="-52"/>
              </a:rPr>
              <a:t>. </a:t>
            </a:r>
            <a:r>
              <a:rPr lang="ru-RU" sz="4400" dirty="0" smtClean="0">
                <a:latin typeface="Circe" panose="020B0502020203020203" pitchFamily="34" charset="-52"/>
              </a:rPr>
              <a:t>Полученные результаты</a:t>
            </a:r>
            <a:endParaRPr lang="ru-RU" sz="4400" dirty="0">
              <a:latin typeface="Circe" panose="020B0502020203020203" pitchFamily="34" charset="-52"/>
            </a:endParaRPr>
          </a:p>
        </p:txBody>
      </p:sp>
      <p:sp>
        <p:nvSpPr>
          <p:cNvPr id="4" name="Подзаголовок 3"/>
          <p:cNvSpPr>
            <a:spLocks noGrp="1"/>
          </p:cNvSpPr>
          <p:nvPr>
            <p:ph type="subTitle" idx="1"/>
          </p:nvPr>
        </p:nvSpPr>
        <p:spPr>
          <a:xfrm>
            <a:off x="384412" y="5240739"/>
            <a:ext cx="11448197" cy="914401"/>
          </a:xfrm>
        </p:spPr>
        <p:txBody>
          <a:bodyPr>
            <a:noAutofit/>
          </a:bodyPr>
          <a:lstStyle/>
          <a:p>
            <a:pPr algn="l"/>
            <a:r>
              <a:rPr lang="ru-RU" sz="3200" dirty="0" smtClean="0"/>
              <a:t>Зависимость количества правильных ответов от обучающей выборки</a:t>
            </a:r>
          </a:p>
        </p:txBody>
      </p:sp>
      <p:graphicFrame>
        <p:nvGraphicFramePr>
          <p:cNvPr id="3" name="Объект 2"/>
          <p:cNvGraphicFramePr>
            <a:graphicFrameLocks noChangeAspect="1"/>
          </p:cNvGraphicFramePr>
          <p:nvPr>
            <p:extLst>
              <p:ext uri="{D42A27DB-BD31-4B8C-83A1-F6EECF244321}">
                <p14:modId xmlns:p14="http://schemas.microsoft.com/office/powerpoint/2010/main" val="3045618720"/>
              </p:ext>
            </p:extLst>
          </p:nvPr>
        </p:nvGraphicFramePr>
        <p:xfrm>
          <a:off x="6108510" y="1578317"/>
          <a:ext cx="5156579" cy="3437719"/>
        </p:xfrm>
        <a:graphic>
          <a:graphicData uri="http://schemas.openxmlformats.org/presentationml/2006/ole">
            <mc:AlternateContent xmlns:mc="http://schemas.openxmlformats.org/markup-compatibility/2006">
              <mc:Choice xmlns:v="urn:schemas-microsoft-com:vml" Requires="v">
                <p:oleObj spid="_x0000_s5124" name="Acrobat Document" r:id="rId3" imgW="4114776" imgH="2743010" progId="AcroExch.Document.DC">
                  <p:embed/>
                </p:oleObj>
              </mc:Choice>
              <mc:Fallback>
                <p:oleObj name="Acrobat Document" r:id="rId3" imgW="4114776" imgH="2743010" progId="AcroExch.Document.DC">
                  <p:embed/>
                  <p:pic>
                    <p:nvPicPr>
                      <p:cNvPr id="0" name=""/>
                      <p:cNvPicPr/>
                      <p:nvPr/>
                    </p:nvPicPr>
                    <p:blipFill>
                      <a:blip r:embed="rId4"/>
                      <a:stretch>
                        <a:fillRect/>
                      </a:stretch>
                    </p:blipFill>
                    <p:spPr>
                      <a:xfrm>
                        <a:off x="6108510" y="1578317"/>
                        <a:ext cx="5156579" cy="3437719"/>
                      </a:xfrm>
                      <a:prstGeom prst="rect">
                        <a:avLst/>
                      </a:prstGeom>
                    </p:spPr>
                  </p:pic>
                </p:oleObj>
              </mc:Fallback>
            </mc:AlternateContent>
          </a:graphicData>
        </a:graphic>
      </p:graphicFrame>
      <p:graphicFrame>
        <p:nvGraphicFramePr>
          <p:cNvPr id="5" name="Объект 4"/>
          <p:cNvGraphicFramePr>
            <a:graphicFrameLocks noChangeAspect="1"/>
          </p:cNvGraphicFramePr>
          <p:nvPr>
            <p:extLst>
              <p:ext uri="{D42A27DB-BD31-4B8C-83A1-F6EECF244321}">
                <p14:modId xmlns:p14="http://schemas.microsoft.com/office/powerpoint/2010/main" val="3688281314"/>
              </p:ext>
            </p:extLst>
          </p:nvPr>
        </p:nvGraphicFramePr>
        <p:xfrm>
          <a:off x="602776" y="1578317"/>
          <a:ext cx="5156579" cy="3437719"/>
        </p:xfrm>
        <a:graphic>
          <a:graphicData uri="http://schemas.openxmlformats.org/presentationml/2006/ole">
            <mc:AlternateContent xmlns:mc="http://schemas.openxmlformats.org/markup-compatibility/2006">
              <mc:Choice xmlns:v="urn:schemas-microsoft-com:vml" Requires="v">
                <p:oleObj spid="_x0000_s5125" name="Acrobat Document" r:id="rId5" imgW="4114776" imgH="2743010" progId="AcroExch.Document.DC">
                  <p:embed/>
                </p:oleObj>
              </mc:Choice>
              <mc:Fallback>
                <p:oleObj name="Acrobat Document" r:id="rId5" imgW="4114776" imgH="2743010" progId="AcroExch.Document.DC">
                  <p:embed/>
                  <p:pic>
                    <p:nvPicPr>
                      <p:cNvPr id="0" name=""/>
                      <p:cNvPicPr/>
                      <p:nvPr/>
                    </p:nvPicPr>
                    <p:blipFill>
                      <a:blip r:embed="rId6"/>
                      <a:stretch>
                        <a:fillRect/>
                      </a:stretch>
                    </p:blipFill>
                    <p:spPr>
                      <a:xfrm>
                        <a:off x="602776" y="1578317"/>
                        <a:ext cx="5156579" cy="3437719"/>
                      </a:xfrm>
                      <a:prstGeom prst="rect">
                        <a:avLst/>
                      </a:prstGeom>
                    </p:spPr>
                  </p:pic>
                </p:oleObj>
              </mc:Fallback>
            </mc:AlternateContent>
          </a:graphicData>
        </a:graphic>
      </p:graphicFrame>
    </p:spTree>
    <p:extLst>
      <p:ext uri="{BB962C8B-B14F-4D97-AF65-F5344CB8AC3E}">
        <p14:creationId xmlns:p14="http://schemas.microsoft.com/office/powerpoint/2010/main" val="930763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02776" y="614148"/>
            <a:ext cx="2454323" cy="780410"/>
          </a:xfrm>
        </p:spPr>
        <p:txBody>
          <a:bodyPr>
            <a:noAutofit/>
          </a:bodyPr>
          <a:lstStyle/>
          <a:p>
            <a:pPr algn="l"/>
            <a:r>
              <a:rPr lang="ru-RU" sz="4400" dirty="0" smtClean="0">
                <a:latin typeface="Circe" panose="020B0502020203020203" pitchFamily="34" charset="-52"/>
              </a:rPr>
              <a:t>Выводы</a:t>
            </a:r>
            <a:endParaRPr lang="ru-RU" sz="4400" dirty="0">
              <a:latin typeface="Circe" panose="020B0502020203020203" pitchFamily="34" charset="-52"/>
            </a:endParaRPr>
          </a:p>
        </p:txBody>
      </p:sp>
      <p:sp>
        <p:nvSpPr>
          <p:cNvPr id="4" name="Подзаголовок 3"/>
          <p:cNvSpPr>
            <a:spLocks noGrp="1"/>
          </p:cNvSpPr>
          <p:nvPr>
            <p:ph type="subTitle" idx="1"/>
          </p:nvPr>
        </p:nvSpPr>
        <p:spPr>
          <a:xfrm>
            <a:off x="179695" y="1625598"/>
            <a:ext cx="11325367" cy="4215643"/>
          </a:xfrm>
        </p:spPr>
        <p:txBody>
          <a:bodyPr>
            <a:noAutofit/>
          </a:bodyPr>
          <a:lstStyle/>
          <a:p>
            <a:pPr marL="457200" indent="-457200" algn="l">
              <a:buFont typeface="Arial" panose="020B0604020202020204" pitchFamily="34" charset="0"/>
              <a:buChar char="•"/>
            </a:pPr>
            <a:r>
              <a:rPr lang="ru-RU" sz="3200" dirty="0">
                <a:latin typeface="Circe" panose="020B0502020203020203" pitchFamily="34" charset="-52"/>
              </a:rPr>
              <a:t>HOG работает плохо, когда фон загроможден шумными и нечёткими краями. </a:t>
            </a:r>
            <a:r>
              <a:rPr lang="ru-RU" sz="3200" dirty="0" smtClean="0">
                <a:latin typeface="Circe" panose="020B0502020203020203" pitchFamily="34" charset="-52"/>
              </a:rPr>
              <a:t>Локальный </a:t>
            </a:r>
            <a:r>
              <a:rPr lang="ru-RU" sz="3200" dirty="0">
                <a:latin typeface="Circe" panose="020B0502020203020203" pitchFamily="34" charset="-52"/>
              </a:rPr>
              <a:t>бинарный шаблон может являться дополнением в этом </a:t>
            </a:r>
            <a:r>
              <a:rPr lang="ru-RU" sz="3200" dirty="0" smtClean="0">
                <a:latin typeface="Circe" panose="020B0502020203020203" pitchFamily="34" charset="-52"/>
              </a:rPr>
              <a:t>аспекте. Однако в данной реализации </a:t>
            </a:r>
            <a:r>
              <a:rPr lang="en-US" sz="3200" dirty="0" smtClean="0">
                <a:latin typeface="Circe" panose="020B0502020203020203" pitchFamily="34" charset="-52"/>
              </a:rPr>
              <a:t>LBP </a:t>
            </a:r>
            <a:r>
              <a:rPr lang="ru-RU" sz="3200" dirty="0" smtClean="0">
                <a:latin typeface="Circe" panose="020B0502020203020203" pitchFamily="34" charset="-52"/>
              </a:rPr>
              <a:t>обучается очень медленно, что делает его дополнение к </a:t>
            </a:r>
            <a:r>
              <a:rPr lang="en-US" sz="3200" dirty="0" smtClean="0">
                <a:latin typeface="Circe" panose="020B0502020203020203" pitchFamily="34" charset="-52"/>
              </a:rPr>
              <a:t>HOG </a:t>
            </a:r>
            <a:r>
              <a:rPr lang="ru-RU" sz="3200" dirty="0" smtClean="0">
                <a:latin typeface="Circe" panose="020B0502020203020203" pitchFamily="34" charset="-52"/>
              </a:rPr>
              <a:t>алгоритму малоэффективным.</a:t>
            </a:r>
          </a:p>
          <a:p>
            <a:pPr marL="457200" indent="-457200" algn="l">
              <a:buFont typeface="Arial" panose="020B0604020202020204" pitchFamily="34" charset="0"/>
              <a:buChar char="•"/>
            </a:pPr>
            <a:r>
              <a:rPr lang="ru-RU" sz="3200" dirty="0" smtClean="0">
                <a:latin typeface="Circe" panose="020B0502020203020203" pitchFamily="34" charset="-52"/>
              </a:rPr>
              <a:t>Необходимо оптимизировать полученный алгоритм и тестировать на большей выборке</a:t>
            </a:r>
          </a:p>
        </p:txBody>
      </p:sp>
    </p:spTree>
    <p:extLst>
      <p:ext uri="{BB962C8B-B14F-4D97-AF65-F5344CB8AC3E}">
        <p14:creationId xmlns:p14="http://schemas.microsoft.com/office/powerpoint/2010/main" val="391303436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187</Words>
  <Application>Microsoft Office PowerPoint</Application>
  <PresentationFormat>Широкоэкранный</PresentationFormat>
  <Paragraphs>24</Paragraphs>
  <Slides>8</Slides>
  <Notes>0</Notes>
  <HiddenSlides>0</HiddenSlides>
  <MMClips>0</MMClips>
  <ScaleCrop>false</ScaleCrop>
  <HeadingPairs>
    <vt:vector size="8" baseType="variant">
      <vt:variant>
        <vt:lpstr>Использованные шрифты</vt:lpstr>
      </vt:variant>
      <vt:variant>
        <vt:i4>4</vt:i4>
      </vt:variant>
      <vt:variant>
        <vt:lpstr>Тема</vt:lpstr>
      </vt:variant>
      <vt:variant>
        <vt:i4>1</vt:i4>
      </vt:variant>
      <vt:variant>
        <vt:lpstr>Внедренные серверы OLE</vt:lpstr>
      </vt:variant>
      <vt:variant>
        <vt:i4>1</vt:i4>
      </vt:variant>
      <vt:variant>
        <vt:lpstr>Заголовки слайдов</vt:lpstr>
      </vt:variant>
      <vt:variant>
        <vt:i4>8</vt:i4>
      </vt:variant>
    </vt:vector>
  </HeadingPairs>
  <TitlesOfParts>
    <vt:vector size="14" baseType="lpstr">
      <vt:lpstr>Calibri Light</vt:lpstr>
      <vt:lpstr>Arial</vt:lpstr>
      <vt:lpstr>Calibri</vt:lpstr>
      <vt:lpstr>Circe</vt:lpstr>
      <vt:lpstr>Тема Office</vt:lpstr>
      <vt:lpstr>Adobe Acrobat Document</vt:lpstr>
      <vt:lpstr>Метод построения HG-LBP дескриптора на основе гистограмм градиентов для детектирования пешеходов</vt:lpstr>
      <vt:lpstr>План</vt:lpstr>
      <vt:lpstr>1. Теоретическая справка (алгоритм)</vt:lpstr>
      <vt:lpstr>1. Теоретическая справка (HOG)</vt:lpstr>
      <vt:lpstr>1. Теоретическая справка (LBP)</vt:lpstr>
      <vt:lpstr>2. Полученные результаты</vt:lpstr>
      <vt:lpstr>2. Полученные результаты</vt:lpstr>
      <vt:lpstr>Выводы</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Метод построения HG-LBP дескриптора на основе гистограмм градиентов для детектирования пешеходов</dc:title>
  <dc:creator>D Proshutinskii</dc:creator>
  <cp:lastModifiedBy>D Proshutinskii</cp:lastModifiedBy>
  <cp:revision>4</cp:revision>
  <dcterms:created xsi:type="dcterms:W3CDTF">2018-12-10T01:16:15Z</dcterms:created>
  <dcterms:modified xsi:type="dcterms:W3CDTF">2018-12-10T01:49:24Z</dcterms:modified>
</cp:coreProperties>
</file>