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2" r:id="rId8"/>
    <p:sldId id="268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 autoAdjust="0"/>
    <p:restoredTop sz="94599"/>
  </p:normalViewPr>
  <p:slideViewPr>
    <p:cSldViewPr snapToGrid="0" snapToObjects="1">
      <p:cViewPr>
        <p:scale>
          <a:sx n="100" d="100"/>
          <a:sy n="100" d="100"/>
        </p:scale>
        <p:origin x="115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13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6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6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3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3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402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8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952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8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08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8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2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6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46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458ECB-E0F3-FF46-9164-3F4F189FA891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0E12B0C-A657-5E4C-80BA-828B58A3E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2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9783" y="767256"/>
            <a:ext cx="8676222" cy="320040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Cross-Language Document Extractive Summarization with Neural Sequence </a:t>
            </a:r>
            <a:r>
              <a:rPr lang="en-US" b="1" dirty="0" smtClean="0">
                <a:effectLst/>
              </a:rPr>
              <a:t>Model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44061" y="5411450"/>
            <a:ext cx="21020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latin typeface="Arial" charset="0"/>
                <a:ea typeface="Arial" charset="0"/>
                <a:cs typeface="Arial" charset="0"/>
              </a:rPr>
              <a:t>Захаров П.С.</a:t>
            </a:r>
          </a:p>
          <a:p>
            <a:r>
              <a:rPr lang="ru-RU" sz="1400" i="1" dirty="0" smtClean="0">
                <a:latin typeface="Arial" charset="0"/>
                <a:ea typeface="Arial" charset="0"/>
                <a:cs typeface="Arial" charset="0"/>
              </a:rPr>
              <a:t>Сельницкий И.С.</a:t>
            </a:r>
          </a:p>
          <a:p>
            <a:r>
              <a:rPr lang="ru-RU" sz="1400" i="1" dirty="0" smtClean="0">
                <a:latin typeface="Arial" charset="0"/>
                <a:ea typeface="Arial" charset="0"/>
                <a:cs typeface="Arial" charset="0"/>
              </a:rPr>
              <a:t>Петров Е.Д.</a:t>
            </a:r>
          </a:p>
          <a:p>
            <a:r>
              <a:rPr lang="ru-RU" sz="1400" i="1" dirty="0" smtClean="0">
                <a:latin typeface="Arial" charset="0"/>
                <a:ea typeface="Arial" charset="0"/>
                <a:cs typeface="Arial" charset="0"/>
              </a:rPr>
              <a:t>Дьячков Е.А.</a:t>
            </a:r>
          </a:p>
          <a:p>
            <a:r>
              <a:rPr lang="ru-RU" sz="1400" i="1" dirty="0" smtClean="0">
                <a:latin typeface="Arial" charset="0"/>
                <a:ea typeface="Arial" charset="0"/>
                <a:cs typeface="Arial" charset="0"/>
              </a:rPr>
              <a:t>Кваша П.А.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06252" y="6245405"/>
            <a:ext cx="15939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i="1" dirty="0" smtClean="0"/>
              <a:t>МФТИ, 2018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1879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/>
              <a:t>Анализ результатов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3600" b="1" dirty="0"/>
              <a:t>(</a:t>
            </a:r>
            <a:r>
              <a:rPr lang="en-US" sz="3600" b="1" dirty="0" err="1" smtClean="0"/>
              <a:t>openN</a:t>
            </a:r>
            <a:r>
              <a:rPr lang="en-US" sz="3600" b="1" dirty="0" err="1"/>
              <a:t>M</a:t>
            </a:r>
            <a:r>
              <a:rPr lang="en-US" sz="3600" b="1" dirty="0" err="1" smtClean="0"/>
              <a:t>T</a:t>
            </a:r>
            <a:r>
              <a:rPr lang="en-US" sz="3600" b="1" dirty="0"/>
              <a:t>)</a:t>
            </a:r>
            <a:endParaRPr lang="ru-RU" sz="36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05000"/>
            <a:ext cx="10132845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b="1" i="1" dirty="0" smtClean="0"/>
              <a:t>ЗАКЛЮЧЕНИЕ:</a:t>
            </a:r>
            <a:endParaRPr lang="ru-RU" sz="4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Подтверждена возможность объединения модели реферирования и перевода текста в модель межъязыкового реферирования.</a:t>
            </a:r>
          </a:p>
          <a:p>
            <a:r>
              <a:rPr lang="ru-RU" sz="3200" dirty="0" smtClean="0"/>
              <a:t>Эксперимент показал возможность сокращения обучающей выборки для модели извлечения</a:t>
            </a:r>
          </a:p>
          <a:p>
            <a:r>
              <a:rPr lang="ru-RU" sz="3200" dirty="0" smtClean="0"/>
              <a:t>Эксперимент позволил уточнить требования к данным для обучения модели перевода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0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468" y="1847192"/>
            <a:ext cx="9905998" cy="312420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Формулировка задачи</a:t>
            </a:r>
          </a:p>
          <a:p>
            <a:r>
              <a:rPr lang="ru-RU" sz="2800" dirty="0" smtClean="0"/>
              <a:t>Описание модели </a:t>
            </a:r>
          </a:p>
          <a:p>
            <a:r>
              <a:rPr lang="ru-RU" sz="2800" dirty="0" smtClean="0"/>
              <a:t>Анализ результатов </a:t>
            </a:r>
            <a:endParaRPr lang="en-US" sz="28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03236" y="459570"/>
            <a:ext cx="2130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План</a:t>
            </a:r>
            <a:r>
              <a:rPr lang="en-US" sz="54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endParaRPr lang="ru-RU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6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7840" y="84083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Формулировка задачи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3191" y="1381782"/>
            <a:ext cx="6457566" cy="1579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 smtClean="0"/>
              <a:t>Объединение моделей реферирования и перевода текста в модель межъязыкового реферирования.</a:t>
            </a:r>
            <a:endParaRPr lang="ru-RU" sz="2400" i="1" dirty="0"/>
          </a:p>
        </p:txBody>
      </p:sp>
      <p:sp>
        <p:nvSpPr>
          <p:cNvPr id="6" name="Овал 5"/>
          <p:cNvSpPr/>
          <p:nvPr/>
        </p:nvSpPr>
        <p:spPr>
          <a:xfrm>
            <a:off x="1067840" y="1740283"/>
            <a:ext cx="2067965" cy="193250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Реферирование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742950" y="4384619"/>
            <a:ext cx="2157836" cy="197331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Перевод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381679" y="2960962"/>
            <a:ext cx="3592159" cy="31693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Реферированный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перевод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10" name="Прямая соединительная линия 9"/>
          <p:cNvCxnSpPr>
            <a:stCxn id="6" idx="6"/>
            <a:endCxn id="8" idx="2"/>
          </p:cNvCxnSpPr>
          <p:nvPr/>
        </p:nvCxnSpPr>
        <p:spPr>
          <a:xfrm>
            <a:off x="3135805" y="2706537"/>
            <a:ext cx="4245874" cy="183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7" idx="6"/>
            <a:endCxn id="8" idx="2"/>
          </p:cNvCxnSpPr>
          <p:nvPr/>
        </p:nvCxnSpPr>
        <p:spPr>
          <a:xfrm flipV="1">
            <a:off x="2900786" y="4545642"/>
            <a:ext cx="4480893" cy="82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291" y="0"/>
            <a:ext cx="9905998" cy="129037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Описание модели: РЕФЕРИРОВАНИЕ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552" y="916837"/>
            <a:ext cx="10791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Двухсторонняя двухслойная рекуррентная нейронная сеть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1638717"/>
            <a:ext cx="7977248" cy="5081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3429" y="1886857"/>
            <a:ext cx="33673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Критерий качества – </a:t>
            </a:r>
            <a:r>
              <a:rPr lang="en-US" sz="3200" dirty="0" smtClean="0"/>
              <a:t>ROUGE</a:t>
            </a:r>
          </a:p>
          <a:p>
            <a:endParaRPr lang="en-US" sz="3200" dirty="0"/>
          </a:p>
          <a:p>
            <a:r>
              <a:rPr lang="ru-RU" sz="3200" dirty="0" smtClean="0"/>
              <a:t>Функция потерь - </a:t>
            </a:r>
            <a:r>
              <a:rPr lang="ru-RU" sz="3200" dirty="0" err="1" smtClean="0"/>
              <a:t>кроссэнтропия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944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291" y="0"/>
            <a:ext cx="9905998" cy="129037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Описание модели: ПЕРЕВОД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552" y="916837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Attention-</a:t>
            </a:r>
            <a:r>
              <a:rPr lang="ru-RU" sz="2800" dirty="0" smtClean="0"/>
              <a:t>архитектура на двуслойной </a:t>
            </a:r>
            <a:r>
              <a:rPr lang="en-US" sz="2800" dirty="0" smtClean="0"/>
              <a:t>RNN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" y="1886857"/>
            <a:ext cx="8302171" cy="4557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3429" y="1886857"/>
            <a:ext cx="3367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Библиотека </a:t>
            </a:r>
            <a:r>
              <a:rPr lang="en-US" sz="3200" dirty="0" err="1" smtClean="0"/>
              <a:t>OpenNMT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Критерий качества – </a:t>
            </a:r>
            <a:r>
              <a:rPr lang="en-US" sz="3200" dirty="0" smtClean="0"/>
              <a:t>BLEU</a:t>
            </a:r>
          </a:p>
          <a:p>
            <a:endParaRPr lang="en-US" sz="3200" dirty="0"/>
          </a:p>
          <a:p>
            <a:r>
              <a:rPr lang="ru-RU" sz="3200" dirty="0" smtClean="0"/>
              <a:t>Функция потерь - </a:t>
            </a:r>
            <a:r>
              <a:rPr lang="ru-RU" sz="3200" dirty="0" err="1" smtClean="0"/>
              <a:t>кроссэнтропия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44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1433" y="20486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Анализ результатов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3600" b="1" dirty="0"/>
              <a:t>(</a:t>
            </a:r>
            <a:r>
              <a:rPr lang="en-US" sz="3600" b="1" dirty="0" err="1"/>
              <a:t>summarunner</a:t>
            </a:r>
            <a:r>
              <a:rPr lang="en-US" sz="3600" b="1" dirty="0"/>
              <a:t>)</a:t>
            </a:r>
            <a:endParaRPr lang="ru-RU" sz="48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3" y="1979236"/>
            <a:ext cx="9666212" cy="4711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19771" y="2496457"/>
            <a:ext cx="22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4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/>
              <a:t>Анализ результатов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b="1" dirty="0"/>
              <a:t>(</a:t>
            </a:r>
            <a:r>
              <a:rPr lang="en-US" b="1" dirty="0" err="1"/>
              <a:t>summarunner</a:t>
            </a:r>
            <a:r>
              <a:rPr lang="en-US" b="1" dirty="0"/>
              <a:t>)</a:t>
            </a:r>
            <a:endParaRPr lang="ru-RU" sz="44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1" y="1905000"/>
            <a:ext cx="7017003" cy="4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/>
              <a:t>Анализ результатов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b="1" dirty="0"/>
              <a:t>(</a:t>
            </a:r>
            <a:r>
              <a:rPr lang="en-US" b="1" dirty="0" err="1"/>
              <a:t>summarunner</a:t>
            </a:r>
            <a:r>
              <a:rPr lang="en-US" b="1" dirty="0"/>
              <a:t>)</a:t>
            </a:r>
            <a:endParaRPr lang="ru-RU" sz="44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3127711"/>
            <a:ext cx="10858334" cy="23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898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/>
              <a:t>Анализ результатов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b="1" dirty="0" smtClean="0"/>
              <a:t>(</a:t>
            </a:r>
            <a:r>
              <a:rPr lang="en-US" b="1" dirty="0" err="1" smtClean="0"/>
              <a:t>openNMT</a:t>
            </a:r>
            <a:r>
              <a:rPr lang="en-US" b="1" dirty="0" smtClean="0"/>
              <a:t>)</a:t>
            </a:r>
            <a:endParaRPr lang="ru-RU" sz="44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4" y="1918741"/>
            <a:ext cx="10288387" cy="43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180</TotalTime>
  <Words>131</Words>
  <Application>Microsoft Macintosh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Сетка</vt:lpstr>
      <vt:lpstr>Cross-Language Document Extractive Summarization with Neural Sequence Model</vt:lpstr>
      <vt:lpstr>Презентация PowerPoint</vt:lpstr>
      <vt:lpstr>Формулировка задачи</vt:lpstr>
      <vt:lpstr>Описание модели: РЕФЕРИРОВАНИЕ</vt:lpstr>
      <vt:lpstr>Описание модели: ПЕРЕВОД</vt:lpstr>
      <vt:lpstr>Анализ результатов (summarunner)</vt:lpstr>
      <vt:lpstr>Анализ результатов (summarunner)</vt:lpstr>
      <vt:lpstr>Анализ результатов (summarunner)</vt:lpstr>
      <vt:lpstr>Анализ результатов (openNMT)</vt:lpstr>
      <vt:lpstr>Анализ результатов (openNMT)</vt:lpstr>
      <vt:lpstr>ЗАКЛЮЧЕНИЕ: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Cross-Language Document Extractive Summarization with Neural Sequence Model</dc:title>
  <dc:creator>пользователь Microsoft Office</dc:creator>
  <cp:lastModifiedBy>пользователь Microsoft Office</cp:lastModifiedBy>
  <cp:revision>16</cp:revision>
  <dcterms:created xsi:type="dcterms:W3CDTF">2018-12-09T14:57:56Z</dcterms:created>
  <dcterms:modified xsi:type="dcterms:W3CDTF">2018-12-09T18:14:59Z</dcterms:modified>
</cp:coreProperties>
</file>