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329" r:id="rId2"/>
    <p:sldId id="328" r:id="rId3"/>
    <p:sldId id="327" r:id="rId4"/>
    <p:sldId id="262" r:id="rId5"/>
    <p:sldId id="263" r:id="rId6"/>
    <p:sldId id="260" r:id="rId7"/>
    <p:sldId id="256" r:id="rId8"/>
    <p:sldId id="257" r:id="rId9"/>
    <p:sldId id="258" r:id="rId10"/>
    <p:sldId id="261" r:id="rId11"/>
    <p:sldId id="330" r:id="rId12"/>
    <p:sldId id="331" r:id="rId13"/>
    <p:sldId id="265" r:id="rId14"/>
    <p:sldId id="333" r:id="rId15"/>
    <p:sldId id="264" r:id="rId16"/>
    <p:sldId id="271" r:id="rId17"/>
    <p:sldId id="267" r:id="rId18"/>
    <p:sldId id="268" r:id="rId19"/>
    <p:sldId id="273" r:id="rId20"/>
    <p:sldId id="270" r:id="rId21"/>
    <p:sldId id="300" r:id="rId22"/>
    <p:sldId id="312" r:id="rId23"/>
    <p:sldId id="313" r:id="rId24"/>
    <p:sldId id="314" r:id="rId25"/>
    <p:sldId id="315" r:id="rId26"/>
    <p:sldId id="316" r:id="rId27"/>
    <p:sldId id="317" r:id="rId28"/>
    <p:sldId id="318" r:id="rId29"/>
    <p:sldId id="334" r:id="rId30"/>
    <p:sldId id="335" r:id="rId31"/>
    <p:sldId id="336" r:id="rId32"/>
    <p:sldId id="301" r:id="rId33"/>
    <p:sldId id="337" r:id="rId34"/>
    <p:sldId id="338" r:id="rId35"/>
    <p:sldId id="339" r:id="rId36"/>
    <p:sldId id="340" r:id="rId37"/>
    <p:sldId id="302" r:id="rId38"/>
    <p:sldId id="341" r:id="rId39"/>
    <p:sldId id="342" r:id="rId40"/>
    <p:sldId id="343" r:id="rId41"/>
    <p:sldId id="344" r:id="rId42"/>
    <p:sldId id="345" r:id="rId43"/>
    <p:sldId id="346" r:id="rId44"/>
    <p:sldId id="347" r:id="rId45"/>
    <p:sldId id="32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5952"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ikh Aman" initials="SA" lastIdx="1" clrIdx="0">
    <p:extLst>
      <p:ext uri="{19B8F6BF-5375-455C-9EA6-DF929625EA0E}">
        <p15:presenceInfo xmlns:p15="http://schemas.microsoft.com/office/powerpoint/2012/main" userId="ee7fa9eae47835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FCFD"/>
    <a:srgbClr val="4B2E1D"/>
    <a:srgbClr val="FFF5E4"/>
    <a:srgbClr val="34222A"/>
    <a:srgbClr val="00C9B4"/>
    <a:srgbClr val="A00034"/>
    <a:srgbClr val="005B4F"/>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4" autoAdjust="0"/>
    <p:restoredTop sz="96323" autoAdjust="0"/>
  </p:normalViewPr>
  <p:slideViewPr>
    <p:cSldViewPr snapToGrid="0">
      <p:cViewPr>
        <p:scale>
          <a:sx n="50" d="100"/>
          <a:sy n="50" d="100"/>
        </p:scale>
        <p:origin x="3174" y="216"/>
      </p:cViewPr>
      <p:guideLst>
        <p:guide orient="horz" pos="2304"/>
        <p:guide pos="595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E8AC7-3664-4ACC-B7AE-115435EF861E}"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F23D8-03BF-42EF-841B-F33985FDA63E}" type="slidenum">
              <a:rPr lang="en-US" smtClean="0"/>
              <a:t>‹#›</a:t>
            </a:fld>
            <a:endParaRPr lang="en-US"/>
          </a:p>
        </p:txBody>
      </p:sp>
    </p:spTree>
    <p:extLst>
      <p:ext uri="{BB962C8B-B14F-4D97-AF65-F5344CB8AC3E}">
        <p14:creationId xmlns:p14="http://schemas.microsoft.com/office/powerpoint/2010/main" val="9826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2</a:t>
            </a:fld>
            <a:endParaRPr lang="en-US"/>
          </a:p>
        </p:txBody>
      </p:sp>
    </p:spTree>
    <p:extLst>
      <p:ext uri="{BB962C8B-B14F-4D97-AF65-F5344CB8AC3E}">
        <p14:creationId xmlns:p14="http://schemas.microsoft.com/office/powerpoint/2010/main" val="221242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8</a:t>
            </a:fld>
            <a:endParaRPr lang="en-US"/>
          </a:p>
        </p:txBody>
      </p:sp>
    </p:spTree>
    <p:extLst>
      <p:ext uri="{BB962C8B-B14F-4D97-AF65-F5344CB8AC3E}">
        <p14:creationId xmlns:p14="http://schemas.microsoft.com/office/powerpoint/2010/main" val="310386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6116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5998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29944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46268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26507-7290-43AF-8413-D61ABF697356}"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32246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26507-7290-43AF-8413-D61ABF69735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38173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26507-7290-43AF-8413-D61ABF697356}"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4638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26507-7290-43AF-8413-D61ABF697356}"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1484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26507-7290-43AF-8413-D61ABF697356}"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637654758"/>
      </p:ext>
    </p:extLst>
  </p:cSld>
  <p:clrMapOvr>
    <a:masterClrMapping/>
  </p:clrMapOvr>
  <p:extLst>
    <p:ext uri="{DCECCB84-F9BA-43D5-87BE-67443E8EF086}">
      <p15:sldGuideLst xmlns:p15="http://schemas.microsoft.com/office/powerpoint/2012/main">
        <p15:guide id="1" orient="horz" pos="384" userDrawn="1">
          <p15:clr>
            <a:srgbClr val="FBAE40"/>
          </p15:clr>
        </p15:guide>
        <p15:guide id="2" pos="312" userDrawn="1">
          <p15:clr>
            <a:srgbClr val="FBAE40"/>
          </p15:clr>
        </p15:guide>
        <p15:guide id="3" pos="7368" userDrawn="1">
          <p15:clr>
            <a:srgbClr val="FBAE40"/>
          </p15:clr>
        </p15:guide>
        <p15:guide id="4" orient="horz"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7953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5527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6507-7290-43AF-8413-D61ABF697356}" type="datetimeFigureOut">
              <a:rPr lang="en-US" smtClean="0"/>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B0FA-E89E-422F-82CD-8FB5BB7925D0}" type="slidenum">
              <a:rPr lang="en-US" smtClean="0"/>
              <a:t>‹#›</a:t>
            </a:fld>
            <a:endParaRPr lang="en-US"/>
          </a:p>
        </p:txBody>
      </p:sp>
    </p:spTree>
    <p:extLst>
      <p:ext uri="{BB962C8B-B14F-4D97-AF65-F5344CB8AC3E}">
        <p14:creationId xmlns:p14="http://schemas.microsoft.com/office/powerpoint/2010/main" val="15393016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10.png"/><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Google Shape;1740;p59">
            <a:extLst>
              <a:ext uri="{FF2B5EF4-FFF2-40B4-BE49-F238E27FC236}">
                <a16:creationId xmlns:a16="http://schemas.microsoft.com/office/drawing/2014/main" id="{02F3E0EB-19AE-43B9-B6CE-934DAE884C45}"/>
              </a:ext>
            </a:extLst>
          </p:cNvPr>
          <p:cNvSpPr txBox="1">
            <a:spLocks/>
          </p:cNvSpPr>
          <p:nvPr/>
        </p:nvSpPr>
        <p:spPr>
          <a:xfrm>
            <a:off x="0" y="2419380"/>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4" name="Google Shape;1741;p59">
            <a:extLst>
              <a:ext uri="{FF2B5EF4-FFF2-40B4-BE49-F238E27FC236}">
                <a16:creationId xmlns:a16="http://schemas.microsoft.com/office/drawing/2014/main" id="{19E1B1DE-3B77-4369-98D7-BD8586B4D1B3}"/>
              </a:ext>
            </a:extLst>
          </p:cNvPr>
          <p:cNvSpPr txBox="1">
            <a:spLocks/>
          </p:cNvSpPr>
          <p:nvPr/>
        </p:nvSpPr>
        <p:spPr>
          <a:xfrm>
            <a:off x="495300" y="5033084"/>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grpSp>
        <p:nvGrpSpPr>
          <p:cNvPr id="9" name="Group 8">
            <a:extLst>
              <a:ext uri="{FF2B5EF4-FFF2-40B4-BE49-F238E27FC236}">
                <a16:creationId xmlns:a16="http://schemas.microsoft.com/office/drawing/2014/main" id="{EB1C7B8E-634F-4162-95F6-57C564BADB62}"/>
              </a:ext>
            </a:extLst>
          </p:cNvPr>
          <p:cNvGrpSpPr/>
          <p:nvPr/>
        </p:nvGrpSpPr>
        <p:grpSpPr>
          <a:xfrm>
            <a:off x="495300" y="8229407"/>
            <a:ext cx="11201400" cy="4216793"/>
            <a:chOff x="495300" y="621760"/>
            <a:chExt cx="11201400" cy="4216793"/>
          </a:xfrm>
        </p:grpSpPr>
        <p:sp>
          <p:nvSpPr>
            <p:cNvPr id="10" name="TextBox 9">
              <a:extLst>
                <a:ext uri="{FF2B5EF4-FFF2-40B4-BE49-F238E27FC236}">
                  <a16:creationId xmlns:a16="http://schemas.microsoft.com/office/drawing/2014/main" id="{DCE6A159-E564-42C6-B856-E62A37BCEF6B}"/>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11" name="TextBox 10">
              <a:extLst>
                <a:ext uri="{FF2B5EF4-FFF2-40B4-BE49-F238E27FC236}">
                  <a16:creationId xmlns:a16="http://schemas.microsoft.com/office/drawing/2014/main" id="{02B28F91-2E21-4970-8FC6-1D23C621F912}"/>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pic>
        <p:nvPicPr>
          <p:cNvPr id="7" name="Picture 6">
            <a:extLst>
              <a:ext uri="{FF2B5EF4-FFF2-40B4-BE49-F238E27FC236}">
                <a16:creationId xmlns:a16="http://schemas.microsoft.com/office/drawing/2014/main" id="{2475276A-7597-4792-90E8-964AF20D5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17" y="0"/>
            <a:ext cx="2409565" cy="2001164"/>
          </a:xfrm>
          <a:prstGeom prst="rect">
            <a:avLst/>
          </a:prstGeom>
        </p:spPr>
      </p:pic>
    </p:spTree>
    <p:extLst>
      <p:ext uri="{BB962C8B-B14F-4D97-AF65-F5344CB8AC3E}">
        <p14:creationId xmlns:p14="http://schemas.microsoft.com/office/powerpoint/2010/main" val="1409499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rot="10800000" flipH="1" flipV="1">
            <a:off x="8399394" y="-4255"/>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3" name="!!TextBoxSWOT">
            <a:extLst>
              <a:ext uri="{FF2B5EF4-FFF2-40B4-BE49-F238E27FC236}">
                <a16:creationId xmlns:a16="http://schemas.microsoft.com/office/drawing/2014/main" id="{33F4AFFC-6A21-414D-8230-6B1C6D671E7A}"/>
              </a:ext>
            </a:extLst>
          </p:cNvPr>
          <p:cNvSpPr txBox="1"/>
          <p:nvPr/>
        </p:nvSpPr>
        <p:spPr>
          <a:xfrm>
            <a:off x="519621" y="2555081"/>
            <a:ext cx="7879773" cy="3693319"/>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Security Concerns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Resistance to Change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Technical Issues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Regulatory Compliance</a:t>
            </a: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User Adoption</a:t>
            </a:r>
            <a:endParaRPr lang="en-US" dirty="0">
              <a:solidFill>
                <a:srgbClr val="4B2E1D"/>
              </a:solidFill>
              <a:latin typeface="Quattrocento" panose="02020502030000000404" pitchFamily="18" charset="0"/>
            </a:endParaRPr>
          </a:p>
        </p:txBody>
      </p:sp>
      <p:grpSp>
        <p:nvGrpSpPr>
          <p:cNvPr id="9" name="Group 8">
            <a:extLst>
              <a:ext uri="{FF2B5EF4-FFF2-40B4-BE49-F238E27FC236}">
                <a16:creationId xmlns:a16="http://schemas.microsoft.com/office/drawing/2014/main" id="{C1DAFF7C-F287-485D-8EAA-04DB613C92A6}"/>
              </a:ext>
            </a:extLst>
          </p:cNvPr>
          <p:cNvGrpSpPr/>
          <p:nvPr/>
        </p:nvGrpSpPr>
        <p:grpSpPr>
          <a:xfrm>
            <a:off x="495301" y="7372350"/>
            <a:ext cx="11201399" cy="9934821"/>
            <a:chOff x="495301" y="628650"/>
            <a:chExt cx="11201399" cy="9934821"/>
          </a:xfrm>
        </p:grpSpPr>
        <p:sp>
          <p:nvSpPr>
            <p:cNvPr id="11" name="TextBox 10">
              <a:extLst>
                <a:ext uri="{FF2B5EF4-FFF2-40B4-BE49-F238E27FC236}">
                  <a16:creationId xmlns:a16="http://schemas.microsoft.com/office/drawing/2014/main" id="{92EF6B17-2AC7-4AB5-9DDF-4584E6D7FAFD}"/>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9E68BEFA-6B79-4807-A863-751B2D9CDE72}"/>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34216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5" name="!!SWOT">
            <a:extLst>
              <a:ext uri="{FF2B5EF4-FFF2-40B4-BE49-F238E27FC236}">
                <a16:creationId xmlns:a16="http://schemas.microsoft.com/office/drawing/2014/main" id="{3D583E2C-8E2C-4155-8B46-128F4D0ECE1B}"/>
              </a:ext>
            </a:extLst>
          </p:cNvPr>
          <p:cNvSpPr/>
          <p:nvPr/>
        </p:nvSpPr>
        <p:spPr>
          <a:xfrm rot="10800000" flipH="1" flipV="1">
            <a:off x="12192000" y="-2664722"/>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6" name="!!TextBoxSWOT">
            <a:extLst>
              <a:ext uri="{FF2B5EF4-FFF2-40B4-BE49-F238E27FC236}">
                <a16:creationId xmlns:a16="http://schemas.microsoft.com/office/drawing/2014/main" id="{CF3081EC-47AB-49E8-8D55-9EA97053F513}"/>
              </a:ext>
            </a:extLst>
          </p:cNvPr>
          <p:cNvSpPr txBox="1"/>
          <p:nvPr/>
        </p:nvSpPr>
        <p:spPr>
          <a:xfrm>
            <a:off x="-7917873" y="3098780"/>
            <a:ext cx="7917873" cy="3416320"/>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Competition: </a:t>
            </a:r>
            <a:r>
              <a:rPr lang="en-US" i="0" dirty="0">
                <a:solidFill>
                  <a:srgbClr val="4B2E1D"/>
                </a:solidFill>
                <a:effectLst/>
                <a:latin typeface="Quattrocento" panose="02020502030000000404" pitchFamily="18" charset="0"/>
              </a:rPr>
              <a:t>The bakery website faces competition from other local bakeries, online food platforms, and national chains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Changing Consumer Preferences: </a:t>
            </a:r>
            <a:r>
              <a:rPr lang="en-US" dirty="0">
                <a:solidFill>
                  <a:srgbClr val="4B2E1D"/>
                </a:solidFill>
                <a:latin typeface="Quattrocento" panose="02020502030000000404" pitchFamily="18" charset="0"/>
              </a:rPr>
              <a:t>Evolving tastes and trends in the bakery industry pose a threat. </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Cybersecurity Risks: </a:t>
            </a:r>
            <a:r>
              <a:rPr lang="en-US" dirty="0">
                <a:solidFill>
                  <a:srgbClr val="4B2E1D"/>
                </a:solidFill>
                <a:latin typeface="Quattrocento" panose="02020502030000000404" pitchFamily="18" charset="0"/>
              </a:rPr>
              <a:t>The website must address cybersecurity risks and protect customer data from potential breaches. </a:t>
            </a:r>
          </a:p>
        </p:txBody>
      </p:sp>
      <p:grpSp>
        <p:nvGrpSpPr>
          <p:cNvPr id="7" name="Group 6">
            <a:extLst>
              <a:ext uri="{FF2B5EF4-FFF2-40B4-BE49-F238E27FC236}">
                <a16:creationId xmlns:a16="http://schemas.microsoft.com/office/drawing/2014/main" id="{D2A79A8B-AD40-4BC5-B867-AAF2B509107D}"/>
              </a:ext>
            </a:extLst>
          </p:cNvPr>
          <p:cNvGrpSpPr/>
          <p:nvPr/>
        </p:nvGrpSpPr>
        <p:grpSpPr>
          <a:xfrm>
            <a:off x="495301" y="628650"/>
            <a:ext cx="11201399" cy="9934821"/>
            <a:chOff x="495301" y="628650"/>
            <a:chExt cx="11201399" cy="9934821"/>
          </a:xfrm>
        </p:grpSpPr>
        <p:sp>
          <p:nvSpPr>
            <p:cNvPr id="4" name="TextBox 3">
              <a:extLst>
                <a:ext uri="{FF2B5EF4-FFF2-40B4-BE49-F238E27FC236}">
                  <a16:creationId xmlns:a16="http://schemas.microsoft.com/office/drawing/2014/main" id="{2C51D502-4B28-4DC6-A370-CAE1DD4D7A71}"/>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8" name="!!overview">
              <a:extLst>
                <a:ext uri="{FF2B5EF4-FFF2-40B4-BE49-F238E27FC236}">
                  <a16:creationId xmlns:a16="http://schemas.microsoft.com/office/drawing/2014/main" id="{DB7A20B3-69DB-40A2-9B57-356D985FAE14}"/>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7434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7" name="!!overview">
            <a:extLst>
              <a:ext uri="{FF2B5EF4-FFF2-40B4-BE49-F238E27FC236}">
                <a16:creationId xmlns:a16="http://schemas.microsoft.com/office/drawing/2014/main" id="{F6FEAC46-9779-4C4F-AC34-1DAA30D31793}"/>
              </a:ext>
            </a:extLst>
          </p:cNvPr>
          <p:cNvSpPr txBox="1"/>
          <p:nvPr/>
        </p:nvSpPr>
        <p:spPr>
          <a:xfrm>
            <a:off x="495301" y="-2149108"/>
            <a:ext cx="11201399" cy="1631216"/>
          </a:xfrm>
          <a:prstGeom prst="rect">
            <a:avLst/>
          </a:prstGeom>
          <a:noFill/>
        </p:spPr>
        <p:txBody>
          <a:bodyPr wrap="square" rtlCol="0">
            <a:spAutoFit/>
          </a:bodyPr>
          <a:lstStyle/>
          <a:p>
            <a:pPr algn="ctr"/>
            <a:r>
              <a:rPr lang="en-US" sz="10000" b="1" dirty="0">
                <a:solidFill>
                  <a:srgbClr val="4B2E1D"/>
                </a:solidFill>
                <a:latin typeface="Playfair Display" pitchFamily="2" charset="0"/>
              </a:rPr>
              <a:t>SDLC</a:t>
            </a:r>
          </a:p>
        </p:txBody>
      </p:sp>
      <p:grpSp>
        <p:nvGrpSpPr>
          <p:cNvPr id="3" name="Group 2">
            <a:extLst>
              <a:ext uri="{FF2B5EF4-FFF2-40B4-BE49-F238E27FC236}">
                <a16:creationId xmlns:a16="http://schemas.microsoft.com/office/drawing/2014/main" id="{06F3D1D8-5FFC-41D7-97DE-5A34F267E0DC}"/>
              </a:ext>
            </a:extLst>
          </p:cNvPr>
          <p:cNvGrpSpPr/>
          <p:nvPr/>
        </p:nvGrpSpPr>
        <p:grpSpPr>
          <a:xfrm>
            <a:off x="495301" y="628650"/>
            <a:ext cx="11201399" cy="5535789"/>
            <a:chOff x="495301" y="628650"/>
            <a:chExt cx="11201399" cy="5535789"/>
          </a:xfrm>
        </p:grpSpPr>
        <p:sp>
          <p:nvSpPr>
            <p:cNvPr id="11" name="TextBox 10">
              <a:extLst>
                <a:ext uri="{FF2B5EF4-FFF2-40B4-BE49-F238E27FC236}">
                  <a16:creationId xmlns:a16="http://schemas.microsoft.com/office/drawing/2014/main" id="{70A961FB-95FB-4786-9269-506FD195F6D1}"/>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C91644CE-D8E1-4F34-9EDC-D04CB2AAE79B}"/>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2209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4287652" y="26133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grpSp>
        <p:nvGrpSpPr>
          <p:cNvPr id="20" name="Group 19">
            <a:extLst>
              <a:ext uri="{FF2B5EF4-FFF2-40B4-BE49-F238E27FC236}">
                <a16:creationId xmlns:a16="http://schemas.microsoft.com/office/drawing/2014/main" id="{5B2035E9-24CF-4751-B817-B2BD02F020B2}"/>
              </a:ext>
            </a:extLst>
          </p:cNvPr>
          <p:cNvGrpSpPr/>
          <p:nvPr/>
        </p:nvGrpSpPr>
        <p:grpSpPr>
          <a:xfrm>
            <a:off x="495301" y="8343900"/>
            <a:ext cx="11201399" cy="5535789"/>
            <a:chOff x="495301" y="628650"/>
            <a:chExt cx="11201399" cy="5535789"/>
          </a:xfrm>
        </p:grpSpPr>
        <p:sp>
          <p:nvSpPr>
            <p:cNvPr id="21" name="TextBox 20">
              <a:extLst>
                <a:ext uri="{FF2B5EF4-FFF2-40B4-BE49-F238E27FC236}">
                  <a16:creationId xmlns:a16="http://schemas.microsoft.com/office/drawing/2014/main" id="{B3205531-5B2A-421F-B552-899183C3CF36}"/>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22" name="!!overview">
              <a:extLst>
                <a:ext uri="{FF2B5EF4-FFF2-40B4-BE49-F238E27FC236}">
                  <a16:creationId xmlns:a16="http://schemas.microsoft.com/office/drawing/2014/main" id="{62A10E0B-699D-4F1F-985C-02844403BC38}"/>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
        <p:nvSpPr>
          <p:cNvPr id="23" name="TextBox 22">
            <a:extLst>
              <a:ext uri="{FF2B5EF4-FFF2-40B4-BE49-F238E27FC236}">
                <a16:creationId xmlns:a16="http://schemas.microsoft.com/office/drawing/2014/main" id="{4B70B7A1-B101-4393-A917-8E5C40A2D8B4}"/>
              </a:ext>
            </a:extLst>
          </p:cNvPr>
          <p:cNvSpPr txBox="1"/>
          <p:nvPr/>
        </p:nvSpPr>
        <p:spPr>
          <a:xfrm>
            <a:off x="-7734300" y="63189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24" name="Picture 23">
            <a:extLst>
              <a:ext uri="{FF2B5EF4-FFF2-40B4-BE49-F238E27FC236}">
                <a16:creationId xmlns:a16="http://schemas.microsoft.com/office/drawing/2014/main" id="{90175A1E-9B4F-4452-899D-5FDB867E4B73}"/>
              </a:ext>
            </a:extLst>
          </p:cNvPr>
          <p:cNvPicPr>
            <a:picLocks noChangeAspect="1"/>
          </p:cNvPicPr>
          <p:nvPr/>
        </p:nvPicPr>
        <p:blipFill>
          <a:blip r:embed="rId2"/>
          <a:stretch>
            <a:fillRect/>
          </a:stretch>
        </p:blipFill>
        <p:spPr>
          <a:xfrm>
            <a:off x="12973051" y="2561453"/>
            <a:ext cx="4648199" cy="2039893"/>
          </a:xfrm>
          <a:prstGeom prst="rect">
            <a:avLst/>
          </a:prstGeom>
        </p:spPr>
      </p:pic>
    </p:spTree>
    <p:extLst>
      <p:ext uri="{BB962C8B-B14F-4D97-AF65-F5344CB8AC3E}">
        <p14:creationId xmlns:p14="http://schemas.microsoft.com/office/powerpoint/2010/main" val="82312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7469002" y="2511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3" name="TextBox 22">
            <a:extLst>
              <a:ext uri="{FF2B5EF4-FFF2-40B4-BE49-F238E27FC236}">
                <a16:creationId xmlns:a16="http://schemas.microsoft.com/office/drawing/2014/main" id="{4B70B7A1-B101-4393-A917-8E5C40A2D8B4}"/>
              </a:ext>
            </a:extLst>
          </p:cNvPr>
          <p:cNvSpPr txBox="1"/>
          <p:nvPr/>
        </p:nvSpPr>
        <p:spPr>
          <a:xfrm>
            <a:off x="495301" y="612844"/>
            <a:ext cx="6553200" cy="5909310"/>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a:buNone/>
            </a:pPr>
            <a:endParaRPr lang="en-US" b="1" dirty="0">
              <a:solidFill>
                <a:srgbClr val="4B2E1D"/>
              </a:solidFill>
            </a:endParaRP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4" name="Picture 3">
            <a:extLst>
              <a:ext uri="{FF2B5EF4-FFF2-40B4-BE49-F238E27FC236}">
                <a16:creationId xmlns:a16="http://schemas.microsoft.com/office/drawing/2014/main" id="{8A146741-974D-470C-93A7-1C1719AADED7}"/>
              </a:ext>
            </a:extLst>
          </p:cNvPr>
          <p:cNvPicPr>
            <a:picLocks noChangeAspect="1"/>
          </p:cNvPicPr>
          <p:nvPr/>
        </p:nvPicPr>
        <p:blipFill>
          <a:blip r:embed="rId2"/>
          <a:stretch>
            <a:fillRect/>
          </a:stretch>
        </p:blipFill>
        <p:spPr>
          <a:xfrm>
            <a:off x="7048501" y="2561453"/>
            <a:ext cx="4648199" cy="2039893"/>
          </a:xfrm>
          <a:prstGeom prst="rect">
            <a:avLst/>
          </a:prstGeom>
        </p:spPr>
      </p:pic>
      <p:sp>
        <p:nvSpPr>
          <p:cNvPr id="9" name="Rectangle 8">
            <a:extLst>
              <a:ext uri="{FF2B5EF4-FFF2-40B4-BE49-F238E27FC236}">
                <a16:creationId xmlns:a16="http://schemas.microsoft.com/office/drawing/2014/main" id="{8FE7794E-6988-46B6-8F00-87447305061B}"/>
              </a:ext>
            </a:extLst>
          </p:cNvPr>
          <p:cNvSpPr/>
          <p:nvPr/>
        </p:nvSpPr>
        <p:spPr>
          <a:xfrm>
            <a:off x="15204473" y="0"/>
            <a:ext cx="741143"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917ECFD-33A6-49F2-9907-DFE4D41D582B}"/>
              </a:ext>
            </a:extLst>
          </p:cNvPr>
          <p:cNvSpPr/>
          <p:nvPr/>
        </p:nvSpPr>
        <p:spPr>
          <a:xfrm>
            <a:off x="15932925" y="0"/>
            <a:ext cx="835247"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34C0C-E933-446D-A133-163113504FBA}"/>
              </a:ext>
            </a:extLst>
          </p:cNvPr>
          <p:cNvSpPr/>
          <p:nvPr/>
        </p:nvSpPr>
        <p:spPr>
          <a:xfrm>
            <a:off x="14487452" y="0"/>
            <a:ext cx="7411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34A561A-B953-4251-9F48-CAAE802B6D06}"/>
              </a:ext>
            </a:extLst>
          </p:cNvPr>
          <p:cNvSpPr/>
          <p:nvPr/>
        </p:nvSpPr>
        <p:spPr>
          <a:xfrm>
            <a:off x="13717666" y="0"/>
            <a:ext cx="76978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70BDFB6-32D2-45C4-940B-1AB4811983E9}"/>
              </a:ext>
            </a:extLst>
          </p:cNvPr>
          <p:cNvSpPr/>
          <p:nvPr/>
        </p:nvSpPr>
        <p:spPr>
          <a:xfrm>
            <a:off x="12947879" y="0"/>
            <a:ext cx="769788"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0B30712-A9F6-456E-B7ED-CE8B5B38C4A5}"/>
              </a:ext>
            </a:extLst>
          </p:cNvPr>
          <p:cNvSpPr txBox="1"/>
          <p:nvPr/>
        </p:nvSpPr>
        <p:spPr>
          <a:xfrm rot="16200000">
            <a:off x="12797651" y="5538832"/>
            <a:ext cx="1079142" cy="369332"/>
          </a:xfrm>
          <a:prstGeom prst="rect">
            <a:avLst/>
          </a:prstGeom>
          <a:noFill/>
        </p:spPr>
        <p:txBody>
          <a:bodyPr wrap="none" rtlCol="0">
            <a:spAutoFit/>
          </a:bodyPr>
          <a:lstStyle/>
          <a:p>
            <a:r>
              <a:rPr lang="en-US" sz="1800" b="1" dirty="0">
                <a:solidFill>
                  <a:srgbClr val="4B2E1D"/>
                </a:solidFill>
                <a:latin typeface="+mj-lt"/>
              </a:rPr>
              <a:t>Analysis</a:t>
            </a:r>
          </a:p>
        </p:txBody>
      </p:sp>
      <p:sp>
        <p:nvSpPr>
          <p:cNvPr id="16" name="TextBox 15">
            <a:extLst>
              <a:ext uri="{FF2B5EF4-FFF2-40B4-BE49-F238E27FC236}">
                <a16:creationId xmlns:a16="http://schemas.microsoft.com/office/drawing/2014/main" id="{CEF639EE-95A8-45D8-85DE-83016BD6D0CA}"/>
              </a:ext>
            </a:extLst>
          </p:cNvPr>
          <p:cNvSpPr txBox="1"/>
          <p:nvPr/>
        </p:nvSpPr>
        <p:spPr>
          <a:xfrm rot="16200000">
            <a:off x="13658752" y="5481683"/>
            <a:ext cx="904415" cy="369332"/>
          </a:xfrm>
          <a:prstGeom prst="rect">
            <a:avLst/>
          </a:prstGeom>
          <a:noFill/>
        </p:spPr>
        <p:txBody>
          <a:bodyPr wrap="none" rtlCol="0">
            <a:spAutoFit/>
          </a:bodyPr>
          <a:lstStyle/>
          <a:p>
            <a:r>
              <a:rPr lang="en-US" b="1" dirty="0">
                <a:solidFill>
                  <a:schemeClr val="bg2"/>
                </a:solidFill>
              </a:rPr>
              <a:t>Design</a:t>
            </a:r>
          </a:p>
        </p:txBody>
      </p:sp>
      <p:sp>
        <p:nvSpPr>
          <p:cNvPr id="17" name="TextBox 16">
            <a:extLst>
              <a:ext uri="{FF2B5EF4-FFF2-40B4-BE49-F238E27FC236}">
                <a16:creationId xmlns:a16="http://schemas.microsoft.com/office/drawing/2014/main" id="{8BDA0C60-EC6E-4B7B-87E1-E439182EF584}"/>
              </a:ext>
            </a:extLst>
          </p:cNvPr>
          <p:cNvSpPr txBox="1"/>
          <p:nvPr/>
        </p:nvSpPr>
        <p:spPr>
          <a:xfrm rot="16200000">
            <a:off x="13921142" y="5472864"/>
            <a:ext cx="1933543" cy="369332"/>
          </a:xfrm>
          <a:prstGeom prst="rect">
            <a:avLst/>
          </a:prstGeom>
          <a:noFill/>
        </p:spPr>
        <p:txBody>
          <a:bodyPr wrap="none" rtlCol="0">
            <a:spAutoFit/>
          </a:bodyPr>
          <a:lstStyle/>
          <a:p>
            <a:r>
              <a:rPr lang="en-US" b="1" dirty="0">
                <a:solidFill>
                  <a:schemeClr val="tx2"/>
                </a:solidFill>
              </a:rPr>
              <a:t>Implementation</a:t>
            </a:r>
          </a:p>
        </p:txBody>
      </p:sp>
      <p:sp>
        <p:nvSpPr>
          <p:cNvPr id="18" name="TextBox 17">
            <a:extLst>
              <a:ext uri="{FF2B5EF4-FFF2-40B4-BE49-F238E27FC236}">
                <a16:creationId xmlns:a16="http://schemas.microsoft.com/office/drawing/2014/main" id="{27C85D21-D135-4A91-B502-1A51DB4CAA52}"/>
              </a:ext>
            </a:extLst>
          </p:cNvPr>
          <p:cNvSpPr txBox="1"/>
          <p:nvPr/>
        </p:nvSpPr>
        <p:spPr>
          <a:xfrm rot="16200000">
            <a:off x="15158415" y="5481680"/>
            <a:ext cx="941283" cy="369332"/>
          </a:xfrm>
          <a:prstGeom prst="rect">
            <a:avLst/>
          </a:prstGeom>
          <a:noFill/>
        </p:spPr>
        <p:txBody>
          <a:bodyPr wrap="none" rtlCol="0">
            <a:spAutoFit/>
          </a:bodyPr>
          <a:lstStyle/>
          <a:p>
            <a:r>
              <a:rPr lang="en-US" dirty="0"/>
              <a:t>Testing</a:t>
            </a:r>
            <a:endParaRPr lang="en-US" b="1" dirty="0">
              <a:solidFill>
                <a:schemeClr val="tx2"/>
              </a:solidFill>
            </a:endParaRPr>
          </a:p>
        </p:txBody>
      </p:sp>
      <p:sp>
        <p:nvSpPr>
          <p:cNvPr id="19" name="TextBox 18">
            <a:extLst>
              <a:ext uri="{FF2B5EF4-FFF2-40B4-BE49-F238E27FC236}">
                <a16:creationId xmlns:a16="http://schemas.microsoft.com/office/drawing/2014/main" id="{3BAE2837-A868-42EB-A5DA-FEDFC12B24C7}"/>
              </a:ext>
            </a:extLst>
          </p:cNvPr>
          <p:cNvSpPr txBox="1"/>
          <p:nvPr/>
        </p:nvSpPr>
        <p:spPr>
          <a:xfrm rot="16200000">
            <a:off x="15577010" y="5481681"/>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425580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C8ADD6B-1116-46BA-9BC7-881885756BAB}"/>
              </a:ext>
            </a:extLst>
          </p:cNvPr>
          <p:cNvGrpSpPr/>
          <p:nvPr/>
        </p:nvGrpSpPr>
        <p:grpSpPr>
          <a:xfrm>
            <a:off x="495299" y="1304654"/>
            <a:ext cx="8711609" cy="4248693"/>
            <a:chOff x="495299" y="609600"/>
            <a:chExt cx="8711609" cy="4248693"/>
          </a:xfrm>
        </p:grpSpPr>
        <p:sp>
          <p:nvSpPr>
            <p:cNvPr id="17" name="Homepage desc">
              <a:extLst>
                <a:ext uri="{FF2B5EF4-FFF2-40B4-BE49-F238E27FC236}">
                  <a16:creationId xmlns:a16="http://schemas.microsoft.com/office/drawing/2014/main" id="{6CC1D9DA-85AC-49CB-B7E0-109955F34E0C}"/>
                </a:ext>
              </a:extLst>
            </p:cNvPr>
            <p:cNvSpPr txBox="1"/>
            <p:nvPr/>
          </p:nvSpPr>
          <p:spPr>
            <a:xfrm>
              <a:off x="495300" y="1718972"/>
              <a:ext cx="871160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4B2E1D"/>
                  </a:solidFill>
                </a:rPr>
                <a:t>User Stories: </a:t>
              </a:r>
              <a:r>
                <a:rPr lang="en-US" dirty="0">
                  <a:solidFill>
                    <a:srgbClr val="4B2E1D"/>
                  </a:solidFill>
                </a:rPr>
                <a:t>Develops user stories to capture detailed requirements from the perspectives of different system users, including patients, healthcare providers, and administrators.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Functional Requirements: </a:t>
              </a:r>
              <a:r>
                <a:rPr lang="en-US" dirty="0">
                  <a:solidFill>
                    <a:srgbClr val="4B2E1D"/>
                  </a:solidFill>
                </a:rPr>
                <a:t>Specifies the functional requirements of the system, including appointment scheduling, user registration, user authentication, notifications, and reporting functionalities.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Non-Functional Requirements: </a:t>
              </a:r>
              <a:r>
                <a:rPr lang="en-US" dirty="0">
                  <a:solidFill>
                    <a:srgbClr val="4B2E1D"/>
                  </a:solidFill>
                </a:rPr>
                <a:t>Identify non-functional requirements such as system performance, security, privacy, and scalability to ensure the system meets the necessary quality attributes.</a:t>
              </a:r>
            </a:p>
          </p:txBody>
        </p:sp>
        <p:sp>
          <p:nvSpPr>
            <p:cNvPr id="16" name="Homepage">
              <a:extLst>
                <a:ext uri="{FF2B5EF4-FFF2-40B4-BE49-F238E27FC236}">
                  <a16:creationId xmlns:a16="http://schemas.microsoft.com/office/drawing/2014/main" id="{0B398A56-D2D9-4A66-8ADC-B4AE33568F78}"/>
                </a:ext>
              </a:extLst>
            </p:cNvPr>
            <p:cNvSpPr txBox="1"/>
            <p:nvPr/>
          </p:nvSpPr>
          <p:spPr>
            <a:xfrm>
              <a:off x="495299" y="609600"/>
              <a:ext cx="8711609" cy="861774"/>
            </a:xfrm>
            <a:prstGeom prst="rect">
              <a:avLst/>
            </a:prstGeom>
            <a:noFill/>
          </p:spPr>
          <p:txBody>
            <a:bodyPr wrap="square" rtlCol="0">
              <a:spAutoFit/>
            </a:bodyPr>
            <a:lstStyle/>
            <a:p>
              <a:r>
                <a:rPr lang="en-US" sz="5000" b="1" dirty="0">
                  <a:solidFill>
                    <a:srgbClr val="4B2E1D"/>
                  </a:solidFill>
                  <a:latin typeface="+mj-lt"/>
                </a:rPr>
                <a:t>Requirements Gathering</a:t>
              </a:r>
            </a:p>
          </p:txBody>
        </p:sp>
      </p:grpSp>
      <p:sp>
        <p:nvSpPr>
          <p:cNvPr id="18" name="Homepage index">
            <a:extLst>
              <a:ext uri="{FF2B5EF4-FFF2-40B4-BE49-F238E27FC236}">
                <a16:creationId xmlns:a16="http://schemas.microsoft.com/office/drawing/2014/main" id="{5D8B85C3-F83A-4A96-BD39-9AADA7F6793E}"/>
              </a:ext>
            </a:extLst>
          </p:cNvPr>
          <p:cNvSpPr txBox="1"/>
          <p:nvPr/>
        </p:nvSpPr>
        <p:spPr>
          <a:xfrm rot="16200000">
            <a:off x="-1100169" y="5029288"/>
            <a:ext cx="2821606" cy="369332"/>
          </a:xfrm>
          <a:prstGeom prst="rect">
            <a:avLst/>
          </a:prstGeom>
          <a:noFill/>
        </p:spPr>
        <p:txBody>
          <a:bodyPr wrap="none" rtlCol="0">
            <a:spAutoFit/>
          </a:bodyPr>
          <a:lstStyle/>
          <a:p>
            <a:r>
              <a:rPr lang="en-US" sz="1800" b="1" dirty="0">
                <a:solidFill>
                  <a:srgbClr val="4B2E1D"/>
                </a:solidFill>
                <a:latin typeface="+mj-lt"/>
              </a:rPr>
              <a:t>Requirements Gathering</a:t>
            </a:r>
          </a:p>
        </p:txBody>
      </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0654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9795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5217ED-9EE3-48FA-BEB3-74EB84FA9B31}"/>
              </a:ext>
            </a:extLst>
          </p:cNvPr>
          <p:cNvSpPr/>
          <p:nvPr/>
        </p:nvSpPr>
        <p:spPr>
          <a:xfrm>
            <a:off x="9715500" y="0"/>
            <a:ext cx="4953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18">
            <a:extLst>
              <a:ext uri="{FF2B5EF4-FFF2-40B4-BE49-F238E27FC236}">
                <a16:creationId xmlns:a16="http://schemas.microsoft.com/office/drawing/2014/main" id="{7A96D971-68BC-4459-95F5-0583B16D5344}"/>
              </a:ext>
            </a:extLst>
          </p:cNvPr>
          <p:cNvSpPr txBox="1"/>
          <p:nvPr/>
        </p:nvSpPr>
        <p:spPr>
          <a:xfrm rot="16200000">
            <a:off x="9417086" y="5403936"/>
            <a:ext cx="1135247" cy="369332"/>
          </a:xfrm>
          <a:prstGeom prst="rect">
            <a:avLst/>
          </a:prstGeom>
          <a:noFill/>
        </p:spPr>
        <p:txBody>
          <a:bodyPr wrap="none" rtlCol="0">
            <a:spAutoFit/>
          </a:bodyPr>
          <a:lstStyle/>
          <a:p>
            <a:r>
              <a:rPr lang="en-US" b="1" dirty="0">
                <a:solidFill>
                  <a:schemeClr val="bg2"/>
                </a:solidFill>
              </a:rPr>
              <a:t> Analysis</a:t>
            </a:r>
          </a:p>
        </p:txBody>
      </p:sp>
      <p:sp>
        <p:nvSpPr>
          <p:cNvPr id="20" name="TextBox 19">
            <a:extLst>
              <a:ext uri="{FF2B5EF4-FFF2-40B4-BE49-F238E27FC236}">
                <a16:creationId xmlns:a16="http://schemas.microsoft.com/office/drawing/2014/main" id="{0B0A531D-8AC0-4BA8-8E34-A329E5545380}"/>
              </a:ext>
            </a:extLst>
          </p:cNvPr>
          <p:cNvSpPr txBox="1"/>
          <p:nvPr/>
        </p:nvSpPr>
        <p:spPr>
          <a:xfrm rot="16200000">
            <a:off x="10006243" y="5403938"/>
            <a:ext cx="904415" cy="369332"/>
          </a:xfrm>
          <a:prstGeom prst="rect">
            <a:avLst/>
          </a:prstGeom>
          <a:noFill/>
        </p:spPr>
        <p:txBody>
          <a:bodyPr wrap="none" rtlCol="0">
            <a:spAutoFit/>
          </a:bodyPr>
          <a:lstStyle/>
          <a:p>
            <a:r>
              <a:rPr lang="en-US" b="1" dirty="0">
                <a:solidFill>
                  <a:schemeClr val="bg2"/>
                </a:solidFill>
              </a:rPr>
              <a:t>Design</a:t>
            </a:r>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8742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19" name="!!overview">
            <a:extLst>
              <a:ext uri="{FF2B5EF4-FFF2-40B4-BE49-F238E27FC236}">
                <a16:creationId xmlns:a16="http://schemas.microsoft.com/office/drawing/2014/main" id="{2826FE3F-99F5-4D30-9ECA-6753AD670A29}"/>
              </a:ext>
            </a:extLst>
          </p:cNvPr>
          <p:cNvSpPr txBox="1"/>
          <p:nvPr/>
        </p:nvSpPr>
        <p:spPr>
          <a:xfrm>
            <a:off x="7469002" y="-2459269"/>
            <a:ext cx="3616695" cy="1794338"/>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5" name="TextBox 24">
            <a:extLst>
              <a:ext uri="{FF2B5EF4-FFF2-40B4-BE49-F238E27FC236}">
                <a16:creationId xmlns:a16="http://schemas.microsoft.com/office/drawing/2014/main" id="{C7278B3B-DD97-464F-B3D9-6C7684685A16}"/>
              </a:ext>
            </a:extLst>
          </p:cNvPr>
          <p:cNvSpPr txBox="1"/>
          <p:nvPr/>
        </p:nvSpPr>
        <p:spPr>
          <a:xfrm>
            <a:off x="-7791449" y="61284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spTree>
    <p:extLst>
      <p:ext uri="{BB962C8B-B14F-4D97-AF65-F5344CB8AC3E}">
        <p14:creationId xmlns:p14="http://schemas.microsoft.com/office/powerpoint/2010/main" val="2331134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5217ED-9EE3-48FA-BEB3-74EB84FA9B31}"/>
              </a:ext>
            </a:extLst>
          </p:cNvPr>
          <p:cNvSpPr/>
          <p:nvPr/>
        </p:nvSpPr>
        <p:spPr>
          <a:xfrm>
            <a:off x="-1" y="0"/>
            <a:ext cx="10178904"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14" name="Group 13">
            <a:extLst>
              <a:ext uri="{FF2B5EF4-FFF2-40B4-BE49-F238E27FC236}">
                <a16:creationId xmlns:a16="http://schemas.microsoft.com/office/drawing/2014/main" id="{A5B1B22F-26D0-4243-80B4-33CFC2FBD023}"/>
              </a:ext>
            </a:extLst>
          </p:cNvPr>
          <p:cNvGrpSpPr/>
          <p:nvPr/>
        </p:nvGrpSpPr>
        <p:grpSpPr>
          <a:xfrm>
            <a:off x="508146" y="1452905"/>
            <a:ext cx="9194060" cy="3952190"/>
            <a:chOff x="460822" y="629103"/>
            <a:chExt cx="9220270" cy="3952190"/>
          </a:xfrm>
        </p:grpSpPr>
        <p:sp>
          <p:nvSpPr>
            <p:cNvPr id="10" name="Menu desc">
              <a:extLst>
                <a:ext uri="{FF2B5EF4-FFF2-40B4-BE49-F238E27FC236}">
                  <a16:creationId xmlns:a16="http://schemas.microsoft.com/office/drawing/2014/main" id="{32FF0A03-00CC-464C-B0BC-8DC0A7ACD663}"/>
                </a:ext>
              </a:extLst>
            </p:cNvPr>
            <p:cNvSpPr txBox="1"/>
            <p:nvPr/>
          </p:nvSpPr>
          <p:spPr>
            <a:xfrm>
              <a:off x="473738" y="1995970"/>
              <a:ext cx="919406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 </a:t>
              </a:r>
              <a:r>
                <a:rPr lang="en-US" b="1" dirty="0">
                  <a:solidFill>
                    <a:schemeClr val="bg2"/>
                  </a:solidFill>
                </a:rPr>
                <a:t>Business Process Analysis: </a:t>
              </a:r>
              <a:r>
                <a:rPr lang="en-US" dirty="0">
                  <a:solidFill>
                    <a:schemeClr val="bg2"/>
                  </a:solidFill>
                </a:rPr>
                <a:t>Analyzing existing business processes related to appointment scheduling, patient management, and administrative tasks to identify areas for improvement.</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Feasibility Study: </a:t>
              </a:r>
              <a:r>
                <a:rPr lang="en-US" dirty="0">
                  <a:solidFill>
                    <a:schemeClr val="bg2"/>
                  </a:solidFill>
                </a:rPr>
                <a:t>Conduct a feasibility study to assess the technical, operational, and economic feasibility of implementing the system.</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Risk Analysis: </a:t>
              </a:r>
              <a:r>
                <a:rPr lang="en-US" dirty="0">
                  <a:solidFill>
                    <a:schemeClr val="bg2"/>
                  </a:solidFill>
                </a:rPr>
                <a:t>Identifying potential risks associated with the project, including technical challenges, resource constraints</a:t>
              </a:r>
            </a:p>
          </p:txBody>
        </p:sp>
        <p:sp>
          <p:nvSpPr>
            <p:cNvPr id="8" name="Menu Title">
              <a:extLst>
                <a:ext uri="{FF2B5EF4-FFF2-40B4-BE49-F238E27FC236}">
                  <a16:creationId xmlns:a16="http://schemas.microsoft.com/office/drawing/2014/main" id="{AC2D51F4-7AC7-4790-ADEB-692289DE16CB}"/>
                </a:ext>
              </a:extLst>
            </p:cNvPr>
            <p:cNvSpPr txBox="1"/>
            <p:nvPr/>
          </p:nvSpPr>
          <p:spPr>
            <a:xfrm>
              <a:off x="460822" y="629103"/>
              <a:ext cx="9220270"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bg2"/>
                  </a:solidFill>
                </a:rPr>
                <a:t>Analysis</a:t>
              </a:r>
            </a:p>
          </p:txBody>
        </p:sp>
      </p:grpSp>
      <p:sp>
        <p:nvSpPr>
          <p:cNvPr id="34" name="Menu index">
            <a:extLst>
              <a:ext uri="{FF2B5EF4-FFF2-40B4-BE49-F238E27FC236}">
                <a16:creationId xmlns:a16="http://schemas.microsoft.com/office/drawing/2014/main" id="{7A96D971-68BC-4459-95F5-0583B16D5344}"/>
              </a:ext>
            </a:extLst>
          </p:cNvPr>
          <p:cNvSpPr txBox="1"/>
          <p:nvPr/>
        </p:nvSpPr>
        <p:spPr>
          <a:xfrm rot="16200000">
            <a:off x="-328313" y="5468931"/>
            <a:ext cx="1135247" cy="369332"/>
          </a:xfrm>
          <a:prstGeom prst="rect">
            <a:avLst/>
          </a:prstGeom>
          <a:noFill/>
        </p:spPr>
        <p:txBody>
          <a:bodyPr wrap="none" rtlCol="0">
            <a:spAutoFit/>
          </a:bodyPr>
          <a:lstStyle/>
          <a:p>
            <a:r>
              <a:rPr lang="en-US" b="1" dirty="0">
                <a:solidFill>
                  <a:schemeClr val="bg2"/>
                </a:solidFill>
              </a:rPr>
              <a:t> Analysis</a:t>
            </a:r>
          </a:p>
        </p:txBody>
      </p:sp>
      <p:sp>
        <p:nvSpPr>
          <p:cNvPr id="2" name="Rectangle 1">
            <a:extLst>
              <a:ext uri="{FF2B5EF4-FFF2-40B4-BE49-F238E27FC236}">
                <a16:creationId xmlns:a16="http://schemas.microsoft.com/office/drawing/2014/main" id="{19211572-1C3E-4C41-8745-1911185053CE}"/>
              </a:ext>
            </a:extLst>
          </p:cNvPr>
          <p:cNvSpPr/>
          <p:nvPr/>
        </p:nvSpPr>
        <p:spPr>
          <a:xfrm>
            <a:off x="111699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565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6874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7890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683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445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2325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20" name="!!About index">
            <a:extLst>
              <a:ext uri="{FF2B5EF4-FFF2-40B4-BE49-F238E27FC236}">
                <a16:creationId xmlns:a16="http://schemas.microsoft.com/office/drawing/2014/main" id="{0B0A531D-8AC0-4BA8-8E34-A329E5545380}"/>
              </a:ext>
            </a:extLst>
          </p:cNvPr>
          <p:cNvSpPr txBox="1"/>
          <p:nvPr/>
        </p:nvSpPr>
        <p:spPr>
          <a:xfrm rot="16200000">
            <a:off x="9987193" y="5480138"/>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527804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5F7C3B-275A-4605-92EF-645F20A70C8F}"/>
              </a:ext>
            </a:extLst>
          </p:cNvPr>
          <p:cNvSpPr/>
          <p:nvPr/>
        </p:nvSpPr>
        <p:spPr>
          <a:xfrm>
            <a:off x="445" y="0"/>
            <a:ext cx="97155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222" y="0"/>
            <a:ext cx="1068251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255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9211572-1C3E-4C41-8745-1911185053CE}"/>
              </a:ext>
            </a:extLst>
          </p:cNvPr>
          <p:cNvSpPr/>
          <p:nvPr/>
        </p:nvSpPr>
        <p:spPr>
          <a:xfrm>
            <a:off x="112080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946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100064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826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61359" y="5403938"/>
            <a:ext cx="1579278" cy="369332"/>
          </a:xfrm>
          <a:prstGeom prst="rect">
            <a:avLst/>
          </a:prstGeom>
          <a:noFill/>
        </p:spPr>
        <p:txBody>
          <a:bodyPr wrap="none" rtlCol="0">
            <a:spAutoFit/>
          </a:bodyPr>
          <a:lstStyle/>
          <a:p>
            <a:r>
              <a:rPr lang="en-US" b="1" dirty="0">
                <a:solidFill>
                  <a:schemeClr val="tx2"/>
                </a:solidFill>
              </a:rPr>
              <a:t>Maintenance</a:t>
            </a:r>
          </a:p>
        </p:txBody>
      </p:sp>
      <p:grpSp>
        <p:nvGrpSpPr>
          <p:cNvPr id="9" name="Group 8">
            <a:extLst>
              <a:ext uri="{FF2B5EF4-FFF2-40B4-BE49-F238E27FC236}">
                <a16:creationId xmlns:a16="http://schemas.microsoft.com/office/drawing/2014/main" id="{D8A31EF2-DC04-420C-BFC9-E873F32DC19D}"/>
              </a:ext>
            </a:extLst>
          </p:cNvPr>
          <p:cNvGrpSpPr/>
          <p:nvPr/>
        </p:nvGrpSpPr>
        <p:grpSpPr>
          <a:xfrm>
            <a:off x="533637" y="1119044"/>
            <a:ext cx="9721544" cy="4619912"/>
            <a:chOff x="498417" y="618817"/>
            <a:chExt cx="9721544" cy="4619912"/>
          </a:xfrm>
        </p:grpSpPr>
        <p:sp>
          <p:nvSpPr>
            <p:cNvPr id="8" name="About title">
              <a:extLst>
                <a:ext uri="{FF2B5EF4-FFF2-40B4-BE49-F238E27FC236}">
                  <a16:creationId xmlns:a16="http://schemas.microsoft.com/office/drawing/2014/main" id="{0992FDF3-3EE3-4ECF-AE51-46531C548732}"/>
                </a:ext>
              </a:extLst>
            </p:cNvPr>
            <p:cNvSpPr txBox="1"/>
            <p:nvPr/>
          </p:nvSpPr>
          <p:spPr>
            <a:xfrm>
              <a:off x="498417" y="618817"/>
              <a:ext cx="9713251"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t>Design</a:t>
              </a:r>
            </a:p>
          </p:txBody>
        </p:sp>
        <p:sp>
          <p:nvSpPr>
            <p:cNvPr id="11" name="About desc">
              <a:extLst>
                <a:ext uri="{FF2B5EF4-FFF2-40B4-BE49-F238E27FC236}">
                  <a16:creationId xmlns:a16="http://schemas.microsoft.com/office/drawing/2014/main" id="{B82EC9C2-E1E9-45B5-8E7F-463B8AA9D819}"/>
                </a:ext>
              </a:extLst>
            </p:cNvPr>
            <p:cNvSpPr txBox="1"/>
            <p:nvPr/>
          </p:nvSpPr>
          <p:spPr>
            <a:xfrm>
              <a:off x="506710" y="2099408"/>
              <a:ext cx="9713251" cy="313932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 System Architecture: Defines the technical architecture of the system, outlining how the client-side, server-side, and database components will interact using technologies like HTML, CSS, JavaScript, PHP, and MySQL.</a:t>
              </a:r>
            </a:p>
            <a:p>
              <a:endParaRPr lang="en-US" dirty="0"/>
            </a:p>
            <a:p>
              <a:r>
                <a:rPr lang="en-US" dirty="0"/>
                <a:t>Database Design: Creates a database schema that efficiently stores and retrieves data related to users, appointments, and other relevant entities. Establishes relationships between tables for data consistency.</a:t>
              </a:r>
            </a:p>
            <a:p>
              <a:endParaRPr lang="en-US" dirty="0"/>
            </a:p>
            <a:p>
              <a:r>
                <a:rPr lang="en-US" dirty="0"/>
                <a:t>User Interface Design: Develops intuitive and user-friendly interfaces for patients, healthcare providers, and administrators. Ensures a responsive design for accessibility across different devices.</a:t>
              </a:r>
            </a:p>
          </p:txBody>
        </p:sp>
      </p:grpSp>
      <p:sp>
        <p:nvSpPr>
          <p:cNvPr id="20" name="!!About index">
            <a:extLst>
              <a:ext uri="{FF2B5EF4-FFF2-40B4-BE49-F238E27FC236}">
                <a16:creationId xmlns:a16="http://schemas.microsoft.com/office/drawing/2014/main" id="{0B0A531D-8AC0-4BA8-8E34-A329E5545380}"/>
              </a:ext>
            </a:extLst>
          </p:cNvPr>
          <p:cNvSpPr txBox="1"/>
          <p:nvPr/>
        </p:nvSpPr>
        <p:spPr>
          <a:xfrm rot="16200000">
            <a:off x="-206098" y="5403936"/>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326764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B4F"/>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CFE142-194E-42E6-A122-1C851BA36E0B}"/>
              </a:ext>
            </a:extLst>
          </p:cNvPr>
          <p:cNvSpPr/>
          <p:nvPr/>
        </p:nvSpPr>
        <p:spPr>
          <a:xfrm>
            <a:off x="445" y="0"/>
            <a:ext cx="10197953"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bout desc" hidden="1">
            <a:extLst>
              <a:ext uri="{FF2B5EF4-FFF2-40B4-BE49-F238E27FC236}">
                <a16:creationId xmlns:a16="http://schemas.microsoft.com/office/drawing/2014/main" id="{EAC1F8D6-CFB1-423D-86A9-4D8E311DA051}"/>
              </a:ext>
            </a:extLst>
          </p:cNvPr>
          <p:cNvSpPr txBox="1"/>
          <p:nvPr/>
        </p:nvSpPr>
        <p:spPr>
          <a:xfrm>
            <a:off x="82365" y="2043805"/>
            <a:ext cx="8203634"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The About Us page shares our bakery's story, rooted in a passion for baking and a commitment to quality.</a:t>
            </a:r>
          </a:p>
          <a:p>
            <a:pPr marL="0" indent="0">
              <a:buNone/>
            </a:pPr>
            <a:endParaRPr lang="en-US" dirty="0"/>
          </a:p>
          <a:p>
            <a:r>
              <a:rPr lang="en-US" dirty="0"/>
              <a:t>Customers get a glimpse of the bakers behind the scenes and the love they pour into every creation.</a:t>
            </a:r>
          </a:p>
        </p:txBody>
      </p:sp>
      <p:sp>
        <p:nvSpPr>
          <p:cNvPr id="4" name="Rectangle 3">
            <a:extLst>
              <a:ext uri="{FF2B5EF4-FFF2-40B4-BE49-F238E27FC236}">
                <a16:creationId xmlns:a16="http://schemas.microsoft.com/office/drawing/2014/main" id="{BCBA6201-285A-483B-A7E4-5E46E5D91165}"/>
              </a:ext>
            </a:extLst>
          </p:cNvPr>
          <p:cNvSpPr/>
          <p:nvPr/>
        </p:nvSpPr>
        <p:spPr>
          <a:xfrm>
            <a:off x="-12847" y="0"/>
            <a:ext cx="11170394"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723255" y="5416029"/>
            <a:ext cx="1933543" cy="369332"/>
          </a:xfrm>
          <a:prstGeom prst="rect">
            <a:avLst/>
          </a:prstGeom>
          <a:noFill/>
        </p:spPr>
        <p:txBody>
          <a:bodyPr wrap="none" rtlCol="0">
            <a:spAutoFit/>
          </a:bodyPr>
          <a:lstStyle/>
          <a:p>
            <a:r>
              <a:rPr lang="en-US" b="1" dirty="0">
                <a:solidFill>
                  <a:schemeClr val="tx2"/>
                </a:solidFill>
              </a:rPr>
              <a:t>Implementation</a:t>
            </a:r>
          </a:p>
        </p:txBody>
      </p:sp>
      <p:grpSp>
        <p:nvGrpSpPr>
          <p:cNvPr id="5" name="Group 4">
            <a:extLst>
              <a:ext uri="{FF2B5EF4-FFF2-40B4-BE49-F238E27FC236}">
                <a16:creationId xmlns:a16="http://schemas.microsoft.com/office/drawing/2014/main" id="{574B7835-A41E-48DD-A424-ADA2B9A355F7}"/>
              </a:ext>
            </a:extLst>
          </p:cNvPr>
          <p:cNvGrpSpPr/>
          <p:nvPr/>
        </p:nvGrpSpPr>
        <p:grpSpPr>
          <a:xfrm>
            <a:off x="482452" y="2166268"/>
            <a:ext cx="10197953" cy="2525465"/>
            <a:chOff x="482452" y="660035"/>
            <a:chExt cx="10197953" cy="2525465"/>
          </a:xfrm>
        </p:grpSpPr>
        <p:sp>
          <p:nvSpPr>
            <p:cNvPr id="13" name="TextBox 12">
              <a:extLst>
                <a:ext uri="{FF2B5EF4-FFF2-40B4-BE49-F238E27FC236}">
                  <a16:creationId xmlns:a16="http://schemas.microsoft.com/office/drawing/2014/main" id="{A58FB206-AF10-4A7C-8499-1093F00AE87C}"/>
                </a:ext>
              </a:extLst>
            </p:cNvPr>
            <p:cNvSpPr txBox="1"/>
            <p:nvPr/>
          </p:nvSpPr>
          <p:spPr>
            <a:xfrm>
              <a:off x="482452" y="660035"/>
              <a:ext cx="10197953"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tx2"/>
                  </a:solidFill>
                </a:rPr>
                <a:t>Implementation</a:t>
              </a:r>
            </a:p>
          </p:txBody>
        </p:sp>
        <p:sp>
          <p:nvSpPr>
            <p:cNvPr id="25" name="TextBox 24">
              <a:extLst>
                <a:ext uri="{FF2B5EF4-FFF2-40B4-BE49-F238E27FC236}">
                  <a16:creationId xmlns:a16="http://schemas.microsoft.com/office/drawing/2014/main" id="{5D053FFA-DD9A-45F0-8835-012F4C948C22}"/>
                </a:ext>
              </a:extLst>
            </p:cNvPr>
            <p:cNvSpPr txBox="1"/>
            <p:nvPr/>
          </p:nvSpPr>
          <p:spPr>
            <a:xfrm>
              <a:off x="527511" y="1708172"/>
              <a:ext cx="10103202" cy="1477328"/>
            </a:xfrm>
            <a:prstGeom prst="rect">
              <a:avLst/>
            </a:prstGeom>
            <a:noFill/>
          </p:spPr>
          <p:txBody>
            <a:bodyPr wrap="square" rtlCol="0">
              <a:spAutoFit/>
            </a:bodyPr>
            <a:lstStyle>
              <a:defPPr>
                <a:defRPr lang="en-US"/>
              </a:defPPr>
              <a:lvl1pPr>
                <a:defRPr b="1">
                  <a:solidFill>
                    <a:schemeClr val="tx2"/>
                  </a:solidFill>
                </a:defRPr>
              </a:lvl1pPr>
            </a:lstStyle>
            <a:p>
              <a:pPr marL="285750" indent="-285750">
                <a:buFont typeface="Arial" panose="020B0604020202020204" pitchFamily="34" charset="0"/>
                <a:buChar char="•"/>
              </a:pPr>
              <a:r>
                <a:rPr lang="en-US" b="0" dirty="0"/>
                <a:t>Coding Standards: Utilizes PHP for server-side scripting and HTML, CSS, and JavaScript for client-side development.</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Security Measures: Implements secure coding practices, including data encryption, secure user authentication, and protection against common web vulnerabilities</a:t>
              </a:r>
            </a:p>
          </p:txBody>
        </p:sp>
      </p:gr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1568567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00034"/>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7C946EB-4E83-4211-A9CE-B93175C2A4BC}"/>
              </a:ext>
            </a:extLst>
          </p:cNvPr>
          <p:cNvSpPr/>
          <p:nvPr/>
        </p:nvSpPr>
        <p:spPr>
          <a:xfrm>
            <a:off x="0" y="0"/>
            <a:ext cx="107065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D8E70D9-652F-4192-82B2-EF8ADCC3957A}"/>
              </a:ext>
            </a:extLst>
          </p:cNvPr>
          <p:cNvSpPr txBox="1"/>
          <p:nvPr/>
        </p:nvSpPr>
        <p:spPr>
          <a:xfrm rot="16200000">
            <a:off x="-710408" y="5416029"/>
            <a:ext cx="1933543" cy="369332"/>
          </a:xfrm>
          <a:prstGeom prst="rect">
            <a:avLst/>
          </a:prstGeom>
          <a:noFill/>
        </p:spPr>
        <p:txBody>
          <a:bodyPr wrap="none" rtlCol="0">
            <a:spAutoFit/>
          </a:bodyPr>
          <a:lstStyle/>
          <a:p>
            <a:r>
              <a:rPr lang="en-US" b="1" dirty="0">
                <a:solidFill>
                  <a:schemeClr val="tx2"/>
                </a:solidFill>
              </a:rPr>
              <a:t>Implementation</a:t>
            </a:r>
          </a:p>
        </p:txBody>
      </p:sp>
      <p:sp>
        <p:nvSpPr>
          <p:cNvPr id="2" name="Rectangle 1">
            <a:extLst>
              <a:ext uri="{FF2B5EF4-FFF2-40B4-BE49-F238E27FC236}">
                <a16:creationId xmlns:a16="http://schemas.microsoft.com/office/drawing/2014/main" id="{19211572-1C3E-4C41-8745-1911185053CE}"/>
              </a:ext>
            </a:extLst>
          </p:cNvPr>
          <p:cNvSpPr/>
          <p:nvPr/>
        </p:nvSpPr>
        <p:spPr>
          <a:xfrm>
            <a:off x="-46406" y="0"/>
            <a:ext cx="11699251"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59942" y="5403938"/>
            <a:ext cx="1544012" cy="369332"/>
          </a:xfrm>
          <a:prstGeom prst="rect">
            <a:avLst/>
          </a:prstGeom>
          <a:noFill/>
        </p:spPr>
        <p:txBody>
          <a:bodyPr wrap="none" rtlCol="0">
            <a:spAutoFit/>
          </a:bodyPr>
          <a:lstStyle/>
          <a:p>
            <a:r>
              <a:rPr lang="en-US" dirty="0"/>
              <a:t>Maintenance</a:t>
            </a:r>
          </a:p>
        </p:txBody>
      </p:sp>
      <p:grpSp>
        <p:nvGrpSpPr>
          <p:cNvPr id="4" name="Group 3">
            <a:extLst>
              <a:ext uri="{FF2B5EF4-FFF2-40B4-BE49-F238E27FC236}">
                <a16:creationId xmlns:a16="http://schemas.microsoft.com/office/drawing/2014/main" id="{BAB4C227-668D-4C79-BDC8-59A15F6514D2}"/>
              </a:ext>
            </a:extLst>
          </p:cNvPr>
          <p:cNvGrpSpPr/>
          <p:nvPr/>
        </p:nvGrpSpPr>
        <p:grpSpPr>
          <a:xfrm>
            <a:off x="466096" y="2076726"/>
            <a:ext cx="10271941" cy="2704548"/>
            <a:chOff x="466096" y="496075"/>
            <a:chExt cx="10271941" cy="2704548"/>
          </a:xfrm>
        </p:grpSpPr>
        <p:sp>
          <p:nvSpPr>
            <p:cNvPr id="36" name="Login desc">
              <a:extLst>
                <a:ext uri="{FF2B5EF4-FFF2-40B4-BE49-F238E27FC236}">
                  <a16:creationId xmlns:a16="http://schemas.microsoft.com/office/drawing/2014/main" id="{E5422288-CBED-4DB8-BAA2-25905570FAAC}"/>
                </a:ext>
              </a:extLst>
            </p:cNvPr>
            <p:cNvSpPr txBox="1"/>
            <p:nvPr/>
          </p:nvSpPr>
          <p:spPr>
            <a:xfrm>
              <a:off x="522506" y="1723295"/>
              <a:ext cx="102155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Testing: Evaluates the system’s performance under various conditions, ensuring it can handle the expected load and response times are acceptable.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Security Testing: Conducts thorough security testing to identify and address potential vulnerabilities, protecting sensitive patient information.</a:t>
              </a:r>
            </a:p>
          </p:txBody>
        </p:sp>
        <p:sp>
          <p:nvSpPr>
            <p:cNvPr id="7" name="Login">
              <a:extLst>
                <a:ext uri="{FF2B5EF4-FFF2-40B4-BE49-F238E27FC236}">
                  <a16:creationId xmlns:a16="http://schemas.microsoft.com/office/drawing/2014/main" id="{E30BD6C0-EC72-46D2-B920-01C817CAB848}"/>
                </a:ext>
              </a:extLst>
            </p:cNvPr>
            <p:cNvSpPr txBox="1"/>
            <p:nvPr/>
          </p:nvSpPr>
          <p:spPr>
            <a:xfrm>
              <a:off x="466096" y="496075"/>
              <a:ext cx="2409634" cy="861774"/>
            </a:xfrm>
            <a:prstGeom prst="rect">
              <a:avLst/>
            </a:prstGeom>
            <a:noFill/>
          </p:spPr>
          <p:txBody>
            <a:bodyPr wrap="none" rtlCol="0">
              <a:spAutoFit/>
            </a:bodyPr>
            <a:lstStyle/>
            <a:p>
              <a:r>
                <a:rPr lang="en-US" sz="5000" b="1" dirty="0">
                  <a:latin typeface="+mj-lt"/>
                </a:rPr>
                <a:t>Testing</a:t>
              </a:r>
            </a:p>
          </p:txBody>
        </p:sp>
      </p:grpSp>
      <p:sp>
        <p:nvSpPr>
          <p:cNvPr id="22" name="Login index">
            <a:extLst>
              <a:ext uri="{FF2B5EF4-FFF2-40B4-BE49-F238E27FC236}">
                <a16:creationId xmlns:a16="http://schemas.microsoft.com/office/drawing/2014/main" id="{4EF401E1-6D12-47A0-A2AE-EBC258351D52}"/>
              </a:ext>
            </a:extLst>
          </p:cNvPr>
          <p:cNvSpPr txBox="1"/>
          <p:nvPr/>
        </p:nvSpPr>
        <p:spPr>
          <a:xfrm rot="16200000">
            <a:off x="-271803" y="5487294"/>
            <a:ext cx="946093" cy="369332"/>
          </a:xfrm>
          <a:prstGeom prst="rect">
            <a:avLst/>
          </a:prstGeom>
          <a:noFill/>
        </p:spPr>
        <p:txBody>
          <a:bodyPr wrap="none" rtlCol="0">
            <a:spAutoFit/>
          </a:bodyPr>
          <a:lstStyle/>
          <a:p>
            <a:r>
              <a:rPr lang="en-US" b="1" dirty="0">
                <a:solidFill>
                  <a:schemeClr val="tx2"/>
                </a:solidFill>
              </a:rPr>
              <a:t>Testing</a:t>
            </a:r>
          </a:p>
        </p:txBody>
      </p:sp>
    </p:spTree>
    <p:extLst>
      <p:ext uri="{BB962C8B-B14F-4D97-AF65-F5344CB8AC3E}">
        <p14:creationId xmlns:p14="http://schemas.microsoft.com/office/powerpoint/2010/main" val="1440401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6139C65-06E9-4F7E-A982-C8BC3BE3BD5A}"/>
              </a:ext>
            </a:extLst>
          </p:cNvPr>
          <p:cNvGrpSpPr/>
          <p:nvPr/>
        </p:nvGrpSpPr>
        <p:grpSpPr>
          <a:xfrm>
            <a:off x="495300" y="1320604"/>
            <a:ext cx="11201400" cy="4216793"/>
            <a:chOff x="495300" y="621760"/>
            <a:chExt cx="11201400" cy="4216793"/>
          </a:xfrm>
        </p:grpSpPr>
        <p:sp>
          <p:nvSpPr>
            <p:cNvPr id="2" name="TextBox 1">
              <a:extLst>
                <a:ext uri="{FF2B5EF4-FFF2-40B4-BE49-F238E27FC236}">
                  <a16:creationId xmlns:a16="http://schemas.microsoft.com/office/drawing/2014/main" id="{2CD60AD7-BDDE-47C8-BF46-25831041273D}"/>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 name="TextBox 2">
              <a:extLst>
                <a:ext uri="{FF2B5EF4-FFF2-40B4-BE49-F238E27FC236}">
                  <a16:creationId xmlns:a16="http://schemas.microsoft.com/office/drawing/2014/main" id="{AED63814-F21B-4C06-AE28-E43E73179277}"/>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10" name="Group 9">
            <a:extLst>
              <a:ext uri="{FF2B5EF4-FFF2-40B4-BE49-F238E27FC236}">
                <a16:creationId xmlns:a16="http://schemas.microsoft.com/office/drawing/2014/main" id="{14B52C5C-907D-4E7B-AD2D-63B69D46F9B5}"/>
              </a:ext>
            </a:extLst>
          </p:cNvPr>
          <p:cNvGrpSpPr/>
          <p:nvPr/>
        </p:nvGrpSpPr>
        <p:grpSpPr>
          <a:xfrm>
            <a:off x="495300" y="8248650"/>
            <a:ext cx="11201400" cy="5638800"/>
            <a:chOff x="495300" y="609600"/>
            <a:chExt cx="11201400" cy="5638800"/>
          </a:xfrm>
        </p:grpSpPr>
        <p:sp>
          <p:nvSpPr>
            <p:cNvPr id="11" name="TextBox 10">
              <a:extLst>
                <a:ext uri="{FF2B5EF4-FFF2-40B4-BE49-F238E27FC236}">
                  <a16:creationId xmlns:a16="http://schemas.microsoft.com/office/drawing/2014/main" id="{B8CF218E-BB9D-4948-A682-51A040AA6ECA}"/>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12" name="TextBox 11">
              <a:extLst>
                <a:ext uri="{FF2B5EF4-FFF2-40B4-BE49-F238E27FC236}">
                  <a16:creationId xmlns:a16="http://schemas.microsoft.com/office/drawing/2014/main" id="{85984AC7-D4C3-412C-B4CD-B3402E7B7B88}"/>
                </a:ext>
              </a:extLst>
            </p:cNvPr>
            <p:cNvSpPr txBox="1"/>
            <p:nvPr/>
          </p:nvSpPr>
          <p:spPr>
            <a:xfrm>
              <a:off x="495300" y="2044300"/>
              <a:ext cx="11201400" cy="4204100"/>
            </a:xfrm>
            <a:prstGeom prst="rect">
              <a:avLst/>
            </a:prstGeom>
            <a:noFill/>
          </p:spPr>
          <p:txBody>
            <a:bodyPr wrap="square">
              <a:spAutoFit/>
            </a:bodyPr>
            <a:lstStyle/>
            <a:p>
              <a:pPr algn="ctr">
                <a:lnSpc>
                  <a:spcPct val="150000"/>
                </a:lnSpc>
              </a:pPr>
              <a:r>
                <a:rPr lang="en-US" sz="2000" i="0" dirty="0">
                  <a:solidFill>
                    <a:srgbClr val="4B2E1D"/>
                  </a:solidFill>
                  <a:effectLst/>
                </a:rPr>
                <a:t>The continuous advancement of the "MedAppoint: Doctor Appointment System" project is attributed to the collaborative efforts of numerous individuals. We extend our sincere gratitude to all who have played a role in its progression. A special acknowledgment is reserved for our esteemed project supervisor, Subash </a:t>
              </a:r>
              <a:r>
                <a:rPr lang="en-US" sz="2000" i="0" dirty="0" err="1">
                  <a:solidFill>
                    <a:srgbClr val="4B2E1D"/>
                  </a:solidFill>
                  <a:effectLst/>
                </a:rPr>
                <a:t>Manandhar</a:t>
              </a:r>
              <a:r>
                <a:rPr lang="en-US" sz="2000" i="0" dirty="0">
                  <a:solidFill>
                    <a:srgbClr val="4B2E1D"/>
                  </a:solidFill>
                  <a:effectLst/>
                </a:rPr>
                <a:t>, for providing invaluable support and guidance throughout the development. We express appreciation to the Department of Information Technology, NCIT, for facilitating the platform for this mid-term project. In conclusion, we extend our thanks to the respected teachers, colleagues, and all contributors who have been instrumental in this project, providing unwavering support and valuable insights during the development phase.</a:t>
              </a:r>
              <a:endParaRPr lang="en-US" sz="2000" dirty="0">
                <a:solidFill>
                  <a:srgbClr val="4B2E1D"/>
                </a:solidFill>
              </a:endParaRPr>
            </a:p>
          </p:txBody>
        </p:sp>
      </p:grpSp>
      <p:sp>
        <p:nvSpPr>
          <p:cNvPr id="13" name="Google Shape;1740;p59">
            <a:extLst>
              <a:ext uri="{FF2B5EF4-FFF2-40B4-BE49-F238E27FC236}">
                <a16:creationId xmlns:a16="http://schemas.microsoft.com/office/drawing/2014/main" id="{24088455-28E9-4A50-B396-C4D98A46B0E2}"/>
              </a:ext>
            </a:extLst>
          </p:cNvPr>
          <p:cNvSpPr txBox="1">
            <a:spLocks/>
          </p:cNvSpPr>
          <p:nvPr/>
        </p:nvSpPr>
        <p:spPr>
          <a:xfrm>
            <a:off x="0" y="-5102484"/>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14" name="Google Shape;1741;p59">
            <a:extLst>
              <a:ext uri="{FF2B5EF4-FFF2-40B4-BE49-F238E27FC236}">
                <a16:creationId xmlns:a16="http://schemas.microsoft.com/office/drawing/2014/main" id="{C5C8B79F-39BE-4AF2-ADC2-CE5811002E9B}"/>
              </a:ext>
            </a:extLst>
          </p:cNvPr>
          <p:cNvSpPr txBox="1">
            <a:spLocks/>
          </p:cNvSpPr>
          <p:nvPr/>
        </p:nvSpPr>
        <p:spPr>
          <a:xfrm>
            <a:off x="495300" y="-2488780"/>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pic>
        <p:nvPicPr>
          <p:cNvPr id="15" name="Picture 14">
            <a:extLst>
              <a:ext uri="{FF2B5EF4-FFF2-40B4-BE49-F238E27FC236}">
                <a16:creationId xmlns:a16="http://schemas.microsoft.com/office/drawing/2014/main" id="{0DB302DC-E60C-49A1-9F96-45141A563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217" y="-7521864"/>
            <a:ext cx="2409565" cy="2001164"/>
          </a:xfrm>
          <a:prstGeom prst="rect">
            <a:avLst/>
          </a:prstGeom>
        </p:spPr>
      </p:pic>
    </p:spTree>
    <p:extLst>
      <p:ext uri="{BB962C8B-B14F-4D97-AF65-F5344CB8AC3E}">
        <p14:creationId xmlns:p14="http://schemas.microsoft.com/office/powerpoint/2010/main" val="299986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4222A"/>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01BBE0D6-BDA2-435D-8A98-9AFB0E67DEF8}"/>
              </a:ext>
            </a:extLst>
          </p:cNvPr>
          <p:cNvSpPr/>
          <p:nvPr/>
        </p:nvSpPr>
        <p:spPr>
          <a:xfrm>
            <a:off x="0" y="0"/>
            <a:ext cx="11188998"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Login index">
            <a:extLst>
              <a:ext uri="{FF2B5EF4-FFF2-40B4-BE49-F238E27FC236}">
                <a16:creationId xmlns:a16="http://schemas.microsoft.com/office/drawing/2014/main" id="{A2ABC4F5-F32A-410C-97C7-05F3CE612C0F}"/>
              </a:ext>
            </a:extLst>
          </p:cNvPr>
          <p:cNvSpPr txBox="1"/>
          <p:nvPr/>
        </p:nvSpPr>
        <p:spPr>
          <a:xfrm rot="16200000">
            <a:off x="-225398" y="5487294"/>
            <a:ext cx="946093" cy="369332"/>
          </a:xfrm>
          <a:prstGeom prst="rect">
            <a:avLst/>
          </a:prstGeom>
          <a:noFill/>
        </p:spPr>
        <p:txBody>
          <a:bodyPr wrap="none" rtlCol="0">
            <a:spAutoFit/>
          </a:bodyPr>
          <a:lstStyle/>
          <a:p>
            <a:r>
              <a:rPr lang="en-US" b="1" dirty="0">
                <a:solidFill>
                  <a:schemeClr val="tx2"/>
                </a:solidFill>
              </a:rPr>
              <a:t>Testing</a:t>
            </a:r>
          </a:p>
        </p:txBody>
      </p:sp>
      <p:sp>
        <p:nvSpPr>
          <p:cNvPr id="3" name="Rectangle 2">
            <a:extLst>
              <a:ext uri="{FF2B5EF4-FFF2-40B4-BE49-F238E27FC236}">
                <a16:creationId xmlns:a16="http://schemas.microsoft.com/office/drawing/2014/main" id="{37EE20D6-7144-4E1E-A84D-1F6E62C60296}"/>
              </a:ext>
            </a:extLst>
          </p:cNvPr>
          <p:cNvSpPr/>
          <p:nvPr/>
        </p:nvSpPr>
        <p:spPr>
          <a:xfrm>
            <a:off x="0" y="0"/>
            <a:ext cx="11696700"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ignup index">
            <a:extLst>
              <a:ext uri="{FF2B5EF4-FFF2-40B4-BE49-F238E27FC236}">
                <a16:creationId xmlns:a16="http://schemas.microsoft.com/office/drawing/2014/main" id="{B6F922C9-A5A0-4652-8888-D766BEABFE67}"/>
              </a:ext>
            </a:extLst>
          </p:cNvPr>
          <p:cNvSpPr txBox="1"/>
          <p:nvPr/>
        </p:nvSpPr>
        <p:spPr>
          <a:xfrm rot="16200000">
            <a:off x="-543069" y="5506547"/>
            <a:ext cx="1579278" cy="369332"/>
          </a:xfrm>
          <a:prstGeom prst="rect">
            <a:avLst/>
          </a:prstGeom>
          <a:noFill/>
        </p:spPr>
        <p:txBody>
          <a:bodyPr wrap="none" rtlCol="0">
            <a:spAutoFit/>
          </a:bodyPr>
          <a:lstStyle/>
          <a:p>
            <a:r>
              <a:rPr lang="en-US" b="1" dirty="0">
                <a:solidFill>
                  <a:schemeClr val="tx2"/>
                </a:solidFill>
              </a:rPr>
              <a:t>Maintenance</a:t>
            </a:r>
          </a:p>
        </p:txBody>
      </p:sp>
      <p:grpSp>
        <p:nvGrpSpPr>
          <p:cNvPr id="2" name="Group 1">
            <a:extLst>
              <a:ext uri="{FF2B5EF4-FFF2-40B4-BE49-F238E27FC236}">
                <a16:creationId xmlns:a16="http://schemas.microsoft.com/office/drawing/2014/main" id="{0E7CB931-2D50-491A-983A-AFC3C2B63293}"/>
              </a:ext>
            </a:extLst>
          </p:cNvPr>
          <p:cNvGrpSpPr/>
          <p:nvPr/>
        </p:nvGrpSpPr>
        <p:grpSpPr>
          <a:xfrm>
            <a:off x="495299" y="2518492"/>
            <a:ext cx="10718947" cy="1821016"/>
            <a:chOff x="495299" y="609600"/>
            <a:chExt cx="10718947" cy="1821016"/>
          </a:xfrm>
        </p:grpSpPr>
        <p:sp>
          <p:nvSpPr>
            <p:cNvPr id="27" name="Signup">
              <a:extLst>
                <a:ext uri="{FF2B5EF4-FFF2-40B4-BE49-F238E27FC236}">
                  <a16:creationId xmlns:a16="http://schemas.microsoft.com/office/drawing/2014/main" id="{F174F23D-4A6F-4687-B636-4C8E6E7FF87C}"/>
                </a:ext>
              </a:extLst>
            </p:cNvPr>
            <p:cNvSpPr txBox="1"/>
            <p:nvPr/>
          </p:nvSpPr>
          <p:spPr>
            <a:xfrm>
              <a:off x="495299" y="609600"/>
              <a:ext cx="10718947" cy="861774"/>
            </a:xfrm>
            <a:prstGeom prst="rect">
              <a:avLst/>
            </a:prstGeom>
            <a:noFill/>
          </p:spPr>
          <p:txBody>
            <a:bodyPr wrap="square" rtlCol="0">
              <a:spAutoFit/>
            </a:bodyPr>
            <a:lstStyle>
              <a:defPPr>
                <a:defRPr lang="en-US"/>
              </a:defPPr>
              <a:lvl1pPr>
                <a:defRPr sz="5000" b="1">
                  <a:solidFill>
                    <a:srgbClr val="FFF5E4"/>
                  </a:solidFill>
                  <a:latin typeface="+mj-lt"/>
                </a:defRPr>
              </a:lvl1pPr>
            </a:lstStyle>
            <a:p>
              <a:r>
                <a:rPr lang="en-US" dirty="0"/>
                <a:t>Maintenance</a:t>
              </a:r>
            </a:p>
          </p:txBody>
        </p:sp>
        <p:sp>
          <p:nvSpPr>
            <p:cNvPr id="28" name="Signup desc">
              <a:extLst>
                <a:ext uri="{FF2B5EF4-FFF2-40B4-BE49-F238E27FC236}">
                  <a16:creationId xmlns:a16="http://schemas.microsoft.com/office/drawing/2014/main" id="{B9D11282-0B6A-4436-AF85-F31EF5AD4ED6}"/>
                </a:ext>
              </a:extLst>
            </p:cNvPr>
            <p:cNvSpPr txBox="1"/>
            <p:nvPr/>
          </p:nvSpPr>
          <p:spPr>
            <a:xfrm>
              <a:off x="495300" y="1784285"/>
              <a:ext cx="9909288"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dirty="0"/>
                <a:t>Updates and Enhancements: Plans for periodic updates and enhancements to address emerging needs, improve functionality, and incorporate user feedback</a:t>
              </a:r>
            </a:p>
          </p:txBody>
        </p:sp>
      </p:grpSp>
    </p:spTree>
    <p:extLst>
      <p:ext uri="{BB962C8B-B14F-4D97-AF65-F5344CB8AC3E}">
        <p14:creationId xmlns:p14="http://schemas.microsoft.com/office/powerpoint/2010/main" val="4087343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62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AA0BB-9810-4C96-8489-3453A7AE59D7}"/>
              </a:ext>
            </a:extLst>
          </p:cNvPr>
          <p:cNvSpPr txBox="1"/>
          <p:nvPr/>
        </p:nvSpPr>
        <p:spPr>
          <a:xfrm>
            <a:off x="533400" y="2705725"/>
            <a:ext cx="11125200" cy="1569660"/>
          </a:xfrm>
          <a:prstGeom prst="rect">
            <a:avLst/>
          </a:prstGeom>
          <a:noFill/>
        </p:spPr>
        <p:txBody>
          <a:bodyPr wrap="square">
            <a:spAutoFit/>
          </a:bodyPr>
          <a:lstStyle/>
          <a:p>
            <a:pPr algn="ctr"/>
            <a:r>
              <a:rPr lang="en-US" sz="9600" b="1" dirty="0">
                <a:solidFill>
                  <a:srgbClr val="FFF5E4"/>
                </a:solidFill>
                <a:latin typeface="+mj-lt"/>
              </a:rPr>
              <a:t>Technology Used</a:t>
            </a:r>
          </a:p>
        </p:txBody>
      </p:sp>
    </p:spTree>
    <p:extLst>
      <p:ext uri="{BB962C8B-B14F-4D97-AF65-F5344CB8AC3E}">
        <p14:creationId xmlns:p14="http://schemas.microsoft.com/office/powerpoint/2010/main" val="4117500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0BD7-4F5C-4EBC-B94E-F0CDABB053FB}"/>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3" name="TextBox 12">
            <a:extLst>
              <a:ext uri="{FF2B5EF4-FFF2-40B4-BE49-F238E27FC236}">
                <a16:creationId xmlns:a16="http://schemas.microsoft.com/office/drawing/2014/main" id="{36834362-E454-4C4A-B4FC-F4337D968F63}"/>
              </a:ext>
            </a:extLst>
          </p:cNvPr>
          <p:cNvSpPr txBox="1"/>
          <p:nvPr/>
        </p:nvSpPr>
        <p:spPr>
          <a:xfrm>
            <a:off x="495300" y="7596413"/>
            <a:ext cx="846707" cy="861774"/>
          </a:xfrm>
          <a:prstGeom prst="rect">
            <a:avLst/>
          </a:prstGeom>
          <a:noFill/>
        </p:spPr>
        <p:txBody>
          <a:bodyPr wrap="none" rtlCol="0">
            <a:spAutoFit/>
          </a:bodyPr>
          <a:lstStyle/>
          <a:p>
            <a:r>
              <a:rPr lang="en-US" sz="5000" b="1" dirty="0"/>
              <a:t>01</a:t>
            </a:r>
          </a:p>
        </p:txBody>
      </p:sp>
      <p:sp>
        <p:nvSpPr>
          <p:cNvPr id="14" name="TextBox 13">
            <a:extLst>
              <a:ext uri="{FF2B5EF4-FFF2-40B4-BE49-F238E27FC236}">
                <a16:creationId xmlns:a16="http://schemas.microsoft.com/office/drawing/2014/main" id="{39BEF3C2-34D3-4A24-B977-6A7DAD0E2319}"/>
              </a:ext>
            </a:extLst>
          </p:cNvPr>
          <p:cNvSpPr txBox="1"/>
          <p:nvPr/>
        </p:nvSpPr>
        <p:spPr>
          <a:xfrm>
            <a:off x="515146" y="8421820"/>
            <a:ext cx="2584670" cy="209288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FFF5E4"/>
                </a:solidFill>
                <a:effectLst/>
                <a:uLnTx/>
                <a:uFillTx/>
                <a:latin typeface="Quattrocento"/>
                <a:ea typeface="+mn-ea"/>
                <a:cs typeface="+mn-cs"/>
              </a:rPr>
              <a:t>Custom properties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5E4"/>
                </a:solidFill>
                <a:effectLst/>
                <a:uLnTx/>
                <a:uFillTx/>
                <a:latin typeface="Quattrocento"/>
                <a:ea typeface="+mn-ea"/>
                <a:cs typeface="+mn-cs"/>
              </a:rPr>
              <a:t>The use of custom properties </a:t>
            </a:r>
            <a:r>
              <a:rPr kumimoji="0" lang="en-US" sz="1600" b="1" i="0" u="none" strike="noStrike" kern="1200" cap="none" spc="0" normalizeH="0" baseline="0" noProof="0" dirty="0">
                <a:ln>
                  <a:noFill/>
                </a:ln>
                <a:solidFill>
                  <a:srgbClr val="FFF5E4"/>
                </a:solidFill>
                <a:effectLst/>
                <a:uLnTx/>
                <a:uFillTx/>
                <a:latin typeface="Quattrocento"/>
                <a:ea typeface="+mn-ea"/>
                <a:cs typeface="+mn-cs"/>
              </a:rPr>
              <a:t>(--*) </a:t>
            </a:r>
            <a:r>
              <a:rPr kumimoji="0" lang="en-US" sz="1600" i="0" u="none" strike="noStrike" kern="1200" cap="none" spc="0" normalizeH="0" baseline="0" noProof="0" dirty="0">
                <a:ln>
                  <a:noFill/>
                </a:ln>
                <a:solidFill>
                  <a:srgbClr val="FFF5E4"/>
                </a:solidFill>
                <a:effectLst/>
                <a:uLnTx/>
                <a:uFillTx/>
                <a:latin typeface="Quattrocento"/>
                <a:ea typeface="+mn-ea"/>
                <a:cs typeface="+mn-cs"/>
              </a:rPr>
              <a:t>for commonly used </a:t>
            </a:r>
            <a:r>
              <a:rPr lang="en-US" sz="1600" dirty="0">
                <a:solidFill>
                  <a:srgbClr val="FFF5E4"/>
                </a:solidFill>
                <a:latin typeface="Quattrocento"/>
              </a:rPr>
              <a:t>property values for </a:t>
            </a:r>
            <a:r>
              <a:rPr kumimoji="0" lang="en-US" sz="1600" i="0" u="none" strike="noStrike" kern="1200" cap="none" spc="0" normalizeH="0" baseline="0" noProof="0" dirty="0">
                <a:ln>
                  <a:noFill/>
                </a:ln>
                <a:solidFill>
                  <a:srgbClr val="FFF5E4"/>
                </a:solidFill>
                <a:effectLst/>
                <a:uLnTx/>
                <a:uFillTx/>
                <a:latin typeface="Quattrocento"/>
                <a:ea typeface="+mn-ea"/>
                <a:cs typeface="+mn-cs"/>
              </a:rPr>
              <a:t>increased flexibility.</a:t>
            </a:r>
            <a:endParaRPr kumimoji="0" lang="en-US" sz="1600" b="1" i="0" u="none" strike="noStrike" kern="1200" cap="none" spc="0" normalizeH="0" baseline="0" noProof="0" dirty="0">
              <a:ln>
                <a:noFill/>
              </a:ln>
              <a:solidFill>
                <a:srgbClr val="FFF5E4"/>
              </a:solidFill>
              <a:effectLst/>
              <a:uLnTx/>
              <a:uFillTx/>
              <a:latin typeface="Quattrocento"/>
              <a:ea typeface="+mn-ea"/>
              <a:cs typeface="+mn-cs"/>
            </a:endParaRPr>
          </a:p>
        </p:txBody>
      </p:sp>
      <p:sp>
        <p:nvSpPr>
          <p:cNvPr id="15" name="TextBox 14">
            <a:extLst>
              <a:ext uri="{FF2B5EF4-FFF2-40B4-BE49-F238E27FC236}">
                <a16:creationId xmlns:a16="http://schemas.microsoft.com/office/drawing/2014/main" id="{E85DCD6D-1E0E-4484-9791-8C1BBB1B94EA}"/>
              </a:ext>
            </a:extLst>
          </p:cNvPr>
          <p:cNvSpPr txBox="1"/>
          <p:nvPr/>
        </p:nvSpPr>
        <p:spPr>
          <a:xfrm>
            <a:off x="3374158" y="7558811"/>
            <a:ext cx="955711" cy="861774"/>
          </a:xfrm>
          <a:prstGeom prst="rect">
            <a:avLst/>
          </a:prstGeom>
          <a:noFill/>
        </p:spPr>
        <p:txBody>
          <a:bodyPr wrap="none" rtlCol="0">
            <a:spAutoFit/>
          </a:bodyPr>
          <a:lstStyle/>
          <a:p>
            <a:r>
              <a:rPr lang="en-US" sz="5000" b="1" dirty="0"/>
              <a:t>02</a:t>
            </a:r>
          </a:p>
        </p:txBody>
      </p:sp>
      <p:sp>
        <p:nvSpPr>
          <p:cNvPr id="16" name="TextBox 15">
            <a:extLst>
              <a:ext uri="{FF2B5EF4-FFF2-40B4-BE49-F238E27FC236}">
                <a16:creationId xmlns:a16="http://schemas.microsoft.com/office/drawing/2014/main" id="{A2BA506D-4DA6-47B8-AB7C-A3E7DA683C07}"/>
              </a:ext>
            </a:extLst>
          </p:cNvPr>
          <p:cNvSpPr txBox="1"/>
          <p:nvPr/>
        </p:nvSpPr>
        <p:spPr>
          <a:xfrm>
            <a:off x="3374159" y="8426375"/>
            <a:ext cx="2584670" cy="2092881"/>
          </a:xfrm>
          <a:prstGeom prst="rect">
            <a:avLst/>
          </a:prstGeom>
          <a:noFill/>
        </p:spPr>
        <p:txBody>
          <a:bodyPr wrap="square" rtlCol="0">
            <a:spAutoFit/>
          </a:bodyPr>
          <a:lstStyle/>
          <a:p>
            <a:r>
              <a:rPr lang="en-US" sz="2500" b="1" dirty="0"/>
              <a:t>var() for attributes</a:t>
            </a:r>
          </a:p>
          <a:p>
            <a:r>
              <a:rPr lang="en-US" sz="1600" b="0" i="0" dirty="0">
                <a:solidFill>
                  <a:srgbClr val="FFF5E4"/>
                </a:solidFill>
                <a:effectLst/>
              </a:rPr>
              <a:t>The </a:t>
            </a:r>
            <a:r>
              <a:rPr lang="en-US" sz="1600" b="1" i="0" dirty="0">
                <a:solidFill>
                  <a:srgbClr val="FFF5E4"/>
                </a:solidFill>
                <a:effectLst/>
              </a:rPr>
              <a:t>var() </a:t>
            </a:r>
            <a:r>
              <a:rPr lang="en-US" sz="1600" dirty="0">
                <a:solidFill>
                  <a:srgbClr val="FFF5E4"/>
                </a:solidFill>
              </a:rPr>
              <a:t>is used along with custom properties that increases code reusability and reduce lines of CSS code</a:t>
            </a:r>
            <a:endParaRPr lang="en-US" sz="1600" i="0" dirty="0">
              <a:solidFill>
                <a:srgbClr val="FFF5E4"/>
              </a:solidFill>
              <a:effectLst/>
            </a:endParaRPr>
          </a:p>
        </p:txBody>
      </p:sp>
      <p:sp>
        <p:nvSpPr>
          <p:cNvPr id="17" name="TextBox 16">
            <a:extLst>
              <a:ext uri="{FF2B5EF4-FFF2-40B4-BE49-F238E27FC236}">
                <a16:creationId xmlns:a16="http://schemas.microsoft.com/office/drawing/2014/main" id="{ACB2BB22-760E-493F-BD56-9A85102B2F27}"/>
              </a:ext>
            </a:extLst>
          </p:cNvPr>
          <p:cNvSpPr txBox="1"/>
          <p:nvPr/>
        </p:nvSpPr>
        <p:spPr>
          <a:xfrm>
            <a:off x="6233171" y="7572230"/>
            <a:ext cx="944489" cy="861774"/>
          </a:xfrm>
          <a:prstGeom prst="rect">
            <a:avLst/>
          </a:prstGeom>
          <a:noFill/>
        </p:spPr>
        <p:txBody>
          <a:bodyPr wrap="none" rtlCol="0">
            <a:spAutoFit/>
          </a:bodyPr>
          <a:lstStyle/>
          <a:p>
            <a:r>
              <a:rPr lang="en-US" sz="5000" b="1" dirty="0"/>
              <a:t>03</a:t>
            </a:r>
          </a:p>
        </p:txBody>
      </p:sp>
      <p:sp>
        <p:nvSpPr>
          <p:cNvPr id="18" name="TextBox 17">
            <a:extLst>
              <a:ext uri="{FF2B5EF4-FFF2-40B4-BE49-F238E27FC236}">
                <a16:creationId xmlns:a16="http://schemas.microsoft.com/office/drawing/2014/main" id="{F70A6E18-EBE0-45EF-914E-C2C7153D1DFC}"/>
              </a:ext>
            </a:extLst>
          </p:cNvPr>
          <p:cNvSpPr txBox="1"/>
          <p:nvPr/>
        </p:nvSpPr>
        <p:spPr>
          <a:xfrm>
            <a:off x="6233172" y="8399537"/>
            <a:ext cx="2584670" cy="1215717"/>
          </a:xfrm>
          <a:prstGeom prst="rect">
            <a:avLst/>
          </a:prstGeom>
          <a:noFill/>
        </p:spPr>
        <p:txBody>
          <a:bodyPr wrap="square" rtlCol="0">
            <a:spAutoFit/>
          </a:bodyPr>
          <a:lstStyle/>
          <a:p>
            <a:r>
              <a:rPr lang="en-US" sz="2500" b="1" dirty="0"/>
              <a:t>Classes</a:t>
            </a:r>
          </a:p>
          <a:p>
            <a:r>
              <a:rPr lang="en-US" sz="1600" dirty="0">
                <a:solidFill>
                  <a:srgbClr val="FFF5E4"/>
                </a:solidFill>
              </a:rPr>
              <a:t>Used Custom made classes for commonly used CSS properties.</a:t>
            </a:r>
            <a:endParaRPr lang="en-US" sz="1600" b="0" i="0" dirty="0">
              <a:solidFill>
                <a:srgbClr val="FFF5E4"/>
              </a:solidFill>
              <a:effectLst/>
            </a:endParaRPr>
          </a:p>
        </p:txBody>
      </p:sp>
      <p:sp>
        <p:nvSpPr>
          <p:cNvPr id="19" name="Rectangle: Rounded Corners 18">
            <a:extLst>
              <a:ext uri="{FF2B5EF4-FFF2-40B4-BE49-F238E27FC236}">
                <a16:creationId xmlns:a16="http://schemas.microsoft.com/office/drawing/2014/main" id="{288695F9-0149-47A1-9E58-E1D474546BE2}"/>
              </a:ext>
            </a:extLst>
          </p:cNvPr>
          <p:cNvSpPr/>
          <p:nvPr/>
        </p:nvSpPr>
        <p:spPr>
          <a:xfrm>
            <a:off x="9008392" y="7558811"/>
            <a:ext cx="2584670" cy="29059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B586F3E-C24F-49D7-882B-5AD444DC8155}"/>
              </a:ext>
            </a:extLst>
          </p:cNvPr>
          <p:cNvSpPr txBox="1"/>
          <p:nvPr/>
        </p:nvSpPr>
        <p:spPr>
          <a:xfrm>
            <a:off x="9080962" y="7587686"/>
            <a:ext cx="939681" cy="861774"/>
          </a:xfrm>
          <a:prstGeom prst="rect">
            <a:avLst/>
          </a:prstGeom>
          <a:noFill/>
        </p:spPr>
        <p:txBody>
          <a:bodyPr wrap="none" rtlCol="0">
            <a:spAutoFit/>
          </a:bodyPr>
          <a:lstStyle/>
          <a:p>
            <a:r>
              <a:rPr lang="en-US" sz="5000" b="1" dirty="0">
                <a:solidFill>
                  <a:srgbClr val="000000"/>
                </a:solidFill>
              </a:rPr>
              <a:t>04</a:t>
            </a:r>
          </a:p>
        </p:txBody>
      </p:sp>
      <p:sp>
        <p:nvSpPr>
          <p:cNvPr id="21" name="TextBox 20">
            <a:extLst>
              <a:ext uri="{FF2B5EF4-FFF2-40B4-BE49-F238E27FC236}">
                <a16:creationId xmlns:a16="http://schemas.microsoft.com/office/drawing/2014/main" id="{0C2061BC-FBC7-4B5E-94E8-69C4A819D0E9}"/>
              </a:ext>
            </a:extLst>
          </p:cNvPr>
          <p:cNvSpPr txBox="1"/>
          <p:nvPr/>
        </p:nvSpPr>
        <p:spPr>
          <a:xfrm>
            <a:off x="9092184" y="8426235"/>
            <a:ext cx="2584670" cy="1846659"/>
          </a:xfrm>
          <a:prstGeom prst="rect">
            <a:avLst/>
          </a:prstGeom>
          <a:noFill/>
        </p:spPr>
        <p:txBody>
          <a:bodyPr wrap="square" rtlCol="0">
            <a:spAutoFit/>
          </a:bodyPr>
          <a:lstStyle/>
          <a:p>
            <a:r>
              <a:rPr lang="en-US" sz="2500" b="1" dirty="0">
                <a:solidFill>
                  <a:srgbClr val="000000"/>
                </a:solidFill>
              </a:rPr>
              <a:t>Transition and animation</a:t>
            </a:r>
          </a:p>
          <a:p>
            <a:r>
              <a:rPr lang="en-US" sz="1600" b="0" i="0" dirty="0">
                <a:solidFill>
                  <a:srgbClr val="000000"/>
                </a:solidFill>
                <a:effectLst/>
              </a:rPr>
              <a:t>Use of transition and animation property for fluid </a:t>
            </a:r>
            <a:r>
              <a:rPr lang="en-US" sz="1600" dirty="0">
                <a:solidFill>
                  <a:srgbClr val="000000"/>
                </a:solidFill>
              </a:rPr>
              <a:t>and user friendly interface.</a:t>
            </a:r>
            <a:endParaRPr lang="en-US" b="0" i="0" dirty="0">
              <a:solidFill>
                <a:srgbClr val="000000"/>
              </a:solidFill>
              <a:effectLst/>
            </a:endParaRPr>
          </a:p>
        </p:txBody>
      </p:sp>
      <p:pic>
        <p:nvPicPr>
          <p:cNvPr id="22" name="Picture 21">
            <a:extLst>
              <a:ext uri="{FF2B5EF4-FFF2-40B4-BE49-F238E27FC236}">
                <a16:creationId xmlns:a16="http://schemas.microsoft.com/office/drawing/2014/main" id="{1922F06A-62D5-4DB8-9DA3-8A819D071DB0}"/>
              </a:ext>
            </a:extLst>
          </p:cNvPr>
          <p:cNvPicPr>
            <a:picLocks noChangeAspect="1"/>
          </p:cNvPicPr>
          <p:nvPr/>
        </p:nvPicPr>
        <p:blipFill>
          <a:blip r:embed="rId2"/>
          <a:stretch>
            <a:fillRect/>
          </a:stretch>
        </p:blipFill>
        <p:spPr>
          <a:xfrm>
            <a:off x="1737873" y="10715272"/>
            <a:ext cx="8621486" cy="1882122"/>
          </a:xfrm>
          <a:prstGeom prst="rect">
            <a:avLst/>
          </a:prstGeom>
        </p:spPr>
      </p:pic>
      <p:sp>
        <p:nvSpPr>
          <p:cNvPr id="4" name="Rectangle: Rounded Corners 3">
            <a:extLst>
              <a:ext uri="{FF2B5EF4-FFF2-40B4-BE49-F238E27FC236}">
                <a16:creationId xmlns:a16="http://schemas.microsoft.com/office/drawing/2014/main" id="{48D4C9A9-4E35-4937-98D8-1DECCCD559C9}"/>
              </a:ext>
            </a:extLst>
          </p:cNvPr>
          <p:cNvSpPr/>
          <p:nvPr/>
        </p:nvSpPr>
        <p:spPr>
          <a:xfrm>
            <a:off x="345410" y="979686"/>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4493538"/>
          </a:xfrm>
          <a:prstGeom prst="rect">
            <a:avLst/>
          </a:prstGeom>
          <a:noFill/>
        </p:spPr>
        <p:txBody>
          <a:bodyPr wrap="square" rtlCol="0">
            <a:spAutoFit/>
          </a:bodyPr>
          <a:lstStyle/>
          <a:p>
            <a:r>
              <a:rPr lang="en-US" sz="3000" b="1" dirty="0">
                <a:solidFill>
                  <a:srgbClr val="000000"/>
                </a:solidFill>
              </a:rPr>
              <a:t>Web's building blocks.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Fundamental for web page creation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Uses tags to structure content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Browser-readable for text, images, links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form creation for user input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Foundation for web development with CSS and JavaScript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Hierarchical structure with elements like head, body, paragraphs, headings, lists.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HTML5 is the latest version</a:t>
            </a:r>
          </a:p>
          <a:p>
            <a:pPr marL="285750" indent="-285750">
              <a:buFont typeface="Arial" panose="020B0604020202020204" pitchFamily="34" charset="0"/>
              <a:buChar char="•"/>
            </a:pPr>
            <a:endParaRPr lang="en-US" sz="1600" dirty="0">
              <a:solidFill>
                <a:srgbClr val="000000"/>
              </a:solidFill>
            </a:endParaRPr>
          </a:p>
        </p:txBody>
      </p:sp>
      <p:sp>
        <p:nvSpPr>
          <p:cNvPr id="26" name="TextBox 25">
            <a:extLst>
              <a:ext uri="{FF2B5EF4-FFF2-40B4-BE49-F238E27FC236}">
                <a16:creationId xmlns:a16="http://schemas.microsoft.com/office/drawing/2014/main" id="{5DCF9A7E-416F-4610-B483-B62261E618A8}"/>
              </a:ext>
            </a:extLst>
          </p:cNvPr>
          <p:cNvSpPr txBox="1"/>
          <p:nvPr/>
        </p:nvSpPr>
        <p:spPr>
          <a:xfrm>
            <a:off x="562138" y="1085170"/>
            <a:ext cx="877163" cy="369332"/>
          </a:xfrm>
          <a:prstGeom prst="rect">
            <a:avLst/>
          </a:prstGeom>
          <a:noFill/>
        </p:spPr>
        <p:txBody>
          <a:bodyPr wrap="none" rtlCol="0">
            <a:spAutoFit/>
          </a:bodyPr>
          <a:lstStyle/>
          <a:p>
            <a:r>
              <a:rPr lang="en-US" b="1" dirty="0">
                <a:solidFill>
                  <a:srgbClr val="000000"/>
                </a:solidFill>
                <a:latin typeface="+mj-lt"/>
              </a:rPr>
              <a:t>HTML</a:t>
            </a:r>
          </a:p>
        </p:txBody>
      </p:sp>
      <p:sp>
        <p:nvSpPr>
          <p:cNvPr id="27" name="TextBox 26">
            <a:extLst>
              <a:ext uri="{FF2B5EF4-FFF2-40B4-BE49-F238E27FC236}">
                <a16:creationId xmlns:a16="http://schemas.microsoft.com/office/drawing/2014/main" id="{5C2A6BBB-2439-4342-8CA3-8FA8A3FDDCCC}"/>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C43C66AE-42C0-4C75-AD10-2C4131A928C7}"/>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9" name="TextBox 28">
            <a:extLst>
              <a:ext uri="{FF2B5EF4-FFF2-40B4-BE49-F238E27FC236}">
                <a16:creationId xmlns:a16="http://schemas.microsoft.com/office/drawing/2014/main" id="{E7BE2483-4FF6-4BBA-8D3B-13D6E1D3DF50}"/>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60036F93-69D7-4BFE-8AB2-A3168CFE484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32" name="TextBox 31">
            <a:extLst>
              <a:ext uri="{FF2B5EF4-FFF2-40B4-BE49-F238E27FC236}">
                <a16:creationId xmlns:a16="http://schemas.microsoft.com/office/drawing/2014/main" id="{A68B08B4-1FCE-41D2-B0F7-E1679E7FEC3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33" name="TextBox 32">
            <a:extLst>
              <a:ext uri="{FF2B5EF4-FFF2-40B4-BE49-F238E27FC236}">
                <a16:creationId xmlns:a16="http://schemas.microsoft.com/office/drawing/2014/main" id="{D4DDFAF8-5910-437A-A39F-A6DEDA15CAB5}"/>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CFD"/>
                </a:solidFill>
                <a:latin typeface="+mj-lt"/>
              </a:rPr>
              <a:t>Git and GitHub</a:t>
            </a:r>
          </a:p>
        </p:txBody>
      </p:sp>
      <p:pic>
        <p:nvPicPr>
          <p:cNvPr id="35" name="Graphic 34">
            <a:extLst>
              <a:ext uri="{FF2B5EF4-FFF2-40B4-BE49-F238E27FC236}">
                <a16:creationId xmlns:a16="http://schemas.microsoft.com/office/drawing/2014/main" id="{2696BC7A-69C6-4504-897D-E96326A23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0544" y="2001971"/>
            <a:ext cx="3252724" cy="3252724"/>
          </a:xfrm>
          <a:prstGeom prst="rect">
            <a:avLst/>
          </a:prstGeom>
        </p:spPr>
      </p:pic>
    </p:spTree>
    <p:extLst>
      <p:ext uri="{BB962C8B-B14F-4D97-AF65-F5344CB8AC3E}">
        <p14:creationId xmlns:p14="http://schemas.microsoft.com/office/powerpoint/2010/main" val="1984350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52E0B102-2958-43F1-A621-EA4354DED641}"/>
              </a:ext>
            </a:extLst>
          </p:cNvPr>
          <p:cNvSpPr/>
          <p:nvPr/>
        </p:nvSpPr>
        <p:spPr>
          <a:xfrm>
            <a:off x="1770616" y="1001678"/>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D8733D0-AE82-4204-A0D8-A0CC74E87FE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6233996" cy="3508653"/>
          </a:xfrm>
          <a:prstGeom prst="rect">
            <a:avLst/>
          </a:prstGeom>
          <a:noFill/>
        </p:spPr>
        <p:txBody>
          <a:bodyPr wrap="square" rtlCol="0">
            <a:spAutoFit/>
          </a:bodyPr>
          <a:lstStyle/>
          <a:p>
            <a:r>
              <a:rPr lang="en-US" sz="3000" b="1" dirty="0">
                <a:solidFill>
                  <a:srgbClr val="000000"/>
                </a:solidFill>
              </a:rPr>
              <a:t>Web's style maestro.</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Styles web pages, enhancing visual presentation</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layout adjustments and responsive design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Utilizes properties like color, font, margin, padding</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Simplifies site-wide changes through centralized styling</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Enhances user experience through improved aesthetics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Critical component of modern web development</a:t>
            </a:r>
          </a:p>
        </p:txBody>
      </p:sp>
      <p:sp>
        <p:nvSpPr>
          <p:cNvPr id="16" name="TextBox 15">
            <a:extLst>
              <a:ext uri="{FF2B5EF4-FFF2-40B4-BE49-F238E27FC236}">
                <a16:creationId xmlns:a16="http://schemas.microsoft.com/office/drawing/2014/main" id="{7104DA93-5465-4329-A621-8CFB9862BFF3}"/>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000000"/>
                </a:solidFill>
                <a:latin typeface="+mj-lt"/>
              </a:rPr>
              <a:t> CSS</a:t>
            </a:r>
          </a:p>
        </p:txBody>
      </p:sp>
      <p:sp>
        <p:nvSpPr>
          <p:cNvPr id="17" name="TextBox 16">
            <a:extLst>
              <a:ext uri="{FF2B5EF4-FFF2-40B4-BE49-F238E27FC236}">
                <a16:creationId xmlns:a16="http://schemas.microsoft.com/office/drawing/2014/main" id="{73D0D84F-2DBD-45C2-B146-49412D7F71C9}"/>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18" name="TextBox 17">
            <a:extLst>
              <a:ext uri="{FF2B5EF4-FFF2-40B4-BE49-F238E27FC236}">
                <a16:creationId xmlns:a16="http://schemas.microsoft.com/office/drawing/2014/main" id="{62064B82-BF12-4350-8370-1B29D99C9645}"/>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0" name="TextBox 19">
            <a:extLst>
              <a:ext uri="{FF2B5EF4-FFF2-40B4-BE49-F238E27FC236}">
                <a16:creationId xmlns:a16="http://schemas.microsoft.com/office/drawing/2014/main" id="{0132C717-1786-4ED6-9DD9-61FB12064E1C}"/>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5" name="TextBox 14">
            <a:extLst>
              <a:ext uri="{FF2B5EF4-FFF2-40B4-BE49-F238E27FC236}">
                <a16:creationId xmlns:a16="http://schemas.microsoft.com/office/drawing/2014/main" id="{8F3EE451-7AF6-400F-87B2-DCDF91B7B64C}"/>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9" name="TextBox 18">
            <a:extLst>
              <a:ext uri="{FF2B5EF4-FFF2-40B4-BE49-F238E27FC236}">
                <a16:creationId xmlns:a16="http://schemas.microsoft.com/office/drawing/2014/main" id="{CD107406-2BDB-434A-8FBA-5845E720D60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1" name="TextBox 20">
            <a:extLst>
              <a:ext uri="{FF2B5EF4-FFF2-40B4-BE49-F238E27FC236}">
                <a16:creationId xmlns:a16="http://schemas.microsoft.com/office/drawing/2014/main" id="{D68B8093-449E-4B74-A457-91E7517604FA}"/>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8" name="Graphic 7">
            <a:extLst>
              <a:ext uri="{FF2B5EF4-FFF2-40B4-BE49-F238E27FC236}">
                <a16:creationId xmlns:a16="http://schemas.microsoft.com/office/drawing/2014/main" id="{A5BBDD2C-51DA-4A88-9D72-AFE2F081E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2461" y="2058619"/>
            <a:ext cx="2212678" cy="3121762"/>
          </a:xfrm>
          <a:prstGeom prst="rect">
            <a:avLst/>
          </a:prstGeom>
        </p:spPr>
      </p:pic>
    </p:spTree>
    <p:extLst>
      <p:ext uri="{BB962C8B-B14F-4D97-AF65-F5344CB8AC3E}">
        <p14:creationId xmlns:p14="http://schemas.microsoft.com/office/powerpoint/2010/main" val="3549138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3DA8988-CD01-4C24-B485-A4D55A47FE73}"/>
              </a:ext>
            </a:extLst>
          </p:cNvPr>
          <p:cNvSpPr/>
          <p:nvPr/>
        </p:nvSpPr>
        <p:spPr>
          <a:xfrm>
            <a:off x="3095473" y="979686"/>
            <a:ext cx="13740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2985433"/>
          </a:xfrm>
          <a:prstGeom prst="rect">
            <a:avLst/>
          </a:prstGeom>
          <a:noFill/>
        </p:spPr>
        <p:txBody>
          <a:bodyPr wrap="square" rtlCol="0">
            <a:spAutoFit/>
          </a:bodyPr>
          <a:lstStyle/>
          <a:p>
            <a:r>
              <a:rPr lang="en-US" sz="3000" b="1" dirty="0">
                <a:solidFill>
                  <a:srgbClr val="000000"/>
                </a:solidFill>
              </a:rPr>
              <a:t>Empowering web interactivity and dynamism.</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Web scripting language for interactivity.</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Client-side execution in the user's browser.</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Seamless integration with HTML and CSS.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Enables dynamic content and real-time updates.</a:t>
            </a:r>
          </a:p>
        </p:txBody>
      </p:sp>
      <p:sp>
        <p:nvSpPr>
          <p:cNvPr id="17" name="TextBox 16">
            <a:extLst>
              <a:ext uri="{FF2B5EF4-FFF2-40B4-BE49-F238E27FC236}">
                <a16:creationId xmlns:a16="http://schemas.microsoft.com/office/drawing/2014/main" id="{45E92506-D6D0-4325-9005-6CCA75B62C8E}"/>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A505219D-5D7B-4052-A3BA-0726904D5C76}"/>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7" name="TextBox 26">
            <a:extLst>
              <a:ext uri="{FF2B5EF4-FFF2-40B4-BE49-F238E27FC236}">
                <a16:creationId xmlns:a16="http://schemas.microsoft.com/office/drawing/2014/main" id="{71EB7AD9-171F-4068-8B8B-2828E4B124DF}"/>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000000"/>
                </a:solidFill>
                <a:latin typeface="+mj-lt"/>
              </a:rPr>
              <a:t>JavaScript</a:t>
            </a:r>
          </a:p>
        </p:txBody>
      </p:sp>
      <p:sp>
        <p:nvSpPr>
          <p:cNvPr id="28" name="TextBox 27">
            <a:extLst>
              <a:ext uri="{FF2B5EF4-FFF2-40B4-BE49-F238E27FC236}">
                <a16:creationId xmlns:a16="http://schemas.microsoft.com/office/drawing/2014/main" id="{2EA86432-7B56-4D16-BA2E-7A91222A044F}"/>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94B00F92-83E8-436F-AA80-FF3668C48FF1}"/>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0D0F4BC2-7B3E-42C3-B760-B9BC935D1607}"/>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250910B6-06BD-4A5B-8520-F95BC4492B4E}"/>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9" name="TextBox 18">
            <a:extLst>
              <a:ext uri="{FF2B5EF4-FFF2-40B4-BE49-F238E27FC236}">
                <a16:creationId xmlns:a16="http://schemas.microsoft.com/office/drawing/2014/main" id="{09F0C8BE-D404-4893-A536-7D3DE3150C8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Picture 4">
            <a:extLst>
              <a:ext uri="{FF2B5EF4-FFF2-40B4-BE49-F238E27FC236}">
                <a16:creationId xmlns:a16="http://schemas.microsoft.com/office/drawing/2014/main" id="{8C2456CA-02F1-408A-850C-A8492C286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2351918"/>
            <a:ext cx="2786742" cy="2786742"/>
          </a:xfrm>
          <a:prstGeom prst="rect">
            <a:avLst/>
          </a:prstGeom>
        </p:spPr>
      </p:pic>
    </p:spTree>
    <p:extLst>
      <p:ext uri="{BB962C8B-B14F-4D97-AF65-F5344CB8AC3E}">
        <p14:creationId xmlns:p14="http://schemas.microsoft.com/office/powerpoint/2010/main" val="744127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4629316" y="913220"/>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5E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dirty="0">
                <a:solidFill>
                  <a:srgbClr val="000000"/>
                </a:solidFill>
              </a:rPr>
              <a:t>Server-side dynamism for web applications.</a:t>
            </a:r>
          </a:p>
          <a:p>
            <a:endParaRPr lang="en-US" sz="1600" b="0" i="0" dirty="0">
              <a:solidFill>
                <a:srgbClr val="000000"/>
              </a:solidFill>
              <a:effectLst/>
              <a:latin typeface="Söhne"/>
            </a:endParaRPr>
          </a:p>
          <a:p>
            <a:pPr marL="285750" indent="-285750" algn="l">
              <a:buFont typeface="Arial" panose="020B0604020202020204" pitchFamily="34" charset="0"/>
              <a:buChar char="•"/>
            </a:pPr>
            <a:r>
              <a:rPr lang="en-US" sz="1600" b="0" i="0" dirty="0">
                <a:solidFill>
                  <a:srgbClr val="000000"/>
                </a:solidFill>
                <a:effectLst/>
              </a:rPr>
              <a:t>Server-side scripting language.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Creates dynamic content for web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Embedded within HTML.</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Executes on the server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building interactive web applications.</a:t>
            </a:r>
          </a:p>
        </p:txBody>
      </p:sp>
      <p:sp>
        <p:nvSpPr>
          <p:cNvPr id="20" name="TextBox 19">
            <a:extLst>
              <a:ext uri="{FF2B5EF4-FFF2-40B4-BE49-F238E27FC236}">
                <a16:creationId xmlns:a16="http://schemas.microsoft.com/office/drawing/2014/main" id="{13C0D003-6132-4E5A-993E-0D42F3FC2669}"/>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5" name="TextBox 24">
            <a:extLst>
              <a:ext uri="{FF2B5EF4-FFF2-40B4-BE49-F238E27FC236}">
                <a16:creationId xmlns:a16="http://schemas.microsoft.com/office/drawing/2014/main" id="{2566A9D0-B8D3-4726-9038-F3755724F763}"/>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88B740C8-3063-4F91-8BB0-6FA1E646FBB4}"/>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9644D93B-0ED3-4934-8528-E45A576467E4}"/>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30" name="TextBox 29">
            <a:extLst>
              <a:ext uri="{FF2B5EF4-FFF2-40B4-BE49-F238E27FC236}">
                <a16:creationId xmlns:a16="http://schemas.microsoft.com/office/drawing/2014/main" id="{DA466DDA-6108-4E4D-88B2-3161F0164D93}"/>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000000"/>
                </a:solidFill>
                <a:latin typeface="+mj-lt"/>
              </a:rPr>
              <a:t>PHP</a:t>
            </a:r>
          </a:p>
        </p:txBody>
      </p:sp>
      <p:sp>
        <p:nvSpPr>
          <p:cNvPr id="32" name="TextBox 31">
            <a:extLst>
              <a:ext uri="{FF2B5EF4-FFF2-40B4-BE49-F238E27FC236}">
                <a16:creationId xmlns:a16="http://schemas.microsoft.com/office/drawing/2014/main" id="{E83F54E0-0DC5-4DDE-B13B-DDC9CBC9E917}"/>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7" name="TextBox 16">
            <a:extLst>
              <a:ext uri="{FF2B5EF4-FFF2-40B4-BE49-F238E27FC236}">
                <a16:creationId xmlns:a16="http://schemas.microsoft.com/office/drawing/2014/main" id="{24037E15-8105-4D48-97C9-8AC563F9D360}"/>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C2A3A3ED-116A-4413-BEFA-D3E44220231F}"/>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Graphic 4">
            <a:extLst>
              <a:ext uri="{FF2B5EF4-FFF2-40B4-BE49-F238E27FC236}">
                <a16:creationId xmlns:a16="http://schemas.microsoft.com/office/drawing/2014/main" id="{FAEA8427-9E1C-438E-9838-EEAB7FF4F9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553" y="2597527"/>
            <a:ext cx="3784494" cy="2043946"/>
          </a:xfrm>
          <a:prstGeom prst="rect">
            <a:avLst/>
          </a:prstGeom>
        </p:spPr>
      </p:pic>
    </p:spTree>
    <p:extLst>
      <p:ext uri="{BB962C8B-B14F-4D97-AF65-F5344CB8AC3E}">
        <p14:creationId xmlns:p14="http://schemas.microsoft.com/office/powerpoint/2010/main" val="3781620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6085272" y="913220"/>
            <a:ext cx="151339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i="0" dirty="0">
                <a:solidFill>
                  <a:srgbClr val="000000"/>
                </a:solidFill>
                <a:effectLst/>
              </a:rPr>
              <a:t>Fueling dynamic web data with precision.</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relational database management system.</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Efficiently organizes and retrieves data.</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Used for dynamic, data-driven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SQL for managing and querying databases.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Essential for storing and retrieving structured information on the web.</a:t>
            </a:r>
          </a:p>
        </p:txBody>
      </p:sp>
      <p:sp>
        <p:nvSpPr>
          <p:cNvPr id="15" name="TextBox 14">
            <a:extLst>
              <a:ext uri="{FF2B5EF4-FFF2-40B4-BE49-F238E27FC236}">
                <a16:creationId xmlns:a16="http://schemas.microsoft.com/office/drawing/2014/main" id="{F4D97BC8-6186-4C7C-8570-BBC188D5BE7B}"/>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38451D9C-EF58-494F-816F-5FD9857C737B}"/>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94905D0C-A95E-49D9-AD3E-38912088A868}"/>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5877D763-996F-4614-A401-8265DF70862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87966F74-A6E8-456B-8A76-6CA8FC124065}"/>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000000"/>
                </a:solidFill>
                <a:latin typeface="+mj-lt"/>
              </a:rPr>
              <a:t>MySQL</a:t>
            </a:r>
          </a:p>
        </p:txBody>
      </p:sp>
      <p:sp>
        <p:nvSpPr>
          <p:cNvPr id="14" name="TextBox 13">
            <a:extLst>
              <a:ext uri="{FF2B5EF4-FFF2-40B4-BE49-F238E27FC236}">
                <a16:creationId xmlns:a16="http://schemas.microsoft.com/office/drawing/2014/main" id="{D6625F52-B07D-45CC-90B1-181D92175C96}"/>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6" name="TextBox 15">
            <a:extLst>
              <a:ext uri="{FF2B5EF4-FFF2-40B4-BE49-F238E27FC236}">
                <a16:creationId xmlns:a16="http://schemas.microsoft.com/office/drawing/2014/main" id="{BCCCC383-2E7B-4CA1-977A-00FE4347513C}"/>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2A56FF60-0C68-43B8-ABD9-FAC03110A11C}"/>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6" name="Graphic 5">
            <a:extLst>
              <a:ext uri="{FF2B5EF4-FFF2-40B4-BE49-F238E27FC236}">
                <a16:creationId xmlns:a16="http://schemas.microsoft.com/office/drawing/2014/main" id="{37DF578F-6A1A-44F5-B6EE-0686E7E607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5143" y="2466561"/>
            <a:ext cx="3367314" cy="2305878"/>
          </a:xfrm>
          <a:prstGeom prst="rect">
            <a:avLst/>
          </a:prstGeom>
        </p:spPr>
      </p:pic>
    </p:spTree>
    <p:extLst>
      <p:ext uri="{BB962C8B-B14F-4D97-AF65-F5344CB8AC3E}">
        <p14:creationId xmlns:p14="http://schemas.microsoft.com/office/powerpoint/2010/main" val="3912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7957352" y="913220"/>
            <a:ext cx="200841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018142" cy="4185761"/>
          </a:xfrm>
          <a:prstGeom prst="rect">
            <a:avLst/>
          </a:prstGeom>
          <a:noFill/>
        </p:spPr>
        <p:txBody>
          <a:bodyPr wrap="square" rtlCol="0">
            <a:spAutoFit/>
          </a:bodyPr>
          <a:lstStyle/>
          <a:p>
            <a:r>
              <a:rPr lang="en-US" sz="3000" b="1" dirty="0">
                <a:solidFill>
                  <a:srgbClr val="000000"/>
                </a:solidFill>
              </a:rPr>
              <a:t>Empowering seamless collaboration through version control</a:t>
            </a:r>
          </a:p>
          <a:p>
            <a:endParaRPr lang="en-US" sz="3000" b="1" dirty="0">
              <a:solidFill>
                <a:srgbClr val="000000"/>
              </a:solidFill>
            </a:endParaRPr>
          </a:p>
          <a:p>
            <a:pPr marL="285750" indent="-285750">
              <a:buFont typeface="Arial" panose="020B0604020202020204" pitchFamily="34" charset="0"/>
              <a:buChar char="•"/>
            </a:pPr>
            <a:r>
              <a:rPr lang="en-US" sz="1600" b="0" i="0" dirty="0">
                <a:solidFill>
                  <a:srgbClr val="000000"/>
                </a:solidFill>
                <a:effectLst/>
              </a:rPr>
              <a:t>Git: Distributed version control system for tracking changes in source code.</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GitHub: Online platform leveraging Git for collaborative software development.</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Enables multiple contributors to work on projects simultaneously.</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Facilitates version tracking, collaboration, and code review.</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Centralized repository hosting for open-source and private projects.</a:t>
            </a:r>
          </a:p>
        </p:txBody>
      </p:sp>
      <p:sp>
        <p:nvSpPr>
          <p:cNvPr id="15" name="TextBox 14">
            <a:extLst>
              <a:ext uri="{FF2B5EF4-FFF2-40B4-BE49-F238E27FC236}">
                <a16:creationId xmlns:a16="http://schemas.microsoft.com/office/drawing/2014/main" id="{66B1A594-C0BD-4AC3-A2A1-9153CB9724A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2B11E673-E7B1-4865-8853-0CC3FB32824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636C5B1B-4E3F-4F24-83DF-410AEC9E924B}"/>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01A5F6A2-9798-4ECE-B067-819F33A7144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3AC2D618-A940-4431-98C3-2C58F0A660D0}"/>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4F73013E-B567-4E42-AF1F-599056E5D943}"/>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000000"/>
                </a:solidFill>
                <a:latin typeface="+mj-lt"/>
              </a:rPr>
              <a:t>Git and GitHub</a:t>
            </a:r>
          </a:p>
        </p:txBody>
      </p:sp>
      <p:sp>
        <p:nvSpPr>
          <p:cNvPr id="17" name="TextBox 16">
            <a:extLst>
              <a:ext uri="{FF2B5EF4-FFF2-40B4-BE49-F238E27FC236}">
                <a16:creationId xmlns:a16="http://schemas.microsoft.com/office/drawing/2014/main" id="{FEA606C7-C7DE-4ABB-AA88-6CC011075C89}"/>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9" name="TextBox 18">
            <a:extLst>
              <a:ext uri="{FF2B5EF4-FFF2-40B4-BE49-F238E27FC236}">
                <a16:creationId xmlns:a16="http://schemas.microsoft.com/office/drawing/2014/main" id="{249E3E0A-8B3A-4055-B255-77F8E8CCA335}"/>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pic>
        <p:nvPicPr>
          <p:cNvPr id="6" name="Graphic 5">
            <a:extLst>
              <a:ext uri="{FF2B5EF4-FFF2-40B4-BE49-F238E27FC236}">
                <a16:creationId xmlns:a16="http://schemas.microsoft.com/office/drawing/2014/main" id="{F62479C9-C0CC-49EE-98A9-61F029282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5752" y="2644954"/>
            <a:ext cx="2333784" cy="974546"/>
          </a:xfrm>
          <a:prstGeom prst="rect">
            <a:avLst/>
          </a:prstGeom>
        </p:spPr>
      </p:pic>
      <p:pic>
        <p:nvPicPr>
          <p:cNvPr id="9" name="Graphic 8">
            <a:extLst>
              <a:ext uri="{FF2B5EF4-FFF2-40B4-BE49-F238E27FC236}">
                <a16:creationId xmlns:a16="http://schemas.microsoft.com/office/drawing/2014/main" id="{BB38231C-0CF9-40A0-8916-393AEF026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7980" y="4075452"/>
            <a:ext cx="1869328" cy="1869328"/>
          </a:xfrm>
          <a:prstGeom prst="rect">
            <a:avLst/>
          </a:prstGeom>
        </p:spPr>
      </p:pic>
    </p:spTree>
    <p:extLst>
      <p:ext uri="{BB962C8B-B14F-4D97-AF65-F5344CB8AC3E}">
        <p14:creationId xmlns:p14="http://schemas.microsoft.com/office/powerpoint/2010/main" val="186819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970318"/>
          </a:xfrm>
          <a:prstGeom prst="rect">
            <a:avLst/>
          </a:prstGeom>
          <a:noFill/>
        </p:spPr>
        <p:txBody>
          <a:bodyPr wrap="square" rtlCol="0">
            <a:spAutoFit/>
          </a:bodyPr>
          <a:lstStyle/>
          <a:p>
            <a:r>
              <a:rPr lang="en-US" sz="3000" b="1" dirty="0">
                <a:solidFill>
                  <a:srgbClr val="000000"/>
                </a:solidFill>
              </a:rPr>
              <a:t>Versatile code editor for streamlined and efficient coding.</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feature-rich and extensible code editor.</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Developed by Microsoft.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various programming languages.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an array of extensions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customizable and user-friendly interface.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for web development, scripting, and more.</a:t>
            </a:r>
          </a:p>
        </p:txBody>
      </p:sp>
      <p:sp>
        <p:nvSpPr>
          <p:cNvPr id="15" name="TextBox 14">
            <a:extLst>
              <a:ext uri="{FF2B5EF4-FFF2-40B4-BE49-F238E27FC236}">
                <a16:creationId xmlns:a16="http://schemas.microsoft.com/office/drawing/2014/main" id="{F7D3DFE3-8973-4A43-A8E3-7376F1A523F7}"/>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000000"/>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2306223"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3766069"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5253167"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8" name="Graphic 7">
            <a:extLst>
              <a:ext uri="{FF2B5EF4-FFF2-40B4-BE49-F238E27FC236}">
                <a16:creationId xmlns:a16="http://schemas.microsoft.com/office/drawing/2014/main" id="{0809FA25-3A2E-49A9-9052-1591882FC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8100" y="2568360"/>
            <a:ext cx="2634934" cy="2634934"/>
          </a:xfrm>
          <a:prstGeom prst="rect">
            <a:avLst/>
          </a:prstGeom>
        </p:spPr>
      </p:pic>
    </p:spTree>
    <p:extLst>
      <p:ext uri="{BB962C8B-B14F-4D97-AF65-F5344CB8AC3E}">
        <p14:creationId xmlns:p14="http://schemas.microsoft.com/office/powerpoint/2010/main" val="3261737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663841" cy="3970318"/>
          </a:xfrm>
          <a:prstGeom prst="rect">
            <a:avLst/>
          </a:prstGeom>
          <a:noFill/>
        </p:spPr>
        <p:txBody>
          <a:bodyPr wrap="square" rtlCol="0">
            <a:spAutoFit/>
          </a:bodyPr>
          <a:lstStyle/>
          <a:p>
            <a:r>
              <a:rPr lang="en-US" sz="3000" b="1" dirty="0">
                <a:solidFill>
                  <a:srgbClr val="000000"/>
                </a:solidFill>
              </a:rPr>
              <a:t>Elegant PHP framework for crafting modern and scalable web applications.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PHP web application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Focuses on simplicity, elegance, and expressive syntax.</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features like routing, ORM, and templating.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developer-friendly and scalable code.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Facilitates the rapid development of robust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modern PHP development for its rich features.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1141498"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664"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472719"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3241900"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4654706"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6380098"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8871643"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0622566"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2082412"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3569510"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55E59EB4-3CF0-4357-AB3D-25D67FCBC8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5485" y="2459972"/>
            <a:ext cx="2546630" cy="2648496"/>
          </a:xfrm>
          <a:prstGeom prst="rect">
            <a:avLst/>
          </a:prstGeom>
        </p:spPr>
      </p:pic>
    </p:spTree>
    <p:extLst>
      <p:ext uri="{BB962C8B-B14F-4D97-AF65-F5344CB8AC3E}">
        <p14:creationId xmlns:p14="http://schemas.microsoft.com/office/powerpoint/2010/main" val="1626347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E9254FF-8B8B-4A83-B4C3-177586EAC72E}"/>
              </a:ext>
            </a:extLst>
          </p:cNvPr>
          <p:cNvGrpSpPr/>
          <p:nvPr/>
        </p:nvGrpSpPr>
        <p:grpSpPr>
          <a:xfrm>
            <a:off x="495300" y="609600"/>
            <a:ext cx="11201400" cy="5638800"/>
            <a:chOff x="495300" y="609600"/>
            <a:chExt cx="11201400" cy="5638800"/>
          </a:xfrm>
        </p:grpSpPr>
        <p:sp>
          <p:nvSpPr>
            <p:cNvPr id="2" name="TextBox 1">
              <a:extLst>
                <a:ext uri="{FF2B5EF4-FFF2-40B4-BE49-F238E27FC236}">
                  <a16:creationId xmlns:a16="http://schemas.microsoft.com/office/drawing/2014/main" id="{F6758DCF-2B63-4E35-A4DC-47DEC0BF85FB}"/>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8" name="TextBox 7">
              <a:extLst>
                <a:ext uri="{FF2B5EF4-FFF2-40B4-BE49-F238E27FC236}">
                  <a16:creationId xmlns:a16="http://schemas.microsoft.com/office/drawing/2014/main" id="{C662E865-E36F-47AC-9492-955AF0B487A1}"/>
                </a:ext>
              </a:extLst>
            </p:cNvPr>
            <p:cNvSpPr txBox="1"/>
            <p:nvPr/>
          </p:nvSpPr>
          <p:spPr>
            <a:xfrm>
              <a:off x="495300" y="2044300"/>
              <a:ext cx="11201400" cy="4204100"/>
            </a:xfrm>
            <a:prstGeom prst="rect">
              <a:avLst/>
            </a:prstGeom>
            <a:noFill/>
          </p:spPr>
          <p:txBody>
            <a:bodyPr wrap="square">
              <a:spAutoFit/>
            </a:bodyPr>
            <a:lstStyle/>
            <a:p>
              <a:pPr algn="ctr">
                <a:lnSpc>
                  <a:spcPct val="150000"/>
                </a:lnSpc>
              </a:pPr>
              <a:r>
                <a:rPr lang="en-US" sz="2000" i="0" dirty="0">
                  <a:solidFill>
                    <a:srgbClr val="4B2E1D"/>
                  </a:solidFill>
                  <a:effectLst/>
                </a:rPr>
                <a:t>The continuous advancement of the "MedAppoint: Doctor Appointment System" project is attributed to the collaborative efforts of numerous individuals. We extend our sincere gratitude to all who have played a role in its progression. A special acknowledgment is reserved for our esteemed project supervisor, Subash </a:t>
              </a:r>
              <a:r>
                <a:rPr lang="en-US" sz="2000" i="0" dirty="0" err="1">
                  <a:solidFill>
                    <a:srgbClr val="4B2E1D"/>
                  </a:solidFill>
                  <a:effectLst/>
                </a:rPr>
                <a:t>Manandhar</a:t>
              </a:r>
              <a:r>
                <a:rPr lang="en-US" sz="2000" i="0" dirty="0">
                  <a:solidFill>
                    <a:srgbClr val="4B2E1D"/>
                  </a:solidFill>
                  <a:effectLst/>
                </a:rPr>
                <a:t>, for providing invaluable support and guidance throughout the development. We express appreciation to the Department of Information Technology, NCIT, for facilitating the platform for this mid-term project. In conclusion, we extend our thanks to the respected teachers, colleagues, and all contributors who have been instrumental in this project, providing unwavering support and valuable insights during the development phase.</a:t>
              </a:r>
              <a:endParaRPr lang="en-US" sz="2000" dirty="0">
                <a:solidFill>
                  <a:srgbClr val="4B2E1D"/>
                </a:solidFill>
              </a:endParaRPr>
            </a:p>
          </p:txBody>
        </p:sp>
      </p:grpSp>
      <p:grpSp>
        <p:nvGrpSpPr>
          <p:cNvPr id="29" name="Group 28">
            <a:extLst>
              <a:ext uri="{FF2B5EF4-FFF2-40B4-BE49-F238E27FC236}">
                <a16:creationId xmlns:a16="http://schemas.microsoft.com/office/drawing/2014/main" id="{0F871465-8A6E-484A-AAA5-B5A7FC6A4DB8}"/>
              </a:ext>
            </a:extLst>
          </p:cNvPr>
          <p:cNvGrpSpPr/>
          <p:nvPr/>
        </p:nvGrpSpPr>
        <p:grpSpPr>
          <a:xfrm>
            <a:off x="495300" y="-5560984"/>
            <a:ext cx="11201400" cy="4216793"/>
            <a:chOff x="495300" y="621760"/>
            <a:chExt cx="11201400" cy="4216793"/>
          </a:xfrm>
        </p:grpSpPr>
        <p:sp>
          <p:nvSpPr>
            <p:cNvPr id="30" name="TextBox 29">
              <a:extLst>
                <a:ext uri="{FF2B5EF4-FFF2-40B4-BE49-F238E27FC236}">
                  <a16:creationId xmlns:a16="http://schemas.microsoft.com/office/drawing/2014/main" id="{73F0ED85-9485-49D2-B1E0-AF040A23EFF4}"/>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1" name="TextBox 30">
              <a:extLst>
                <a:ext uri="{FF2B5EF4-FFF2-40B4-BE49-F238E27FC236}">
                  <a16:creationId xmlns:a16="http://schemas.microsoft.com/office/drawing/2014/main" id="{26DA3560-F131-46D3-979F-0545A0CD05A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37" name="Group 36">
            <a:extLst>
              <a:ext uri="{FF2B5EF4-FFF2-40B4-BE49-F238E27FC236}">
                <a16:creationId xmlns:a16="http://schemas.microsoft.com/office/drawing/2014/main" id="{B5086406-1A90-465C-809E-90F0D0AA904A}"/>
              </a:ext>
            </a:extLst>
          </p:cNvPr>
          <p:cNvGrpSpPr/>
          <p:nvPr/>
        </p:nvGrpSpPr>
        <p:grpSpPr>
          <a:xfrm>
            <a:off x="495300" y="8754099"/>
            <a:ext cx="11201400" cy="6005765"/>
            <a:chOff x="495300" y="242635"/>
            <a:chExt cx="11201400" cy="6012689"/>
          </a:xfrm>
        </p:grpSpPr>
        <p:sp>
          <p:nvSpPr>
            <p:cNvPr id="38" name="TextBox 37">
              <a:extLst>
                <a:ext uri="{FF2B5EF4-FFF2-40B4-BE49-F238E27FC236}">
                  <a16:creationId xmlns:a16="http://schemas.microsoft.com/office/drawing/2014/main" id="{1D3359A4-25D8-415A-81F4-09020B92902B}"/>
                </a:ext>
              </a:extLst>
            </p:cNvPr>
            <p:cNvSpPr txBox="1"/>
            <p:nvPr/>
          </p:nvSpPr>
          <p:spPr>
            <a:xfrm>
              <a:off x="495300" y="242635"/>
              <a:ext cx="11201400" cy="1631216"/>
            </a:xfrm>
            <a:prstGeom prst="rect">
              <a:avLst/>
            </a:prstGeom>
            <a:noFill/>
          </p:spPr>
          <p:txBody>
            <a:bodyPr wrap="square" rtlCol="0">
              <a:spAutoFit/>
            </a:bodyPr>
            <a:lstStyle/>
            <a:p>
              <a:r>
                <a:rPr lang="en-US" sz="10000" dirty="0">
                  <a:latin typeface="Playfair Display" pitchFamily="2" charset="0"/>
                </a:rPr>
                <a:t>Problem Statement</a:t>
              </a:r>
            </a:p>
          </p:txBody>
        </p:sp>
        <p:sp>
          <p:nvSpPr>
            <p:cNvPr id="39" name="TextBox 38">
              <a:extLst>
                <a:ext uri="{FF2B5EF4-FFF2-40B4-BE49-F238E27FC236}">
                  <a16:creationId xmlns:a16="http://schemas.microsoft.com/office/drawing/2014/main" id="{D51A0042-28B7-4539-B3C7-5820245CFA83}"/>
                </a:ext>
              </a:extLst>
            </p:cNvPr>
            <p:cNvSpPr txBox="1"/>
            <p:nvPr/>
          </p:nvSpPr>
          <p:spPr>
            <a:xfrm>
              <a:off x="495301" y="1782818"/>
              <a:ext cx="11201398" cy="447250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Time Consuming Manual Processes</a:t>
              </a:r>
            </a:p>
            <a:p>
              <a:pPr marL="457200" indent="-457200">
                <a:lnSpc>
                  <a:spcPct val="150000"/>
                </a:lnSpc>
                <a:buFont typeface="Arial" panose="020B0604020202020204" pitchFamily="34" charset="0"/>
                <a:buChar char="•"/>
              </a:pPr>
              <a:r>
                <a:rPr lang="en-US" sz="2400" dirty="0"/>
                <a:t>Appointment Conflicts and Overbooking</a:t>
              </a:r>
            </a:p>
            <a:p>
              <a:pPr marL="457200" indent="-457200">
                <a:lnSpc>
                  <a:spcPct val="150000"/>
                </a:lnSpc>
                <a:buFont typeface="Arial" panose="020B0604020202020204" pitchFamily="34" charset="0"/>
                <a:buChar char="•"/>
              </a:pPr>
              <a:r>
                <a:rPr lang="en-US" sz="2400" dirty="0"/>
                <a:t>Limited Accessibility</a:t>
              </a:r>
            </a:p>
            <a:p>
              <a:pPr marL="457200" indent="-457200">
                <a:lnSpc>
                  <a:spcPct val="150000"/>
                </a:lnSpc>
                <a:buFont typeface="Arial" panose="020B0604020202020204" pitchFamily="34" charset="0"/>
                <a:buChar char="•"/>
              </a:pPr>
              <a:r>
                <a:rPr lang="en-US" sz="2400" dirty="0"/>
                <a:t>Missed Appointments and No-Shows</a:t>
              </a:r>
            </a:p>
            <a:p>
              <a:pPr marL="457200" indent="-457200">
                <a:lnSpc>
                  <a:spcPct val="150000"/>
                </a:lnSpc>
                <a:buFont typeface="Arial" panose="020B0604020202020204" pitchFamily="34" charset="0"/>
                <a:buChar char="•"/>
              </a:pPr>
              <a:r>
                <a:rPr lang="en-US" sz="2400" dirty="0"/>
                <a:t>Limited Patient Engagement</a:t>
              </a:r>
            </a:p>
            <a:p>
              <a:pPr marL="457200" indent="-457200">
                <a:lnSpc>
                  <a:spcPct val="150000"/>
                </a:lnSpc>
                <a:buFont typeface="Arial" panose="020B0604020202020204" pitchFamily="34" charset="0"/>
                <a:buChar char="•"/>
              </a:pPr>
              <a:r>
                <a:rPr lang="en-US" sz="2400" dirty="0"/>
                <a:t>Lack of Real-time Information</a:t>
              </a:r>
            </a:p>
            <a:p>
              <a:pPr marL="457200" indent="-457200">
                <a:lnSpc>
                  <a:spcPct val="150000"/>
                </a:lnSpc>
                <a:buFont typeface="Arial" panose="020B0604020202020204" pitchFamily="34" charset="0"/>
                <a:buChar char="•"/>
              </a:pPr>
              <a:r>
                <a:rPr lang="en-US" sz="2400" dirty="0"/>
                <a:t>Inefficient Resource Allocation</a:t>
              </a:r>
            </a:p>
            <a:p>
              <a:pPr marL="457200" indent="-457200">
                <a:lnSpc>
                  <a:spcPct val="150000"/>
                </a:lnSpc>
                <a:buFont typeface="Arial" panose="020B0604020202020204" pitchFamily="34" charset="0"/>
                <a:buChar char="•"/>
              </a:pPr>
              <a:r>
                <a:rPr lang="en-US" sz="2400" dirty="0"/>
                <a:t>Difficulty in Managing Multiple Providers</a:t>
              </a:r>
            </a:p>
          </p:txBody>
        </p:sp>
      </p:grpSp>
    </p:spTree>
    <p:extLst>
      <p:ext uri="{BB962C8B-B14F-4D97-AF65-F5344CB8AC3E}">
        <p14:creationId xmlns:p14="http://schemas.microsoft.com/office/powerpoint/2010/main" val="865754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322567" cy="3231654"/>
          </a:xfrm>
          <a:prstGeom prst="rect">
            <a:avLst/>
          </a:prstGeom>
          <a:noFill/>
        </p:spPr>
        <p:txBody>
          <a:bodyPr wrap="square" rtlCol="0">
            <a:spAutoFit/>
          </a:bodyPr>
          <a:lstStyle/>
          <a:p>
            <a:r>
              <a:rPr lang="en-US" sz="3000" b="1" dirty="0">
                <a:solidFill>
                  <a:srgbClr val="000000"/>
                </a:solidFill>
              </a:rPr>
              <a:t>All-in-one solution for local web development environments.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free and open-source cross-platform web server solution.</a:t>
            </a:r>
          </a:p>
          <a:p>
            <a:pPr algn="l"/>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Bundles Apache, MySQL, PHP, and Perl for easy local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pre-configured environment for testing and debugging.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Streamlines the setup of web development environments on personal machines.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2607440"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161278"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6777"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775958"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3188764"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4914156"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7405701"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9156624"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0616470"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2103568"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DDE330E4-0434-46D7-8AE2-51A91480C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591" y="2252102"/>
            <a:ext cx="2696552" cy="2734796"/>
          </a:xfrm>
          <a:prstGeom prst="rect">
            <a:avLst/>
          </a:prstGeom>
        </p:spPr>
      </p:pic>
    </p:spTree>
    <p:extLst>
      <p:ext uri="{BB962C8B-B14F-4D97-AF65-F5344CB8AC3E}">
        <p14:creationId xmlns:p14="http://schemas.microsoft.com/office/powerpoint/2010/main" val="1520363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216711" y="916074"/>
            <a:ext cx="167706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162911" cy="3477875"/>
          </a:xfrm>
          <a:prstGeom prst="rect">
            <a:avLst/>
          </a:prstGeom>
          <a:noFill/>
        </p:spPr>
        <p:txBody>
          <a:bodyPr wrap="square" rtlCol="0">
            <a:spAutoFit/>
          </a:bodyPr>
          <a:lstStyle/>
          <a:p>
            <a:r>
              <a:rPr lang="en-US" sz="3000" b="1" dirty="0">
                <a:solidFill>
                  <a:srgbClr val="000000"/>
                </a:solidFill>
              </a:rPr>
              <a:t>Modern and customizable CSS utility framework.</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utility-first CSS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building designs through pre-defined utility classes.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Enables rapid and highly customizable styling.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low-level utility approach for flexibility and speed.</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Popular for creating modern and responsive web interfaces.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4494297"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8135"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880080"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10899"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1301907"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3027299"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5518844"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7269767"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8729613" y="1065350"/>
            <a:ext cx="1007007" cy="369332"/>
          </a:xfrm>
          <a:prstGeom prst="rect">
            <a:avLst/>
          </a:prstGeom>
          <a:noFill/>
        </p:spPr>
        <p:txBody>
          <a:bodyPr wrap="none" rtlCol="0">
            <a:spAutoFit/>
          </a:bodyPr>
          <a:lstStyle/>
          <a:p>
            <a:r>
              <a:rPr lang="en-US" b="1" dirty="0">
                <a:solidFill>
                  <a:srgbClr val="FFFCFD"/>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0216711"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12" name="Graphic 11">
            <a:extLst>
              <a:ext uri="{FF2B5EF4-FFF2-40B4-BE49-F238E27FC236}">
                <a16:creationId xmlns:a16="http://schemas.microsoft.com/office/drawing/2014/main" id="{27DD34C0-8C13-4408-8B13-F2DA1A9B4A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509" y="3310211"/>
            <a:ext cx="4533862" cy="557876"/>
          </a:xfrm>
          <a:prstGeom prst="rect">
            <a:avLst/>
          </a:prstGeom>
        </p:spPr>
      </p:pic>
    </p:spTree>
    <p:extLst>
      <p:ext uri="{BB962C8B-B14F-4D97-AF65-F5344CB8AC3E}">
        <p14:creationId xmlns:p14="http://schemas.microsoft.com/office/powerpoint/2010/main" val="1687097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D81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800320" y="2613392"/>
            <a:ext cx="10591361" cy="1631216"/>
          </a:xfrm>
          <a:prstGeom prst="rect">
            <a:avLst/>
          </a:prstGeom>
          <a:noFill/>
        </p:spPr>
        <p:txBody>
          <a:bodyPr wrap="none" rtlCol="0">
            <a:spAutoFit/>
          </a:bodyPr>
          <a:lstStyle/>
          <a:p>
            <a:r>
              <a:rPr lang="en-US" sz="10000" b="1" dirty="0">
                <a:solidFill>
                  <a:srgbClr val="000000"/>
                </a:solidFill>
                <a:latin typeface="+mj-lt"/>
              </a:rPr>
              <a:t>Task Done So Far</a:t>
            </a:r>
          </a:p>
        </p:txBody>
      </p:sp>
      <p:grpSp>
        <p:nvGrpSpPr>
          <p:cNvPr id="23" name="Group 22">
            <a:extLst>
              <a:ext uri="{FF2B5EF4-FFF2-40B4-BE49-F238E27FC236}">
                <a16:creationId xmlns:a16="http://schemas.microsoft.com/office/drawing/2014/main" id="{A7F61A0C-4EBE-4C47-A9E6-2120A579335B}"/>
              </a:ext>
            </a:extLst>
          </p:cNvPr>
          <p:cNvGrpSpPr/>
          <p:nvPr/>
        </p:nvGrpSpPr>
        <p:grpSpPr>
          <a:xfrm>
            <a:off x="811893" y="7708900"/>
            <a:ext cx="457200" cy="8575131"/>
            <a:chOff x="811893" y="7708900"/>
            <a:chExt cx="457200" cy="8575131"/>
          </a:xfrm>
        </p:grpSpPr>
        <p:sp>
          <p:nvSpPr>
            <p:cNvPr id="8" name="Rectangle 7">
              <a:extLst>
                <a:ext uri="{FF2B5EF4-FFF2-40B4-BE49-F238E27FC236}">
                  <a16:creationId xmlns:a16="http://schemas.microsoft.com/office/drawing/2014/main" id="{0013CA51-A871-4D09-ABC5-EFB0B40A1427}"/>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3BA530-EF02-4C13-B237-A3A1121BF8BB}"/>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CC1E308-6A74-4FFA-AE3A-DF139F06718D}"/>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D7965DA-8AFC-4ED4-9A56-077FF197EC9A}"/>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ABAE36-D707-42CE-98C3-B70DD7163E8E}"/>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566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23622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7444149-BF6D-4A0F-B27D-3DF082A0936C}"/>
              </a:ext>
            </a:extLst>
          </p:cNvPr>
          <p:cNvSpPr txBox="1"/>
          <p:nvPr/>
        </p:nvSpPr>
        <p:spPr>
          <a:xfrm>
            <a:off x="1923566" y="2213283"/>
            <a:ext cx="7287109" cy="2431435"/>
          </a:xfrm>
          <a:prstGeom prst="rect">
            <a:avLst/>
          </a:prstGeom>
          <a:noFill/>
        </p:spPr>
        <p:txBody>
          <a:bodyPr wrap="square" rtlCol="0">
            <a:spAutoFit/>
          </a:bodyPr>
          <a:lstStyle/>
          <a:p>
            <a:r>
              <a:rPr lang="en-US" sz="3200" b="1" dirty="0">
                <a:solidFill>
                  <a:srgbClr val="FFFCFD"/>
                </a:solidFill>
              </a:rPr>
              <a:t>Requirement Analysis</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Documented functional and non-functional requirements for the system.</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Prioritized requirements based on their importance and impact.</a:t>
            </a:r>
          </a:p>
        </p:txBody>
      </p:sp>
    </p:spTree>
    <p:extLst>
      <p:ext uri="{BB962C8B-B14F-4D97-AF65-F5344CB8AC3E}">
        <p14:creationId xmlns:p14="http://schemas.microsoft.com/office/powerpoint/2010/main" val="216210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74295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4046E5-10E9-4CDC-A42E-4F99F5F3A73C}"/>
              </a:ext>
            </a:extLst>
          </p:cNvPr>
          <p:cNvSpPr txBox="1"/>
          <p:nvPr/>
        </p:nvSpPr>
        <p:spPr>
          <a:xfrm>
            <a:off x="1807042" y="1905506"/>
            <a:ext cx="7625416" cy="3662541"/>
          </a:xfrm>
          <a:prstGeom prst="rect">
            <a:avLst/>
          </a:prstGeom>
          <a:noFill/>
        </p:spPr>
        <p:txBody>
          <a:bodyPr wrap="square" rtlCol="0">
            <a:spAutoFit/>
          </a:bodyPr>
          <a:lstStyle/>
          <a:p>
            <a:r>
              <a:rPr lang="en-US" sz="3200" b="1" dirty="0">
                <a:solidFill>
                  <a:srgbClr val="FFFCFD"/>
                </a:solidFill>
              </a:rPr>
              <a:t>Database Design</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Designed and implemented the relational database schema to store and manage patient records, doctor records, and billing information.</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Created tables, relationships, and attributes to capture relevant information accurately.</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Addressed challenges related to data integrity and optimized query performance</a:t>
            </a:r>
            <a:endParaRPr lang="en-US" sz="2000" b="1" dirty="0">
              <a:solidFill>
                <a:srgbClr val="FFFCFD"/>
              </a:solidFill>
            </a:endParaRPr>
          </a:p>
        </p:txBody>
      </p:sp>
    </p:spTree>
    <p:extLst>
      <p:ext uri="{BB962C8B-B14F-4D97-AF65-F5344CB8AC3E}">
        <p14:creationId xmlns:p14="http://schemas.microsoft.com/office/powerpoint/2010/main" val="3308106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34671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95A5B9F2-C1FF-4167-9349-8D8AD6BF12C5}"/>
              </a:ext>
            </a:extLst>
          </p:cNvPr>
          <p:cNvSpPr txBox="1"/>
          <p:nvPr/>
        </p:nvSpPr>
        <p:spPr>
          <a:xfrm>
            <a:off x="1833563" y="1886397"/>
            <a:ext cx="7096125" cy="4124206"/>
          </a:xfrm>
          <a:prstGeom prst="rect">
            <a:avLst/>
          </a:prstGeom>
          <a:noFill/>
        </p:spPr>
        <p:txBody>
          <a:bodyPr wrap="square">
            <a:spAutoFit/>
          </a:bodyPr>
          <a:lstStyle/>
          <a:p>
            <a:r>
              <a:rPr lang="en-US" sz="2800" b="1" dirty="0">
                <a:solidFill>
                  <a:srgbClr val="FFFCFD"/>
                </a:solidFill>
              </a:rPr>
              <a:t>User Interface Design</a:t>
            </a:r>
            <a:endParaRPr lang="en-US" sz="1800" dirty="0">
              <a:solidFill>
                <a:srgbClr val="FFFCFD"/>
              </a:solidFill>
            </a:endParaRP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Developed an intuitive and user-friendly interface for the system.</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Designed screens for patient and billing management modules.</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Implemented a dashboard listing doctor profiles for appointment scheduling.</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Created patient dashboard for profile management.</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Developed an admin dashboard for managing doctor and patient information.</a:t>
            </a:r>
            <a:endParaRPr lang="en-US" sz="1800" b="1" dirty="0">
              <a:solidFill>
                <a:srgbClr val="FFFCFD"/>
              </a:solidFill>
            </a:endParaRPr>
          </a:p>
        </p:txBody>
      </p:sp>
    </p:spTree>
    <p:extLst>
      <p:ext uri="{BB962C8B-B14F-4D97-AF65-F5344CB8AC3E}">
        <p14:creationId xmlns:p14="http://schemas.microsoft.com/office/powerpoint/2010/main" val="955934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6143625"/>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2D8184E0-4CB9-47A4-8BC9-E35861E5485A}"/>
              </a:ext>
            </a:extLst>
          </p:cNvPr>
          <p:cNvSpPr txBox="1"/>
          <p:nvPr/>
        </p:nvSpPr>
        <p:spPr>
          <a:xfrm>
            <a:off x="1877106" y="1899553"/>
            <a:ext cx="8380638" cy="4278094"/>
          </a:xfrm>
          <a:prstGeom prst="rect">
            <a:avLst/>
          </a:prstGeom>
          <a:noFill/>
        </p:spPr>
        <p:txBody>
          <a:bodyPr wrap="square" rtlCol="0">
            <a:spAutoFit/>
          </a:bodyPr>
          <a:lstStyle/>
          <a:p>
            <a:r>
              <a:rPr lang="en-US" sz="3200" b="1" dirty="0">
                <a:solidFill>
                  <a:srgbClr val="FFFCFD"/>
                </a:solidFill>
              </a:rPr>
              <a:t>Development</a:t>
            </a:r>
            <a:endParaRPr lang="en-US" sz="2800" b="1" dirty="0">
              <a:solidFill>
                <a:srgbClr val="FFFCFD"/>
              </a:solidFill>
            </a:endParaRP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Implemented core functionality using HTML, CSS, JavaScript, PHP, and MySQL.</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Developed user(patient) management module for registration and information management.</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Created an appointment page for users(patients) to select and book appointments with specialized doctors.</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Integrated front-end components and back-end using Laravel Blade templates.</a:t>
            </a:r>
            <a:endParaRPr lang="en-US" dirty="0">
              <a:solidFill>
                <a:srgbClr val="FFFCFD"/>
              </a:solidFill>
            </a:endParaRPr>
          </a:p>
        </p:txBody>
      </p:sp>
    </p:spTree>
    <p:extLst>
      <p:ext uri="{BB962C8B-B14F-4D97-AF65-F5344CB8AC3E}">
        <p14:creationId xmlns:p14="http://schemas.microsoft.com/office/powerpoint/2010/main" val="1788390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D588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2459504"/>
            <a:ext cx="11201400" cy="1938992"/>
          </a:xfrm>
          <a:prstGeom prst="rect">
            <a:avLst/>
          </a:prstGeom>
          <a:noFill/>
        </p:spPr>
        <p:txBody>
          <a:bodyPr wrap="square">
            <a:spAutoFit/>
          </a:bodyPr>
          <a:lstStyle/>
          <a:p>
            <a:pPr algn="ctr"/>
            <a:r>
              <a:rPr lang="en-US" sz="12000" b="1" dirty="0">
                <a:solidFill>
                  <a:srgbClr val="FFF5E4"/>
                </a:solidFill>
                <a:latin typeface="+mj-lt"/>
              </a:rPr>
              <a:t>Results</a:t>
            </a:r>
          </a:p>
        </p:txBody>
      </p:sp>
    </p:spTree>
    <p:extLst>
      <p:ext uri="{BB962C8B-B14F-4D97-AF65-F5344CB8AC3E}">
        <p14:creationId xmlns:p14="http://schemas.microsoft.com/office/powerpoint/2010/main" val="4209767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2028617"/>
            <a:ext cx="11201400" cy="2800767"/>
          </a:xfrm>
          <a:prstGeom prst="rect">
            <a:avLst/>
          </a:prstGeom>
          <a:noFill/>
        </p:spPr>
        <p:txBody>
          <a:bodyPr wrap="square" rtlCol="0">
            <a:spAutoFit/>
          </a:bodyPr>
          <a:lstStyle/>
          <a:p>
            <a:r>
              <a:rPr lang="en-US" sz="3200" b="1" dirty="0">
                <a:solidFill>
                  <a:srgbClr val="FFFCFD"/>
                </a:solidFill>
              </a:rPr>
              <a:t>1. Functional Modules Achieved:</a:t>
            </a:r>
          </a:p>
          <a:p>
            <a:endParaRPr lang="en-US" dirty="0">
              <a:solidFill>
                <a:srgbClr val="FFFCFD"/>
              </a:solidFill>
            </a:endParaRPr>
          </a:p>
          <a:p>
            <a:pPr marL="285750" indent="-285750">
              <a:buFont typeface="Arial" panose="020B0604020202020204" pitchFamily="34" charset="0"/>
              <a:buChar char="•"/>
            </a:pPr>
            <a:r>
              <a:rPr lang="en-US" dirty="0">
                <a:solidFill>
                  <a:srgbClr val="FFFCFD"/>
                </a:solidFill>
              </a:rPr>
              <a:t>Patient Management: Allows user registration, appointment scheduling, and profile maintenance.</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Healthcare Provider Management: Enables providers to create and manage profiles, view patient records, and access appointment lists.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Resource Management: Admin functionality for user accounts, permissions, secure authentication, schedule monitoring, and financial processes.</a:t>
            </a:r>
          </a:p>
        </p:txBody>
      </p:sp>
    </p:spTree>
    <p:extLst>
      <p:ext uri="{BB962C8B-B14F-4D97-AF65-F5344CB8AC3E}">
        <p14:creationId xmlns:p14="http://schemas.microsoft.com/office/powerpoint/2010/main" val="1537220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D7800E-2CF0-4BA2-BFFC-3DFE7EB77A15}"/>
              </a:ext>
            </a:extLst>
          </p:cNvPr>
          <p:cNvSpPr txBox="1"/>
          <p:nvPr/>
        </p:nvSpPr>
        <p:spPr>
          <a:xfrm>
            <a:off x="495300" y="8916619"/>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75245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1874729"/>
            <a:ext cx="11201400" cy="3108543"/>
          </a:xfrm>
          <a:prstGeom prst="rect">
            <a:avLst/>
          </a:prstGeom>
          <a:noFill/>
        </p:spPr>
        <p:txBody>
          <a:bodyPr wrap="square" rtlCol="0">
            <a:spAutoFit/>
          </a:bodyPr>
          <a:lstStyle/>
          <a:p>
            <a:r>
              <a:rPr lang="en-US" sz="3200" b="1" dirty="0">
                <a:solidFill>
                  <a:srgbClr val="FFFCFD"/>
                </a:solidFill>
              </a:rPr>
              <a:t>2. Database Design:</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Implemented a structured database schema for efficient data storage and management.</a:t>
            </a:r>
          </a:p>
          <a:p>
            <a:endParaRPr lang="en-US" sz="3200" dirty="0">
              <a:solidFill>
                <a:srgbClr val="FFFCFD"/>
              </a:solidFill>
            </a:endParaRPr>
          </a:p>
          <a:p>
            <a:r>
              <a:rPr lang="en-US" sz="3200" b="1" dirty="0">
                <a:solidFill>
                  <a:srgbClr val="FFFCFD"/>
                </a:solidFill>
              </a:rPr>
              <a:t>3. User Interface:</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Designed an intuitive and user-friendly interface for easy navigation and efficient system interaction.</a:t>
            </a:r>
            <a:endParaRPr lang="en-US" sz="900" dirty="0">
              <a:solidFill>
                <a:srgbClr val="FFFCFD"/>
              </a:solidFill>
            </a:endParaRP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6" name="Rectangle 5">
            <a:extLst>
              <a:ext uri="{FF2B5EF4-FFF2-40B4-BE49-F238E27FC236}">
                <a16:creationId xmlns:a16="http://schemas.microsoft.com/office/drawing/2014/main" id="{E0EB58CF-D5CD-4D18-92BF-B02F59826A7F}"/>
              </a:ext>
            </a:extLst>
          </p:cNvPr>
          <p:cNvSpPr/>
          <p:nvPr/>
        </p:nvSpPr>
        <p:spPr>
          <a:xfrm>
            <a:off x="0" y="584200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4489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7125856-090E-4589-AD7E-502904F8F6DC}"/>
              </a:ext>
            </a:extLst>
          </p:cNvPr>
          <p:cNvSpPr txBox="1"/>
          <p:nvPr/>
        </p:nvSpPr>
        <p:spPr>
          <a:xfrm>
            <a:off x="1606361" y="10225459"/>
            <a:ext cx="667170" cy="1477328"/>
          </a:xfrm>
          <a:prstGeom prst="rect">
            <a:avLst/>
          </a:prstGeom>
          <a:noFill/>
        </p:spPr>
        <p:txBody>
          <a:bodyPr wrap="square" rtlCol="0">
            <a:spAutoFit/>
          </a:bodyPr>
          <a:lstStyle/>
          <a:p>
            <a:r>
              <a:rPr lang="en-US" sz="9000" dirty="0"/>
              <a:t>“</a:t>
            </a:r>
          </a:p>
        </p:txBody>
      </p:sp>
      <p:sp>
        <p:nvSpPr>
          <p:cNvPr id="15" name="TextBox 14">
            <a:extLst>
              <a:ext uri="{FF2B5EF4-FFF2-40B4-BE49-F238E27FC236}">
                <a16:creationId xmlns:a16="http://schemas.microsoft.com/office/drawing/2014/main" id="{95E41C0D-A21B-4224-8A90-8CE300D6F669}"/>
              </a:ext>
            </a:extLst>
          </p:cNvPr>
          <p:cNvSpPr txBox="1"/>
          <p:nvPr/>
        </p:nvSpPr>
        <p:spPr>
          <a:xfrm>
            <a:off x="9918468" y="11748953"/>
            <a:ext cx="667170" cy="1477328"/>
          </a:xfrm>
          <a:prstGeom prst="rect">
            <a:avLst/>
          </a:prstGeom>
          <a:noFill/>
        </p:spPr>
        <p:txBody>
          <a:bodyPr wrap="square" rtlCol="0">
            <a:spAutoFit/>
          </a:bodyPr>
          <a:lstStyle/>
          <a:p>
            <a:r>
              <a:rPr lang="en-US" sz="9000" dirty="0"/>
              <a:t>”</a:t>
            </a:r>
          </a:p>
        </p:txBody>
      </p:sp>
      <p:grpSp>
        <p:nvGrpSpPr>
          <p:cNvPr id="21" name="Group 20">
            <a:extLst>
              <a:ext uri="{FF2B5EF4-FFF2-40B4-BE49-F238E27FC236}">
                <a16:creationId xmlns:a16="http://schemas.microsoft.com/office/drawing/2014/main" id="{EA0CD8F8-5C3A-4F1B-8094-B11651567F15}"/>
              </a:ext>
            </a:extLst>
          </p:cNvPr>
          <p:cNvGrpSpPr/>
          <p:nvPr/>
        </p:nvGrpSpPr>
        <p:grpSpPr>
          <a:xfrm>
            <a:off x="476251" y="242635"/>
            <a:ext cx="11239499" cy="6005765"/>
            <a:chOff x="457201" y="242635"/>
            <a:chExt cx="11239499" cy="6012689"/>
          </a:xfrm>
        </p:grpSpPr>
        <p:sp>
          <p:nvSpPr>
            <p:cNvPr id="22" name="TextBox 21">
              <a:extLst>
                <a:ext uri="{FF2B5EF4-FFF2-40B4-BE49-F238E27FC236}">
                  <a16:creationId xmlns:a16="http://schemas.microsoft.com/office/drawing/2014/main" id="{D8404BD9-8519-4668-A677-8C1DEA755ABE}"/>
                </a:ext>
              </a:extLst>
            </p:cNvPr>
            <p:cNvSpPr txBox="1"/>
            <p:nvPr/>
          </p:nvSpPr>
          <p:spPr>
            <a:xfrm>
              <a:off x="495300" y="242635"/>
              <a:ext cx="11201400" cy="1631216"/>
            </a:xfrm>
            <a:prstGeom prst="rect">
              <a:avLst/>
            </a:prstGeom>
            <a:noFill/>
          </p:spPr>
          <p:txBody>
            <a:bodyPr wrap="square" rtlCol="0">
              <a:spAutoFit/>
            </a:bodyPr>
            <a:lstStyle/>
            <a:p>
              <a:r>
                <a:rPr lang="en-US" sz="10000" dirty="0">
                  <a:latin typeface="Playfair Display" pitchFamily="2" charset="0"/>
                </a:rPr>
                <a:t>Problem Statement</a:t>
              </a:r>
            </a:p>
          </p:txBody>
        </p:sp>
        <p:sp>
          <p:nvSpPr>
            <p:cNvPr id="23" name="TextBox 22">
              <a:extLst>
                <a:ext uri="{FF2B5EF4-FFF2-40B4-BE49-F238E27FC236}">
                  <a16:creationId xmlns:a16="http://schemas.microsoft.com/office/drawing/2014/main" id="{26F636EE-72F4-4AFA-ADBF-254AC3CFB814}"/>
                </a:ext>
              </a:extLst>
            </p:cNvPr>
            <p:cNvSpPr txBox="1"/>
            <p:nvPr/>
          </p:nvSpPr>
          <p:spPr>
            <a:xfrm>
              <a:off x="457201" y="1782818"/>
              <a:ext cx="11201398" cy="447250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Time Consuming Manual Processes</a:t>
              </a:r>
            </a:p>
            <a:p>
              <a:pPr marL="457200" indent="-457200">
                <a:lnSpc>
                  <a:spcPct val="150000"/>
                </a:lnSpc>
                <a:buFont typeface="Arial" panose="020B0604020202020204" pitchFamily="34" charset="0"/>
                <a:buChar char="•"/>
              </a:pPr>
              <a:r>
                <a:rPr lang="en-US" sz="2400" dirty="0"/>
                <a:t>Appointment Conflicts and Overbooking</a:t>
              </a:r>
            </a:p>
            <a:p>
              <a:pPr marL="457200" indent="-457200">
                <a:lnSpc>
                  <a:spcPct val="150000"/>
                </a:lnSpc>
                <a:buFont typeface="Arial" panose="020B0604020202020204" pitchFamily="34" charset="0"/>
                <a:buChar char="•"/>
              </a:pPr>
              <a:r>
                <a:rPr lang="en-US" sz="2400" dirty="0"/>
                <a:t>Limited Accessibility</a:t>
              </a:r>
            </a:p>
            <a:p>
              <a:pPr marL="457200" indent="-457200">
                <a:lnSpc>
                  <a:spcPct val="150000"/>
                </a:lnSpc>
                <a:buFont typeface="Arial" panose="020B0604020202020204" pitchFamily="34" charset="0"/>
                <a:buChar char="•"/>
              </a:pPr>
              <a:r>
                <a:rPr lang="en-US" sz="2400" dirty="0"/>
                <a:t>Missed Appointments and No-Shows</a:t>
              </a:r>
            </a:p>
            <a:p>
              <a:pPr marL="457200" indent="-457200">
                <a:lnSpc>
                  <a:spcPct val="150000"/>
                </a:lnSpc>
                <a:buFont typeface="Arial" panose="020B0604020202020204" pitchFamily="34" charset="0"/>
                <a:buChar char="•"/>
              </a:pPr>
              <a:r>
                <a:rPr lang="en-US" sz="2400" dirty="0"/>
                <a:t>Limited Patient Engagement</a:t>
              </a:r>
            </a:p>
            <a:p>
              <a:pPr marL="457200" indent="-457200">
                <a:lnSpc>
                  <a:spcPct val="150000"/>
                </a:lnSpc>
                <a:buFont typeface="Arial" panose="020B0604020202020204" pitchFamily="34" charset="0"/>
                <a:buChar char="•"/>
              </a:pPr>
              <a:r>
                <a:rPr lang="en-US" sz="2400" dirty="0"/>
                <a:t>Lack of Real-time Information</a:t>
              </a:r>
            </a:p>
            <a:p>
              <a:pPr marL="457200" indent="-457200">
                <a:lnSpc>
                  <a:spcPct val="150000"/>
                </a:lnSpc>
                <a:buFont typeface="Arial" panose="020B0604020202020204" pitchFamily="34" charset="0"/>
                <a:buChar char="•"/>
              </a:pPr>
              <a:r>
                <a:rPr lang="en-US" sz="2400" dirty="0"/>
                <a:t>Inefficient Resource Allocation</a:t>
              </a:r>
            </a:p>
            <a:p>
              <a:pPr marL="457200" indent="-457200">
                <a:lnSpc>
                  <a:spcPct val="150000"/>
                </a:lnSpc>
                <a:buFont typeface="Arial" panose="020B0604020202020204" pitchFamily="34" charset="0"/>
                <a:buChar char="•"/>
              </a:pPr>
              <a:r>
                <a:rPr lang="en-US" sz="2400" dirty="0"/>
                <a:t>Difficulty in Managing Multiple Providers</a:t>
              </a:r>
            </a:p>
          </p:txBody>
        </p:sp>
      </p:grpSp>
      <p:grpSp>
        <p:nvGrpSpPr>
          <p:cNvPr id="24" name="Group 23">
            <a:extLst>
              <a:ext uri="{FF2B5EF4-FFF2-40B4-BE49-F238E27FC236}">
                <a16:creationId xmlns:a16="http://schemas.microsoft.com/office/drawing/2014/main" id="{102A6FB2-3FCF-433D-B5FF-3B31A0EF3EAE}"/>
              </a:ext>
            </a:extLst>
          </p:cNvPr>
          <p:cNvGrpSpPr/>
          <p:nvPr/>
        </p:nvGrpSpPr>
        <p:grpSpPr>
          <a:xfrm>
            <a:off x="495301" y="8892997"/>
            <a:ext cx="11201398" cy="6078913"/>
            <a:chOff x="592031" y="976111"/>
            <a:chExt cx="11201398" cy="6198336"/>
          </a:xfrm>
        </p:grpSpPr>
        <p:sp>
          <p:nvSpPr>
            <p:cNvPr id="25" name="TextBox 24">
              <a:extLst>
                <a:ext uri="{FF2B5EF4-FFF2-40B4-BE49-F238E27FC236}">
                  <a16:creationId xmlns:a16="http://schemas.microsoft.com/office/drawing/2014/main" id="{0D0F42A1-0DAE-41E2-9892-50BF32FA6C74}"/>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26" name="TextBox 25">
              <a:extLst>
                <a:ext uri="{FF2B5EF4-FFF2-40B4-BE49-F238E27FC236}">
                  <a16:creationId xmlns:a16="http://schemas.microsoft.com/office/drawing/2014/main" id="{3A81032C-14CC-4EE7-A073-D09A47889611}"/>
                </a:ext>
              </a:extLst>
            </p:cNvPr>
            <p:cNvSpPr txBox="1"/>
            <p:nvPr/>
          </p:nvSpPr>
          <p:spPr>
            <a:xfrm>
              <a:off x="592031" y="2441532"/>
              <a:ext cx="11201398" cy="473291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solidFill>
                    <a:srgbClr val="FFF5E4"/>
                  </a:solidFill>
                </a:rPr>
                <a:t>Customizable Profiles</a:t>
              </a:r>
            </a:p>
          </p:txBody>
        </p:sp>
      </p:grpSp>
    </p:spTree>
    <p:extLst>
      <p:ext uri="{BB962C8B-B14F-4D97-AF65-F5344CB8AC3E}">
        <p14:creationId xmlns:p14="http://schemas.microsoft.com/office/powerpoint/2010/main" val="419345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A4F32-5C70-44A3-875B-408D89B258F0}"/>
              </a:ext>
            </a:extLst>
          </p:cNvPr>
          <p:cNvSpPr txBox="1"/>
          <p:nvPr/>
        </p:nvSpPr>
        <p:spPr>
          <a:xfrm>
            <a:off x="495300" y="1380808"/>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21590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7" name="Rectangle 6">
            <a:extLst>
              <a:ext uri="{FF2B5EF4-FFF2-40B4-BE49-F238E27FC236}">
                <a16:creationId xmlns:a16="http://schemas.microsoft.com/office/drawing/2014/main" id="{3E3AE1E0-9D0F-473B-9A18-9B30C08E4024}"/>
              </a:ext>
            </a:extLst>
          </p:cNvPr>
          <p:cNvSpPr/>
          <p:nvPr/>
        </p:nvSpPr>
        <p:spPr>
          <a:xfrm>
            <a:off x="0" y="0"/>
            <a:ext cx="12192000" cy="1117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4760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6" name="Rectangle 5">
            <a:extLst>
              <a:ext uri="{FF2B5EF4-FFF2-40B4-BE49-F238E27FC236}">
                <a16:creationId xmlns:a16="http://schemas.microsoft.com/office/drawing/2014/main" id="{89D8056C-2DA6-483E-A0D1-3250B0A2B54C}"/>
              </a:ext>
            </a:extLst>
          </p:cNvPr>
          <p:cNvSpPr/>
          <p:nvPr/>
        </p:nvSpPr>
        <p:spPr>
          <a:xfrm>
            <a:off x="0" y="584200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94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A4F32-5C70-44A3-875B-408D89B258F0}"/>
              </a:ext>
            </a:extLst>
          </p:cNvPr>
          <p:cNvSpPr txBox="1"/>
          <p:nvPr/>
        </p:nvSpPr>
        <p:spPr>
          <a:xfrm>
            <a:off x="495300" y="-221198"/>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21590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7" name="Rectangle 6">
            <a:extLst>
              <a:ext uri="{FF2B5EF4-FFF2-40B4-BE49-F238E27FC236}">
                <a16:creationId xmlns:a16="http://schemas.microsoft.com/office/drawing/2014/main" id="{3E3AE1E0-9D0F-473B-9A18-9B30C08E4024}"/>
              </a:ext>
            </a:extLst>
          </p:cNvPr>
          <p:cNvSpPr/>
          <p:nvPr/>
        </p:nvSpPr>
        <p:spPr>
          <a:xfrm>
            <a:off x="0" y="0"/>
            <a:ext cx="12192000" cy="1117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4760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6" name="Rectangle 5">
            <a:extLst>
              <a:ext uri="{FF2B5EF4-FFF2-40B4-BE49-F238E27FC236}">
                <a16:creationId xmlns:a16="http://schemas.microsoft.com/office/drawing/2014/main" id="{89D8056C-2DA6-483E-A0D1-3250B0A2B54C}"/>
              </a:ext>
            </a:extLst>
          </p:cNvPr>
          <p:cNvSpPr/>
          <p:nvPr/>
        </p:nvSpPr>
        <p:spPr>
          <a:xfrm>
            <a:off x="0" y="584200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8578A88-3F1B-49BC-9CE1-922B596B7A26}"/>
              </a:ext>
            </a:extLst>
          </p:cNvPr>
          <p:cNvSpPr txBox="1"/>
          <p:nvPr/>
        </p:nvSpPr>
        <p:spPr>
          <a:xfrm>
            <a:off x="3143910" y="10012749"/>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sp>
        <p:nvSpPr>
          <p:cNvPr id="8" name="TextBox 7">
            <a:extLst>
              <a:ext uri="{FF2B5EF4-FFF2-40B4-BE49-F238E27FC236}">
                <a16:creationId xmlns:a16="http://schemas.microsoft.com/office/drawing/2014/main" id="{933CDA1E-0444-4B20-8FF5-AF984F335359}"/>
              </a:ext>
            </a:extLst>
          </p:cNvPr>
          <p:cNvSpPr txBox="1"/>
          <p:nvPr/>
        </p:nvSpPr>
        <p:spPr>
          <a:xfrm>
            <a:off x="495300" y="11026116"/>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pic>
        <p:nvPicPr>
          <p:cNvPr id="9" name="Picture 8">
            <a:extLst>
              <a:ext uri="{FF2B5EF4-FFF2-40B4-BE49-F238E27FC236}">
                <a16:creationId xmlns:a16="http://schemas.microsoft.com/office/drawing/2014/main" id="{85110621-D53C-48D1-A2C0-DDEE01BF6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025" y="4082939"/>
            <a:ext cx="3562533" cy="2165461"/>
          </a:xfrm>
          <a:prstGeom prst="rect">
            <a:avLst/>
          </a:prstGeom>
        </p:spPr>
      </p:pic>
      <p:pic>
        <p:nvPicPr>
          <p:cNvPr id="10" name="Picture 9">
            <a:extLst>
              <a:ext uri="{FF2B5EF4-FFF2-40B4-BE49-F238E27FC236}">
                <a16:creationId xmlns:a16="http://schemas.microsoft.com/office/drawing/2014/main" id="{B6022161-34B0-40D9-8C65-67A6168165AD}"/>
              </a:ext>
            </a:extLst>
          </p:cNvPr>
          <p:cNvPicPr>
            <a:picLocks noChangeAspect="1"/>
          </p:cNvPicPr>
          <p:nvPr/>
        </p:nvPicPr>
        <p:blipFill rotWithShape="1">
          <a:blip r:embed="rId3">
            <a:extLst>
              <a:ext uri="{28A0092B-C50C-407E-A947-70E740481C1C}">
                <a14:useLocalDpi xmlns:a14="http://schemas.microsoft.com/office/drawing/2010/main" val="0"/>
              </a:ext>
            </a:extLst>
          </a:blip>
          <a:srcRect b="50880"/>
          <a:stretch/>
        </p:blipFill>
        <p:spPr>
          <a:xfrm>
            <a:off x="13243644" y="3970350"/>
            <a:ext cx="6877514" cy="2278050"/>
          </a:xfrm>
          <a:prstGeom prst="rect">
            <a:avLst/>
          </a:prstGeom>
        </p:spPr>
      </p:pic>
    </p:spTree>
    <p:extLst>
      <p:ext uri="{BB962C8B-B14F-4D97-AF65-F5344CB8AC3E}">
        <p14:creationId xmlns:p14="http://schemas.microsoft.com/office/powerpoint/2010/main" val="3063987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A4F32-5C70-44A3-875B-408D89B258F0}"/>
              </a:ext>
            </a:extLst>
          </p:cNvPr>
          <p:cNvSpPr txBox="1"/>
          <p:nvPr/>
        </p:nvSpPr>
        <p:spPr>
          <a:xfrm>
            <a:off x="495300" y="-9727148"/>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21590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7" name="Rectangle 6">
            <a:extLst>
              <a:ext uri="{FF2B5EF4-FFF2-40B4-BE49-F238E27FC236}">
                <a16:creationId xmlns:a16="http://schemas.microsoft.com/office/drawing/2014/main" id="{3E3AE1E0-9D0F-473B-9A18-9B30C08E4024}"/>
              </a:ext>
            </a:extLst>
          </p:cNvPr>
          <p:cNvSpPr/>
          <p:nvPr/>
        </p:nvSpPr>
        <p:spPr>
          <a:xfrm>
            <a:off x="0" y="-9505950"/>
            <a:ext cx="12192000" cy="1117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9029878"/>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6" name="Rectangle 5">
            <a:extLst>
              <a:ext uri="{FF2B5EF4-FFF2-40B4-BE49-F238E27FC236}">
                <a16:creationId xmlns:a16="http://schemas.microsoft.com/office/drawing/2014/main" id="{89D8056C-2DA6-483E-A0D1-3250B0A2B54C}"/>
              </a:ext>
            </a:extLst>
          </p:cNvPr>
          <p:cNvSpPr/>
          <p:nvPr/>
        </p:nvSpPr>
        <p:spPr>
          <a:xfrm>
            <a:off x="0" y="-366395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3495744-B303-4359-BC81-D5C6D8EC4421}"/>
              </a:ext>
            </a:extLst>
          </p:cNvPr>
          <p:cNvSpPr txBox="1"/>
          <p:nvPr/>
        </p:nvSpPr>
        <p:spPr>
          <a:xfrm>
            <a:off x="3143910" y="449649"/>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pic>
        <p:nvPicPr>
          <p:cNvPr id="9" name="Picture 8">
            <a:extLst>
              <a:ext uri="{FF2B5EF4-FFF2-40B4-BE49-F238E27FC236}">
                <a16:creationId xmlns:a16="http://schemas.microsoft.com/office/drawing/2014/main" id="{0244D0FA-4FA9-4E9F-84B5-B37D5A082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4" y="4082940"/>
            <a:ext cx="3562533" cy="2165461"/>
          </a:xfrm>
          <a:prstGeom prst="rect">
            <a:avLst/>
          </a:prstGeom>
        </p:spPr>
      </p:pic>
      <p:sp>
        <p:nvSpPr>
          <p:cNvPr id="10" name="TextBox 9">
            <a:extLst>
              <a:ext uri="{FF2B5EF4-FFF2-40B4-BE49-F238E27FC236}">
                <a16:creationId xmlns:a16="http://schemas.microsoft.com/office/drawing/2014/main" id="{76C3E65F-ADB0-4412-A02F-9B3CF194594F}"/>
              </a:ext>
            </a:extLst>
          </p:cNvPr>
          <p:cNvSpPr txBox="1"/>
          <p:nvPr/>
        </p:nvSpPr>
        <p:spPr>
          <a:xfrm>
            <a:off x="495300" y="1548280"/>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pic>
        <p:nvPicPr>
          <p:cNvPr id="12" name="Picture 11">
            <a:extLst>
              <a:ext uri="{FF2B5EF4-FFF2-40B4-BE49-F238E27FC236}">
                <a16:creationId xmlns:a16="http://schemas.microsoft.com/office/drawing/2014/main" id="{042CA2CA-B046-46CE-BC85-77BD2E290FB0}"/>
              </a:ext>
            </a:extLst>
          </p:cNvPr>
          <p:cNvPicPr>
            <a:picLocks noChangeAspect="1"/>
          </p:cNvPicPr>
          <p:nvPr/>
        </p:nvPicPr>
        <p:blipFill rotWithShape="1">
          <a:blip r:embed="rId3">
            <a:extLst>
              <a:ext uri="{28A0092B-C50C-407E-A947-70E740481C1C}">
                <a14:useLocalDpi xmlns:a14="http://schemas.microsoft.com/office/drawing/2010/main" val="0"/>
              </a:ext>
            </a:extLst>
          </a:blip>
          <a:srcRect b="50880"/>
          <a:stretch/>
        </p:blipFill>
        <p:spPr>
          <a:xfrm>
            <a:off x="4819186" y="3970351"/>
            <a:ext cx="6877514" cy="2278050"/>
          </a:xfrm>
          <a:prstGeom prst="rect">
            <a:avLst/>
          </a:prstGeom>
        </p:spPr>
      </p:pic>
      <p:sp>
        <p:nvSpPr>
          <p:cNvPr id="13" name="TextBox 12">
            <a:extLst>
              <a:ext uri="{FF2B5EF4-FFF2-40B4-BE49-F238E27FC236}">
                <a16:creationId xmlns:a16="http://schemas.microsoft.com/office/drawing/2014/main" id="{BC1978F0-0FED-4E48-B31A-60F2577EE379}"/>
              </a:ext>
            </a:extLst>
          </p:cNvPr>
          <p:cNvSpPr txBox="1"/>
          <p:nvPr/>
        </p:nvSpPr>
        <p:spPr>
          <a:xfrm>
            <a:off x="4440739" y="7669896"/>
            <a:ext cx="3310522" cy="707886"/>
          </a:xfrm>
          <a:prstGeom prst="rect">
            <a:avLst/>
          </a:prstGeom>
          <a:noFill/>
        </p:spPr>
        <p:txBody>
          <a:bodyPr wrap="none" rtlCol="0">
            <a:spAutoFit/>
          </a:bodyPr>
          <a:lstStyle/>
          <a:p>
            <a:r>
              <a:rPr lang="en-US" sz="4000" b="1" dirty="0">
                <a:solidFill>
                  <a:srgbClr val="FFFFFF"/>
                </a:solidFill>
                <a:latin typeface="+mj-lt"/>
              </a:rPr>
              <a:t>ER- Diagram</a:t>
            </a:r>
          </a:p>
        </p:txBody>
      </p:sp>
      <p:pic>
        <p:nvPicPr>
          <p:cNvPr id="17" name="Picture 16">
            <a:extLst>
              <a:ext uri="{FF2B5EF4-FFF2-40B4-BE49-F238E27FC236}">
                <a16:creationId xmlns:a16="http://schemas.microsoft.com/office/drawing/2014/main" id="{8F2B3041-1C75-451E-8FB8-633274E42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52426"/>
            <a:ext cx="12192000" cy="5107747"/>
          </a:xfrm>
          <a:prstGeom prst="rect">
            <a:avLst/>
          </a:prstGeom>
        </p:spPr>
      </p:pic>
    </p:spTree>
    <p:extLst>
      <p:ext uri="{BB962C8B-B14F-4D97-AF65-F5344CB8AC3E}">
        <p14:creationId xmlns:p14="http://schemas.microsoft.com/office/powerpoint/2010/main" val="1758876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495744-B303-4359-BC81-D5C6D8EC4421}"/>
              </a:ext>
            </a:extLst>
          </p:cNvPr>
          <p:cNvSpPr txBox="1"/>
          <p:nvPr/>
        </p:nvSpPr>
        <p:spPr>
          <a:xfrm>
            <a:off x="3143910" y="-7094151"/>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pic>
        <p:nvPicPr>
          <p:cNvPr id="9" name="Picture 8">
            <a:extLst>
              <a:ext uri="{FF2B5EF4-FFF2-40B4-BE49-F238E27FC236}">
                <a16:creationId xmlns:a16="http://schemas.microsoft.com/office/drawing/2014/main" id="{0244D0FA-4FA9-4E9F-84B5-B37D5A082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4" y="-3460860"/>
            <a:ext cx="3562533" cy="2165461"/>
          </a:xfrm>
          <a:prstGeom prst="rect">
            <a:avLst/>
          </a:prstGeom>
        </p:spPr>
      </p:pic>
      <p:sp>
        <p:nvSpPr>
          <p:cNvPr id="10" name="TextBox 9">
            <a:extLst>
              <a:ext uri="{FF2B5EF4-FFF2-40B4-BE49-F238E27FC236}">
                <a16:creationId xmlns:a16="http://schemas.microsoft.com/office/drawing/2014/main" id="{76C3E65F-ADB0-4412-A02F-9B3CF194594F}"/>
              </a:ext>
            </a:extLst>
          </p:cNvPr>
          <p:cNvSpPr txBox="1"/>
          <p:nvPr/>
        </p:nvSpPr>
        <p:spPr>
          <a:xfrm>
            <a:off x="495300" y="-5995520"/>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pic>
        <p:nvPicPr>
          <p:cNvPr id="12" name="Picture 11">
            <a:extLst>
              <a:ext uri="{FF2B5EF4-FFF2-40B4-BE49-F238E27FC236}">
                <a16:creationId xmlns:a16="http://schemas.microsoft.com/office/drawing/2014/main" id="{042CA2CA-B046-46CE-BC85-77BD2E290FB0}"/>
              </a:ext>
            </a:extLst>
          </p:cNvPr>
          <p:cNvPicPr>
            <a:picLocks noChangeAspect="1"/>
          </p:cNvPicPr>
          <p:nvPr/>
        </p:nvPicPr>
        <p:blipFill rotWithShape="1">
          <a:blip r:embed="rId3">
            <a:extLst>
              <a:ext uri="{28A0092B-C50C-407E-A947-70E740481C1C}">
                <a14:useLocalDpi xmlns:a14="http://schemas.microsoft.com/office/drawing/2010/main" val="0"/>
              </a:ext>
            </a:extLst>
          </a:blip>
          <a:srcRect b="50880"/>
          <a:stretch/>
        </p:blipFill>
        <p:spPr>
          <a:xfrm>
            <a:off x="4819186" y="-3573449"/>
            <a:ext cx="6877514" cy="2278050"/>
          </a:xfrm>
          <a:prstGeom prst="rect">
            <a:avLst/>
          </a:prstGeom>
        </p:spPr>
      </p:pic>
      <p:sp>
        <p:nvSpPr>
          <p:cNvPr id="3" name="TextBox 2">
            <a:extLst>
              <a:ext uri="{FF2B5EF4-FFF2-40B4-BE49-F238E27FC236}">
                <a16:creationId xmlns:a16="http://schemas.microsoft.com/office/drawing/2014/main" id="{98903F00-FFA7-41B8-9F2D-C4FA1B301FFD}"/>
              </a:ext>
            </a:extLst>
          </p:cNvPr>
          <p:cNvSpPr txBox="1"/>
          <p:nvPr/>
        </p:nvSpPr>
        <p:spPr>
          <a:xfrm>
            <a:off x="4440739" y="449946"/>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6626"/>
            <a:ext cx="12192000" cy="5107747"/>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6912600" y="30750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23" name="Picture 22">
            <a:extLst>
              <a:ext uri="{FF2B5EF4-FFF2-40B4-BE49-F238E27FC236}">
                <a16:creationId xmlns:a16="http://schemas.microsoft.com/office/drawing/2014/main" id="{29AC68EC-5B18-4FDE-A331-3550C0BB4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3153" y="609601"/>
            <a:ext cx="6660136" cy="5638800"/>
          </a:xfrm>
          <a:prstGeom prst="rect">
            <a:avLst/>
          </a:prstGeom>
        </p:spPr>
      </p:pic>
    </p:spTree>
    <p:extLst>
      <p:ext uri="{BB962C8B-B14F-4D97-AF65-F5344CB8AC3E}">
        <p14:creationId xmlns:p14="http://schemas.microsoft.com/office/powerpoint/2010/main" val="182417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03F00-FFA7-41B8-9F2D-C4FA1B301FFD}"/>
              </a:ext>
            </a:extLst>
          </p:cNvPr>
          <p:cNvSpPr txBox="1"/>
          <p:nvPr/>
        </p:nvSpPr>
        <p:spPr>
          <a:xfrm>
            <a:off x="4440739" y="-7779659"/>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979"/>
            <a:ext cx="12192000" cy="5107747"/>
          </a:xfrm>
          <a:prstGeom prst="rect">
            <a:avLst/>
          </a:prstGeom>
        </p:spPr>
      </p:pic>
      <p:pic>
        <p:nvPicPr>
          <p:cNvPr id="21" name="Picture 20">
            <a:extLst>
              <a:ext uri="{FF2B5EF4-FFF2-40B4-BE49-F238E27FC236}">
                <a16:creationId xmlns:a16="http://schemas.microsoft.com/office/drawing/2014/main" id="{CDE89ACD-F1EA-4F26-ADCE-DD2EA904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570" y="609601"/>
            <a:ext cx="6660136" cy="5638800"/>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377312" y="33036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spTree>
    <p:extLst>
      <p:ext uri="{BB962C8B-B14F-4D97-AF65-F5344CB8AC3E}">
        <p14:creationId xmlns:p14="http://schemas.microsoft.com/office/powerpoint/2010/main" val="64618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1BCB0-D3D7-4425-9BEC-2340804E4C20}"/>
              </a:ext>
            </a:extLst>
          </p:cNvPr>
          <p:cNvSpPr/>
          <p:nvPr/>
        </p:nvSpPr>
        <p:spPr>
          <a:xfrm>
            <a:off x="0" y="0"/>
            <a:ext cx="12192000" cy="6858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7E3659E-84D7-4BE0-B281-0E88BF787776}"/>
              </a:ext>
            </a:extLst>
          </p:cNvPr>
          <p:cNvSpPr/>
          <p:nvPr/>
        </p:nvSpPr>
        <p:spPr>
          <a:xfrm>
            <a:off x="0" y="0"/>
            <a:ext cx="12192000" cy="6858000"/>
          </a:xfrm>
          <a:custGeom>
            <a:avLst/>
            <a:gdLst/>
            <a:ahLst/>
            <a:cxnLst/>
            <a:rect l="l" t="t" r="r" b="b"/>
            <a:pathLst>
              <a:path w="12192000" h="6858000">
                <a:moveTo>
                  <a:pt x="4189477" y="3334512"/>
                </a:moveTo>
                <a:lnTo>
                  <a:pt x="4189477" y="3803142"/>
                </a:lnTo>
                <a:cubicBezTo>
                  <a:pt x="4166617" y="3836670"/>
                  <a:pt x="4142614" y="3860673"/>
                  <a:pt x="4117468" y="3875151"/>
                </a:cubicBezTo>
                <a:cubicBezTo>
                  <a:pt x="4092322" y="3889629"/>
                  <a:pt x="4064509" y="3896868"/>
                  <a:pt x="4034029" y="3896868"/>
                </a:cubicBezTo>
                <a:cubicBezTo>
                  <a:pt x="3991357" y="3896868"/>
                  <a:pt x="3957066" y="3882390"/>
                  <a:pt x="3931158" y="3853434"/>
                </a:cubicBezTo>
                <a:cubicBezTo>
                  <a:pt x="3905250" y="3824478"/>
                  <a:pt x="3892297" y="3780282"/>
                  <a:pt x="3892297" y="3720846"/>
                </a:cubicBezTo>
                <a:cubicBezTo>
                  <a:pt x="3892297" y="3673602"/>
                  <a:pt x="3899916" y="3633216"/>
                  <a:pt x="3915156" y="3599688"/>
                </a:cubicBezTo>
                <a:cubicBezTo>
                  <a:pt x="3930396" y="3566160"/>
                  <a:pt x="3950589" y="3537966"/>
                  <a:pt x="3975735" y="3515106"/>
                </a:cubicBezTo>
                <a:cubicBezTo>
                  <a:pt x="4000882" y="3492246"/>
                  <a:pt x="4027171" y="3471291"/>
                  <a:pt x="4054602" y="3452241"/>
                </a:cubicBezTo>
                <a:cubicBezTo>
                  <a:pt x="4082035" y="3433191"/>
                  <a:pt x="4107943" y="3414522"/>
                  <a:pt x="4132327" y="3396234"/>
                </a:cubicBezTo>
                <a:cubicBezTo>
                  <a:pt x="4156710" y="3377946"/>
                  <a:pt x="4175761" y="3357372"/>
                  <a:pt x="4189477" y="3334512"/>
                </a:cubicBezTo>
                <a:close/>
                <a:moveTo>
                  <a:pt x="9794367" y="2859024"/>
                </a:moveTo>
                <a:cubicBezTo>
                  <a:pt x="9856851" y="2859024"/>
                  <a:pt x="9908286" y="2904363"/>
                  <a:pt x="9948672" y="2995041"/>
                </a:cubicBezTo>
                <a:cubicBezTo>
                  <a:pt x="9989058" y="3085719"/>
                  <a:pt x="10009251" y="3233166"/>
                  <a:pt x="10009251" y="3437382"/>
                </a:cubicBezTo>
                <a:cubicBezTo>
                  <a:pt x="10009251" y="3641598"/>
                  <a:pt x="9989058" y="3788664"/>
                  <a:pt x="9948672" y="3878580"/>
                </a:cubicBezTo>
                <a:cubicBezTo>
                  <a:pt x="9908286" y="3968496"/>
                  <a:pt x="9856851" y="4013454"/>
                  <a:pt x="9794367" y="4013454"/>
                </a:cubicBezTo>
                <a:cubicBezTo>
                  <a:pt x="9733407" y="4013454"/>
                  <a:pt x="9682353" y="3968496"/>
                  <a:pt x="9641205" y="3878580"/>
                </a:cubicBezTo>
                <a:cubicBezTo>
                  <a:pt x="9600056" y="3788664"/>
                  <a:pt x="9579483" y="3641598"/>
                  <a:pt x="9579483" y="3437382"/>
                </a:cubicBezTo>
                <a:cubicBezTo>
                  <a:pt x="9579483" y="3233166"/>
                  <a:pt x="9600056" y="3085719"/>
                  <a:pt x="9641205" y="2995041"/>
                </a:cubicBezTo>
                <a:cubicBezTo>
                  <a:pt x="9682353" y="2904363"/>
                  <a:pt x="9733407" y="2859024"/>
                  <a:pt x="9794367" y="2859024"/>
                </a:cubicBezTo>
                <a:close/>
                <a:moveTo>
                  <a:pt x="7927086" y="2845308"/>
                </a:moveTo>
                <a:lnTo>
                  <a:pt x="7927086" y="2893314"/>
                </a:lnTo>
                <a:cubicBezTo>
                  <a:pt x="7945374" y="2893314"/>
                  <a:pt x="7967091" y="2899791"/>
                  <a:pt x="7992237" y="2912745"/>
                </a:cubicBezTo>
                <a:cubicBezTo>
                  <a:pt x="8017383" y="2925699"/>
                  <a:pt x="8042910" y="2961894"/>
                  <a:pt x="8068818" y="3021330"/>
                </a:cubicBezTo>
                <a:lnTo>
                  <a:pt x="8554124" y="4123287"/>
                </a:lnTo>
                <a:lnTo>
                  <a:pt x="8516874" y="4232910"/>
                </a:lnTo>
                <a:cubicBezTo>
                  <a:pt x="8494014" y="4295394"/>
                  <a:pt x="8465058" y="4341114"/>
                  <a:pt x="8430006" y="4370070"/>
                </a:cubicBezTo>
                <a:cubicBezTo>
                  <a:pt x="8394954" y="4399026"/>
                  <a:pt x="8354568" y="4413504"/>
                  <a:pt x="8308848" y="4413504"/>
                </a:cubicBezTo>
                <a:cubicBezTo>
                  <a:pt x="8302752" y="4413504"/>
                  <a:pt x="8294370" y="4413504"/>
                  <a:pt x="8283702" y="4413504"/>
                </a:cubicBezTo>
                <a:cubicBezTo>
                  <a:pt x="8273034" y="4413504"/>
                  <a:pt x="8263890" y="4412742"/>
                  <a:pt x="8256270" y="4411218"/>
                </a:cubicBezTo>
                <a:cubicBezTo>
                  <a:pt x="8294370" y="4397502"/>
                  <a:pt x="8322945" y="4376928"/>
                  <a:pt x="8341995" y="4349496"/>
                </a:cubicBezTo>
                <a:cubicBezTo>
                  <a:pt x="8361045" y="4322064"/>
                  <a:pt x="8370570" y="4293108"/>
                  <a:pt x="8370570" y="4262628"/>
                </a:cubicBezTo>
                <a:cubicBezTo>
                  <a:pt x="8370570" y="4215384"/>
                  <a:pt x="8354568" y="4179570"/>
                  <a:pt x="8322564" y="4155186"/>
                </a:cubicBezTo>
                <a:cubicBezTo>
                  <a:pt x="8290560" y="4130802"/>
                  <a:pt x="8249412" y="4118610"/>
                  <a:pt x="8199120" y="4118610"/>
                </a:cubicBezTo>
                <a:cubicBezTo>
                  <a:pt x="8144256" y="4118610"/>
                  <a:pt x="8100060" y="4132707"/>
                  <a:pt x="8066532" y="4160901"/>
                </a:cubicBezTo>
                <a:cubicBezTo>
                  <a:pt x="8033004" y="4189095"/>
                  <a:pt x="8016240" y="4226814"/>
                  <a:pt x="8016240" y="4274058"/>
                </a:cubicBezTo>
                <a:cubicBezTo>
                  <a:pt x="8016240" y="4316730"/>
                  <a:pt x="8029194" y="4351782"/>
                  <a:pt x="8055102" y="4379214"/>
                </a:cubicBezTo>
                <a:cubicBezTo>
                  <a:pt x="8081010" y="4406646"/>
                  <a:pt x="8113395" y="4426458"/>
                  <a:pt x="8152257" y="4438650"/>
                </a:cubicBezTo>
                <a:cubicBezTo>
                  <a:pt x="8191119" y="4450842"/>
                  <a:pt x="8228838" y="4456938"/>
                  <a:pt x="8265414" y="4456938"/>
                </a:cubicBezTo>
                <a:cubicBezTo>
                  <a:pt x="8309610" y="4456938"/>
                  <a:pt x="8348472" y="4451985"/>
                  <a:pt x="8382000" y="4442079"/>
                </a:cubicBezTo>
                <a:cubicBezTo>
                  <a:pt x="8415528" y="4432173"/>
                  <a:pt x="8442960" y="4418076"/>
                  <a:pt x="8464296" y="4399788"/>
                </a:cubicBezTo>
                <a:cubicBezTo>
                  <a:pt x="8484108" y="4383024"/>
                  <a:pt x="8502015" y="4361307"/>
                  <a:pt x="8518016" y="4334637"/>
                </a:cubicBezTo>
                <a:cubicBezTo>
                  <a:pt x="8534018" y="4307967"/>
                  <a:pt x="8549640" y="4275582"/>
                  <a:pt x="8564880" y="4237482"/>
                </a:cubicBezTo>
                <a:lnTo>
                  <a:pt x="8651748" y="3992880"/>
                </a:lnTo>
                <a:lnTo>
                  <a:pt x="8974074" y="3087624"/>
                </a:lnTo>
                <a:cubicBezTo>
                  <a:pt x="8998458" y="3020568"/>
                  <a:pt x="9023604" y="2972943"/>
                  <a:pt x="9049512" y="2944749"/>
                </a:cubicBezTo>
                <a:cubicBezTo>
                  <a:pt x="9075419" y="2916555"/>
                  <a:pt x="9102851" y="2898648"/>
                  <a:pt x="9131808" y="2891028"/>
                </a:cubicBezTo>
                <a:lnTo>
                  <a:pt x="9131808" y="2845308"/>
                </a:lnTo>
                <a:cubicBezTo>
                  <a:pt x="9111996" y="2846832"/>
                  <a:pt x="9085326" y="2848356"/>
                  <a:pt x="9051797" y="2849880"/>
                </a:cubicBezTo>
                <a:cubicBezTo>
                  <a:pt x="9018269" y="2851404"/>
                  <a:pt x="8986265" y="2852166"/>
                  <a:pt x="8955786" y="2852166"/>
                </a:cubicBezTo>
                <a:cubicBezTo>
                  <a:pt x="8935974" y="2852166"/>
                  <a:pt x="8913114" y="2851785"/>
                  <a:pt x="8887206" y="2851023"/>
                </a:cubicBezTo>
                <a:cubicBezTo>
                  <a:pt x="8861298" y="2850261"/>
                  <a:pt x="8835390" y="2849499"/>
                  <a:pt x="8809482" y="2848737"/>
                </a:cubicBezTo>
                <a:cubicBezTo>
                  <a:pt x="8783574" y="2847975"/>
                  <a:pt x="8758428" y="2846832"/>
                  <a:pt x="8734044" y="2845308"/>
                </a:cubicBezTo>
                <a:lnTo>
                  <a:pt x="8734044" y="2891028"/>
                </a:lnTo>
                <a:cubicBezTo>
                  <a:pt x="8784336" y="2894076"/>
                  <a:pt x="8823960" y="2908935"/>
                  <a:pt x="8852916" y="2935605"/>
                </a:cubicBezTo>
                <a:cubicBezTo>
                  <a:pt x="8881872" y="2962275"/>
                  <a:pt x="8898636" y="3001899"/>
                  <a:pt x="8903208" y="3054477"/>
                </a:cubicBezTo>
                <a:cubicBezTo>
                  <a:pt x="8907780" y="3107055"/>
                  <a:pt x="8895588" y="3174492"/>
                  <a:pt x="8866632" y="3256788"/>
                </a:cubicBezTo>
                <a:lnTo>
                  <a:pt x="8709628" y="3695975"/>
                </a:lnTo>
                <a:lnTo>
                  <a:pt x="8430006" y="3021330"/>
                </a:lnTo>
                <a:cubicBezTo>
                  <a:pt x="8411718" y="2978658"/>
                  <a:pt x="8407527" y="2948559"/>
                  <a:pt x="8417432" y="2931033"/>
                </a:cubicBezTo>
                <a:cubicBezTo>
                  <a:pt x="8427338" y="2913507"/>
                  <a:pt x="8445626" y="2902839"/>
                  <a:pt x="8472297" y="2899029"/>
                </a:cubicBezTo>
                <a:cubicBezTo>
                  <a:pt x="8498966" y="2895219"/>
                  <a:pt x="8527542" y="2893314"/>
                  <a:pt x="8558022" y="2893314"/>
                </a:cubicBezTo>
                <a:lnTo>
                  <a:pt x="8558022" y="2845308"/>
                </a:lnTo>
                <a:cubicBezTo>
                  <a:pt x="8512302" y="2848356"/>
                  <a:pt x="8463534" y="2851404"/>
                  <a:pt x="8411718" y="2854452"/>
                </a:cubicBezTo>
                <a:cubicBezTo>
                  <a:pt x="8359902" y="2857500"/>
                  <a:pt x="8302752" y="2859024"/>
                  <a:pt x="8240268" y="2859024"/>
                </a:cubicBezTo>
                <a:cubicBezTo>
                  <a:pt x="8189976" y="2859024"/>
                  <a:pt x="8137779" y="2857881"/>
                  <a:pt x="8083677" y="2855595"/>
                </a:cubicBezTo>
                <a:cubicBezTo>
                  <a:pt x="8029575" y="2853309"/>
                  <a:pt x="7977378" y="2849880"/>
                  <a:pt x="7927086" y="2845308"/>
                </a:cubicBezTo>
                <a:close/>
                <a:moveTo>
                  <a:pt x="10950321" y="2820162"/>
                </a:moveTo>
                <a:cubicBezTo>
                  <a:pt x="10903078" y="2830830"/>
                  <a:pt x="10851642" y="2838831"/>
                  <a:pt x="10796015" y="2844165"/>
                </a:cubicBezTo>
                <a:cubicBezTo>
                  <a:pt x="10740390" y="2849499"/>
                  <a:pt x="10680572" y="2852166"/>
                  <a:pt x="10616565" y="2852166"/>
                </a:cubicBezTo>
                <a:cubicBezTo>
                  <a:pt x="10570844" y="2852166"/>
                  <a:pt x="10523601" y="2849880"/>
                  <a:pt x="10474833" y="2845308"/>
                </a:cubicBezTo>
                <a:lnTo>
                  <a:pt x="10474833" y="2893314"/>
                </a:lnTo>
                <a:cubicBezTo>
                  <a:pt x="10531220" y="2893314"/>
                  <a:pt x="10569701" y="2909697"/>
                  <a:pt x="10590276" y="2942463"/>
                </a:cubicBezTo>
                <a:cubicBezTo>
                  <a:pt x="10610850" y="2975229"/>
                  <a:pt x="10621137" y="3025902"/>
                  <a:pt x="10621137" y="3094482"/>
                </a:cubicBezTo>
                <a:lnTo>
                  <a:pt x="10621137" y="3672840"/>
                </a:lnTo>
                <a:cubicBezTo>
                  <a:pt x="10621137" y="3747516"/>
                  <a:pt x="10626471" y="3808476"/>
                  <a:pt x="10637139" y="3855720"/>
                </a:cubicBezTo>
                <a:cubicBezTo>
                  <a:pt x="10647806" y="3902964"/>
                  <a:pt x="10666094" y="3941064"/>
                  <a:pt x="10692003" y="3970020"/>
                </a:cubicBezTo>
                <a:cubicBezTo>
                  <a:pt x="10714862" y="3995928"/>
                  <a:pt x="10746105" y="4017264"/>
                  <a:pt x="10785729" y="4034028"/>
                </a:cubicBezTo>
                <a:cubicBezTo>
                  <a:pt x="10825353" y="4050792"/>
                  <a:pt x="10877169" y="4059174"/>
                  <a:pt x="10941176" y="4059174"/>
                </a:cubicBezTo>
                <a:cubicBezTo>
                  <a:pt x="11020424" y="4059174"/>
                  <a:pt x="11092433" y="4042791"/>
                  <a:pt x="11157204" y="4010025"/>
                </a:cubicBezTo>
                <a:cubicBezTo>
                  <a:pt x="11221974" y="3977259"/>
                  <a:pt x="11272647" y="3922776"/>
                  <a:pt x="11309222" y="3846576"/>
                </a:cubicBezTo>
                <a:lnTo>
                  <a:pt x="11309222" y="4052316"/>
                </a:lnTo>
                <a:cubicBezTo>
                  <a:pt x="11357992" y="4040124"/>
                  <a:pt x="11409807" y="4031742"/>
                  <a:pt x="11464671" y="4027170"/>
                </a:cubicBezTo>
                <a:cubicBezTo>
                  <a:pt x="11519535" y="4022598"/>
                  <a:pt x="11578971" y="4020312"/>
                  <a:pt x="11642979" y="4020312"/>
                </a:cubicBezTo>
                <a:cubicBezTo>
                  <a:pt x="11690222" y="4020312"/>
                  <a:pt x="11737467" y="4022598"/>
                  <a:pt x="11784711" y="4027170"/>
                </a:cubicBezTo>
                <a:lnTo>
                  <a:pt x="11784711" y="3979164"/>
                </a:lnTo>
                <a:cubicBezTo>
                  <a:pt x="11729847" y="3979164"/>
                  <a:pt x="11691747" y="3962781"/>
                  <a:pt x="11670411" y="3930015"/>
                </a:cubicBezTo>
                <a:cubicBezTo>
                  <a:pt x="11649074" y="3897249"/>
                  <a:pt x="11638407" y="3846576"/>
                  <a:pt x="11638407" y="3777996"/>
                </a:cubicBezTo>
                <a:lnTo>
                  <a:pt x="11638407" y="2820162"/>
                </a:lnTo>
                <a:cubicBezTo>
                  <a:pt x="11591163" y="2830830"/>
                  <a:pt x="11539728" y="2838831"/>
                  <a:pt x="11484101" y="2844165"/>
                </a:cubicBezTo>
                <a:cubicBezTo>
                  <a:pt x="11428476" y="2849499"/>
                  <a:pt x="11368658" y="2852166"/>
                  <a:pt x="11304651" y="2852166"/>
                </a:cubicBezTo>
                <a:cubicBezTo>
                  <a:pt x="11258930" y="2852166"/>
                  <a:pt x="11211687" y="2849880"/>
                  <a:pt x="11162919" y="2845308"/>
                </a:cubicBezTo>
                <a:lnTo>
                  <a:pt x="11162919" y="2893314"/>
                </a:lnTo>
                <a:cubicBezTo>
                  <a:pt x="11219306" y="2893314"/>
                  <a:pt x="11257787" y="2909697"/>
                  <a:pt x="11278362" y="2942463"/>
                </a:cubicBezTo>
                <a:cubicBezTo>
                  <a:pt x="11298936" y="2975229"/>
                  <a:pt x="11309222" y="3025902"/>
                  <a:pt x="11309222" y="3094482"/>
                </a:cubicBezTo>
                <a:lnTo>
                  <a:pt x="11309222" y="3693414"/>
                </a:lnTo>
                <a:cubicBezTo>
                  <a:pt x="11309222" y="3743706"/>
                  <a:pt x="11298936" y="3789045"/>
                  <a:pt x="11278362" y="3829431"/>
                </a:cubicBezTo>
                <a:cubicBezTo>
                  <a:pt x="11257787" y="3869817"/>
                  <a:pt x="11231118" y="3901440"/>
                  <a:pt x="11198351" y="3924300"/>
                </a:cubicBezTo>
                <a:cubicBezTo>
                  <a:pt x="11165586" y="3947160"/>
                  <a:pt x="11128629" y="3958590"/>
                  <a:pt x="11087480" y="3958590"/>
                </a:cubicBezTo>
                <a:cubicBezTo>
                  <a:pt x="11049381" y="3958590"/>
                  <a:pt x="11020424" y="3950589"/>
                  <a:pt x="11000612" y="3934587"/>
                </a:cubicBezTo>
                <a:cubicBezTo>
                  <a:pt x="10980801" y="3918585"/>
                  <a:pt x="10967465" y="3896106"/>
                  <a:pt x="10960608" y="3867150"/>
                </a:cubicBezTo>
                <a:cubicBezTo>
                  <a:pt x="10953750" y="3838194"/>
                  <a:pt x="10950321" y="3804666"/>
                  <a:pt x="10950321" y="3766566"/>
                </a:cubicBezTo>
                <a:close/>
                <a:moveTo>
                  <a:pt x="9794367" y="2813304"/>
                </a:moveTo>
                <a:cubicBezTo>
                  <a:pt x="9686163" y="2813304"/>
                  <a:pt x="9589769" y="2833878"/>
                  <a:pt x="9505188" y="2875026"/>
                </a:cubicBezTo>
                <a:cubicBezTo>
                  <a:pt x="9420606" y="2916174"/>
                  <a:pt x="9354312" y="2982468"/>
                  <a:pt x="9306306" y="3073908"/>
                </a:cubicBezTo>
                <a:cubicBezTo>
                  <a:pt x="9258299" y="3165348"/>
                  <a:pt x="9234297" y="3286506"/>
                  <a:pt x="9234297" y="3437382"/>
                </a:cubicBezTo>
                <a:cubicBezTo>
                  <a:pt x="9234297" y="3588258"/>
                  <a:pt x="9258299" y="3709035"/>
                  <a:pt x="9306306" y="3799713"/>
                </a:cubicBezTo>
                <a:cubicBezTo>
                  <a:pt x="9354312" y="3890391"/>
                  <a:pt x="9420606" y="3956304"/>
                  <a:pt x="9505188" y="3997452"/>
                </a:cubicBezTo>
                <a:cubicBezTo>
                  <a:pt x="9589769" y="4038600"/>
                  <a:pt x="9686163" y="4059174"/>
                  <a:pt x="9794367" y="4059174"/>
                </a:cubicBezTo>
                <a:cubicBezTo>
                  <a:pt x="9905619" y="4059174"/>
                  <a:pt x="10003155" y="4038600"/>
                  <a:pt x="10086975" y="3997452"/>
                </a:cubicBezTo>
                <a:cubicBezTo>
                  <a:pt x="10170795" y="3956304"/>
                  <a:pt x="10236326" y="3890391"/>
                  <a:pt x="10283571" y="3799713"/>
                </a:cubicBezTo>
                <a:cubicBezTo>
                  <a:pt x="10330815" y="3709035"/>
                  <a:pt x="10354437" y="3588258"/>
                  <a:pt x="10354437" y="3437382"/>
                </a:cubicBezTo>
                <a:cubicBezTo>
                  <a:pt x="10354437" y="3286506"/>
                  <a:pt x="10330815" y="3165348"/>
                  <a:pt x="10283571" y="3073908"/>
                </a:cubicBezTo>
                <a:cubicBezTo>
                  <a:pt x="10236326" y="2982468"/>
                  <a:pt x="10170795" y="2916174"/>
                  <a:pt x="10086975" y="2875026"/>
                </a:cubicBezTo>
                <a:cubicBezTo>
                  <a:pt x="10003155" y="2833878"/>
                  <a:pt x="9905619" y="2813304"/>
                  <a:pt x="9794367" y="2813304"/>
                </a:cubicBezTo>
                <a:close/>
                <a:moveTo>
                  <a:pt x="5587746" y="2813304"/>
                </a:moveTo>
                <a:cubicBezTo>
                  <a:pt x="5506974" y="2813304"/>
                  <a:pt x="5433822" y="2829306"/>
                  <a:pt x="5368291" y="2861310"/>
                </a:cubicBezTo>
                <a:cubicBezTo>
                  <a:pt x="5302759" y="2893314"/>
                  <a:pt x="5250943" y="2948178"/>
                  <a:pt x="5212843" y="3025902"/>
                </a:cubicBezTo>
                <a:lnTo>
                  <a:pt x="5212843" y="2820162"/>
                </a:lnTo>
                <a:cubicBezTo>
                  <a:pt x="5165599" y="2830830"/>
                  <a:pt x="5114164" y="2838831"/>
                  <a:pt x="5058537" y="2844165"/>
                </a:cubicBezTo>
                <a:cubicBezTo>
                  <a:pt x="5002911" y="2849499"/>
                  <a:pt x="4943094" y="2852166"/>
                  <a:pt x="4879087" y="2852166"/>
                </a:cubicBezTo>
                <a:cubicBezTo>
                  <a:pt x="4833367" y="2852166"/>
                  <a:pt x="4786123" y="2849880"/>
                  <a:pt x="4737354" y="2845308"/>
                </a:cubicBezTo>
                <a:lnTo>
                  <a:pt x="4737354" y="2893314"/>
                </a:lnTo>
                <a:cubicBezTo>
                  <a:pt x="4793743" y="2893314"/>
                  <a:pt x="4832224" y="2909697"/>
                  <a:pt x="4852797" y="2942463"/>
                </a:cubicBezTo>
                <a:cubicBezTo>
                  <a:pt x="4873371" y="2975229"/>
                  <a:pt x="4883659" y="3025902"/>
                  <a:pt x="4883659" y="3094482"/>
                </a:cubicBezTo>
                <a:lnTo>
                  <a:pt x="4883659" y="3814572"/>
                </a:lnTo>
                <a:cubicBezTo>
                  <a:pt x="4883659" y="3878580"/>
                  <a:pt x="4872610" y="3922014"/>
                  <a:pt x="4850511" y="3944874"/>
                </a:cubicBezTo>
                <a:cubicBezTo>
                  <a:pt x="4828414" y="3967734"/>
                  <a:pt x="4790694" y="3979164"/>
                  <a:pt x="4737354" y="3979164"/>
                </a:cubicBezTo>
                <a:lnTo>
                  <a:pt x="4737354" y="4027170"/>
                </a:lnTo>
                <a:cubicBezTo>
                  <a:pt x="4767835" y="4025646"/>
                  <a:pt x="4813555" y="4023741"/>
                  <a:pt x="4874515" y="4021455"/>
                </a:cubicBezTo>
                <a:cubicBezTo>
                  <a:pt x="4935475" y="4019169"/>
                  <a:pt x="4994911" y="4018026"/>
                  <a:pt x="5052822" y="4018026"/>
                </a:cubicBezTo>
                <a:cubicBezTo>
                  <a:pt x="5109211" y="4018026"/>
                  <a:pt x="5163693" y="4019169"/>
                  <a:pt x="5216271" y="4021455"/>
                </a:cubicBezTo>
                <a:cubicBezTo>
                  <a:pt x="5268850" y="4023741"/>
                  <a:pt x="5308854" y="4025646"/>
                  <a:pt x="5336286" y="4027170"/>
                </a:cubicBezTo>
                <a:lnTo>
                  <a:pt x="5336286" y="3979164"/>
                </a:lnTo>
                <a:cubicBezTo>
                  <a:pt x="5292090" y="3979164"/>
                  <a:pt x="5260468" y="3967734"/>
                  <a:pt x="5241418" y="3944874"/>
                </a:cubicBezTo>
                <a:cubicBezTo>
                  <a:pt x="5222368" y="3922014"/>
                  <a:pt x="5212843" y="3878580"/>
                  <a:pt x="5212843" y="3814572"/>
                </a:cubicBezTo>
                <a:lnTo>
                  <a:pt x="5212843" y="3179064"/>
                </a:lnTo>
                <a:cubicBezTo>
                  <a:pt x="5212843" y="3128772"/>
                  <a:pt x="5223129" y="3083433"/>
                  <a:pt x="5243703" y="3043047"/>
                </a:cubicBezTo>
                <a:cubicBezTo>
                  <a:pt x="5264277" y="3002661"/>
                  <a:pt x="5291710" y="2971038"/>
                  <a:pt x="5326000" y="2948178"/>
                </a:cubicBezTo>
                <a:cubicBezTo>
                  <a:pt x="5360290" y="2925318"/>
                  <a:pt x="5398009" y="2913888"/>
                  <a:pt x="5439157" y="2913888"/>
                </a:cubicBezTo>
                <a:cubicBezTo>
                  <a:pt x="5478780" y="2913888"/>
                  <a:pt x="5508498" y="2921889"/>
                  <a:pt x="5528311" y="2937891"/>
                </a:cubicBezTo>
                <a:cubicBezTo>
                  <a:pt x="5548122" y="2953893"/>
                  <a:pt x="5561838" y="2975991"/>
                  <a:pt x="5569458" y="3004185"/>
                </a:cubicBezTo>
                <a:cubicBezTo>
                  <a:pt x="5577078" y="3032379"/>
                  <a:pt x="5580888" y="3065526"/>
                  <a:pt x="5580888" y="3103626"/>
                </a:cubicBezTo>
                <a:lnTo>
                  <a:pt x="5580888" y="3814572"/>
                </a:lnTo>
                <a:cubicBezTo>
                  <a:pt x="5580888" y="3878580"/>
                  <a:pt x="5571744" y="3922014"/>
                  <a:pt x="5553457" y="3944874"/>
                </a:cubicBezTo>
                <a:cubicBezTo>
                  <a:pt x="5535168" y="3967734"/>
                  <a:pt x="5503164" y="3979164"/>
                  <a:pt x="5457444" y="3979164"/>
                </a:cubicBezTo>
                <a:lnTo>
                  <a:pt x="5457444" y="4027170"/>
                </a:lnTo>
                <a:cubicBezTo>
                  <a:pt x="5486400" y="4025646"/>
                  <a:pt x="5528691" y="4023741"/>
                  <a:pt x="5584317" y="4021455"/>
                </a:cubicBezTo>
                <a:cubicBezTo>
                  <a:pt x="5639943" y="4019169"/>
                  <a:pt x="5696712" y="4018026"/>
                  <a:pt x="5754624" y="4018026"/>
                </a:cubicBezTo>
                <a:cubicBezTo>
                  <a:pt x="5811012" y="4018026"/>
                  <a:pt x="5868162" y="4019169"/>
                  <a:pt x="5926074" y="4021455"/>
                </a:cubicBezTo>
                <a:cubicBezTo>
                  <a:pt x="5983986" y="4023741"/>
                  <a:pt x="6027420" y="4025646"/>
                  <a:pt x="6056376" y="4027170"/>
                </a:cubicBezTo>
                <a:lnTo>
                  <a:pt x="6056376" y="3979164"/>
                </a:lnTo>
                <a:cubicBezTo>
                  <a:pt x="6003036" y="3979164"/>
                  <a:pt x="5965317" y="3967734"/>
                  <a:pt x="5943219" y="3944874"/>
                </a:cubicBezTo>
                <a:cubicBezTo>
                  <a:pt x="5921121" y="3922014"/>
                  <a:pt x="5910072" y="3878580"/>
                  <a:pt x="5910072" y="3814572"/>
                </a:cubicBezTo>
                <a:lnTo>
                  <a:pt x="5910072" y="3199638"/>
                </a:lnTo>
                <a:cubicBezTo>
                  <a:pt x="5910072" y="3121914"/>
                  <a:pt x="5904358" y="3060192"/>
                  <a:pt x="5892927" y="3014472"/>
                </a:cubicBezTo>
                <a:cubicBezTo>
                  <a:pt x="5881497" y="2968752"/>
                  <a:pt x="5863590" y="2931414"/>
                  <a:pt x="5839207" y="2902458"/>
                </a:cubicBezTo>
                <a:cubicBezTo>
                  <a:pt x="5816346" y="2875026"/>
                  <a:pt x="5784723" y="2853309"/>
                  <a:pt x="5744337" y="2837307"/>
                </a:cubicBezTo>
                <a:cubicBezTo>
                  <a:pt x="5703951" y="2821305"/>
                  <a:pt x="5651754" y="2813304"/>
                  <a:pt x="5587746" y="2813304"/>
                </a:cubicBezTo>
                <a:close/>
                <a:moveTo>
                  <a:pt x="4102608" y="2813304"/>
                </a:moveTo>
                <a:cubicBezTo>
                  <a:pt x="4032505" y="2813304"/>
                  <a:pt x="3967354" y="2820162"/>
                  <a:pt x="3907155" y="2833878"/>
                </a:cubicBezTo>
                <a:cubicBezTo>
                  <a:pt x="3846958" y="2847594"/>
                  <a:pt x="3795523" y="2866644"/>
                  <a:pt x="3752851" y="2891028"/>
                </a:cubicBezTo>
                <a:cubicBezTo>
                  <a:pt x="3713227" y="2916936"/>
                  <a:pt x="3682365" y="2944368"/>
                  <a:pt x="3660267" y="2973324"/>
                </a:cubicBezTo>
                <a:cubicBezTo>
                  <a:pt x="3638170" y="3002280"/>
                  <a:pt x="3627120" y="3038856"/>
                  <a:pt x="3627120" y="3083052"/>
                </a:cubicBezTo>
                <a:cubicBezTo>
                  <a:pt x="3627120" y="3131820"/>
                  <a:pt x="3641217" y="3173349"/>
                  <a:pt x="3669412" y="3207639"/>
                </a:cubicBezTo>
                <a:cubicBezTo>
                  <a:pt x="3697606" y="3241929"/>
                  <a:pt x="3739135" y="3259074"/>
                  <a:pt x="3793998" y="3259074"/>
                </a:cubicBezTo>
                <a:cubicBezTo>
                  <a:pt x="3842766" y="3259074"/>
                  <a:pt x="3885057" y="3243834"/>
                  <a:pt x="3920872" y="3213354"/>
                </a:cubicBezTo>
                <a:cubicBezTo>
                  <a:pt x="3956686" y="3182874"/>
                  <a:pt x="3974592" y="3141726"/>
                  <a:pt x="3974592" y="3089910"/>
                </a:cubicBezTo>
                <a:cubicBezTo>
                  <a:pt x="3974592" y="3050286"/>
                  <a:pt x="3962781" y="3014853"/>
                  <a:pt x="3939160" y="2983611"/>
                </a:cubicBezTo>
                <a:cubicBezTo>
                  <a:pt x="3915537" y="2952369"/>
                  <a:pt x="3882390" y="2929128"/>
                  <a:pt x="3839719" y="2913888"/>
                </a:cubicBezTo>
                <a:cubicBezTo>
                  <a:pt x="3859530" y="2894076"/>
                  <a:pt x="3884677" y="2879979"/>
                  <a:pt x="3915156" y="2871597"/>
                </a:cubicBezTo>
                <a:cubicBezTo>
                  <a:pt x="3945636" y="2863215"/>
                  <a:pt x="3976116" y="2859024"/>
                  <a:pt x="4006597" y="2859024"/>
                </a:cubicBezTo>
                <a:cubicBezTo>
                  <a:pt x="4049269" y="2859024"/>
                  <a:pt x="4083939" y="2867406"/>
                  <a:pt x="4110609" y="2884170"/>
                </a:cubicBezTo>
                <a:cubicBezTo>
                  <a:pt x="4137280" y="2900934"/>
                  <a:pt x="4157092" y="2924937"/>
                  <a:pt x="4170046" y="2956179"/>
                </a:cubicBezTo>
                <a:cubicBezTo>
                  <a:pt x="4183000" y="2987421"/>
                  <a:pt x="4189477" y="3022854"/>
                  <a:pt x="4189477" y="3062478"/>
                </a:cubicBezTo>
                <a:lnTo>
                  <a:pt x="4189477" y="3240786"/>
                </a:lnTo>
                <a:cubicBezTo>
                  <a:pt x="4189477" y="3275838"/>
                  <a:pt x="4174618" y="3304413"/>
                  <a:pt x="4144899" y="3326511"/>
                </a:cubicBezTo>
                <a:cubicBezTo>
                  <a:pt x="4115181" y="3348609"/>
                  <a:pt x="4076320" y="3367659"/>
                  <a:pt x="4028314" y="3383661"/>
                </a:cubicBezTo>
                <a:cubicBezTo>
                  <a:pt x="3980307" y="3399663"/>
                  <a:pt x="3930016" y="3416046"/>
                  <a:pt x="3877438" y="3432810"/>
                </a:cubicBezTo>
                <a:cubicBezTo>
                  <a:pt x="3824860" y="3449574"/>
                  <a:pt x="3774948" y="3470910"/>
                  <a:pt x="3727705" y="3496818"/>
                </a:cubicBezTo>
                <a:cubicBezTo>
                  <a:pt x="3680461" y="3522726"/>
                  <a:pt x="3641979" y="3556254"/>
                  <a:pt x="3612261" y="3597402"/>
                </a:cubicBezTo>
                <a:cubicBezTo>
                  <a:pt x="3582544" y="3638550"/>
                  <a:pt x="3567685" y="3691890"/>
                  <a:pt x="3567685" y="3757422"/>
                </a:cubicBezTo>
                <a:cubicBezTo>
                  <a:pt x="3567685" y="3809238"/>
                  <a:pt x="3578353" y="3856863"/>
                  <a:pt x="3599688" y="3900297"/>
                </a:cubicBezTo>
                <a:cubicBezTo>
                  <a:pt x="3621025" y="3943731"/>
                  <a:pt x="3654552" y="3978402"/>
                  <a:pt x="3700273" y="4004310"/>
                </a:cubicBezTo>
                <a:cubicBezTo>
                  <a:pt x="3745992" y="4030218"/>
                  <a:pt x="3803142" y="4043172"/>
                  <a:pt x="3871723" y="4043172"/>
                </a:cubicBezTo>
                <a:cubicBezTo>
                  <a:pt x="3946399" y="4043172"/>
                  <a:pt x="4009645" y="4026789"/>
                  <a:pt x="4061461" y="3994023"/>
                </a:cubicBezTo>
                <a:cubicBezTo>
                  <a:pt x="4113276" y="3961257"/>
                  <a:pt x="4157472" y="3915918"/>
                  <a:pt x="4194049" y="3858006"/>
                </a:cubicBezTo>
                <a:cubicBezTo>
                  <a:pt x="4194049" y="3894582"/>
                  <a:pt x="4201287" y="3926586"/>
                  <a:pt x="4215765" y="3954018"/>
                </a:cubicBezTo>
                <a:cubicBezTo>
                  <a:pt x="4230243" y="3981450"/>
                  <a:pt x="4254246" y="4003167"/>
                  <a:pt x="4287775" y="4019169"/>
                </a:cubicBezTo>
                <a:cubicBezTo>
                  <a:pt x="4321302" y="4035171"/>
                  <a:pt x="4366261" y="4043172"/>
                  <a:pt x="4422648" y="4043172"/>
                </a:cubicBezTo>
                <a:cubicBezTo>
                  <a:pt x="4474464" y="4043172"/>
                  <a:pt x="4521327" y="4035933"/>
                  <a:pt x="4563238" y="4021455"/>
                </a:cubicBezTo>
                <a:cubicBezTo>
                  <a:pt x="4605147" y="4006977"/>
                  <a:pt x="4642104" y="3986022"/>
                  <a:pt x="4674108" y="3958590"/>
                </a:cubicBezTo>
                <a:lnTo>
                  <a:pt x="4651249" y="3919728"/>
                </a:lnTo>
                <a:cubicBezTo>
                  <a:pt x="4636009" y="3930396"/>
                  <a:pt x="4621911" y="3939540"/>
                  <a:pt x="4608957" y="3947160"/>
                </a:cubicBezTo>
                <a:cubicBezTo>
                  <a:pt x="4596004" y="3954780"/>
                  <a:pt x="4582668" y="3958590"/>
                  <a:pt x="4568952" y="3958590"/>
                </a:cubicBezTo>
                <a:cubicBezTo>
                  <a:pt x="4550665" y="3958590"/>
                  <a:pt x="4537710" y="3951351"/>
                  <a:pt x="4530090" y="3936873"/>
                </a:cubicBezTo>
                <a:cubicBezTo>
                  <a:pt x="4522470" y="3922395"/>
                  <a:pt x="4518660" y="3896106"/>
                  <a:pt x="4518660" y="3858006"/>
                </a:cubicBezTo>
                <a:lnTo>
                  <a:pt x="4518660" y="3236214"/>
                </a:lnTo>
                <a:cubicBezTo>
                  <a:pt x="4518660" y="3158490"/>
                  <a:pt x="4513327" y="3094101"/>
                  <a:pt x="4502658" y="3043047"/>
                </a:cubicBezTo>
                <a:cubicBezTo>
                  <a:pt x="4491990" y="2991993"/>
                  <a:pt x="4469131" y="2948940"/>
                  <a:pt x="4434079" y="2913888"/>
                </a:cubicBezTo>
                <a:cubicBezTo>
                  <a:pt x="4395978" y="2875788"/>
                  <a:pt x="4348734" y="2849499"/>
                  <a:pt x="4292347" y="2835021"/>
                </a:cubicBezTo>
                <a:cubicBezTo>
                  <a:pt x="4235958" y="2820543"/>
                  <a:pt x="4172712" y="2813304"/>
                  <a:pt x="4102608" y="2813304"/>
                </a:cubicBezTo>
                <a:close/>
                <a:moveTo>
                  <a:pt x="643890" y="2408682"/>
                </a:moveTo>
                <a:cubicBezTo>
                  <a:pt x="649986" y="2486406"/>
                  <a:pt x="654177" y="2561082"/>
                  <a:pt x="656463" y="2632710"/>
                </a:cubicBezTo>
                <a:cubicBezTo>
                  <a:pt x="658749" y="2704338"/>
                  <a:pt x="659892" y="2759202"/>
                  <a:pt x="659892" y="2797302"/>
                </a:cubicBezTo>
                <a:cubicBezTo>
                  <a:pt x="659892" y="2830830"/>
                  <a:pt x="659511" y="2862834"/>
                  <a:pt x="658749" y="2893314"/>
                </a:cubicBezTo>
                <a:cubicBezTo>
                  <a:pt x="657987" y="2923794"/>
                  <a:pt x="656082" y="2949702"/>
                  <a:pt x="653034" y="2971038"/>
                </a:cubicBezTo>
                <a:lnTo>
                  <a:pt x="705612" y="2971038"/>
                </a:lnTo>
                <a:cubicBezTo>
                  <a:pt x="733044" y="2841498"/>
                  <a:pt x="765048" y="2739771"/>
                  <a:pt x="801624" y="2665857"/>
                </a:cubicBezTo>
                <a:cubicBezTo>
                  <a:pt x="838200" y="2591943"/>
                  <a:pt x="882396" y="2539365"/>
                  <a:pt x="934212" y="2508123"/>
                </a:cubicBezTo>
                <a:cubicBezTo>
                  <a:pt x="986029" y="2476881"/>
                  <a:pt x="1046988" y="2461260"/>
                  <a:pt x="1117092" y="2461260"/>
                </a:cubicBezTo>
                <a:lnTo>
                  <a:pt x="1167384" y="2461260"/>
                </a:lnTo>
                <a:lnTo>
                  <a:pt x="1167384" y="3766566"/>
                </a:lnTo>
                <a:cubicBezTo>
                  <a:pt x="1167384" y="3827526"/>
                  <a:pt x="1161289" y="3873246"/>
                  <a:pt x="1149097" y="3903726"/>
                </a:cubicBezTo>
                <a:cubicBezTo>
                  <a:pt x="1136904" y="3934206"/>
                  <a:pt x="1113282" y="3954399"/>
                  <a:pt x="1078230" y="3964305"/>
                </a:cubicBezTo>
                <a:cubicBezTo>
                  <a:pt x="1043179" y="3974211"/>
                  <a:pt x="991362" y="3979926"/>
                  <a:pt x="922782" y="3981450"/>
                </a:cubicBezTo>
                <a:lnTo>
                  <a:pt x="922782" y="4027170"/>
                </a:lnTo>
                <a:cubicBezTo>
                  <a:pt x="968502" y="4025646"/>
                  <a:pt x="1028700" y="4024122"/>
                  <a:pt x="1103377" y="4022598"/>
                </a:cubicBezTo>
                <a:cubicBezTo>
                  <a:pt x="1178052" y="4021074"/>
                  <a:pt x="1257300" y="4020312"/>
                  <a:pt x="1341120" y="4020312"/>
                </a:cubicBezTo>
                <a:cubicBezTo>
                  <a:pt x="1426464" y="4020312"/>
                  <a:pt x="1508379" y="4021074"/>
                  <a:pt x="1586865" y="4022598"/>
                </a:cubicBezTo>
                <a:cubicBezTo>
                  <a:pt x="1665352" y="4024122"/>
                  <a:pt x="1728216" y="4025646"/>
                  <a:pt x="1775461" y="4027170"/>
                </a:cubicBezTo>
                <a:lnTo>
                  <a:pt x="1775461" y="3981450"/>
                </a:lnTo>
                <a:cubicBezTo>
                  <a:pt x="1708404" y="3979926"/>
                  <a:pt x="1657350" y="3974211"/>
                  <a:pt x="1622298" y="3964305"/>
                </a:cubicBezTo>
                <a:cubicBezTo>
                  <a:pt x="1587246" y="3954399"/>
                  <a:pt x="1563243" y="3934206"/>
                  <a:pt x="1550290" y="3903726"/>
                </a:cubicBezTo>
                <a:cubicBezTo>
                  <a:pt x="1537336" y="3873246"/>
                  <a:pt x="1530858" y="3827526"/>
                  <a:pt x="1530858" y="3766566"/>
                </a:cubicBezTo>
                <a:lnTo>
                  <a:pt x="1530858" y="2461260"/>
                </a:lnTo>
                <a:lnTo>
                  <a:pt x="1583436" y="2461260"/>
                </a:lnTo>
                <a:cubicBezTo>
                  <a:pt x="1653540" y="2461260"/>
                  <a:pt x="1714500" y="2476881"/>
                  <a:pt x="1766316" y="2508123"/>
                </a:cubicBezTo>
                <a:cubicBezTo>
                  <a:pt x="1818133" y="2539365"/>
                  <a:pt x="1862710" y="2592324"/>
                  <a:pt x="1900047" y="2667000"/>
                </a:cubicBezTo>
                <a:cubicBezTo>
                  <a:pt x="1937385" y="2741676"/>
                  <a:pt x="1968246" y="2843022"/>
                  <a:pt x="1992630" y="2971038"/>
                </a:cubicBezTo>
                <a:lnTo>
                  <a:pt x="2045208" y="2971038"/>
                </a:lnTo>
                <a:cubicBezTo>
                  <a:pt x="2043684" y="2949702"/>
                  <a:pt x="2042161" y="2923794"/>
                  <a:pt x="2040636" y="2893314"/>
                </a:cubicBezTo>
                <a:cubicBezTo>
                  <a:pt x="2039112" y="2862834"/>
                  <a:pt x="2038350" y="2830830"/>
                  <a:pt x="2038350" y="2797302"/>
                </a:cubicBezTo>
                <a:cubicBezTo>
                  <a:pt x="2038350" y="2759202"/>
                  <a:pt x="2039493" y="2704338"/>
                  <a:pt x="2041779" y="2632710"/>
                </a:cubicBezTo>
                <a:cubicBezTo>
                  <a:pt x="2044066" y="2561082"/>
                  <a:pt x="2048257" y="2486406"/>
                  <a:pt x="2054353" y="2408682"/>
                </a:cubicBezTo>
                <a:cubicBezTo>
                  <a:pt x="1987296" y="2410206"/>
                  <a:pt x="1911858" y="2411730"/>
                  <a:pt x="1828039" y="2413254"/>
                </a:cubicBezTo>
                <a:cubicBezTo>
                  <a:pt x="1744218" y="2414778"/>
                  <a:pt x="1660779" y="2415540"/>
                  <a:pt x="1577721" y="2415540"/>
                </a:cubicBezTo>
                <a:cubicBezTo>
                  <a:pt x="1494664" y="2415540"/>
                  <a:pt x="1418844" y="2415540"/>
                  <a:pt x="1350264" y="2415540"/>
                </a:cubicBezTo>
                <a:cubicBezTo>
                  <a:pt x="1283208" y="2415540"/>
                  <a:pt x="1207770" y="2415540"/>
                  <a:pt x="1123950" y="2415540"/>
                </a:cubicBezTo>
                <a:cubicBezTo>
                  <a:pt x="1040130" y="2415540"/>
                  <a:pt x="956691" y="2414778"/>
                  <a:pt x="873633" y="2413254"/>
                </a:cubicBezTo>
                <a:cubicBezTo>
                  <a:pt x="790575" y="2411730"/>
                  <a:pt x="713994" y="2410206"/>
                  <a:pt x="643890" y="2408682"/>
                </a:cubicBezTo>
                <a:close/>
                <a:moveTo>
                  <a:pt x="2629662" y="2239518"/>
                </a:moveTo>
                <a:cubicBezTo>
                  <a:pt x="2582419" y="2250186"/>
                  <a:pt x="2530603" y="2258187"/>
                  <a:pt x="2474214" y="2263521"/>
                </a:cubicBezTo>
                <a:cubicBezTo>
                  <a:pt x="2417827" y="2268855"/>
                  <a:pt x="2358391" y="2271522"/>
                  <a:pt x="2295906" y="2271522"/>
                </a:cubicBezTo>
                <a:cubicBezTo>
                  <a:pt x="2250187" y="2271522"/>
                  <a:pt x="2202942" y="2269236"/>
                  <a:pt x="2154174" y="2264664"/>
                </a:cubicBezTo>
                <a:lnTo>
                  <a:pt x="2154174" y="2312670"/>
                </a:lnTo>
                <a:cubicBezTo>
                  <a:pt x="2210562" y="2312670"/>
                  <a:pt x="2249044" y="2329053"/>
                  <a:pt x="2269618" y="2361819"/>
                </a:cubicBezTo>
                <a:cubicBezTo>
                  <a:pt x="2290192" y="2394585"/>
                  <a:pt x="2300478" y="2445258"/>
                  <a:pt x="2300478" y="2513838"/>
                </a:cubicBezTo>
                <a:lnTo>
                  <a:pt x="2300478" y="3814572"/>
                </a:lnTo>
                <a:cubicBezTo>
                  <a:pt x="2300478" y="3878580"/>
                  <a:pt x="2289429" y="3922014"/>
                  <a:pt x="2267332" y="3944874"/>
                </a:cubicBezTo>
                <a:cubicBezTo>
                  <a:pt x="2245233" y="3967734"/>
                  <a:pt x="2207515" y="3979164"/>
                  <a:pt x="2154174" y="3979164"/>
                </a:cubicBezTo>
                <a:lnTo>
                  <a:pt x="2154174" y="4027170"/>
                </a:lnTo>
                <a:cubicBezTo>
                  <a:pt x="2184654" y="4025646"/>
                  <a:pt x="2229994" y="4023741"/>
                  <a:pt x="2290192" y="4021455"/>
                </a:cubicBezTo>
                <a:cubicBezTo>
                  <a:pt x="2350390" y="4019169"/>
                  <a:pt x="2410207" y="4018026"/>
                  <a:pt x="2469643" y="4018026"/>
                </a:cubicBezTo>
                <a:cubicBezTo>
                  <a:pt x="2524507" y="4018026"/>
                  <a:pt x="2578608" y="4019169"/>
                  <a:pt x="2631948" y="4021455"/>
                </a:cubicBezTo>
                <a:cubicBezTo>
                  <a:pt x="2685289" y="4023741"/>
                  <a:pt x="2725675" y="4025646"/>
                  <a:pt x="2753107" y="4027170"/>
                </a:cubicBezTo>
                <a:lnTo>
                  <a:pt x="2753107" y="3979164"/>
                </a:lnTo>
                <a:cubicBezTo>
                  <a:pt x="2707386" y="3979164"/>
                  <a:pt x="2675383" y="3967734"/>
                  <a:pt x="2657094" y="3944874"/>
                </a:cubicBezTo>
                <a:cubicBezTo>
                  <a:pt x="2638807" y="3922014"/>
                  <a:pt x="2629662" y="3878580"/>
                  <a:pt x="2629662" y="3814572"/>
                </a:cubicBezTo>
                <a:lnTo>
                  <a:pt x="2629662" y="3176778"/>
                </a:lnTo>
                <a:cubicBezTo>
                  <a:pt x="2629662" y="3124962"/>
                  <a:pt x="2639950" y="3079242"/>
                  <a:pt x="2660524" y="3039618"/>
                </a:cubicBezTo>
                <a:cubicBezTo>
                  <a:pt x="2681098" y="2999994"/>
                  <a:pt x="2708530" y="2969133"/>
                  <a:pt x="2742820" y="2947035"/>
                </a:cubicBezTo>
                <a:cubicBezTo>
                  <a:pt x="2777110" y="2924937"/>
                  <a:pt x="2814828" y="2913888"/>
                  <a:pt x="2855977" y="2913888"/>
                </a:cubicBezTo>
                <a:cubicBezTo>
                  <a:pt x="2894077" y="2913888"/>
                  <a:pt x="2923414" y="2921889"/>
                  <a:pt x="2943988" y="2937891"/>
                </a:cubicBezTo>
                <a:cubicBezTo>
                  <a:pt x="2964561" y="2953893"/>
                  <a:pt x="2978659" y="2975991"/>
                  <a:pt x="2986278" y="3004185"/>
                </a:cubicBezTo>
                <a:cubicBezTo>
                  <a:pt x="2993898" y="3032379"/>
                  <a:pt x="2997708" y="3065526"/>
                  <a:pt x="2997708" y="3103626"/>
                </a:cubicBezTo>
                <a:lnTo>
                  <a:pt x="2997708" y="3814572"/>
                </a:lnTo>
                <a:cubicBezTo>
                  <a:pt x="2997708" y="3878580"/>
                  <a:pt x="2988564" y="3922014"/>
                  <a:pt x="2970276" y="3944874"/>
                </a:cubicBezTo>
                <a:cubicBezTo>
                  <a:pt x="2951989" y="3967734"/>
                  <a:pt x="2919985" y="3979164"/>
                  <a:pt x="2874265" y="3979164"/>
                </a:cubicBezTo>
                <a:lnTo>
                  <a:pt x="2874265" y="4027170"/>
                </a:lnTo>
                <a:cubicBezTo>
                  <a:pt x="2901697" y="4025646"/>
                  <a:pt x="2943226" y="4023741"/>
                  <a:pt x="2998851" y="4021455"/>
                </a:cubicBezTo>
                <a:cubicBezTo>
                  <a:pt x="3054477" y="4019169"/>
                  <a:pt x="3112009" y="4018026"/>
                  <a:pt x="3171444" y="4018026"/>
                </a:cubicBezTo>
                <a:cubicBezTo>
                  <a:pt x="3226309" y="4018026"/>
                  <a:pt x="3283077" y="4019169"/>
                  <a:pt x="3341751" y="4021455"/>
                </a:cubicBezTo>
                <a:cubicBezTo>
                  <a:pt x="3400426" y="4023741"/>
                  <a:pt x="3444240" y="4025646"/>
                  <a:pt x="3473197" y="4027170"/>
                </a:cubicBezTo>
                <a:lnTo>
                  <a:pt x="3473197" y="3979164"/>
                </a:lnTo>
                <a:cubicBezTo>
                  <a:pt x="3419856" y="3979164"/>
                  <a:pt x="3382138" y="3967734"/>
                  <a:pt x="3360039" y="3944874"/>
                </a:cubicBezTo>
                <a:cubicBezTo>
                  <a:pt x="3337941" y="3922014"/>
                  <a:pt x="3326893" y="3878580"/>
                  <a:pt x="3326893" y="3814572"/>
                </a:cubicBezTo>
                <a:lnTo>
                  <a:pt x="3326893" y="3199638"/>
                </a:lnTo>
                <a:cubicBezTo>
                  <a:pt x="3326893" y="3121914"/>
                  <a:pt x="3321177" y="3060192"/>
                  <a:pt x="3309748" y="3014472"/>
                </a:cubicBezTo>
                <a:cubicBezTo>
                  <a:pt x="3298318" y="2968752"/>
                  <a:pt x="3279649" y="2931414"/>
                  <a:pt x="3253740" y="2902458"/>
                </a:cubicBezTo>
                <a:cubicBezTo>
                  <a:pt x="3230880" y="2875026"/>
                  <a:pt x="3199639" y="2853309"/>
                  <a:pt x="3160015" y="2837307"/>
                </a:cubicBezTo>
                <a:cubicBezTo>
                  <a:pt x="3120391" y="2821305"/>
                  <a:pt x="3067813" y="2813304"/>
                  <a:pt x="3002280" y="2813304"/>
                </a:cubicBezTo>
                <a:cubicBezTo>
                  <a:pt x="2921509" y="2813304"/>
                  <a:pt x="2848738" y="2828925"/>
                  <a:pt x="2783968" y="2860167"/>
                </a:cubicBezTo>
                <a:cubicBezTo>
                  <a:pt x="2719197" y="2891409"/>
                  <a:pt x="2667763" y="2946654"/>
                  <a:pt x="2629662" y="3025902"/>
                </a:cubicBezTo>
                <a:close/>
                <a:moveTo>
                  <a:pt x="6601587" y="2237232"/>
                </a:moveTo>
                <a:cubicBezTo>
                  <a:pt x="6554343" y="2247900"/>
                  <a:pt x="6502527" y="2255901"/>
                  <a:pt x="6446139" y="2261235"/>
                </a:cubicBezTo>
                <a:cubicBezTo>
                  <a:pt x="6389751" y="2266569"/>
                  <a:pt x="6330315" y="2269236"/>
                  <a:pt x="6267831" y="2269236"/>
                </a:cubicBezTo>
                <a:cubicBezTo>
                  <a:pt x="6222111" y="2269236"/>
                  <a:pt x="6174867" y="2266950"/>
                  <a:pt x="6126099" y="2262378"/>
                </a:cubicBezTo>
                <a:lnTo>
                  <a:pt x="6126099" y="2310384"/>
                </a:lnTo>
                <a:cubicBezTo>
                  <a:pt x="6182487" y="2310384"/>
                  <a:pt x="6220968" y="2326767"/>
                  <a:pt x="6241542" y="2359533"/>
                </a:cubicBezTo>
                <a:cubicBezTo>
                  <a:pt x="6262116" y="2392299"/>
                  <a:pt x="6272403" y="2442972"/>
                  <a:pt x="6272403" y="2511552"/>
                </a:cubicBezTo>
                <a:lnTo>
                  <a:pt x="6272403" y="3814572"/>
                </a:lnTo>
                <a:cubicBezTo>
                  <a:pt x="6272403" y="3878580"/>
                  <a:pt x="6261354" y="3922014"/>
                  <a:pt x="6239256" y="3944874"/>
                </a:cubicBezTo>
                <a:cubicBezTo>
                  <a:pt x="6217158" y="3967734"/>
                  <a:pt x="6179439" y="3979164"/>
                  <a:pt x="6126099" y="3979164"/>
                </a:cubicBezTo>
                <a:lnTo>
                  <a:pt x="6126099" y="4027170"/>
                </a:lnTo>
                <a:cubicBezTo>
                  <a:pt x="6156579" y="4025646"/>
                  <a:pt x="6201918" y="4023741"/>
                  <a:pt x="6262116" y="4021455"/>
                </a:cubicBezTo>
                <a:cubicBezTo>
                  <a:pt x="6322314" y="4019169"/>
                  <a:pt x="6382131" y="4018026"/>
                  <a:pt x="6441567" y="4018026"/>
                </a:cubicBezTo>
                <a:cubicBezTo>
                  <a:pt x="6499479" y="4018026"/>
                  <a:pt x="6556248" y="4019169"/>
                  <a:pt x="6611874" y="4021455"/>
                </a:cubicBezTo>
                <a:cubicBezTo>
                  <a:pt x="6667500" y="4023741"/>
                  <a:pt x="6709791" y="4025646"/>
                  <a:pt x="6738747" y="4027170"/>
                </a:cubicBezTo>
                <a:lnTo>
                  <a:pt x="6738747" y="3979164"/>
                </a:lnTo>
                <a:cubicBezTo>
                  <a:pt x="6688455" y="3979164"/>
                  <a:pt x="6653022" y="3967734"/>
                  <a:pt x="6632448" y="3944874"/>
                </a:cubicBezTo>
                <a:cubicBezTo>
                  <a:pt x="6611874" y="3922014"/>
                  <a:pt x="6601587" y="3878580"/>
                  <a:pt x="6601587" y="3814572"/>
                </a:cubicBezTo>
                <a:lnTo>
                  <a:pt x="6601587" y="3422799"/>
                </a:lnTo>
                <a:lnTo>
                  <a:pt x="6629305" y="3426238"/>
                </a:lnTo>
                <a:cubicBezTo>
                  <a:pt x="6640925" y="3428714"/>
                  <a:pt x="6651118" y="3432048"/>
                  <a:pt x="6659880" y="3436239"/>
                </a:cubicBezTo>
                <a:cubicBezTo>
                  <a:pt x="6677406" y="3444621"/>
                  <a:pt x="6695313" y="3463290"/>
                  <a:pt x="6713601" y="3492246"/>
                </a:cubicBezTo>
                <a:lnTo>
                  <a:pt x="6939915" y="3901440"/>
                </a:lnTo>
                <a:cubicBezTo>
                  <a:pt x="6953631" y="3924300"/>
                  <a:pt x="6955155" y="3942969"/>
                  <a:pt x="6944487" y="3957447"/>
                </a:cubicBezTo>
                <a:cubicBezTo>
                  <a:pt x="6933819" y="3971925"/>
                  <a:pt x="6913245" y="3979164"/>
                  <a:pt x="6882765" y="3979164"/>
                </a:cubicBezTo>
                <a:lnTo>
                  <a:pt x="6882765" y="4027170"/>
                </a:lnTo>
                <a:cubicBezTo>
                  <a:pt x="6910197" y="4025646"/>
                  <a:pt x="6952107" y="4023741"/>
                  <a:pt x="7008495" y="4021455"/>
                </a:cubicBezTo>
                <a:cubicBezTo>
                  <a:pt x="7064883" y="4019169"/>
                  <a:pt x="7121271" y="4018026"/>
                  <a:pt x="7177659" y="4018026"/>
                </a:cubicBezTo>
                <a:cubicBezTo>
                  <a:pt x="7223379" y="4018026"/>
                  <a:pt x="7269099" y="4019169"/>
                  <a:pt x="7314819" y="4021455"/>
                </a:cubicBezTo>
                <a:cubicBezTo>
                  <a:pt x="7360539" y="4023741"/>
                  <a:pt x="7394829" y="4025646"/>
                  <a:pt x="7417689" y="4027170"/>
                </a:cubicBezTo>
                <a:lnTo>
                  <a:pt x="7417689" y="3979164"/>
                </a:lnTo>
                <a:cubicBezTo>
                  <a:pt x="7391781" y="3970020"/>
                  <a:pt x="7369683" y="3954780"/>
                  <a:pt x="7351395" y="3933444"/>
                </a:cubicBezTo>
                <a:cubicBezTo>
                  <a:pt x="7333107" y="3912108"/>
                  <a:pt x="7315581" y="3887724"/>
                  <a:pt x="7298817" y="3860292"/>
                </a:cubicBezTo>
                <a:lnTo>
                  <a:pt x="6915171" y="3218637"/>
                </a:lnTo>
                <a:lnTo>
                  <a:pt x="7061073" y="3067050"/>
                </a:lnTo>
                <a:cubicBezTo>
                  <a:pt x="7109841" y="3019806"/>
                  <a:pt x="7157847" y="2980944"/>
                  <a:pt x="7205091" y="2950464"/>
                </a:cubicBezTo>
                <a:cubicBezTo>
                  <a:pt x="7252335" y="2919984"/>
                  <a:pt x="7299579" y="2900172"/>
                  <a:pt x="7346823" y="2891028"/>
                </a:cubicBezTo>
                <a:lnTo>
                  <a:pt x="7346823" y="2845308"/>
                </a:lnTo>
                <a:cubicBezTo>
                  <a:pt x="7328535" y="2846832"/>
                  <a:pt x="7304151" y="2847975"/>
                  <a:pt x="7273671" y="2848737"/>
                </a:cubicBezTo>
                <a:cubicBezTo>
                  <a:pt x="7243191" y="2849499"/>
                  <a:pt x="7210806" y="2850261"/>
                  <a:pt x="7176516" y="2851023"/>
                </a:cubicBezTo>
                <a:cubicBezTo>
                  <a:pt x="7142226" y="2851785"/>
                  <a:pt x="7109841" y="2852166"/>
                  <a:pt x="7079361" y="2852166"/>
                </a:cubicBezTo>
                <a:cubicBezTo>
                  <a:pt x="7044309" y="2852166"/>
                  <a:pt x="7001637" y="2851404"/>
                  <a:pt x="6951345" y="2849880"/>
                </a:cubicBezTo>
                <a:cubicBezTo>
                  <a:pt x="6901053" y="2848356"/>
                  <a:pt x="6854571" y="2846832"/>
                  <a:pt x="6811899" y="2845308"/>
                </a:cubicBezTo>
                <a:lnTo>
                  <a:pt x="6811899" y="2891028"/>
                </a:lnTo>
                <a:cubicBezTo>
                  <a:pt x="6865239" y="2892552"/>
                  <a:pt x="6908292" y="2904744"/>
                  <a:pt x="6941058" y="2927604"/>
                </a:cubicBezTo>
                <a:cubicBezTo>
                  <a:pt x="6973824" y="2950464"/>
                  <a:pt x="6990207" y="2980944"/>
                  <a:pt x="6990207" y="3019044"/>
                </a:cubicBezTo>
                <a:cubicBezTo>
                  <a:pt x="6990207" y="3057144"/>
                  <a:pt x="6964299" y="3100578"/>
                  <a:pt x="6912483" y="3149346"/>
                </a:cubicBezTo>
                <a:lnTo>
                  <a:pt x="6738747" y="3318510"/>
                </a:lnTo>
                <a:cubicBezTo>
                  <a:pt x="6718935" y="3339846"/>
                  <a:pt x="6697218" y="3354324"/>
                  <a:pt x="6673596" y="3361944"/>
                </a:cubicBezTo>
                <a:cubicBezTo>
                  <a:pt x="6661785" y="3365754"/>
                  <a:pt x="6648926" y="3368993"/>
                  <a:pt x="6635020" y="3371660"/>
                </a:cubicBezTo>
                <a:lnTo>
                  <a:pt x="6601587" y="3376345"/>
                </a:lnTo>
                <a:close/>
                <a:moveTo>
                  <a:pt x="0" y="0"/>
                </a:moveTo>
                <a:lnTo>
                  <a:pt x="12192000" y="0"/>
                </a:lnTo>
                <a:lnTo>
                  <a:pt x="12192000" y="6858000"/>
                </a:lnTo>
                <a:lnTo>
                  <a:pt x="0" y="685800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582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E7E216-BA57-49F1-B76C-C833564B33D1}"/>
              </a:ext>
            </a:extLst>
          </p:cNvPr>
          <p:cNvGrpSpPr/>
          <p:nvPr/>
        </p:nvGrpSpPr>
        <p:grpSpPr>
          <a:xfrm>
            <a:off x="533400" y="-7720265"/>
            <a:ext cx="11201400" cy="6005765"/>
            <a:chOff x="495300" y="242635"/>
            <a:chExt cx="11201400" cy="6012689"/>
          </a:xfrm>
        </p:grpSpPr>
        <p:sp>
          <p:nvSpPr>
            <p:cNvPr id="3" name="TextBox 2">
              <a:extLst>
                <a:ext uri="{FF2B5EF4-FFF2-40B4-BE49-F238E27FC236}">
                  <a16:creationId xmlns:a16="http://schemas.microsoft.com/office/drawing/2014/main" id="{756233F6-EC5F-410C-A4D6-635B01F84447}"/>
                </a:ext>
              </a:extLst>
            </p:cNvPr>
            <p:cNvSpPr txBox="1"/>
            <p:nvPr/>
          </p:nvSpPr>
          <p:spPr>
            <a:xfrm>
              <a:off x="495300" y="242635"/>
              <a:ext cx="11201400" cy="1631216"/>
            </a:xfrm>
            <a:prstGeom prst="rect">
              <a:avLst/>
            </a:prstGeom>
            <a:noFill/>
          </p:spPr>
          <p:txBody>
            <a:bodyPr wrap="square" rtlCol="0">
              <a:spAutoFit/>
            </a:bodyPr>
            <a:lstStyle/>
            <a:p>
              <a:r>
                <a:rPr lang="en-US" sz="10000" dirty="0">
                  <a:latin typeface="Playfair Display" pitchFamily="2" charset="0"/>
                </a:rPr>
                <a:t>Problem Statement</a:t>
              </a:r>
            </a:p>
          </p:txBody>
        </p:sp>
        <p:sp>
          <p:nvSpPr>
            <p:cNvPr id="10" name="TextBox 9">
              <a:extLst>
                <a:ext uri="{FF2B5EF4-FFF2-40B4-BE49-F238E27FC236}">
                  <a16:creationId xmlns:a16="http://schemas.microsoft.com/office/drawing/2014/main" id="{E6EC3098-53CD-468C-A96C-464CF25B5546}"/>
                </a:ext>
              </a:extLst>
            </p:cNvPr>
            <p:cNvSpPr txBox="1"/>
            <p:nvPr/>
          </p:nvSpPr>
          <p:spPr>
            <a:xfrm>
              <a:off x="495301" y="1782818"/>
              <a:ext cx="11201398" cy="447250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Time Consuming Manual Processes</a:t>
              </a:r>
            </a:p>
            <a:p>
              <a:pPr marL="457200" indent="-457200">
                <a:lnSpc>
                  <a:spcPct val="150000"/>
                </a:lnSpc>
                <a:buFont typeface="Arial" panose="020B0604020202020204" pitchFamily="34" charset="0"/>
                <a:buChar char="•"/>
              </a:pPr>
              <a:r>
                <a:rPr lang="en-US" sz="2400" dirty="0"/>
                <a:t>Appointment Conflicts and Overbooking</a:t>
              </a:r>
            </a:p>
            <a:p>
              <a:pPr marL="457200" indent="-457200">
                <a:lnSpc>
                  <a:spcPct val="150000"/>
                </a:lnSpc>
                <a:buFont typeface="Arial" panose="020B0604020202020204" pitchFamily="34" charset="0"/>
                <a:buChar char="•"/>
              </a:pPr>
              <a:r>
                <a:rPr lang="en-US" sz="2400" dirty="0"/>
                <a:t>Limited Accessibility</a:t>
              </a:r>
            </a:p>
            <a:p>
              <a:pPr marL="457200" indent="-457200">
                <a:lnSpc>
                  <a:spcPct val="150000"/>
                </a:lnSpc>
                <a:buFont typeface="Arial" panose="020B0604020202020204" pitchFamily="34" charset="0"/>
                <a:buChar char="•"/>
              </a:pPr>
              <a:r>
                <a:rPr lang="en-US" sz="2400" dirty="0"/>
                <a:t>Missed Appointments and No-Shows</a:t>
              </a:r>
            </a:p>
            <a:p>
              <a:pPr marL="457200" indent="-457200">
                <a:lnSpc>
                  <a:spcPct val="150000"/>
                </a:lnSpc>
                <a:buFont typeface="Arial" panose="020B0604020202020204" pitchFamily="34" charset="0"/>
                <a:buChar char="•"/>
              </a:pPr>
              <a:r>
                <a:rPr lang="en-US" sz="2400" dirty="0"/>
                <a:t>Limited Patient Engagement</a:t>
              </a:r>
            </a:p>
            <a:p>
              <a:pPr marL="457200" indent="-457200">
                <a:lnSpc>
                  <a:spcPct val="150000"/>
                </a:lnSpc>
                <a:buFont typeface="Arial" panose="020B0604020202020204" pitchFamily="34" charset="0"/>
                <a:buChar char="•"/>
              </a:pPr>
              <a:r>
                <a:rPr lang="en-US" sz="2400" dirty="0"/>
                <a:t>Lack of Real-time Information</a:t>
              </a:r>
            </a:p>
            <a:p>
              <a:pPr marL="457200" indent="-457200">
                <a:lnSpc>
                  <a:spcPct val="150000"/>
                </a:lnSpc>
                <a:buFont typeface="Arial" panose="020B0604020202020204" pitchFamily="34" charset="0"/>
                <a:buChar char="•"/>
              </a:pPr>
              <a:r>
                <a:rPr lang="en-US" sz="2400" dirty="0"/>
                <a:t>Inefficient Resource Allocation</a:t>
              </a:r>
            </a:p>
            <a:p>
              <a:pPr marL="457200" indent="-457200">
                <a:lnSpc>
                  <a:spcPct val="150000"/>
                </a:lnSpc>
                <a:buFont typeface="Arial" panose="020B0604020202020204" pitchFamily="34" charset="0"/>
                <a:buChar char="•"/>
              </a:pPr>
              <a:r>
                <a:rPr lang="en-US" sz="2400" dirty="0"/>
                <a:t>Difficulty in Managing Multiple Providers</a:t>
              </a:r>
            </a:p>
          </p:txBody>
        </p:sp>
      </p:grpSp>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0DA23185-960E-41F4-9DCD-F42449E1127A}"/>
                  </a:ext>
                </a:extLst>
              </p:cNvPr>
              <p:cNvGraphicFramePr>
                <a:graphicFrameLocks noChangeAspect="1"/>
              </p:cNvGraphicFramePr>
              <p:nvPr>
                <p:extLst>
                  <p:ext uri="{D42A27DB-BD31-4B8C-83A1-F6EECF244321}">
                    <p14:modId xmlns:p14="http://schemas.microsoft.com/office/powerpoint/2010/main" val="1565392995"/>
                  </p:ext>
                </p:extLst>
              </p:nvPr>
            </p:nvGraphicFramePr>
            <p:xfrm>
              <a:off x="-6096000" y="-3526068"/>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3" name="Slide Zoom 32">
                <a:hlinkClick r:id="rId3" action="ppaction://hlinksldjump"/>
                <a:extLst>
                  <a:ext uri="{FF2B5EF4-FFF2-40B4-BE49-F238E27FC236}">
                    <a16:creationId xmlns:a16="http://schemas.microsoft.com/office/drawing/2014/main" id="{0DA23185-960E-41F4-9DCD-F42449E1127A}"/>
                  </a:ext>
                </a:extLst>
              </p:cNvPr>
              <p:cNvPicPr>
                <a:picLocks noGrp="1" noRot="1" noChangeAspect="1" noMove="1" noResize="1" noEditPoints="1" noAdjustHandles="1" noChangeArrowheads="1" noChangeShapeType="1"/>
              </p:cNvPicPr>
              <p:nvPr/>
            </p:nvPicPr>
            <p:blipFill>
              <a:blip r:embed="rId4"/>
              <a:stretch>
                <a:fillRect/>
              </a:stretch>
            </p:blipFill>
            <p:spPr>
              <a:xfrm>
                <a:off x="-6096000" y="-3526068"/>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90B351EC-8037-46CE-84EB-7A4E425A18D2}"/>
                  </a:ext>
                </a:extLst>
              </p:cNvPr>
              <p:cNvGraphicFramePr>
                <a:graphicFrameLocks noChangeAspect="1"/>
              </p:cNvGraphicFramePr>
              <p:nvPr>
                <p:extLst>
                  <p:ext uri="{D42A27DB-BD31-4B8C-83A1-F6EECF244321}">
                    <p14:modId xmlns:p14="http://schemas.microsoft.com/office/powerpoint/2010/main" val="3134493394"/>
                  </p:ext>
                </p:extLst>
              </p:nvPr>
            </p:nvGraphicFramePr>
            <p:xfrm>
              <a:off x="12224679" y="-342900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4" name="Slide Zoom 33">
                <a:hlinkClick r:id="rId6" action="ppaction://hlinksldjump"/>
                <a:extLst>
                  <a:ext uri="{FF2B5EF4-FFF2-40B4-BE49-F238E27FC236}">
                    <a16:creationId xmlns:a16="http://schemas.microsoft.com/office/drawing/2014/main" id="{90B351EC-8037-46CE-84EB-7A4E425A18D2}"/>
                  </a:ext>
                </a:extLst>
              </p:cNvPr>
              <p:cNvPicPr>
                <a:picLocks noGrp="1" noRot="1" noChangeAspect="1" noMove="1" noResize="1" noEditPoints="1" noAdjustHandles="1" noChangeArrowheads="1" noChangeShapeType="1"/>
              </p:cNvPicPr>
              <p:nvPr/>
            </p:nvPicPr>
            <p:blipFill>
              <a:blip r:embed="rId7"/>
              <a:stretch>
                <a:fillRect/>
              </a:stretch>
            </p:blipFill>
            <p:spPr>
              <a:xfrm>
                <a:off x="12224679"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9E8799C0-9670-4CBF-B42F-ECFB7202E4AA}"/>
                  </a:ext>
                </a:extLst>
              </p:cNvPr>
              <p:cNvGraphicFramePr>
                <a:graphicFrameLocks noChangeAspect="1"/>
              </p:cNvGraphicFramePr>
              <p:nvPr>
                <p:extLst>
                  <p:ext uri="{D42A27DB-BD31-4B8C-83A1-F6EECF244321}">
                    <p14:modId xmlns:p14="http://schemas.microsoft.com/office/powerpoint/2010/main" val="190700270"/>
                  </p:ext>
                </p:extLst>
              </p:nvPr>
            </p:nvGraphicFramePr>
            <p:xfrm>
              <a:off x="12262686" y="688381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5" name="Slide Zoom 34">
                <a:hlinkClick r:id="rId9" action="ppaction://hlinksldjump"/>
                <a:extLst>
                  <a:ext uri="{FF2B5EF4-FFF2-40B4-BE49-F238E27FC236}">
                    <a16:creationId xmlns:a16="http://schemas.microsoft.com/office/drawing/2014/main" id="{9E8799C0-9670-4CBF-B42F-ECFB7202E4AA}"/>
                  </a:ext>
                </a:extLst>
              </p:cNvPr>
              <p:cNvPicPr>
                <a:picLocks noGrp="1" noRot="1" noChangeAspect="1" noMove="1" noResize="1" noEditPoints="1" noAdjustHandles="1" noChangeArrowheads="1" noChangeShapeType="1"/>
              </p:cNvPicPr>
              <p:nvPr/>
            </p:nvPicPr>
            <p:blipFill>
              <a:blip r:embed="rId10"/>
              <a:stretch>
                <a:fillRect/>
              </a:stretch>
            </p:blipFill>
            <p:spPr>
              <a:xfrm>
                <a:off x="12262686" y="688381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6016F5DC-0B1A-49A2-B912-B5729F6A426E}"/>
                  </a:ext>
                </a:extLst>
              </p:cNvPr>
              <p:cNvGraphicFramePr>
                <a:graphicFrameLocks noChangeAspect="1"/>
              </p:cNvGraphicFramePr>
              <p:nvPr>
                <p:extLst>
                  <p:ext uri="{D42A27DB-BD31-4B8C-83A1-F6EECF244321}">
                    <p14:modId xmlns:p14="http://schemas.microsoft.com/office/powerpoint/2010/main" val="2239670130"/>
                  </p:ext>
                </p:extLst>
              </p:nvPr>
            </p:nvGraphicFramePr>
            <p:xfrm>
              <a:off x="-6096000" y="6858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6" name="Slide Zoom 35">
                <a:hlinkClick r:id="rId12" action="ppaction://hlinksldjump"/>
                <a:extLst>
                  <a:ext uri="{FF2B5EF4-FFF2-40B4-BE49-F238E27FC236}">
                    <a16:creationId xmlns:a16="http://schemas.microsoft.com/office/drawing/2014/main" id="{6016F5DC-0B1A-49A2-B912-B5729F6A426E}"/>
                  </a:ext>
                </a:extLst>
              </p:cNvPr>
              <p:cNvPicPr>
                <a:picLocks noGrp="1" noRot="1" noChangeAspect="1" noMove="1" noResize="1" noEditPoints="1" noAdjustHandles="1" noChangeArrowheads="1" noChangeShapeType="1"/>
              </p:cNvPicPr>
              <p:nvPr/>
            </p:nvPicPr>
            <p:blipFill>
              <a:blip r:embed="rId13"/>
              <a:stretch>
                <a:fillRect/>
              </a:stretch>
            </p:blipFill>
            <p:spPr>
              <a:xfrm>
                <a:off x="-6096000" y="6858000"/>
                <a:ext cx="6096000" cy="3429000"/>
              </a:xfrm>
              <a:prstGeom prst="rect">
                <a:avLst/>
              </a:prstGeom>
              <a:ln w="3175">
                <a:solidFill>
                  <a:prstClr val="ltGray"/>
                </a:solidFill>
              </a:ln>
            </p:spPr>
          </p:pic>
        </mc:Fallback>
      </mc:AlternateContent>
      <p:grpSp>
        <p:nvGrpSpPr>
          <p:cNvPr id="19" name="Group 18">
            <a:extLst>
              <a:ext uri="{FF2B5EF4-FFF2-40B4-BE49-F238E27FC236}">
                <a16:creationId xmlns:a16="http://schemas.microsoft.com/office/drawing/2014/main" id="{7B7AE4CD-C919-4B42-9DD9-5673F5484AEF}"/>
              </a:ext>
            </a:extLst>
          </p:cNvPr>
          <p:cNvGrpSpPr/>
          <p:nvPr/>
        </p:nvGrpSpPr>
        <p:grpSpPr>
          <a:xfrm>
            <a:off x="495301" y="279931"/>
            <a:ext cx="11201398" cy="6078913"/>
            <a:chOff x="592031" y="976111"/>
            <a:chExt cx="11201398" cy="6198336"/>
          </a:xfrm>
        </p:grpSpPr>
        <p:sp>
          <p:nvSpPr>
            <p:cNvPr id="20" name="TextBox 19">
              <a:extLst>
                <a:ext uri="{FF2B5EF4-FFF2-40B4-BE49-F238E27FC236}">
                  <a16:creationId xmlns:a16="http://schemas.microsoft.com/office/drawing/2014/main" id="{EC84733D-270F-43BF-A51A-346CF5FF1DCB}"/>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21" name="TextBox 20">
              <a:extLst>
                <a:ext uri="{FF2B5EF4-FFF2-40B4-BE49-F238E27FC236}">
                  <a16:creationId xmlns:a16="http://schemas.microsoft.com/office/drawing/2014/main" id="{343A5A74-B9F4-4883-9E52-88916EEC9851}"/>
                </a:ext>
              </a:extLst>
            </p:cNvPr>
            <p:cNvSpPr txBox="1"/>
            <p:nvPr/>
          </p:nvSpPr>
          <p:spPr>
            <a:xfrm>
              <a:off x="592031" y="2441532"/>
              <a:ext cx="11201398" cy="473291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solidFill>
                    <a:srgbClr val="FFF5E4"/>
                  </a:solidFill>
                </a:rPr>
                <a:t>Customizable Profiles</a:t>
              </a:r>
            </a:p>
          </p:txBody>
        </p:sp>
      </p:grpSp>
    </p:spTree>
    <p:extLst>
      <p:ext uri="{BB962C8B-B14F-4D97-AF65-F5344CB8AC3E}">
        <p14:creationId xmlns:p14="http://schemas.microsoft.com/office/powerpoint/2010/main" val="19482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DADF151E-1C29-4404-AF71-87634B24F22D}"/>
                  </a:ext>
                </a:extLst>
              </p:cNvPr>
              <p:cNvGraphicFramePr>
                <a:graphicFrameLocks noChangeAspect="1"/>
              </p:cNvGraphicFramePr>
              <p:nvPr>
                <p:extLst>
                  <p:ext uri="{D42A27DB-BD31-4B8C-83A1-F6EECF244321}">
                    <p14:modId xmlns:p14="http://schemas.microsoft.com/office/powerpoint/2010/main" val="843352489"/>
                  </p:ext>
                </p:extLst>
              </p:nvPr>
            </p:nvGraphicFramePr>
            <p:xfrm>
              <a:off x="0" y="0"/>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19" name="Slide Zoom 18">
                <a:hlinkClick r:id="rId3" action="ppaction://hlinksldjump"/>
                <a:extLst>
                  <a:ext uri="{FF2B5EF4-FFF2-40B4-BE49-F238E27FC236}">
                    <a16:creationId xmlns:a16="http://schemas.microsoft.com/office/drawing/2014/main" id="{DADF151E-1C29-4404-AF71-87634B24F22D}"/>
                  </a:ext>
                </a:extLst>
              </p:cNvPr>
              <p:cNvPicPr>
                <a:picLocks noGrp="1" noRot="1" noChangeAspect="1" noMove="1" noResize="1" noEditPoints="1" noAdjustHandles="1" noChangeArrowheads="1" noChangeShapeType="1"/>
              </p:cNvPicPr>
              <p:nvPr/>
            </p:nvPicPr>
            <p:blipFill>
              <a:blip r:embed="rId4"/>
              <a:stretch>
                <a:fillRect/>
              </a:stretch>
            </p:blipFill>
            <p:spPr>
              <a:xfrm>
                <a:off x="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458A34E5-60F2-436F-8A18-0E9B3B0C120F}"/>
                  </a:ext>
                </a:extLst>
              </p:cNvPr>
              <p:cNvGraphicFramePr>
                <a:graphicFrameLocks noChangeAspect="1"/>
              </p:cNvGraphicFramePr>
              <p:nvPr>
                <p:extLst>
                  <p:ext uri="{D42A27DB-BD31-4B8C-83A1-F6EECF244321}">
                    <p14:modId xmlns:p14="http://schemas.microsoft.com/office/powerpoint/2010/main" val="1023393741"/>
                  </p:ext>
                </p:extLst>
              </p:nvPr>
            </p:nvGraphicFramePr>
            <p:xfrm>
              <a:off x="6096000" y="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1" name="Slide Zoom 20">
                <a:hlinkClick r:id="rId6" action="ppaction://hlinksldjump"/>
                <a:extLst>
                  <a:ext uri="{FF2B5EF4-FFF2-40B4-BE49-F238E27FC236}">
                    <a16:creationId xmlns:a16="http://schemas.microsoft.com/office/drawing/2014/main" id="{458A34E5-60F2-436F-8A18-0E9B3B0C120F}"/>
                  </a:ext>
                </a:extLst>
              </p:cNvPr>
              <p:cNvPicPr>
                <a:picLocks noGrp="1" noRot="1" noChangeAspect="1" noMove="1" noResize="1" noEditPoints="1" noAdjustHandles="1" noChangeArrowheads="1" noChangeShapeType="1"/>
              </p:cNvPicPr>
              <p:nvPr/>
            </p:nvPicPr>
            <p:blipFill>
              <a:blip r:embed="rId7"/>
              <a:stretch>
                <a:fillRect/>
              </a:stretch>
            </p:blipFill>
            <p:spPr>
              <a:xfrm>
                <a:off x="609600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4DCD8ED-7CCB-474D-9BD0-D37D765E0288}"/>
                  </a:ext>
                </a:extLst>
              </p:cNvPr>
              <p:cNvGraphicFramePr>
                <a:graphicFrameLocks noChangeAspect="1"/>
              </p:cNvGraphicFramePr>
              <p:nvPr>
                <p:extLst>
                  <p:ext uri="{D42A27DB-BD31-4B8C-83A1-F6EECF244321}">
                    <p14:modId xmlns:p14="http://schemas.microsoft.com/office/powerpoint/2010/main" val="1899653415"/>
                  </p:ext>
                </p:extLst>
              </p:nvPr>
            </p:nvGraphicFramePr>
            <p:xfrm>
              <a:off x="6096000" y="342900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3" name="Slide Zoom 22">
                <a:hlinkClick r:id="rId9" action="ppaction://hlinksldjump"/>
                <a:extLst>
                  <a:ext uri="{FF2B5EF4-FFF2-40B4-BE49-F238E27FC236}">
                    <a16:creationId xmlns:a16="http://schemas.microsoft.com/office/drawing/2014/main" id="{B4DCD8ED-7CCB-474D-9BD0-D37D765E0288}"/>
                  </a:ext>
                </a:extLst>
              </p:cNvPr>
              <p:cNvPicPr>
                <a:picLocks noGrp="1" noRot="1" noChangeAspect="1" noMove="1" noResize="1" noEditPoints="1" noAdjustHandles="1" noChangeArrowheads="1" noChangeShapeType="1"/>
              </p:cNvPicPr>
              <p:nvPr/>
            </p:nvPicPr>
            <p:blipFill>
              <a:blip r:embed="rId10"/>
              <a:stretch>
                <a:fillRect/>
              </a:stretch>
            </p:blipFill>
            <p:spPr>
              <a:xfrm>
                <a:off x="6096000"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ECCB896E-F42C-437A-90EA-C8AD4FB54033}"/>
                  </a:ext>
                </a:extLst>
              </p:cNvPr>
              <p:cNvGraphicFramePr>
                <a:graphicFrameLocks noChangeAspect="1"/>
              </p:cNvGraphicFramePr>
              <p:nvPr>
                <p:extLst>
                  <p:ext uri="{D42A27DB-BD31-4B8C-83A1-F6EECF244321}">
                    <p14:modId xmlns:p14="http://schemas.microsoft.com/office/powerpoint/2010/main" val="2964975792"/>
                  </p:ext>
                </p:extLst>
              </p:nvPr>
            </p:nvGraphicFramePr>
            <p:xfrm>
              <a:off x="0" y="3429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5" name="Slide Zoom 24">
                <a:hlinkClick r:id="rId12" action="ppaction://hlinksldjump"/>
                <a:extLst>
                  <a:ext uri="{FF2B5EF4-FFF2-40B4-BE49-F238E27FC236}">
                    <a16:creationId xmlns:a16="http://schemas.microsoft.com/office/drawing/2014/main" id="{ECCB896E-F42C-437A-90EA-C8AD4FB54033}"/>
                  </a:ext>
                </a:extLst>
              </p:cNvPr>
              <p:cNvPicPr>
                <a:picLocks noGrp="1" noRot="1" noChangeAspect="1" noMove="1" noResize="1" noEditPoints="1" noAdjustHandles="1" noChangeArrowheads="1" noChangeShapeType="1"/>
              </p:cNvPicPr>
              <p:nvPr/>
            </p:nvPicPr>
            <p:blipFill>
              <a:blip r:embed="rId13"/>
              <a:stretch>
                <a:fillRect/>
              </a:stretch>
            </p:blipFill>
            <p:spPr>
              <a:xfrm>
                <a:off x="0" y="3429000"/>
                <a:ext cx="6096000" cy="3429000"/>
              </a:xfrm>
              <a:prstGeom prst="rect">
                <a:avLst/>
              </a:prstGeom>
              <a:ln w="3175">
                <a:solidFill>
                  <a:prstClr val="ltGray"/>
                </a:solidFill>
              </a:ln>
            </p:spPr>
          </p:pic>
        </mc:Fallback>
      </mc:AlternateContent>
    </p:spTree>
    <p:extLst>
      <p:ext uri="{BB962C8B-B14F-4D97-AF65-F5344CB8AC3E}">
        <p14:creationId xmlns:p14="http://schemas.microsoft.com/office/powerpoint/2010/main" val="3600253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H="1">
            <a:off x="8409062" y="4194927"/>
            <a:ext cx="3782938" cy="2663361"/>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S</a:t>
            </a:r>
          </a:p>
        </p:txBody>
      </p:sp>
      <p:sp>
        <p:nvSpPr>
          <p:cNvPr id="3" name="!!TextBoxSWOT">
            <a:extLst>
              <a:ext uri="{FF2B5EF4-FFF2-40B4-BE49-F238E27FC236}">
                <a16:creationId xmlns:a16="http://schemas.microsoft.com/office/drawing/2014/main" id="{33F4AFFC-6A21-414D-8230-6B1C6D671E7A}"/>
              </a:ext>
            </a:extLst>
          </p:cNvPr>
          <p:cNvSpPr txBox="1"/>
          <p:nvPr/>
        </p:nvSpPr>
        <p:spPr>
          <a:xfrm>
            <a:off x="495301" y="609600"/>
            <a:ext cx="7913762" cy="3554819"/>
          </a:xfrm>
          <a:prstGeom prst="rect">
            <a:avLst/>
          </a:prstGeom>
          <a:noFill/>
        </p:spPr>
        <p:txBody>
          <a:bodyPr wrap="square" rtlCol="0">
            <a:spAutoFit/>
          </a:bodyPr>
          <a:lstStyle/>
          <a:p>
            <a:r>
              <a:rPr lang="en-US" sz="5400" b="1" dirty="0">
                <a:solidFill>
                  <a:srgbClr val="4B2E1D"/>
                </a:solidFill>
                <a:latin typeface="Playfair Display" pitchFamily="2" charset="0"/>
              </a:rPr>
              <a:t>Strengths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i="0" dirty="0">
                <a:solidFill>
                  <a:srgbClr val="4B2E1D"/>
                </a:solidFill>
                <a:effectLst/>
                <a:latin typeface="Quattrocento" panose="02020502030000000404" pitchFamily="18" charset="0"/>
              </a:rPr>
              <a:t>Automated Appointment Scheduling</a:t>
            </a:r>
          </a:p>
          <a:p>
            <a:pPr marL="285750" indent="-285750">
              <a:buFont typeface="Arial" panose="020B0604020202020204" pitchFamily="34" charset="0"/>
              <a:buChar char="•"/>
            </a:pPr>
            <a:endParaRPr lang="en-US" sz="1700" b="0"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Real-time Availability Information</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24/7 Accessibility</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Informed Decision-Making</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Optimized Resource Allocation</a:t>
            </a:r>
            <a:endParaRPr lang="en-US" sz="1700"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58400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a:off x="0" y="4197532"/>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W</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619125"/>
            <a:ext cx="7917873" cy="3139321"/>
          </a:xfrm>
          <a:prstGeom prst="rect">
            <a:avLst/>
          </a:prstGeom>
          <a:noFill/>
        </p:spPr>
        <p:txBody>
          <a:bodyPr wrap="square" rtlCol="0">
            <a:spAutoFit/>
          </a:bodyPr>
          <a:lstStyle/>
          <a:p>
            <a:r>
              <a:rPr lang="en-US" sz="5400" b="1" dirty="0">
                <a:solidFill>
                  <a:srgbClr val="4B2E1D"/>
                </a:solidFill>
                <a:latin typeface="Playfair Display" pitchFamily="2" charset="0"/>
              </a:rPr>
              <a:t>Weakness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Digital Accessibility Divide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Risk of Depersonalization</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Technical Glitches and Downtime</a:t>
            </a:r>
          </a:p>
          <a:p>
            <a:pPr marL="285750" indent="-285750">
              <a:buFont typeface="Arial" panose="020B0604020202020204" pitchFamily="34" charset="0"/>
              <a:buChar char="•"/>
            </a:pPr>
            <a:endParaRPr lang="en-US"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Privacy and Security Concerns</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400876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V="1">
            <a:off x="0" y="0"/>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O</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2555081"/>
            <a:ext cx="7917873" cy="3693319"/>
          </a:xfrm>
          <a:prstGeom prst="rect">
            <a:avLst/>
          </a:prstGeom>
          <a:noFill/>
        </p:spPr>
        <p:txBody>
          <a:bodyPr wrap="square" rtlCol="0">
            <a:spAutoFit/>
          </a:bodyPr>
          <a:lstStyle/>
          <a:p>
            <a:r>
              <a:rPr lang="en-US" sz="5400" b="1" dirty="0">
                <a:solidFill>
                  <a:srgbClr val="4B2E1D"/>
                </a:solidFill>
                <a:latin typeface="Playfair Display" pitchFamily="2" charset="0"/>
              </a:rPr>
              <a:t>Opportunities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Increased Efficiency</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Enhanced Patient Experience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Integration with Other Systems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Data Analytics for Resource Planning</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Telehealth Integration</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73040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kery1">
      <a:dk1>
        <a:srgbClr val="4B2E1D"/>
      </a:dk1>
      <a:lt1>
        <a:srgbClr val="FFF5E4"/>
      </a:lt1>
      <a:dk2>
        <a:srgbClr val="121212"/>
      </a:dk2>
      <a:lt2>
        <a:srgbClr val="FFF5E4"/>
      </a:lt2>
      <a:accent1>
        <a:srgbClr val="F27B90"/>
      </a:accent1>
      <a:accent2>
        <a:srgbClr val="ED7D31"/>
      </a:accent2>
      <a:accent3>
        <a:srgbClr val="A5A5A5"/>
      </a:accent3>
      <a:accent4>
        <a:srgbClr val="FFC000"/>
      </a:accent4>
      <a:accent5>
        <a:srgbClr val="5B9BD5"/>
      </a:accent5>
      <a:accent6>
        <a:srgbClr val="70AD47"/>
      </a:accent6>
      <a:hlink>
        <a:srgbClr val="0563C1"/>
      </a:hlink>
      <a:folHlink>
        <a:srgbClr val="F27B90"/>
      </a:folHlink>
    </a:clrScheme>
    <a:fontScheme name="Bakery website">
      <a:majorFont>
        <a:latin typeface="Playfair Display"/>
        <a:ea typeface=""/>
        <a:cs typeface=""/>
      </a:majorFont>
      <a:minorFont>
        <a:latin typeface="Quattrocen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1173</TotalTime>
  <Words>3531</Words>
  <Application>Microsoft Office PowerPoint</Application>
  <PresentationFormat>Widescreen</PresentationFormat>
  <Paragraphs>657</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Playfair Display</vt:lpstr>
      <vt:lpstr>Quattrocento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Aman</dc:creator>
  <cp:lastModifiedBy>Sheikh Aman</cp:lastModifiedBy>
  <cp:revision>149</cp:revision>
  <dcterms:created xsi:type="dcterms:W3CDTF">2023-08-05T02:48:02Z</dcterms:created>
  <dcterms:modified xsi:type="dcterms:W3CDTF">2024-02-21T08:36:11Z</dcterms:modified>
  <cp:contentStatus/>
</cp:coreProperties>
</file>