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4"/>
  </p:notesMasterIdLst>
  <p:sldIdLst>
    <p:sldId id="329" r:id="rId2"/>
    <p:sldId id="328" r:id="rId3"/>
    <p:sldId id="327" r:id="rId4"/>
    <p:sldId id="262" r:id="rId5"/>
    <p:sldId id="263" r:id="rId6"/>
    <p:sldId id="260" r:id="rId7"/>
    <p:sldId id="256" r:id="rId8"/>
    <p:sldId id="257" r:id="rId9"/>
    <p:sldId id="258" r:id="rId10"/>
    <p:sldId id="261" r:id="rId11"/>
    <p:sldId id="330" r:id="rId12"/>
    <p:sldId id="331" r:id="rId13"/>
    <p:sldId id="265" r:id="rId14"/>
    <p:sldId id="333" r:id="rId15"/>
    <p:sldId id="264" r:id="rId16"/>
    <p:sldId id="271" r:id="rId17"/>
    <p:sldId id="267" r:id="rId18"/>
    <p:sldId id="268" r:id="rId19"/>
    <p:sldId id="273" r:id="rId20"/>
    <p:sldId id="270" r:id="rId21"/>
    <p:sldId id="300" r:id="rId22"/>
    <p:sldId id="312" r:id="rId23"/>
    <p:sldId id="313" r:id="rId24"/>
    <p:sldId id="314" r:id="rId25"/>
    <p:sldId id="315" r:id="rId26"/>
    <p:sldId id="316" r:id="rId27"/>
    <p:sldId id="317" r:id="rId28"/>
    <p:sldId id="318" r:id="rId29"/>
    <p:sldId id="334" r:id="rId30"/>
    <p:sldId id="335" r:id="rId31"/>
    <p:sldId id="336" r:id="rId32"/>
    <p:sldId id="302" r:id="rId33"/>
    <p:sldId id="341" r:id="rId34"/>
    <p:sldId id="342" r:id="rId35"/>
    <p:sldId id="301" r:id="rId36"/>
    <p:sldId id="337" r:id="rId37"/>
    <p:sldId id="338" r:id="rId38"/>
    <p:sldId id="339" r:id="rId39"/>
    <p:sldId id="340" r:id="rId40"/>
    <p:sldId id="346" r:id="rId41"/>
    <p:sldId id="347" r:id="rId42"/>
    <p:sldId id="326"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5952" userDrawn="1">
          <p15:clr>
            <a:srgbClr val="A4A3A4"/>
          </p15:clr>
        </p15:guide>
        <p15:guide id="3"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ikh Aman" initials="SA" lastIdx="1" clrIdx="0">
    <p:extLst>
      <p:ext uri="{19B8F6BF-5375-455C-9EA6-DF929625EA0E}">
        <p15:presenceInfo xmlns:p15="http://schemas.microsoft.com/office/powerpoint/2012/main" userId="ee7fa9eae47835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FFFCFD"/>
    <a:srgbClr val="4B2E1D"/>
    <a:srgbClr val="FFF5E4"/>
    <a:srgbClr val="34222A"/>
    <a:srgbClr val="00C9B4"/>
    <a:srgbClr val="A00034"/>
    <a:srgbClr val="005B4F"/>
    <a:srgbClr val="1212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84" autoAdjust="0"/>
    <p:restoredTop sz="96323" autoAdjust="0"/>
  </p:normalViewPr>
  <p:slideViewPr>
    <p:cSldViewPr snapToGrid="0">
      <p:cViewPr varScale="1">
        <p:scale>
          <a:sx n="111" d="100"/>
          <a:sy n="111" d="100"/>
        </p:scale>
        <p:origin x="858" y="132"/>
      </p:cViewPr>
      <p:guideLst>
        <p:guide orient="horz" pos="2304"/>
        <p:guide pos="5952"/>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7E8AC7-3664-4ACC-B7AE-115435EF861E}" type="datetimeFigureOut">
              <a:rPr lang="en-US" smtClean="0"/>
              <a:t>2/23/2024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7F23D8-03BF-42EF-841B-F33985FDA63E}" type="slidenum">
              <a:rPr lang="en-US" smtClean="0"/>
              <a:t>‹#›</a:t>
            </a:fld>
            <a:endParaRPr lang="en-US"/>
          </a:p>
        </p:txBody>
      </p:sp>
    </p:spTree>
    <p:extLst>
      <p:ext uri="{BB962C8B-B14F-4D97-AF65-F5344CB8AC3E}">
        <p14:creationId xmlns:p14="http://schemas.microsoft.com/office/powerpoint/2010/main" val="982624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7F23D8-03BF-42EF-841B-F33985FDA63E}" type="slidenum">
              <a:rPr lang="en-US" smtClean="0"/>
              <a:t>2</a:t>
            </a:fld>
            <a:endParaRPr lang="en-US"/>
          </a:p>
        </p:txBody>
      </p:sp>
    </p:spTree>
    <p:extLst>
      <p:ext uri="{BB962C8B-B14F-4D97-AF65-F5344CB8AC3E}">
        <p14:creationId xmlns:p14="http://schemas.microsoft.com/office/powerpoint/2010/main" val="2212429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7F23D8-03BF-42EF-841B-F33985FDA63E}" type="slidenum">
              <a:rPr lang="en-US" smtClean="0"/>
              <a:t>8</a:t>
            </a:fld>
            <a:endParaRPr lang="en-US"/>
          </a:p>
        </p:txBody>
      </p:sp>
    </p:spTree>
    <p:extLst>
      <p:ext uri="{BB962C8B-B14F-4D97-AF65-F5344CB8AC3E}">
        <p14:creationId xmlns:p14="http://schemas.microsoft.com/office/powerpoint/2010/main" val="3103865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F26507-7290-43AF-8413-D61ABF697356}"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3611671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26507-7290-43AF-8413-D61ABF697356}"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2599878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26507-7290-43AF-8413-D61ABF697356}"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2299449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F26507-7290-43AF-8413-D61ABF697356}"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1462684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F26507-7290-43AF-8413-D61ABF697356}"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2322465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F26507-7290-43AF-8413-D61ABF697356}"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1381735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F26507-7290-43AF-8413-D61ABF697356}" type="datetimeFigureOut">
              <a:rPr lang="en-US" smtClean="0"/>
              <a:t>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2463841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F26507-7290-43AF-8413-D61ABF697356}" type="datetimeFigureOut">
              <a:rPr lang="en-US" smtClean="0"/>
              <a:t>2/23/2024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4214849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26507-7290-43AF-8413-D61ABF697356}" type="datetimeFigureOut">
              <a:rPr lang="en-US" smtClean="0"/>
              <a:t>2/23/2024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637654758"/>
      </p:ext>
    </p:extLst>
  </p:cSld>
  <p:clrMapOvr>
    <a:masterClrMapping/>
  </p:clrMapOvr>
  <p:extLst>
    <p:ext uri="{DCECCB84-F9BA-43D5-87BE-67443E8EF086}">
      <p15:sldGuideLst xmlns:p15="http://schemas.microsoft.com/office/powerpoint/2012/main">
        <p15:guide id="1" orient="horz" pos="384" userDrawn="1">
          <p15:clr>
            <a:srgbClr val="FBAE40"/>
          </p15:clr>
        </p15:guide>
        <p15:guide id="2" pos="312" userDrawn="1">
          <p15:clr>
            <a:srgbClr val="FBAE40"/>
          </p15:clr>
        </p15:guide>
        <p15:guide id="3" pos="7368" userDrawn="1">
          <p15:clr>
            <a:srgbClr val="FBAE40"/>
          </p15:clr>
        </p15:guide>
        <p15:guide id="4" orient="horz" pos="393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F26507-7290-43AF-8413-D61ABF697356}"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427953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F26507-7290-43AF-8413-D61ABF697356}"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E7B0FA-E89E-422F-82CD-8FB5BB7925D0}" type="slidenum">
              <a:rPr lang="en-US" smtClean="0"/>
              <a:t>‹#›</a:t>
            </a:fld>
            <a:endParaRPr lang="en-US"/>
          </a:p>
        </p:txBody>
      </p:sp>
    </p:spTree>
    <p:extLst>
      <p:ext uri="{BB962C8B-B14F-4D97-AF65-F5344CB8AC3E}">
        <p14:creationId xmlns:p14="http://schemas.microsoft.com/office/powerpoint/2010/main" val="3552714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26507-7290-43AF-8413-D61ABF697356}" type="datetimeFigureOut">
              <a:rPr lang="en-US" smtClean="0"/>
              <a:t>2/23/2024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7B0FA-E89E-422F-82CD-8FB5BB7925D0}" type="slidenum">
              <a:rPr lang="en-US" smtClean="0"/>
              <a:t>‹#›</a:t>
            </a:fld>
            <a:endParaRPr lang="en-US"/>
          </a:p>
        </p:txBody>
      </p:sp>
    </p:spTree>
    <p:extLst>
      <p:ext uri="{BB962C8B-B14F-4D97-AF65-F5344CB8AC3E}">
        <p14:creationId xmlns:p14="http://schemas.microsoft.com/office/powerpoint/2010/main" val="153930163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50.png"/><Relationship Id="rId3" Type="http://schemas.openxmlformats.org/officeDocument/2006/relationships/slide" Target="slide7.xml"/><Relationship Id="rId7" Type="http://schemas.openxmlformats.org/officeDocument/2006/relationships/image" Target="../media/image310.png"/><Relationship Id="rId12"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slide" Target="slide8.xml"/><Relationship Id="rId11"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image" Target="../media/image40.png"/><Relationship Id="rId4" Type="http://schemas.openxmlformats.org/officeDocument/2006/relationships/image" Target="../media/image210.png"/><Relationship Id="rId9" Type="http://schemas.openxmlformats.org/officeDocument/2006/relationships/slide" Target="slide9.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50.png"/><Relationship Id="rId3" Type="http://schemas.openxmlformats.org/officeDocument/2006/relationships/slide" Target="slide7.xml"/><Relationship Id="rId7" Type="http://schemas.openxmlformats.org/officeDocument/2006/relationships/image" Target="../media/image310.png"/><Relationship Id="rId12"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slide" Target="slide8.xml"/><Relationship Id="rId11" Type="http://schemas.openxmlformats.org/officeDocument/2006/relationships/image" Target="../media/image5.png"/><Relationship Id="rId5" Type="http://schemas.openxmlformats.org/officeDocument/2006/relationships/image" Target="../media/image3.png"/><Relationship Id="rId10" Type="http://schemas.openxmlformats.org/officeDocument/2006/relationships/image" Target="../media/image40.png"/><Relationship Id="rId4" Type="http://schemas.openxmlformats.org/officeDocument/2006/relationships/image" Target="../media/image20.png"/><Relationship Id="rId9" Type="http://schemas.openxmlformats.org/officeDocument/2006/relationships/slide" Target="slide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3F5FD82-96E7-4883-A8A5-659EECECEF48}"/>
              </a:ext>
            </a:extLst>
          </p:cNvPr>
          <p:cNvGrpSpPr/>
          <p:nvPr/>
        </p:nvGrpSpPr>
        <p:grpSpPr>
          <a:xfrm>
            <a:off x="0" y="415299"/>
            <a:ext cx="12192000" cy="6027403"/>
            <a:chOff x="0" y="265473"/>
            <a:chExt cx="12192000" cy="6027403"/>
          </a:xfrm>
        </p:grpSpPr>
        <p:sp>
          <p:nvSpPr>
            <p:cNvPr id="3" name="Google Shape;1740;p59">
              <a:extLst>
                <a:ext uri="{FF2B5EF4-FFF2-40B4-BE49-F238E27FC236}">
                  <a16:creationId xmlns:a16="http://schemas.microsoft.com/office/drawing/2014/main" id="{02F3E0EB-19AE-43B9-B6CE-934DAE884C45}"/>
                </a:ext>
              </a:extLst>
            </p:cNvPr>
            <p:cNvSpPr txBox="1">
              <a:spLocks/>
            </p:cNvSpPr>
            <p:nvPr/>
          </p:nvSpPr>
          <p:spPr>
            <a:xfrm>
              <a:off x="0" y="2684853"/>
              <a:ext cx="12192000" cy="2357441"/>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2400" dirty="0">
                  <a:solidFill>
                    <a:srgbClr val="4B2E1D"/>
                  </a:solidFill>
                </a:rPr>
                <a:t>A Project Proposal Presentation On</a:t>
              </a:r>
            </a:p>
            <a:p>
              <a:pPr algn="ctr">
                <a:spcBef>
                  <a:spcPts val="0"/>
                </a:spcBef>
              </a:pPr>
              <a:r>
                <a:rPr lang="en-US" sz="4000" b="1" dirty="0">
                  <a:solidFill>
                    <a:srgbClr val="4B2E1D"/>
                  </a:solidFill>
                </a:rPr>
                <a:t>MedAppoint: Doctor Appointment System</a:t>
              </a:r>
            </a:p>
            <a:p>
              <a:pPr algn="ctr">
                <a:spcBef>
                  <a:spcPts val="0"/>
                </a:spcBef>
              </a:pPr>
              <a:endParaRPr lang="en-US" sz="4000" b="1" dirty="0">
                <a:solidFill>
                  <a:srgbClr val="4B2E1D"/>
                </a:solidFill>
              </a:endParaRPr>
            </a:p>
            <a:p>
              <a:pPr algn="ctr">
                <a:spcBef>
                  <a:spcPts val="0"/>
                </a:spcBef>
              </a:pPr>
              <a:r>
                <a:rPr lang="en-US" sz="1700" dirty="0">
                  <a:solidFill>
                    <a:srgbClr val="4B2E1D"/>
                  </a:solidFill>
                </a:rPr>
                <a:t>Submitted in Partial Fulfillment of the Requirements for</a:t>
              </a:r>
            </a:p>
            <a:p>
              <a:pPr algn="ctr">
                <a:spcBef>
                  <a:spcPts val="0"/>
                </a:spcBef>
              </a:pPr>
              <a:r>
                <a:rPr lang="en-US" sz="1700" dirty="0">
                  <a:solidFill>
                    <a:srgbClr val="4B2E1D"/>
                  </a:solidFill>
                </a:rPr>
                <a:t>The Degree of </a:t>
              </a:r>
              <a:r>
                <a:rPr lang="en-US" sz="1700" b="1" dirty="0">
                  <a:solidFill>
                    <a:srgbClr val="4B2E1D"/>
                  </a:solidFill>
                </a:rPr>
                <a:t>Bachelor of Engineering in Information Technology</a:t>
              </a:r>
            </a:p>
            <a:p>
              <a:pPr algn="ctr">
                <a:spcBef>
                  <a:spcPts val="0"/>
                </a:spcBef>
              </a:pPr>
              <a:r>
                <a:rPr lang="en-US" sz="1700" dirty="0">
                  <a:solidFill>
                    <a:srgbClr val="4B2E1D"/>
                  </a:solidFill>
                </a:rPr>
                <a:t>Under Pokhara University</a:t>
              </a:r>
            </a:p>
          </p:txBody>
        </p:sp>
        <p:sp>
          <p:nvSpPr>
            <p:cNvPr id="4" name="Google Shape;1741;p59">
              <a:extLst>
                <a:ext uri="{FF2B5EF4-FFF2-40B4-BE49-F238E27FC236}">
                  <a16:creationId xmlns:a16="http://schemas.microsoft.com/office/drawing/2014/main" id="{19E1B1DE-3B77-4369-98D7-BD8586B4D1B3}"/>
                </a:ext>
              </a:extLst>
            </p:cNvPr>
            <p:cNvSpPr txBox="1">
              <a:spLocks/>
            </p:cNvSpPr>
            <p:nvPr/>
          </p:nvSpPr>
          <p:spPr>
            <a:xfrm>
              <a:off x="495300" y="5298557"/>
              <a:ext cx="11201400" cy="994319"/>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en-US" sz="2400" b="1" dirty="0">
                  <a:solidFill>
                    <a:srgbClr val="4B2E1D"/>
                  </a:solidFill>
                </a:rPr>
                <a:t>Submitted by:</a:t>
              </a:r>
            </a:p>
            <a:p>
              <a:pPr marL="0" indent="0" algn="ctr">
                <a:lnSpc>
                  <a:spcPct val="150000"/>
                </a:lnSpc>
                <a:spcBef>
                  <a:spcPts val="0"/>
                </a:spcBef>
                <a:buFont typeface="Arial" panose="020B0604020202020204" pitchFamily="34" charset="0"/>
                <a:buNone/>
              </a:pPr>
              <a:r>
                <a:rPr lang="en-US" sz="2000" b="1" dirty="0">
                  <a:solidFill>
                    <a:srgbClr val="4B2E1D"/>
                  </a:solidFill>
                </a:rPr>
                <a:t>Aman Sheikh</a:t>
              </a:r>
              <a:r>
                <a:rPr lang="en-US" sz="2000" dirty="0">
                  <a:solidFill>
                    <a:srgbClr val="4B2E1D"/>
                  </a:solidFill>
                </a:rPr>
                <a:t>, 211506,	</a:t>
              </a:r>
              <a:r>
                <a:rPr lang="en-US" sz="2000" b="1" dirty="0" err="1">
                  <a:solidFill>
                    <a:srgbClr val="4B2E1D"/>
                  </a:solidFill>
                </a:rPr>
                <a:t>Shikshya</a:t>
              </a:r>
              <a:r>
                <a:rPr lang="en-US" sz="2000" b="1" dirty="0">
                  <a:solidFill>
                    <a:srgbClr val="4B2E1D"/>
                  </a:solidFill>
                </a:rPr>
                <a:t> K.C</a:t>
              </a:r>
              <a:r>
                <a:rPr lang="en-US" sz="2000" dirty="0">
                  <a:solidFill>
                    <a:srgbClr val="4B2E1D"/>
                  </a:solidFill>
                </a:rPr>
                <a:t>., 211541,	</a:t>
              </a:r>
              <a:r>
                <a:rPr lang="en-US" sz="2000" b="1" dirty="0">
                  <a:solidFill>
                    <a:srgbClr val="4B2E1D"/>
                  </a:solidFill>
                </a:rPr>
                <a:t>Shreya </a:t>
              </a:r>
              <a:r>
                <a:rPr lang="en-US" sz="2000" b="1" dirty="0" err="1">
                  <a:solidFill>
                    <a:srgbClr val="4B2E1D"/>
                  </a:solidFill>
                </a:rPr>
                <a:t>Khanal</a:t>
              </a:r>
              <a:r>
                <a:rPr lang="en-US" sz="2000" dirty="0">
                  <a:solidFill>
                    <a:srgbClr val="4B2E1D"/>
                  </a:solidFill>
                </a:rPr>
                <a:t>, 211546</a:t>
              </a:r>
            </a:p>
          </p:txBody>
        </p:sp>
        <p:pic>
          <p:nvPicPr>
            <p:cNvPr id="7" name="Picture 6">
              <a:extLst>
                <a:ext uri="{FF2B5EF4-FFF2-40B4-BE49-F238E27FC236}">
                  <a16:creationId xmlns:a16="http://schemas.microsoft.com/office/drawing/2014/main" id="{2475276A-7597-4792-90E8-964AF20D5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1217" y="265473"/>
              <a:ext cx="2409565" cy="2001164"/>
            </a:xfrm>
            <a:prstGeom prst="rect">
              <a:avLst/>
            </a:prstGeom>
          </p:spPr>
        </p:pic>
      </p:grpSp>
      <p:grpSp>
        <p:nvGrpSpPr>
          <p:cNvPr id="14" name="Group 13">
            <a:extLst>
              <a:ext uri="{FF2B5EF4-FFF2-40B4-BE49-F238E27FC236}">
                <a16:creationId xmlns:a16="http://schemas.microsoft.com/office/drawing/2014/main" id="{48A9F9A0-8A8B-495C-BB75-C84673718F73}"/>
              </a:ext>
            </a:extLst>
          </p:cNvPr>
          <p:cNvGrpSpPr/>
          <p:nvPr/>
        </p:nvGrpSpPr>
        <p:grpSpPr>
          <a:xfrm>
            <a:off x="495300" y="9305330"/>
            <a:ext cx="11201400" cy="3792140"/>
            <a:chOff x="495300" y="609600"/>
            <a:chExt cx="11201400" cy="3792140"/>
          </a:xfrm>
        </p:grpSpPr>
        <p:sp>
          <p:nvSpPr>
            <p:cNvPr id="15" name="TextBox 14">
              <a:extLst>
                <a:ext uri="{FF2B5EF4-FFF2-40B4-BE49-F238E27FC236}">
                  <a16:creationId xmlns:a16="http://schemas.microsoft.com/office/drawing/2014/main" id="{A5D57D1A-9717-4292-9450-3EB8FA0509FA}"/>
                </a:ext>
              </a:extLst>
            </p:cNvPr>
            <p:cNvSpPr txBox="1"/>
            <p:nvPr/>
          </p:nvSpPr>
          <p:spPr>
            <a:xfrm>
              <a:off x="1909225" y="609600"/>
              <a:ext cx="8449749" cy="1455783"/>
            </a:xfrm>
            <a:prstGeom prst="rect">
              <a:avLst/>
            </a:prstGeom>
            <a:noFill/>
          </p:spPr>
          <p:txBody>
            <a:bodyPr wrap="none" rtlCol="0">
              <a:spAutoFit/>
            </a:bodyPr>
            <a:lstStyle/>
            <a:p>
              <a:pPr algn="ctr"/>
              <a:r>
                <a:rPr lang="en-US" sz="8000" b="1" dirty="0">
                  <a:solidFill>
                    <a:srgbClr val="4B2E1D"/>
                  </a:solidFill>
                  <a:latin typeface="+mj-lt"/>
                </a:rPr>
                <a:t>Acknowledgment</a:t>
              </a:r>
            </a:p>
          </p:txBody>
        </p:sp>
        <p:sp>
          <p:nvSpPr>
            <p:cNvPr id="16" name="TextBox 15">
              <a:extLst>
                <a:ext uri="{FF2B5EF4-FFF2-40B4-BE49-F238E27FC236}">
                  <a16:creationId xmlns:a16="http://schemas.microsoft.com/office/drawing/2014/main" id="{6BC741B9-8378-48F1-BE21-26E20E4AEF51}"/>
                </a:ext>
              </a:extLst>
            </p:cNvPr>
            <p:cNvSpPr txBox="1"/>
            <p:nvPr/>
          </p:nvSpPr>
          <p:spPr>
            <a:xfrm>
              <a:off x="495300" y="2044300"/>
              <a:ext cx="11201400" cy="2357440"/>
            </a:xfrm>
            <a:prstGeom prst="rect">
              <a:avLst/>
            </a:prstGeom>
            <a:noFill/>
          </p:spPr>
          <p:txBody>
            <a:bodyPr wrap="square">
              <a:spAutoFit/>
            </a:bodyPr>
            <a:lstStyle/>
            <a:p>
              <a:pPr algn="ctr">
                <a:lnSpc>
                  <a:spcPct val="150000"/>
                </a:lnSpc>
              </a:pPr>
              <a:r>
                <a:rPr lang="en-US" sz="2000" i="0" dirty="0">
                  <a:solidFill>
                    <a:srgbClr val="4B2E1D"/>
                  </a:solidFill>
                  <a:effectLst/>
                </a:rPr>
                <a:t>The progress of the "MedAppoint: Doctor Appointment System" project is thanks to collaborative efforts. Special thanks to project supervisor Subash </a:t>
              </a:r>
              <a:r>
                <a:rPr lang="en-US" sz="2000" i="0" dirty="0" err="1">
                  <a:solidFill>
                    <a:srgbClr val="4B2E1D"/>
                  </a:solidFill>
                  <a:effectLst/>
                </a:rPr>
                <a:t>Manandhar</a:t>
              </a:r>
              <a:r>
                <a:rPr lang="en-US" sz="2000" i="0" dirty="0">
                  <a:solidFill>
                    <a:srgbClr val="4B2E1D"/>
                  </a:solidFill>
                  <a:effectLst/>
                </a:rPr>
                <a:t> for invaluable support. Appreciation to the Department of Information Technology, NCIT, for facilitating the project. Gratitude to teachers, colleagues, and all contributors for their unwavering support and valuable insights.</a:t>
              </a:r>
              <a:endParaRPr lang="en-US" sz="2000" dirty="0">
                <a:solidFill>
                  <a:srgbClr val="4B2E1D"/>
                </a:solidFill>
              </a:endParaRPr>
            </a:p>
          </p:txBody>
        </p:sp>
      </p:grpSp>
    </p:spTree>
    <p:extLst>
      <p:ext uri="{BB962C8B-B14F-4D97-AF65-F5344CB8AC3E}">
        <p14:creationId xmlns:p14="http://schemas.microsoft.com/office/powerpoint/2010/main" val="14094998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2" name="!!SWOT">
            <a:extLst>
              <a:ext uri="{FF2B5EF4-FFF2-40B4-BE49-F238E27FC236}">
                <a16:creationId xmlns:a16="http://schemas.microsoft.com/office/drawing/2014/main" id="{2952187A-C840-423D-8AFC-80F1499ACAE8}"/>
              </a:ext>
            </a:extLst>
          </p:cNvPr>
          <p:cNvSpPr/>
          <p:nvPr/>
        </p:nvSpPr>
        <p:spPr>
          <a:xfrm rot="10800000" flipH="1" flipV="1">
            <a:off x="8399394" y="-4255"/>
            <a:ext cx="3806387" cy="2664722"/>
          </a:xfrm>
          <a:custGeom>
            <a:avLst/>
            <a:gdLst>
              <a:gd name="connsiteX0" fmla="*/ 0 w 3778827"/>
              <a:gd name="connsiteY0" fmla="*/ 443420 h 2660467"/>
              <a:gd name="connsiteX1" fmla="*/ 443420 w 3778827"/>
              <a:gd name="connsiteY1" fmla="*/ 0 h 2660467"/>
              <a:gd name="connsiteX2" fmla="*/ 3335407 w 3778827"/>
              <a:gd name="connsiteY2" fmla="*/ 0 h 2660467"/>
              <a:gd name="connsiteX3" fmla="*/ 3778827 w 3778827"/>
              <a:gd name="connsiteY3" fmla="*/ 443420 h 2660467"/>
              <a:gd name="connsiteX4" fmla="*/ 3778827 w 3778827"/>
              <a:gd name="connsiteY4" fmla="*/ 2217047 h 2660467"/>
              <a:gd name="connsiteX5" fmla="*/ 3335407 w 3778827"/>
              <a:gd name="connsiteY5" fmla="*/ 2660467 h 2660467"/>
              <a:gd name="connsiteX6" fmla="*/ 443420 w 3778827"/>
              <a:gd name="connsiteY6" fmla="*/ 2660467 h 2660467"/>
              <a:gd name="connsiteX7" fmla="*/ 0 w 3778827"/>
              <a:gd name="connsiteY7" fmla="*/ 2217047 h 2660467"/>
              <a:gd name="connsiteX8" fmla="*/ 0 w 3778827"/>
              <a:gd name="connsiteY8" fmla="*/ 443420 h 2660467"/>
              <a:gd name="connsiteX0" fmla="*/ 0 w 3778827"/>
              <a:gd name="connsiteY0" fmla="*/ 443420 h 2660467"/>
              <a:gd name="connsiteX1" fmla="*/ 443420 w 3778827"/>
              <a:gd name="connsiteY1" fmla="*/ 0 h 2660467"/>
              <a:gd name="connsiteX2" fmla="*/ 3778827 w 3778827"/>
              <a:gd name="connsiteY2" fmla="*/ 443420 h 2660467"/>
              <a:gd name="connsiteX3" fmla="*/ 3778827 w 3778827"/>
              <a:gd name="connsiteY3" fmla="*/ 2217047 h 2660467"/>
              <a:gd name="connsiteX4" fmla="*/ 3335407 w 3778827"/>
              <a:gd name="connsiteY4" fmla="*/ 2660467 h 2660467"/>
              <a:gd name="connsiteX5" fmla="*/ 443420 w 3778827"/>
              <a:gd name="connsiteY5" fmla="*/ 2660467 h 2660467"/>
              <a:gd name="connsiteX6" fmla="*/ 0 w 3778827"/>
              <a:gd name="connsiteY6" fmla="*/ 2217047 h 2660467"/>
              <a:gd name="connsiteX7" fmla="*/ 0 w 3778827"/>
              <a:gd name="connsiteY7" fmla="*/ 443420 h 2660467"/>
              <a:gd name="connsiteX0" fmla="*/ 0 w 3788352"/>
              <a:gd name="connsiteY0" fmla="*/ 447675 h 2664722"/>
              <a:gd name="connsiteX1" fmla="*/ 443420 w 3788352"/>
              <a:gd name="connsiteY1" fmla="*/ 4255 h 2664722"/>
              <a:gd name="connsiteX2" fmla="*/ 3788352 w 3788352"/>
              <a:gd name="connsiteY2" fmla="*/ 0 h 2664722"/>
              <a:gd name="connsiteX3" fmla="*/ 3778827 w 3788352"/>
              <a:gd name="connsiteY3" fmla="*/ 2221302 h 2664722"/>
              <a:gd name="connsiteX4" fmla="*/ 3335407 w 3788352"/>
              <a:gd name="connsiteY4" fmla="*/ 2664722 h 2664722"/>
              <a:gd name="connsiteX5" fmla="*/ 443420 w 3788352"/>
              <a:gd name="connsiteY5" fmla="*/ 2664722 h 2664722"/>
              <a:gd name="connsiteX6" fmla="*/ 0 w 3788352"/>
              <a:gd name="connsiteY6" fmla="*/ 2221302 h 2664722"/>
              <a:gd name="connsiteX7" fmla="*/ 0 w 3788352"/>
              <a:gd name="connsiteY7" fmla="*/ 447675 h 2664722"/>
              <a:gd name="connsiteX0" fmla="*/ 0 w 3788352"/>
              <a:gd name="connsiteY0" fmla="*/ 447675 h 2664722"/>
              <a:gd name="connsiteX1" fmla="*/ 443420 w 3788352"/>
              <a:gd name="connsiteY1" fmla="*/ 4255 h 2664722"/>
              <a:gd name="connsiteX2" fmla="*/ 3788352 w 3788352"/>
              <a:gd name="connsiteY2" fmla="*/ 0 h 2664722"/>
              <a:gd name="connsiteX3" fmla="*/ 3335407 w 3788352"/>
              <a:gd name="connsiteY3" fmla="*/ 2664722 h 2664722"/>
              <a:gd name="connsiteX4" fmla="*/ 443420 w 3788352"/>
              <a:gd name="connsiteY4" fmla="*/ 2664722 h 2664722"/>
              <a:gd name="connsiteX5" fmla="*/ 0 w 3788352"/>
              <a:gd name="connsiteY5" fmla="*/ 2221302 h 2664722"/>
              <a:gd name="connsiteX6" fmla="*/ 0 w 3788352"/>
              <a:gd name="connsiteY6" fmla="*/ 447675 h 2664722"/>
              <a:gd name="connsiteX0" fmla="*/ 0 w 3792607"/>
              <a:gd name="connsiteY0" fmla="*/ 447675 h 2664722"/>
              <a:gd name="connsiteX1" fmla="*/ 443420 w 3792607"/>
              <a:gd name="connsiteY1" fmla="*/ 4255 h 2664722"/>
              <a:gd name="connsiteX2" fmla="*/ 3788352 w 3792607"/>
              <a:gd name="connsiteY2" fmla="*/ 0 h 2664722"/>
              <a:gd name="connsiteX3" fmla="*/ 3792607 w 3792607"/>
              <a:gd name="connsiteY3" fmla="*/ 2655197 h 2664722"/>
              <a:gd name="connsiteX4" fmla="*/ 443420 w 3792607"/>
              <a:gd name="connsiteY4" fmla="*/ 2664722 h 2664722"/>
              <a:gd name="connsiteX5" fmla="*/ 0 w 3792607"/>
              <a:gd name="connsiteY5" fmla="*/ 2221302 h 2664722"/>
              <a:gd name="connsiteX6" fmla="*/ 0 w 3792607"/>
              <a:gd name="connsiteY6" fmla="*/ 447675 h 2664722"/>
              <a:gd name="connsiteX0" fmla="*/ 0 w 3792607"/>
              <a:gd name="connsiteY0" fmla="*/ 2221302 h 2664722"/>
              <a:gd name="connsiteX1" fmla="*/ 443420 w 3792607"/>
              <a:gd name="connsiteY1" fmla="*/ 4255 h 2664722"/>
              <a:gd name="connsiteX2" fmla="*/ 3788352 w 3792607"/>
              <a:gd name="connsiteY2" fmla="*/ 0 h 2664722"/>
              <a:gd name="connsiteX3" fmla="*/ 3792607 w 3792607"/>
              <a:gd name="connsiteY3" fmla="*/ 2655197 h 2664722"/>
              <a:gd name="connsiteX4" fmla="*/ 443420 w 3792607"/>
              <a:gd name="connsiteY4" fmla="*/ 2664722 h 2664722"/>
              <a:gd name="connsiteX5" fmla="*/ 0 w 3792607"/>
              <a:gd name="connsiteY5" fmla="*/ 2221302 h 2664722"/>
              <a:gd name="connsiteX0" fmla="*/ 13780 w 3806387"/>
              <a:gd name="connsiteY0" fmla="*/ 2221302 h 2664722"/>
              <a:gd name="connsiteX1" fmla="*/ 0 w 3806387"/>
              <a:gd name="connsiteY1" fmla="*/ 13780 h 2664722"/>
              <a:gd name="connsiteX2" fmla="*/ 3802132 w 3806387"/>
              <a:gd name="connsiteY2" fmla="*/ 0 h 2664722"/>
              <a:gd name="connsiteX3" fmla="*/ 3806387 w 3806387"/>
              <a:gd name="connsiteY3" fmla="*/ 2655197 h 2664722"/>
              <a:gd name="connsiteX4" fmla="*/ 457200 w 3806387"/>
              <a:gd name="connsiteY4" fmla="*/ 2664722 h 2664722"/>
              <a:gd name="connsiteX5" fmla="*/ 13780 w 3806387"/>
              <a:gd name="connsiteY5" fmla="*/ 2221302 h 266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06387" h="2664722">
                <a:moveTo>
                  <a:pt x="13780" y="2221302"/>
                </a:moveTo>
                <a:cubicBezTo>
                  <a:pt x="9187" y="1485461"/>
                  <a:pt x="4593" y="749621"/>
                  <a:pt x="0" y="13780"/>
                </a:cubicBezTo>
                <a:lnTo>
                  <a:pt x="3802132" y="0"/>
                </a:lnTo>
                <a:cubicBezTo>
                  <a:pt x="3803550" y="885066"/>
                  <a:pt x="3804969" y="1770131"/>
                  <a:pt x="3806387" y="2655197"/>
                </a:cubicBezTo>
                <a:lnTo>
                  <a:pt x="457200" y="2664722"/>
                </a:lnTo>
                <a:cubicBezTo>
                  <a:pt x="212306" y="2664722"/>
                  <a:pt x="13780" y="2466196"/>
                  <a:pt x="13780" y="2221302"/>
                </a:cubicBezTo>
                <a:close/>
              </a:path>
            </a:pathLst>
          </a:custGeom>
          <a:solidFill>
            <a:srgbClr val="4B2E1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0" dirty="0"/>
              <a:t>T</a:t>
            </a:r>
          </a:p>
        </p:txBody>
      </p:sp>
      <p:sp>
        <p:nvSpPr>
          <p:cNvPr id="3" name="!!TextBoxSWOT">
            <a:extLst>
              <a:ext uri="{FF2B5EF4-FFF2-40B4-BE49-F238E27FC236}">
                <a16:creationId xmlns:a16="http://schemas.microsoft.com/office/drawing/2014/main" id="{33F4AFFC-6A21-414D-8230-6B1C6D671E7A}"/>
              </a:ext>
            </a:extLst>
          </p:cNvPr>
          <p:cNvSpPr txBox="1"/>
          <p:nvPr/>
        </p:nvSpPr>
        <p:spPr>
          <a:xfrm>
            <a:off x="519621" y="2555081"/>
            <a:ext cx="7879773" cy="3693319"/>
          </a:xfrm>
          <a:prstGeom prst="rect">
            <a:avLst/>
          </a:prstGeom>
          <a:noFill/>
        </p:spPr>
        <p:txBody>
          <a:bodyPr wrap="square" rtlCol="0">
            <a:spAutoFit/>
          </a:bodyPr>
          <a:lstStyle/>
          <a:p>
            <a:r>
              <a:rPr lang="en-US" sz="5400" b="1" dirty="0">
                <a:solidFill>
                  <a:srgbClr val="4B2E1D"/>
                </a:solidFill>
                <a:latin typeface="Playfair Display" pitchFamily="2" charset="0"/>
              </a:rPr>
              <a:t>Threats</a:t>
            </a:r>
          </a:p>
          <a:p>
            <a:pPr marL="285750" indent="-285750">
              <a:buFont typeface="Arial" panose="020B0604020202020204" pitchFamily="34" charset="0"/>
              <a:buChar char="•"/>
            </a:pPr>
            <a:endParaRPr lang="en-US" b="1"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Security Concerns</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Resistance to Change</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Technical Issues</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Regulatory Compliance</a:t>
            </a: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User Adoption</a:t>
            </a:r>
            <a:endParaRPr lang="en-US" dirty="0">
              <a:solidFill>
                <a:srgbClr val="4B2E1D"/>
              </a:solidFill>
              <a:latin typeface="Quattrocento" panose="02020502030000000404" pitchFamily="18" charset="0"/>
            </a:endParaRPr>
          </a:p>
        </p:txBody>
      </p:sp>
      <p:grpSp>
        <p:nvGrpSpPr>
          <p:cNvPr id="9" name="Group 8">
            <a:extLst>
              <a:ext uri="{FF2B5EF4-FFF2-40B4-BE49-F238E27FC236}">
                <a16:creationId xmlns:a16="http://schemas.microsoft.com/office/drawing/2014/main" id="{C1DAFF7C-F287-485D-8EAA-04DB613C92A6}"/>
              </a:ext>
            </a:extLst>
          </p:cNvPr>
          <p:cNvGrpSpPr/>
          <p:nvPr/>
        </p:nvGrpSpPr>
        <p:grpSpPr>
          <a:xfrm>
            <a:off x="495301" y="7372350"/>
            <a:ext cx="11201399" cy="9934821"/>
            <a:chOff x="495301" y="628650"/>
            <a:chExt cx="11201399" cy="9934821"/>
          </a:xfrm>
        </p:grpSpPr>
        <p:sp>
          <p:nvSpPr>
            <p:cNvPr id="11" name="TextBox 10">
              <a:extLst>
                <a:ext uri="{FF2B5EF4-FFF2-40B4-BE49-F238E27FC236}">
                  <a16:creationId xmlns:a16="http://schemas.microsoft.com/office/drawing/2014/main" id="{92EF6B17-2AC7-4AB5-9DDF-4584E6D7FAFD}"/>
                </a:ext>
              </a:extLst>
            </p:cNvPr>
            <p:cNvSpPr txBox="1"/>
            <p:nvPr/>
          </p:nvSpPr>
          <p:spPr>
            <a:xfrm>
              <a:off x="495301" y="2200028"/>
              <a:ext cx="11201399" cy="836344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Incremental Software Development: </a:t>
              </a:r>
              <a:r>
                <a:rPr lang="en-US" i="0" dirty="0">
                  <a:solidFill>
                    <a:srgbClr val="4B2E1D"/>
                  </a:solidFill>
                  <a:effectLst/>
                  <a:latin typeface="Quattrocento" panose="02020502030000000404" pitchFamily="18" charset="0"/>
                </a:rPr>
                <a:t>Project follows incremental approach for segmented development and testing cycles.</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Programming Language and Database: </a:t>
              </a:r>
              <a:r>
                <a:rPr lang="en-US" i="0" dirty="0">
                  <a:solidFill>
                    <a:srgbClr val="4B2E1D"/>
                  </a:solidFill>
                  <a:effectLst/>
                  <a:latin typeface="Quattrocento" panose="02020502030000000404" pitchFamily="18" charset="0"/>
                </a:rPr>
                <a:t>Developed using PHP with MySQL database backend.</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Comprehensive Platform Design: </a:t>
              </a:r>
              <a:r>
                <a:rPr lang="en-US" i="0" dirty="0">
                  <a:solidFill>
                    <a:srgbClr val="4B2E1D"/>
                  </a:solidFill>
                  <a:effectLst/>
                  <a:latin typeface="Quattrocento" panose="02020502030000000404" pitchFamily="18" charset="0"/>
                </a:rPr>
                <a:t>System designed as a website for doctor appointments accessible from any internet-connected device.</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Operational Modules: </a:t>
              </a:r>
              <a:r>
                <a:rPr lang="en-US" i="0" dirty="0">
                  <a:solidFill>
                    <a:srgbClr val="4B2E1D"/>
                  </a:solidFill>
                  <a:effectLst/>
                  <a:latin typeface="Quattrocento" panose="02020502030000000404" pitchFamily="18" charset="0"/>
                </a:rPr>
                <a:t>Includes modules for user (patient) registration, doctor viewing, appointment scheduling, and payment.</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Three-Tier Technical Architecture: </a:t>
              </a:r>
              <a:r>
                <a:rPr lang="en-US" i="0" dirty="0">
                  <a:solidFill>
                    <a:srgbClr val="4B2E1D"/>
                  </a:solidFill>
                  <a:effectLst/>
                  <a:latin typeface="Quattrocento" panose="02020502030000000404" pitchFamily="18" charset="0"/>
                </a:rPr>
                <a:t>Client-side (presentation layer): HTML, CSS, and JavaScript for user-friendly design.</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Server-side (application layer): </a:t>
              </a:r>
              <a:r>
                <a:rPr lang="en-US" i="0" dirty="0">
                  <a:solidFill>
                    <a:srgbClr val="4B2E1D"/>
                  </a:solidFill>
                  <a:effectLst/>
                  <a:latin typeface="Quattrocento" panose="02020502030000000404" pitchFamily="18" charset="0"/>
                </a:rPr>
                <a:t>PHP for data processing functions.</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Database layer: </a:t>
              </a:r>
              <a:r>
                <a:rPr lang="en-US" i="0" dirty="0">
                  <a:solidFill>
                    <a:srgbClr val="4B2E1D"/>
                  </a:solidFill>
                  <a:effectLst/>
                  <a:latin typeface="Quattrocento" panose="02020502030000000404" pitchFamily="18" charset="0"/>
                </a:rPr>
                <a:t>MySQL for data storage and retrieval.</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Security Measures: </a:t>
              </a:r>
              <a:r>
                <a:rPr lang="en-US" i="0" dirty="0">
                  <a:solidFill>
                    <a:srgbClr val="4B2E1D"/>
                  </a:solidFill>
                  <a:effectLst/>
                  <a:latin typeface="Quattrocento" panose="02020502030000000404" pitchFamily="18" charset="0"/>
                </a:rPr>
                <a:t>Role-based access control, data encryption, and regular data backups ensure privacy and confidentiality of patient data.</a:t>
              </a:r>
              <a:endParaRPr lang="en-US" dirty="0"/>
            </a:p>
          </p:txBody>
        </p:sp>
        <p:sp>
          <p:nvSpPr>
            <p:cNvPr id="12" name="!!overview">
              <a:extLst>
                <a:ext uri="{FF2B5EF4-FFF2-40B4-BE49-F238E27FC236}">
                  <a16:creationId xmlns:a16="http://schemas.microsoft.com/office/drawing/2014/main" id="{9E68BEFA-6B79-4807-A863-751B2D9CDE72}"/>
                </a:ext>
              </a:extLst>
            </p:cNvPr>
            <p:cNvSpPr txBox="1"/>
            <p:nvPr/>
          </p:nvSpPr>
          <p:spPr>
            <a:xfrm>
              <a:off x="495301" y="628650"/>
              <a:ext cx="11201399" cy="1569660"/>
            </a:xfrm>
            <a:prstGeom prst="rect">
              <a:avLst/>
            </a:prstGeom>
            <a:noFill/>
          </p:spPr>
          <p:txBody>
            <a:bodyPr wrap="square">
              <a:spAutoFit/>
            </a:bodyPr>
            <a:lstStyle/>
            <a:p>
              <a:pPr algn="ctr"/>
              <a:r>
                <a:rPr lang="en-US" sz="9600" b="1" dirty="0">
                  <a:solidFill>
                    <a:srgbClr val="4B2E1D"/>
                  </a:solidFill>
                  <a:latin typeface="Playfair Display" pitchFamily="2" charset="0"/>
                </a:rPr>
                <a:t>Methodology</a:t>
              </a:r>
            </a:p>
          </p:txBody>
        </p:sp>
      </p:grpSp>
    </p:spTree>
    <p:extLst>
      <p:ext uri="{BB962C8B-B14F-4D97-AF65-F5344CB8AC3E}">
        <p14:creationId xmlns:p14="http://schemas.microsoft.com/office/powerpoint/2010/main" val="3421699337"/>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5" name="!!SWOT">
            <a:extLst>
              <a:ext uri="{FF2B5EF4-FFF2-40B4-BE49-F238E27FC236}">
                <a16:creationId xmlns:a16="http://schemas.microsoft.com/office/drawing/2014/main" id="{3D583E2C-8E2C-4155-8B46-128F4D0ECE1B}"/>
              </a:ext>
            </a:extLst>
          </p:cNvPr>
          <p:cNvSpPr/>
          <p:nvPr/>
        </p:nvSpPr>
        <p:spPr>
          <a:xfrm rot="10800000" flipH="1" flipV="1">
            <a:off x="12192000" y="-2664722"/>
            <a:ext cx="3806387" cy="2664722"/>
          </a:xfrm>
          <a:custGeom>
            <a:avLst/>
            <a:gdLst>
              <a:gd name="connsiteX0" fmla="*/ 0 w 3778827"/>
              <a:gd name="connsiteY0" fmla="*/ 443420 h 2660467"/>
              <a:gd name="connsiteX1" fmla="*/ 443420 w 3778827"/>
              <a:gd name="connsiteY1" fmla="*/ 0 h 2660467"/>
              <a:gd name="connsiteX2" fmla="*/ 3335407 w 3778827"/>
              <a:gd name="connsiteY2" fmla="*/ 0 h 2660467"/>
              <a:gd name="connsiteX3" fmla="*/ 3778827 w 3778827"/>
              <a:gd name="connsiteY3" fmla="*/ 443420 h 2660467"/>
              <a:gd name="connsiteX4" fmla="*/ 3778827 w 3778827"/>
              <a:gd name="connsiteY4" fmla="*/ 2217047 h 2660467"/>
              <a:gd name="connsiteX5" fmla="*/ 3335407 w 3778827"/>
              <a:gd name="connsiteY5" fmla="*/ 2660467 h 2660467"/>
              <a:gd name="connsiteX6" fmla="*/ 443420 w 3778827"/>
              <a:gd name="connsiteY6" fmla="*/ 2660467 h 2660467"/>
              <a:gd name="connsiteX7" fmla="*/ 0 w 3778827"/>
              <a:gd name="connsiteY7" fmla="*/ 2217047 h 2660467"/>
              <a:gd name="connsiteX8" fmla="*/ 0 w 3778827"/>
              <a:gd name="connsiteY8" fmla="*/ 443420 h 2660467"/>
              <a:gd name="connsiteX0" fmla="*/ 0 w 3778827"/>
              <a:gd name="connsiteY0" fmla="*/ 443420 h 2660467"/>
              <a:gd name="connsiteX1" fmla="*/ 443420 w 3778827"/>
              <a:gd name="connsiteY1" fmla="*/ 0 h 2660467"/>
              <a:gd name="connsiteX2" fmla="*/ 3778827 w 3778827"/>
              <a:gd name="connsiteY2" fmla="*/ 443420 h 2660467"/>
              <a:gd name="connsiteX3" fmla="*/ 3778827 w 3778827"/>
              <a:gd name="connsiteY3" fmla="*/ 2217047 h 2660467"/>
              <a:gd name="connsiteX4" fmla="*/ 3335407 w 3778827"/>
              <a:gd name="connsiteY4" fmla="*/ 2660467 h 2660467"/>
              <a:gd name="connsiteX5" fmla="*/ 443420 w 3778827"/>
              <a:gd name="connsiteY5" fmla="*/ 2660467 h 2660467"/>
              <a:gd name="connsiteX6" fmla="*/ 0 w 3778827"/>
              <a:gd name="connsiteY6" fmla="*/ 2217047 h 2660467"/>
              <a:gd name="connsiteX7" fmla="*/ 0 w 3778827"/>
              <a:gd name="connsiteY7" fmla="*/ 443420 h 2660467"/>
              <a:gd name="connsiteX0" fmla="*/ 0 w 3788352"/>
              <a:gd name="connsiteY0" fmla="*/ 447675 h 2664722"/>
              <a:gd name="connsiteX1" fmla="*/ 443420 w 3788352"/>
              <a:gd name="connsiteY1" fmla="*/ 4255 h 2664722"/>
              <a:gd name="connsiteX2" fmla="*/ 3788352 w 3788352"/>
              <a:gd name="connsiteY2" fmla="*/ 0 h 2664722"/>
              <a:gd name="connsiteX3" fmla="*/ 3778827 w 3788352"/>
              <a:gd name="connsiteY3" fmla="*/ 2221302 h 2664722"/>
              <a:gd name="connsiteX4" fmla="*/ 3335407 w 3788352"/>
              <a:gd name="connsiteY4" fmla="*/ 2664722 h 2664722"/>
              <a:gd name="connsiteX5" fmla="*/ 443420 w 3788352"/>
              <a:gd name="connsiteY5" fmla="*/ 2664722 h 2664722"/>
              <a:gd name="connsiteX6" fmla="*/ 0 w 3788352"/>
              <a:gd name="connsiteY6" fmla="*/ 2221302 h 2664722"/>
              <a:gd name="connsiteX7" fmla="*/ 0 w 3788352"/>
              <a:gd name="connsiteY7" fmla="*/ 447675 h 2664722"/>
              <a:gd name="connsiteX0" fmla="*/ 0 w 3788352"/>
              <a:gd name="connsiteY0" fmla="*/ 447675 h 2664722"/>
              <a:gd name="connsiteX1" fmla="*/ 443420 w 3788352"/>
              <a:gd name="connsiteY1" fmla="*/ 4255 h 2664722"/>
              <a:gd name="connsiteX2" fmla="*/ 3788352 w 3788352"/>
              <a:gd name="connsiteY2" fmla="*/ 0 h 2664722"/>
              <a:gd name="connsiteX3" fmla="*/ 3335407 w 3788352"/>
              <a:gd name="connsiteY3" fmla="*/ 2664722 h 2664722"/>
              <a:gd name="connsiteX4" fmla="*/ 443420 w 3788352"/>
              <a:gd name="connsiteY4" fmla="*/ 2664722 h 2664722"/>
              <a:gd name="connsiteX5" fmla="*/ 0 w 3788352"/>
              <a:gd name="connsiteY5" fmla="*/ 2221302 h 2664722"/>
              <a:gd name="connsiteX6" fmla="*/ 0 w 3788352"/>
              <a:gd name="connsiteY6" fmla="*/ 447675 h 2664722"/>
              <a:gd name="connsiteX0" fmla="*/ 0 w 3792607"/>
              <a:gd name="connsiteY0" fmla="*/ 447675 h 2664722"/>
              <a:gd name="connsiteX1" fmla="*/ 443420 w 3792607"/>
              <a:gd name="connsiteY1" fmla="*/ 4255 h 2664722"/>
              <a:gd name="connsiteX2" fmla="*/ 3788352 w 3792607"/>
              <a:gd name="connsiteY2" fmla="*/ 0 h 2664722"/>
              <a:gd name="connsiteX3" fmla="*/ 3792607 w 3792607"/>
              <a:gd name="connsiteY3" fmla="*/ 2655197 h 2664722"/>
              <a:gd name="connsiteX4" fmla="*/ 443420 w 3792607"/>
              <a:gd name="connsiteY4" fmla="*/ 2664722 h 2664722"/>
              <a:gd name="connsiteX5" fmla="*/ 0 w 3792607"/>
              <a:gd name="connsiteY5" fmla="*/ 2221302 h 2664722"/>
              <a:gd name="connsiteX6" fmla="*/ 0 w 3792607"/>
              <a:gd name="connsiteY6" fmla="*/ 447675 h 2664722"/>
              <a:gd name="connsiteX0" fmla="*/ 0 w 3792607"/>
              <a:gd name="connsiteY0" fmla="*/ 2221302 h 2664722"/>
              <a:gd name="connsiteX1" fmla="*/ 443420 w 3792607"/>
              <a:gd name="connsiteY1" fmla="*/ 4255 h 2664722"/>
              <a:gd name="connsiteX2" fmla="*/ 3788352 w 3792607"/>
              <a:gd name="connsiteY2" fmla="*/ 0 h 2664722"/>
              <a:gd name="connsiteX3" fmla="*/ 3792607 w 3792607"/>
              <a:gd name="connsiteY3" fmla="*/ 2655197 h 2664722"/>
              <a:gd name="connsiteX4" fmla="*/ 443420 w 3792607"/>
              <a:gd name="connsiteY4" fmla="*/ 2664722 h 2664722"/>
              <a:gd name="connsiteX5" fmla="*/ 0 w 3792607"/>
              <a:gd name="connsiteY5" fmla="*/ 2221302 h 2664722"/>
              <a:gd name="connsiteX0" fmla="*/ 13780 w 3806387"/>
              <a:gd name="connsiteY0" fmla="*/ 2221302 h 2664722"/>
              <a:gd name="connsiteX1" fmla="*/ 0 w 3806387"/>
              <a:gd name="connsiteY1" fmla="*/ 13780 h 2664722"/>
              <a:gd name="connsiteX2" fmla="*/ 3802132 w 3806387"/>
              <a:gd name="connsiteY2" fmla="*/ 0 h 2664722"/>
              <a:gd name="connsiteX3" fmla="*/ 3806387 w 3806387"/>
              <a:gd name="connsiteY3" fmla="*/ 2655197 h 2664722"/>
              <a:gd name="connsiteX4" fmla="*/ 457200 w 3806387"/>
              <a:gd name="connsiteY4" fmla="*/ 2664722 h 2664722"/>
              <a:gd name="connsiteX5" fmla="*/ 13780 w 3806387"/>
              <a:gd name="connsiteY5" fmla="*/ 2221302 h 2664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06387" h="2664722">
                <a:moveTo>
                  <a:pt x="13780" y="2221302"/>
                </a:moveTo>
                <a:cubicBezTo>
                  <a:pt x="9187" y="1485461"/>
                  <a:pt x="4593" y="749621"/>
                  <a:pt x="0" y="13780"/>
                </a:cubicBezTo>
                <a:lnTo>
                  <a:pt x="3802132" y="0"/>
                </a:lnTo>
                <a:cubicBezTo>
                  <a:pt x="3803550" y="885066"/>
                  <a:pt x="3804969" y="1770131"/>
                  <a:pt x="3806387" y="2655197"/>
                </a:cubicBezTo>
                <a:lnTo>
                  <a:pt x="457200" y="2664722"/>
                </a:lnTo>
                <a:cubicBezTo>
                  <a:pt x="212306" y="2664722"/>
                  <a:pt x="13780" y="2466196"/>
                  <a:pt x="13780" y="2221302"/>
                </a:cubicBezTo>
                <a:close/>
              </a:path>
            </a:pathLst>
          </a:custGeom>
          <a:solidFill>
            <a:srgbClr val="4B2E1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0" dirty="0"/>
              <a:t>T</a:t>
            </a:r>
          </a:p>
        </p:txBody>
      </p:sp>
      <p:sp>
        <p:nvSpPr>
          <p:cNvPr id="6" name="!!TextBoxSWOT">
            <a:extLst>
              <a:ext uri="{FF2B5EF4-FFF2-40B4-BE49-F238E27FC236}">
                <a16:creationId xmlns:a16="http://schemas.microsoft.com/office/drawing/2014/main" id="{CF3081EC-47AB-49E8-8D55-9EA97053F513}"/>
              </a:ext>
            </a:extLst>
          </p:cNvPr>
          <p:cNvSpPr txBox="1"/>
          <p:nvPr/>
        </p:nvSpPr>
        <p:spPr>
          <a:xfrm>
            <a:off x="-7917873" y="3098780"/>
            <a:ext cx="7917873" cy="3416320"/>
          </a:xfrm>
          <a:prstGeom prst="rect">
            <a:avLst/>
          </a:prstGeom>
          <a:noFill/>
        </p:spPr>
        <p:txBody>
          <a:bodyPr wrap="square" rtlCol="0">
            <a:spAutoFit/>
          </a:bodyPr>
          <a:lstStyle/>
          <a:p>
            <a:r>
              <a:rPr lang="en-US" sz="5400" b="1" dirty="0">
                <a:solidFill>
                  <a:srgbClr val="4B2E1D"/>
                </a:solidFill>
                <a:latin typeface="Playfair Display" pitchFamily="2" charset="0"/>
              </a:rPr>
              <a:t>Threats</a:t>
            </a:r>
          </a:p>
          <a:p>
            <a:pPr marL="285750" indent="-285750">
              <a:buFont typeface="Arial" panose="020B0604020202020204" pitchFamily="34" charset="0"/>
              <a:buChar char="•"/>
            </a:pPr>
            <a:endParaRPr lang="en-US" b="1"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Competition: </a:t>
            </a:r>
            <a:r>
              <a:rPr lang="en-US" i="0" dirty="0">
                <a:solidFill>
                  <a:srgbClr val="4B2E1D"/>
                </a:solidFill>
                <a:effectLst/>
                <a:latin typeface="Quattrocento" panose="02020502030000000404" pitchFamily="18" charset="0"/>
              </a:rPr>
              <a:t>The bakery website faces competition from other local bakeries, online food platforms, and national chains</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dirty="0">
                <a:solidFill>
                  <a:srgbClr val="4B2E1D"/>
                </a:solidFill>
                <a:latin typeface="Quattrocento" panose="02020502030000000404" pitchFamily="18" charset="0"/>
              </a:rPr>
              <a:t>Changing Consumer Preferences: </a:t>
            </a:r>
            <a:r>
              <a:rPr lang="en-US" dirty="0">
                <a:solidFill>
                  <a:srgbClr val="4B2E1D"/>
                </a:solidFill>
                <a:latin typeface="Quattrocento" panose="02020502030000000404" pitchFamily="18" charset="0"/>
              </a:rPr>
              <a:t>Evolving tastes and trends in the bakery industry pose a threat. </a:t>
            </a:r>
          </a:p>
          <a:p>
            <a:pPr marL="285750" indent="-285750">
              <a:buFont typeface="Arial" panose="020B0604020202020204" pitchFamily="34" charset="0"/>
              <a:buChar char="•"/>
            </a:pPr>
            <a:endParaRPr lang="en-US" b="1" dirty="0">
              <a:solidFill>
                <a:srgbClr val="4B2E1D"/>
              </a:solidFill>
              <a:latin typeface="Quattrocento" panose="02020502030000000404" pitchFamily="18" charset="0"/>
            </a:endParaRPr>
          </a:p>
          <a:p>
            <a:pPr marL="285750" indent="-285750">
              <a:buFont typeface="Arial" panose="020B0604020202020204" pitchFamily="34" charset="0"/>
              <a:buChar char="•"/>
            </a:pPr>
            <a:r>
              <a:rPr lang="en-US" b="1" dirty="0">
                <a:solidFill>
                  <a:srgbClr val="4B2E1D"/>
                </a:solidFill>
                <a:latin typeface="Quattrocento" panose="02020502030000000404" pitchFamily="18" charset="0"/>
              </a:rPr>
              <a:t>Cybersecurity Risks: </a:t>
            </a:r>
            <a:r>
              <a:rPr lang="en-US" dirty="0">
                <a:solidFill>
                  <a:srgbClr val="4B2E1D"/>
                </a:solidFill>
                <a:latin typeface="Quattrocento" panose="02020502030000000404" pitchFamily="18" charset="0"/>
              </a:rPr>
              <a:t>The website must address cybersecurity risks and protect customer data from potential breaches. </a:t>
            </a:r>
          </a:p>
        </p:txBody>
      </p:sp>
      <p:grpSp>
        <p:nvGrpSpPr>
          <p:cNvPr id="7" name="Group 6">
            <a:extLst>
              <a:ext uri="{FF2B5EF4-FFF2-40B4-BE49-F238E27FC236}">
                <a16:creationId xmlns:a16="http://schemas.microsoft.com/office/drawing/2014/main" id="{D2A79A8B-AD40-4BC5-B867-AAF2B509107D}"/>
              </a:ext>
            </a:extLst>
          </p:cNvPr>
          <p:cNvGrpSpPr/>
          <p:nvPr/>
        </p:nvGrpSpPr>
        <p:grpSpPr>
          <a:xfrm>
            <a:off x="495301" y="628650"/>
            <a:ext cx="11201399" cy="9934821"/>
            <a:chOff x="495301" y="628650"/>
            <a:chExt cx="11201399" cy="9934821"/>
          </a:xfrm>
        </p:grpSpPr>
        <p:sp>
          <p:nvSpPr>
            <p:cNvPr id="4" name="TextBox 3">
              <a:extLst>
                <a:ext uri="{FF2B5EF4-FFF2-40B4-BE49-F238E27FC236}">
                  <a16:creationId xmlns:a16="http://schemas.microsoft.com/office/drawing/2014/main" id="{2C51D502-4B28-4DC6-A370-CAE1DD4D7A71}"/>
                </a:ext>
              </a:extLst>
            </p:cNvPr>
            <p:cNvSpPr txBox="1"/>
            <p:nvPr/>
          </p:nvSpPr>
          <p:spPr>
            <a:xfrm>
              <a:off x="495301" y="2200028"/>
              <a:ext cx="11201399" cy="836344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Incremental Software Development: </a:t>
              </a:r>
              <a:r>
                <a:rPr lang="en-US" i="0" dirty="0">
                  <a:solidFill>
                    <a:srgbClr val="4B2E1D"/>
                  </a:solidFill>
                  <a:effectLst/>
                  <a:latin typeface="Quattrocento" panose="02020502030000000404" pitchFamily="18" charset="0"/>
                </a:rPr>
                <a:t>Project follows incremental approach for segmented development and testing cycles.</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Programming Language and Database: </a:t>
              </a:r>
              <a:r>
                <a:rPr lang="en-US" i="0" dirty="0">
                  <a:solidFill>
                    <a:srgbClr val="4B2E1D"/>
                  </a:solidFill>
                  <a:effectLst/>
                  <a:latin typeface="Quattrocento" panose="02020502030000000404" pitchFamily="18" charset="0"/>
                </a:rPr>
                <a:t>Developed using PHP with MySQL database backend.</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Comprehensive Platform Design: </a:t>
              </a:r>
              <a:r>
                <a:rPr lang="en-US" i="0" dirty="0">
                  <a:solidFill>
                    <a:srgbClr val="4B2E1D"/>
                  </a:solidFill>
                  <a:effectLst/>
                  <a:latin typeface="Quattrocento" panose="02020502030000000404" pitchFamily="18" charset="0"/>
                </a:rPr>
                <a:t>System designed as a website for doctor appointments accessible from any internet-connected device.</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Operational Modules: </a:t>
              </a:r>
              <a:r>
                <a:rPr lang="en-US" i="0" dirty="0">
                  <a:solidFill>
                    <a:srgbClr val="4B2E1D"/>
                  </a:solidFill>
                  <a:effectLst/>
                  <a:latin typeface="Quattrocento" panose="02020502030000000404" pitchFamily="18" charset="0"/>
                </a:rPr>
                <a:t>Includes modules for user (patient) registration, doctor viewing, appointment scheduling, and payment.</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Three-Tier Technical Architecture: </a:t>
              </a:r>
              <a:r>
                <a:rPr lang="en-US" i="0" dirty="0">
                  <a:solidFill>
                    <a:srgbClr val="4B2E1D"/>
                  </a:solidFill>
                  <a:effectLst/>
                  <a:latin typeface="Quattrocento" panose="02020502030000000404" pitchFamily="18" charset="0"/>
                </a:rPr>
                <a:t>Client-side (presentation layer): HTML, CSS, and JavaScript for user-friendly design.</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Server-side (application layer): </a:t>
              </a:r>
              <a:r>
                <a:rPr lang="en-US" i="0" dirty="0">
                  <a:solidFill>
                    <a:srgbClr val="4B2E1D"/>
                  </a:solidFill>
                  <a:effectLst/>
                  <a:latin typeface="Quattrocento" panose="02020502030000000404" pitchFamily="18" charset="0"/>
                </a:rPr>
                <a:t>PHP for data processing functions.</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Database layer: </a:t>
              </a:r>
              <a:r>
                <a:rPr lang="en-US" i="0" dirty="0">
                  <a:solidFill>
                    <a:srgbClr val="4B2E1D"/>
                  </a:solidFill>
                  <a:effectLst/>
                  <a:latin typeface="Quattrocento" panose="02020502030000000404" pitchFamily="18" charset="0"/>
                </a:rPr>
                <a:t>MySQL for data storage and retrieval.</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Security Measures: </a:t>
              </a:r>
              <a:r>
                <a:rPr lang="en-US" i="0" dirty="0">
                  <a:solidFill>
                    <a:srgbClr val="4B2E1D"/>
                  </a:solidFill>
                  <a:effectLst/>
                  <a:latin typeface="Quattrocento" panose="02020502030000000404" pitchFamily="18" charset="0"/>
                </a:rPr>
                <a:t>Role-based access control, data encryption, and regular data backups ensure privacy and confidentiality of patient data.</a:t>
              </a:r>
              <a:endParaRPr lang="en-US" dirty="0"/>
            </a:p>
          </p:txBody>
        </p:sp>
        <p:sp>
          <p:nvSpPr>
            <p:cNvPr id="8" name="!!overview">
              <a:extLst>
                <a:ext uri="{FF2B5EF4-FFF2-40B4-BE49-F238E27FC236}">
                  <a16:creationId xmlns:a16="http://schemas.microsoft.com/office/drawing/2014/main" id="{DB7A20B3-69DB-40A2-9B57-356D985FAE14}"/>
                </a:ext>
              </a:extLst>
            </p:cNvPr>
            <p:cNvSpPr txBox="1"/>
            <p:nvPr/>
          </p:nvSpPr>
          <p:spPr>
            <a:xfrm>
              <a:off x="495301" y="628650"/>
              <a:ext cx="11201399" cy="1569660"/>
            </a:xfrm>
            <a:prstGeom prst="rect">
              <a:avLst/>
            </a:prstGeom>
            <a:noFill/>
          </p:spPr>
          <p:txBody>
            <a:bodyPr wrap="square">
              <a:spAutoFit/>
            </a:bodyPr>
            <a:lstStyle/>
            <a:p>
              <a:pPr algn="ctr"/>
              <a:r>
                <a:rPr lang="en-US" sz="9600" b="1" dirty="0">
                  <a:solidFill>
                    <a:srgbClr val="4B2E1D"/>
                  </a:solidFill>
                  <a:latin typeface="Playfair Display" pitchFamily="2" charset="0"/>
                </a:rPr>
                <a:t>Methodology</a:t>
              </a:r>
            </a:p>
          </p:txBody>
        </p:sp>
      </p:grpSp>
    </p:spTree>
    <p:extLst>
      <p:ext uri="{BB962C8B-B14F-4D97-AF65-F5344CB8AC3E}">
        <p14:creationId xmlns:p14="http://schemas.microsoft.com/office/powerpoint/2010/main" val="1674340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7" name="!!overview">
            <a:extLst>
              <a:ext uri="{FF2B5EF4-FFF2-40B4-BE49-F238E27FC236}">
                <a16:creationId xmlns:a16="http://schemas.microsoft.com/office/drawing/2014/main" id="{F6FEAC46-9779-4C4F-AC34-1DAA30D31793}"/>
              </a:ext>
            </a:extLst>
          </p:cNvPr>
          <p:cNvSpPr txBox="1"/>
          <p:nvPr/>
        </p:nvSpPr>
        <p:spPr>
          <a:xfrm>
            <a:off x="495301" y="-2149108"/>
            <a:ext cx="11201399" cy="1631216"/>
          </a:xfrm>
          <a:prstGeom prst="rect">
            <a:avLst/>
          </a:prstGeom>
          <a:noFill/>
        </p:spPr>
        <p:txBody>
          <a:bodyPr wrap="square" rtlCol="0">
            <a:spAutoFit/>
          </a:bodyPr>
          <a:lstStyle/>
          <a:p>
            <a:pPr algn="ctr"/>
            <a:r>
              <a:rPr lang="en-US" sz="10000" b="1" dirty="0">
                <a:solidFill>
                  <a:srgbClr val="4B2E1D"/>
                </a:solidFill>
                <a:latin typeface="Playfair Display" pitchFamily="2" charset="0"/>
              </a:rPr>
              <a:t>SDLC</a:t>
            </a:r>
          </a:p>
        </p:txBody>
      </p:sp>
      <p:grpSp>
        <p:nvGrpSpPr>
          <p:cNvPr id="3" name="Group 2">
            <a:extLst>
              <a:ext uri="{FF2B5EF4-FFF2-40B4-BE49-F238E27FC236}">
                <a16:creationId xmlns:a16="http://schemas.microsoft.com/office/drawing/2014/main" id="{06F3D1D8-5FFC-41D7-97DE-5A34F267E0DC}"/>
              </a:ext>
            </a:extLst>
          </p:cNvPr>
          <p:cNvGrpSpPr/>
          <p:nvPr/>
        </p:nvGrpSpPr>
        <p:grpSpPr>
          <a:xfrm>
            <a:off x="495301" y="628650"/>
            <a:ext cx="11201399" cy="5535789"/>
            <a:chOff x="495301" y="628650"/>
            <a:chExt cx="11201399" cy="5535789"/>
          </a:xfrm>
        </p:grpSpPr>
        <p:sp>
          <p:nvSpPr>
            <p:cNvPr id="11" name="TextBox 10">
              <a:extLst>
                <a:ext uri="{FF2B5EF4-FFF2-40B4-BE49-F238E27FC236}">
                  <a16:creationId xmlns:a16="http://schemas.microsoft.com/office/drawing/2014/main" id="{70A961FB-95FB-4786-9269-506FD195F6D1}"/>
                </a:ext>
              </a:extLst>
            </p:cNvPr>
            <p:cNvSpPr txBox="1"/>
            <p:nvPr/>
          </p:nvSpPr>
          <p:spPr>
            <a:xfrm>
              <a:off x="495301" y="2371478"/>
              <a:ext cx="11201399" cy="37929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Three-Tier Technical Architecture: </a:t>
              </a:r>
              <a:r>
                <a:rPr lang="en-US" i="0" dirty="0">
                  <a:solidFill>
                    <a:srgbClr val="4B2E1D"/>
                  </a:solidFill>
                  <a:effectLst/>
                  <a:latin typeface="Quattrocento" panose="02020502030000000404" pitchFamily="18" charset="0"/>
                </a:rPr>
                <a:t>Client-side (presentation layer): HTML, CSS, and JavaScript for user-friendly design.</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Server-side (application layer): </a:t>
              </a:r>
              <a:r>
                <a:rPr lang="en-US" i="0" dirty="0">
                  <a:solidFill>
                    <a:srgbClr val="4B2E1D"/>
                  </a:solidFill>
                  <a:effectLst/>
                  <a:latin typeface="Quattrocento" panose="02020502030000000404" pitchFamily="18" charset="0"/>
                </a:rPr>
                <a:t>PHP for data processing functions.</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Database layer: </a:t>
              </a:r>
              <a:r>
                <a:rPr lang="en-US" i="0" dirty="0">
                  <a:solidFill>
                    <a:srgbClr val="4B2E1D"/>
                  </a:solidFill>
                  <a:effectLst/>
                  <a:latin typeface="Quattrocento" panose="02020502030000000404" pitchFamily="18" charset="0"/>
                </a:rPr>
                <a:t>MySQL for data storage and retrieval.</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Security Measures: </a:t>
              </a:r>
              <a:r>
                <a:rPr lang="en-US" i="0" dirty="0">
                  <a:solidFill>
                    <a:srgbClr val="4B2E1D"/>
                  </a:solidFill>
                  <a:effectLst/>
                  <a:latin typeface="Quattrocento" panose="02020502030000000404" pitchFamily="18" charset="0"/>
                </a:rPr>
                <a:t>Role-based access control, data encryption, and regular data backups ensure privacy and confidentiality of patient data.</a:t>
              </a:r>
              <a:endParaRPr lang="en-US" dirty="0"/>
            </a:p>
          </p:txBody>
        </p:sp>
        <p:sp>
          <p:nvSpPr>
            <p:cNvPr id="12" name="!!overview">
              <a:extLst>
                <a:ext uri="{FF2B5EF4-FFF2-40B4-BE49-F238E27FC236}">
                  <a16:creationId xmlns:a16="http://schemas.microsoft.com/office/drawing/2014/main" id="{C91644CE-D8E1-4F34-9EDC-D04CB2AAE79B}"/>
                </a:ext>
              </a:extLst>
            </p:cNvPr>
            <p:cNvSpPr txBox="1"/>
            <p:nvPr/>
          </p:nvSpPr>
          <p:spPr>
            <a:xfrm>
              <a:off x="495301" y="628650"/>
              <a:ext cx="11201399" cy="1569660"/>
            </a:xfrm>
            <a:prstGeom prst="rect">
              <a:avLst/>
            </a:prstGeom>
            <a:noFill/>
          </p:spPr>
          <p:txBody>
            <a:bodyPr wrap="square">
              <a:spAutoFit/>
            </a:bodyPr>
            <a:lstStyle/>
            <a:p>
              <a:pPr algn="ctr"/>
              <a:r>
                <a:rPr lang="en-US" sz="9600" b="1" dirty="0">
                  <a:solidFill>
                    <a:srgbClr val="4B2E1D"/>
                  </a:solidFill>
                  <a:latin typeface="Playfair Display" pitchFamily="2" charset="0"/>
                </a:rPr>
                <a:t>Methodology</a:t>
              </a:r>
            </a:p>
          </p:txBody>
        </p:sp>
      </p:grpSp>
    </p:spTree>
    <p:extLst>
      <p:ext uri="{BB962C8B-B14F-4D97-AF65-F5344CB8AC3E}">
        <p14:creationId xmlns:p14="http://schemas.microsoft.com/office/powerpoint/2010/main" val="1622090134"/>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2" name="!!overview">
            <a:extLst>
              <a:ext uri="{FF2B5EF4-FFF2-40B4-BE49-F238E27FC236}">
                <a16:creationId xmlns:a16="http://schemas.microsoft.com/office/drawing/2014/main" id="{29F6AB19-D449-4430-BD59-25DD2F57A9F6}"/>
              </a:ext>
            </a:extLst>
          </p:cNvPr>
          <p:cNvSpPr txBox="1"/>
          <p:nvPr/>
        </p:nvSpPr>
        <p:spPr>
          <a:xfrm>
            <a:off x="4287652" y="2613392"/>
            <a:ext cx="3616695" cy="1631216"/>
          </a:xfrm>
          <a:prstGeom prst="rect">
            <a:avLst/>
          </a:prstGeom>
          <a:noFill/>
        </p:spPr>
        <p:txBody>
          <a:bodyPr wrap="none" rtlCol="0">
            <a:spAutoFit/>
          </a:bodyPr>
          <a:lstStyle/>
          <a:p>
            <a:pPr algn="ctr"/>
            <a:r>
              <a:rPr lang="en-US" sz="10000" b="1" dirty="0">
                <a:solidFill>
                  <a:srgbClr val="4B2E1D"/>
                </a:solidFill>
                <a:latin typeface="Playfair Display" pitchFamily="2" charset="0"/>
              </a:rPr>
              <a:t>SDLC</a:t>
            </a:r>
          </a:p>
        </p:txBody>
      </p:sp>
      <p:grpSp>
        <p:nvGrpSpPr>
          <p:cNvPr id="20" name="Group 19">
            <a:extLst>
              <a:ext uri="{FF2B5EF4-FFF2-40B4-BE49-F238E27FC236}">
                <a16:creationId xmlns:a16="http://schemas.microsoft.com/office/drawing/2014/main" id="{5B2035E9-24CF-4751-B817-B2BD02F020B2}"/>
              </a:ext>
            </a:extLst>
          </p:cNvPr>
          <p:cNvGrpSpPr/>
          <p:nvPr/>
        </p:nvGrpSpPr>
        <p:grpSpPr>
          <a:xfrm>
            <a:off x="495301" y="8343900"/>
            <a:ext cx="11201399" cy="5535789"/>
            <a:chOff x="495301" y="628650"/>
            <a:chExt cx="11201399" cy="5535789"/>
          </a:xfrm>
        </p:grpSpPr>
        <p:sp>
          <p:nvSpPr>
            <p:cNvPr id="21" name="TextBox 20">
              <a:extLst>
                <a:ext uri="{FF2B5EF4-FFF2-40B4-BE49-F238E27FC236}">
                  <a16:creationId xmlns:a16="http://schemas.microsoft.com/office/drawing/2014/main" id="{B3205531-5B2A-421F-B552-899183C3CF36}"/>
                </a:ext>
              </a:extLst>
            </p:cNvPr>
            <p:cNvSpPr txBox="1"/>
            <p:nvPr/>
          </p:nvSpPr>
          <p:spPr>
            <a:xfrm>
              <a:off x="495301" y="2371478"/>
              <a:ext cx="11201399" cy="37929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Three-Tier Technical Architecture: </a:t>
              </a:r>
              <a:r>
                <a:rPr lang="en-US" i="0" dirty="0">
                  <a:solidFill>
                    <a:srgbClr val="4B2E1D"/>
                  </a:solidFill>
                  <a:effectLst/>
                  <a:latin typeface="Quattrocento" panose="02020502030000000404" pitchFamily="18" charset="0"/>
                </a:rPr>
                <a:t>Client-side (presentation layer): HTML, CSS, and JavaScript for user-friendly design.</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Server-side (application layer): </a:t>
              </a:r>
              <a:r>
                <a:rPr lang="en-US" i="0" dirty="0">
                  <a:solidFill>
                    <a:srgbClr val="4B2E1D"/>
                  </a:solidFill>
                  <a:effectLst/>
                  <a:latin typeface="Quattrocento" panose="02020502030000000404" pitchFamily="18" charset="0"/>
                </a:rPr>
                <a:t>PHP for data processing functions.</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Database layer: </a:t>
              </a:r>
              <a:r>
                <a:rPr lang="en-US" i="0" dirty="0">
                  <a:solidFill>
                    <a:srgbClr val="4B2E1D"/>
                  </a:solidFill>
                  <a:effectLst/>
                  <a:latin typeface="Quattrocento" panose="02020502030000000404" pitchFamily="18" charset="0"/>
                </a:rPr>
                <a:t>MySQL for data storage and retrieval.</a:t>
              </a:r>
            </a:p>
            <a:p>
              <a:pPr marL="285750" indent="-285750">
                <a:lnSpc>
                  <a:spcPct val="150000"/>
                </a:lnSpc>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lnSpc>
                  <a:spcPct val="150000"/>
                </a:lnSpc>
                <a:buFont typeface="Arial" panose="020B0604020202020204" pitchFamily="34" charset="0"/>
                <a:buChar char="•"/>
              </a:pPr>
              <a:r>
                <a:rPr lang="en-US" b="1" i="0" dirty="0">
                  <a:solidFill>
                    <a:srgbClr val="4B2E1D"/>
                  </a:solidFill>
                  <a:effectLst/>
                  <a:latin typeface="Quattrocento" panose="02020502030000000404" pitchFamily="18" charset="0"/>
                </a:rPr>
                <a:t>Security Measures: </a:t>
              </a:r>
              <a:r>
                <a:rPr lang="en-US" i="0" dirty="0">
                  <a:solidFill>
                    <a:srgbClr val="4B2E1D"/>
                  </a:solidFill>
                  <a:effectLst/>
                  <a:latin typeface="Quattrocento" panose="02020502030000000404" pitchFamily="18" charset="0"/>
                </a:rPr>
                <a:t>Role-based access control, data encryption, and regular data backups ensure privacy and confidentiality of patient data.</a:t>
              </a:r>
              <a:endParaRPr lang="en-US" dirty="0"/>
            </a:p>
          </p:txBody>
        </p:sp>
        <p:sp>
          <p:nvSpPr>
            <p:cNvPr id="22" name="!!overview">
              <a:extLst>
                <a:ext uri="{FF2B5EF4-FFF2-40B4-BE49-F238E27FC236}">
                  <a16:creationId xmlns:a16="http://schemas.microsoft.com/office/drawing/2014/main" id="{62A10E0B-699D-4F1F-985C-02844403BC38}"/>
                </a:ext>
              </a:extLst>
            </p:cNvPr>
            <p:cNvSpPr txBox="1"/>
            <p:nvPr/>
          </p:nvSpPr>
          <p:spPr>
            <a:xfrm>
              <a:off x="495301" y="628650"/>
              <a:ext cx="11201399" cy="1569660"/>
            </a:xfrm>
            <a:prstGeom prst="rect">
              <a:avLst/>
            </a:prstGeom>
            <a:noFill/>
          </p:spPr>
          <p:txBody>
            <a:bodyPr wrap="square">
              <a:spAutoFit/>
            </a:bodyPr>
            <a:lstStyle/>
            <a:p>
              <a:pPr algn="ctr"/>
              <a:r>
                <a:rPr lang="en-US" sz="9600" b="1" dirty="0">
                  <a:solidFill>
                    <a:srgbClr val="4B2E1D"/>
                  </a:solidFill>
                  <a:latin typeface="Playfair Display" pitchFamily="2" charset="0"/>
                </a:rPr>
                <a:t>Methodology</a:t>
              </a:r>
            </a:p>
          </p:txBody>
        </p:sp>
      </p:grpSp>
      <p:sp>
        <p:nvSpPr>
          <p:cNvPr id="23" name="TextBox 22">
            <a:extLst>
              <a:ext uri="{FF2B5EF4-FFF2-40B4-BE49-F238E27FC236}">
                <a16:creationId xmlns:a16="http://schemas.microsoft.com/office/drawing/2014/main" id="{4B70B7A1-B101-4393-A917-8E5C40A2D8B4}"/>
              </a:ext>
            </a:extLst>
          </p:cNvPr>
          <p:cNvSpPr txBox="1"/>
          <p:nvPr/>
        </p:nvSpPr>
        <p:spPr>
          <a:xfrm>
            <a:off x="-7734300" y="631894"/>
            <a:ext cx="6553200" cy="5632311"/>
          </a:xfrm>
          <a:prstGeom prst="rect">
            <a:avLst/>
          </a:prstGeom>
          <a:noFill/>
        </p:spPr>
        <p:txBody>
          <a:bodyPr wrap="square" rtlCol="0">
            <a:spAutoFit/>
          </a:bodyPr>
          <a:lstStyle>
            <a:defPPr>
              <a:defRPr lang="en-US"/>
            </a:defPPr>
            <a:lvl1pPr>
              <a:buFont typeface="Arial" panose="020B0604020202020204" pitchFamily="34" charset="0"/>
              <a:buChar char="•"/>
              <a:defRPr b="0" i="0">
                <a:solidFill>
                  <a:srgbClr val="374151"/>
                </a:solidFill>
                <a:effectLst/>
              </a:defRPr>
            </a:lvl1pPr>
          </a:lstStyle>
          <a:p>
            <a:pPr>
              <a:buNone/>
            </a:pPr>
            <a:r>
              <a:rPr lang="en-US" b="1" dirty="0">
                <a:solidFill>
                  <a:srgbClr val="4B2E1D"/>
                </a:solidFill>
              </a:rPr>
              <a:t>Incremental Model Overview:</a:t>
            </a:r>
          </a:p>
          <a:p>
            <a:pPr indent="-285750"/>
            <a:r>
              <a:rPr lang="en-US" dirty="0">
                <a:solidFill>
                  <a:srgbClr val="4B2E1D"/>
                </a:solidFill>
              </a:rPr>
              <a:t>Approach involves breaking down development into smaller increments.</a:t>
            </a:r>
          </a:p>
          <a:p>
            <a:pPr indent="-285750"/>
            <a:r>
              <a:rPr lang="en-US" u="sng" dirty="0">
                <a:solidFill>
                  <a:srgbClr val="4B2E1D"/>
                </a:solidFill>
              </a:rPr>
              <a:t>Phases</a:t>
            </a:r>
            <a:r>
              <a:rPr lang="en-US" dirty="0">
                <a:solidFill>
                  <a:srgbClr val="4B2E1D"/>
                </a:solidFill>
              </a:rPr>
              <a:t>: Requirement Analysis, Design, Implementation, Testing, and Maintenance.</a:t>
            </a:r>
          </a:p>
          <a:p>
            <a:pPr>
              <a:buNone/>
            </a:pPr>
            <a:endParaRPr lang="en-US" b="1" dirty="0">
              <a:solidFill>
                <a:srgbClr val="4B2E1D"/>
              </a:solidFill>
            </a:endParaRPr>
          </a:p>
          <a:p>
            <a:pPr>
              <a:buNone/>
            </a:pPr>
            <a:r>
              <a:rPr lang="en-US" b="1" dirty="0">
                <a:solidFill>
                  <a:srgbClr val="4B2E1D"/>
                </a:solidFill>
              </a:rPr>
              <a:t>First Increment: Core Product Development</a:t>
            </a:r>
          </a:p>
          <a:p>
            <a:pPr indent="-285750"/>
            <a:r>
              <a:rPr lang="en-US" dirty="0">
                <a:solidFill>
                  <a:srgbClr val="4B2E1D"/>
                </a:solidFill>
              </a:rPr>
              <a:t>Major functionalities developed: user account creation, login, and appointment scheduling for users (patients).</a:t>
            </a:r>
          </a:p>
          <a:p>
            <a:pPr>
              <a:buNone/>
            </a:pPr>
            <a:endParaRPr lang="en-US" b="1" dirty="0">
              <a:solidFill>
                <a:srgbClr val="4B2E1D"/>
              </a:solidFill>
            </a:endParaRPr>
          </a:p>
          <a:p>
            <a:pPr>
              <a:buNone/>
            </a:pPr>
            <a:r>
              <a:rPr lang="en-US" b="1" dirty="0">
                <a:solidFill>
                  <a:srgbClr val="4B2E1D"/>
                </a:solidFill>
              </a:rPr>
              <a:t>Second Increment: Dashboard Implementation</a:t>
            </a:r>
          </a:p>
          <a:p>
            <a:pPr marL="285750" indent="-285750"/>
            <a:r>
              <a:rPr lang="en-US" dirty="0">
                <a:solidFill>
                  <a:srgbClr val="4B2E1D"/>
                </a:solidFill>
              </a:rPr>
              <a:t>Introduced a dashboard with doctor profiles, allowing users (patients) to view, book appointments, manage their profiles, and enabled admin to oversee doctors and patients.</a:t>
            </a:r>
          </a:p>
          <a:p>
            <a:pPr>
              <a:buNone/>
            </a:pPr>
            <a:endParaRPr lang="en-US" b="1" dirty="0">
              <a:solidFill>
                <a:srgbClr val="4B2E1D"/>
              </a:solidFill>
            </a:endParaRPr>
          </a:p>
          <a:p>
            <a:pPr>
              <a:buNone/>
            </a:pPr>
            <a:r>
              <a:rPr lang="en-US" b="1" dirty="0">
                <a:solidFill>
                  <a:srgbClr val="4B2E1D"/>
                </a:solidFill>
              </a:rPr>
              <a:t>Third Increment: Payment Integration</a:t>
            </a:r>
            <a:endParaRPr lang="en-US" dirty="0">
              <a:solidFill>
                <a:srgbClr val="4B2E1D"/>
              </a:solidFill>
            </a:endParaRPr>
          </a:p>
          <a:p>
            <a:pPr indent="-285750"/>
            <a:r>
              <a:rPr lang="en-US" dirty="0">
                <a:solidFill>
                  <a:srgbClr val="4B2E1D"/>
                </a:solidFill>
              </a:rPr>
              <a:t>Added a payment page for users (patients) to make payments after scheduling appointments with doctors.</a:t>
            </a:r>
          </a:p>
          <a:p>
            <a:endParaRPr lang="en-US" dirty="0"/>
          </a:p>
        </p:txBody>
      </p:sp>
      <p:pic>
        <p:nvPicPr>
          <p:cNvPr id="24" name="Picture 23">
            <a:extLst>
              <a:ext uri="{FF2B5EF4-FFF2-40B4-BE49-F238E27FC236}">
                <a16:creationId xmlns:a16="http://schemas.microsoft.com/office/drawing/2014/main" id="{90175A1E-9B4F-4452-899D-5FDB867E4B73}"/>
              </a:ext>
            </a:extLst>
          </p:cNvPr>
          <p:cNvPicPr>
            <a:picLocks noChangeAspect="1"/>
          </p:cNvPicPr>
          <p:nvPr/>
        </p:nvPicPr>
        <p:blipFill>
          <a:blip r:embed="rId2"/>
          <a:stretch>
            <a:fillRect/>
          </a:stretch>
        </p:blipFill>
        <p:spPr>
          <a:xfrm>
            <a:off x="12973051" y="2561453"/>
            <a:ext cx="4648199" cy="2039893"/>
          </a:xfrm>
          <a:prstGeom prst="rect">
            <a:avLst/>
          </a:prstGeom>
        </p:spPr>
      </p:pic>
    </p:spTree>
    <p:extLst>
      <p:ext uri="{BB962C8B-B14F-4D97-AF65-F5344CB8AC3E}">
        <p14:creationId xmlns:p14="http://schemas.microsoft.com/office/powerpoint/2010/main" val="823120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2" name="!!overview">
            <a:extLst>
              <a:ext uri="{FF2B5EF4-FFF2-40B4-BE49-F238E27FC236}">
                <a16:creationId xmlns:a16="http://schemas.microsoft.com/office/drawing/2014/main" id="{29F6AB19-D449-4430-BD59-25DD2F57A9F6}"/>
              </a:ext>
            </a:extLst>
          </p:cNvPr>
          <p:cNvSpPr txBox="1"/>
          <p:nvPr/>
        </p:nvSpPr>
        <p:spPr>
          <a:xfrm>
            <a:off x="7469002" y="251192"/>
            <a:ext cx="3616695" cy="1631216"/>
          </a:xfrm>
          <a:prstGeom prst="rect">
            <a:avLst/>
          </a:prstGeom>
          <a:noFill/>
        </p:spPr>
        <p:txBody>
          <a:bodyPr wrap="none" rtlCol="0">
            <a:spAutoFit/>
          </a:bodyPr>
          <a:lstStyle/>
          <a:p>
            <a:pPr algn="ctr"/>
            <a:r>
              <a:rPr lang="en-US" sz="10000" b="1" dirty="0">
                <a:solidFill>
                  <a:srgbClr val="4B2E1D"/>
                </a:solidFill>
                <a:latin typeface="Playfair Display" pitchFamily="2" charset="0"/>
              </a:rPr>
              <a:t>SDLC</a:t>
            </a:r>
          </a:p>
        </p:txBody>
      </p:sp>
      <p:sp>
        <p:nvSpPr>
          <p:cNvPr id="23" name="TextBox 22">
            <a:extLst>
              <a:ext uri="{FF2B5EF4-FFF2-40B4-BE49-F238E27FC236}">
                <a16:creationId xmlns:a16="http://schemas.microsoft.com/office/drawing/2014/main" id="{4B70B7A1-B101-4393-A917-8E5C40A2D8B4}"/>
              </a:ext>
            </a:extLst>
          </p:cNvPr>
          <p:cNvSpPr txBox="1"/>
          <p:nvPr/>
        </p:nvSpPr>
        <p:spPr>
          <a:xfrm>
            <a:off x="495301" y="612844"/>
            <a:ext cx="6553200" cy="5909310"/>
          </a:xfrm>
          <a:prstGeom prst="rect">
            <a:avLst/>
          </a:prstGeom>
          <a:noFill/>
        </p:spPr>
        <p:txBody>
          <a:bodyPr wrap="square" rtlCol="0">
            <a:spAutoFit/>
          </a:bodyPr>
          <a:lstStyle>
            <a:defPPr>
              <a:defRPr lang="en-US"/>
            </a:defPPr>
            <a:lvl1pPr>
              <a:buFont typeface="Arial" panose="020B0604020202020204" pitchFamily="34" charset="0"/>
              <a:buChar char="•"/>
              <a:defRPr b="0" i="0">
                <a:solidFill>
                  <a:srgbClr val="374151"/>
                </a:solidFill>
                <a:effectLst/>
              </a:defRPr>
            </a:lvl1pPr>
          </a:lstStyle>
          <a:p>
            <a:pPr>
              <a:buNone/>
            </a:pPr>
            <a:r>
              <a:rPr lang="en-US" b="1" dirty="0">
                <a:solidFill>
                  <a:srgbClr val="4B2E1D"/>
                </a:solidFill>
              </a:rPr>
              <a:t>Incremental Model Overview:</a:t>
            </a:r>
          </a:p>
          <a:p>
            <a:pPr>
              <a:buNone/>
            </a:pPr>
            <a:endParaRPr lang="en-US" b="1" dirty="0">
              <a:solidFill>
                <a:srgbClr val="4B2E1D"/>
              </a:solidFill>
            </a:endParaRPr>
          </a:p>
          <a:p>
            <a:pPr indent="-285750"/>
            <a:r>
              <a:rPr lang="en-US" dirty="0">
                <a:solidFill>
                  <a:srgbClr val="4B2E1D"/>
                </a:solidFill>
              </a:rPr>
              <a:t>Approach involves breaking down development into smaller increments.</a:t>
            </a:r>
          </a:p>
          <a:p>
            <a:pPr indent="-285750"/>
            <a:r>
              <a:rPr lang="en-US" u="sng" dirty="0">
                <a:solidFill>
                  <a:srgbClr val="4B2E1D"/>
                </a:solidFill>
              </a:rPr>
              <a:t>Phases</a:t>
            </a:r>
            <a:r>
              <a:rPr lang="en-US" dirty="0">
                <a:solidFill>
                  <a:srgbClr val="4B2E1D"/>
                </a:solidFill>
              </a:rPr>
              <a:t>: Requirement Analysis, Design, Implementation, Testing, and Maintenance.</a:t>
            </a:r>
          </a:p>
          <a:p>
            <a:pPr>
              <a:buNone/>
            </a:pPr>
            <a:endParaRPr lang="en-US" b="1" dirty="0">
              <a:solidFill>
                <a:srgbClr val="4B2E1D"/>
              </a:solidFill>
            </a:endParaRPr>
          </a:p>
          <a:p>
            <a:pPr>
              <a:buNone/>
            </a:pPr>
            <a:r>
              <a:rPr lang="en-US" b="1" dirty="0">
                <a:solidFill>
                  <a:srgbClr val="4B2E1D"/>
                </a:solidFill>
              </a:rPr>
              <a:t>First Increment: Core Product Development</a:t>
            </a:r>
          </a:p>
          <a:p>
            <a:pPr indent="-285750"/>
            <a:r>
              <a:rPr lang="en-US" dirty="0">
                <a:solidFill>
                  <a:srgbClr val="4B2E1D"/>
                </a:solidFill>
              </a:rPr>
              <a:t>Major functionalities developed: user account creation, login, and appointment scheduling for users (patients).</a:t>
            </a:r>
          </a:p>
          <a:p>
            <a:pPr>
              <a:buNone/>
            </a:pPr>
            <a:endParaRPr lang="en-US" b="1" dirty="0">
              <a:solidFill>
                <a:srgbClr val="4B2E1D"/>
              </a:solidFill>
            </a:endParaRPr>
          </a:p>
          <a:p>
            <a:pPr>
              <a:buNone/>
            </a:pPr>
            <a:r>
              <a:rPr lang="en-US" b="1" dirty="0">
                <a:solidFill>
                  <a:srgbClr val="4B2E1D"/>
                </a:solidFill>
              </a:rPr>
              <a:t>Second Increment: Dashboard Implementation</a:t>
            </a:r>
          </a:p>
          <a:p>
            <a:pPr marL="285750" indent="-285750"/>
            <a:r>
              <a:rPr lang="en-US" dirty="0">
                <a:solidFill>
                  <a:srgbClr val="4B2E1D"/>
                </a:solidFill>
              </a:rPr>
              <a:t>Introduced a dashboard with doctor profiles, allowing users (patients) to view, book appointments, manage their profiles, and enabled admin to oversee doctors and patients.</a:t>
            </a:r>
          </a:p>
          <a:p>
            <a:pPr>
              <a:buNone/>
            </a:pPr>
            <a:endParaRPr lang="en-US" b="1" dirty="0">
              <a:solidFill>
                <a:srgbClr val="4B2E1D"/>
              </a:solidFill>
            </a:endParaRPr>
          </a:p>
          <a:p>
            <a:pPr>
              <a:buNone/>
            </a:pPr>
            <a:r>
              <a:rPr lang="en-US" b="1" dirty="0">
                <a:solidFill>
                  <a:srgbClr val="4B2E1D"/>
                </a:solidFill>
              </a:rPr>
              <a:t>Third Increment: Payment Integration</a:t>
            </a:r>
            <a:endParaRPr lang="en-US" dirty="0">
              <a:solidFill>
                <a:srgbClr val="4B2E1D"/>
              </a:solidFill>
            </a:endParaRPr>
          </a:p>
          <a:p>
            <a:pPr indent="-285750"/>
            <a:r>
              <a:rPr lang="en-US" dirty="0">
                <a:solidFill>
                  <a:srgbClr val="4B2E1D"/>
                </a:solidFill>
              </a:rPr>
              <a:t>Added a payment page for users (patients) to make payments after scheduling appointments with doctors.</a:t>
            </a:r>
          </a:p>
          <a:p>
            <a:endParaRPr lang="en-US" dirty="0"/>
          </a:p>
        </p:txBody>
      </p:sp>
      <p:pic>
        <p:nvPicPr>
          <p:cNvPr id="4" name="Picture 3">
            <a:extLst>
              <a:ext uri="{FF2B5EF4-FFF2-40B4-BE49-F238E27FC236}">
                <a16:creationId xmlns:a16="http://schemas.microsoft.com/office/drawing/2014/main" id="{8A146741-974D-470C-93A7-1C1719AADED7}"/>
              </a:ext>
            </a:extLst>
          </p:cNvPr>
          <p:cNvPicPr>
            <a:picLocks noChangeAspect="1"/>
          </p:cNvPicPr>
          <p:nvPr/>
        </p:nvPicPr>
        <p:blipFill>
          <a:blip r:embed="rId2"/>
          <a:stretch>
            <a:fillRect/>
          </a:stretch>
        </p:blipFill>
        <p:spPr>
          <a:xfrm>
            <a:off x="7048501" y="2561453"/>
            <a:ext cx="4648199" cy="2039893"/>
          </a:xfrm>
          <a:prstGeom prst="rect">
            <a:avLst/>
          </a:prstGeom>
        </p:spPr>
      </p:pic>
      <p:sp>
        <p:nvSpPr>
          <p:cNvPr id="9" name="Rectangle 8">
            <a:extLst>
              <a:ext uri="{FF2B5EF4-FFF2-40B4-BE49-F238E27FC236}">
                <a16:creationId xmlns:a16="http://schemas.microsoft.com/office/drawing/2014/main" id="{8FE7794E-6988-46B6-8F00-87447305061B}"/>
              </a:ext>
            </a:extLst>
          </p:cNvPr>
          <p:cNvSpPr/>
          <p:nvPr/>
        </p:nvSpPr>
        <p:spPr>
          <a:xfrm>
            <a:off x="15204473" y="0"/>
            <a:ext cx="741143"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917ECFD-33A6-49F2-9907-DFE4D41D582B}"/>
              </a:ext>
            </a:extLst>
          </p:cNvPr>
          <p:cNvSpPr/>
          <p:nvPr/>
        </p:nvSpPr>
        <p:spPr>
          <a:xfrm>
            <a:off x="15932925" y="0"/>
            <a:ext cx="835247" cy="6858000"/>
          </a:xfrm>
          <a:prstGeom prst="rect">
            <a:avLst/>
          </a:prstGeom>
          <a:solidFill>
            <a:srgbClr val="34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4F34C0C-E933-446D-A133-163113504FBA}"/>
              </a:ext>
            </a:extLst>
          </p:cNvPr>
          <p:cNvSpPr/>
          <p:nvPr/>
        </p:nvSpPr>
        <p:spPr>
          <a:xfrm>
            <a:off x="14487452" y="0"/>
            <a:ext cx="741145" cy="6858000"/>
          </a:xfrm>
          <a:prstGeom prst="rect">
            <a:avLst/>
          </a:prstGeom>
          <a:solidFill>
            <a:srgbClr val="005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34A561A-B953-4251-9F48-CAAE802B6D06}"/>
              </a:ext>
            </a:extLst>
          </p:cNvPr>
          <p:cNvSpPr/>
          <p:nvPr/>
        </p:nvSpPr>
        <p:spPr>
          <a:xfrm>
            <a:off x="13717666" y="0"/>
            <a:ext cx="769788" cy="6858000"/>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70BDFB6-32D2-45C4-940B-1AB4811983E9}"/>
              </a:ext>
            </a:extLst>
          </p:cNvPr>
          <p:cNvSpPr/>
          <p:nvPr/>
        </p:nvSpPr>
        <p:spPr>
          <a:xfrm>
            <a:off x="12947879" y="0"/>
            <a:ext cx="769788" cy="6858000"/>
          </a:xfrm>
          <a:prstGeom prst="rect">
            <a:avLst/>
          </a:prstGeom>
          <a:solidFill>
            <a:srgbClr val="F27B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B0B30712-A9F6-456E-B7ED-CE8B5B38C4A5}"/>
              </a:ext>
            </a:extLst>
          </p:cNvPr>
          <p:cNvSpPr txBox="1"/>
          <p:nvPr/>
        </p:nvSpPr>
        <p:spPr>
          <a:xfrm rot="16200000">
            <a:off x="12797651" y="5538832"/>
            <a:ext cx="1079142" cy="369332"/>
          </a:xfrm>
          <a:prstGeom prst="rect">
            <a:avLst/>
          </a:prstGeom>
          <a:noFill/>
        </p:spPr>
        <p:txBody>
          <a:bodyPr wrap="none" rtlCol="0">
            <a:spAutoFit/>
          </a:bodyPr>
          <a:lstStyle/>
          <a:p>
            <a:r>
              <a:rPr lang="en-US" sz="1800" b="1" dirty="0">
                <a:solidFill>
                  <a:srgbClr val="4B2E1D"/>
                </a:solidFill>
                <a:latin typeface="+mj-lt"/>
              </a:rPr>
              <a:t>Analysis</a:t>
            </a:r>
          </a:p>
        </p:txBody>
      </p:sp>
      <p:sp>
        <p:nvSpPr>
          <p:cNvPr id="16" name="TextBox 15">
            <a:extLst>
              <a:ext uri="{FF2B5EF4-FFF2-40B4-BE49-F238E27FC236}">
                <a16:creationId xmlns:a16="http://schemas.microsoft.com/office/drawing/2014/main" id="{CEF639EE-95A8-45D8-85DE-83016BD6D0CA}"/>
              </a:ext>
            </a:extLst>
          </p:cNvPr>
          <p:cNvSpPr txBox="1"/>
          <p:nvPr/>
        </p:nvSpPr>
        <p:spPr>
          <a:xfrm rot="16200000">
            <a:off x="13658752" y="5481683"/>
            <a:ext cx="904415" cy="369332"/>
          </a:xfrm>
          <a:prstGeom prst="rect">
            <a:avLst/>
          </a:prstGeom>
          <a:noFill/>
        </p:spPr>
        <p:txBody>
          <a:bodyPr wrap="none" rtlCol="0">
            <a:spAutoFit/>
          </a:bodyPr>
          <a:lstStyle/>
          <a:p>
            <a:r>
              <a:rPr lang="en-US" b="1" dirty="0">
                <a:solidFill>
                  <a:schemeClr val="bg2"/>
                </a:solidFill>
              </a:rPr>
              <a:t>Design</a:t>
            </a:r>
          </a:p>
        </p:txBody>
      </p:sp>
      <p:sp>
        <p:nvSpPr>
          <p:cNvPr id="17" name="TextBox 16">
            <a:extLst>
              <a:ext uri="{FF2B5EF4-FFF2-40B4-BE49-F238E27FC236}">
                <a16:creationId xmlns:a16="http://schemas.microsoft.com/office/drawing/2014/main" id="{8BDA0C60-EC6E-4B7B-87E1-E439182EF584}"/>
              </a:ext>
            </a:extLst>
          </p:cNvPr>
          <p:cNvSpPr txBox="1"/>
          <p:nvPr/>
        </p:nvSpPr>
        <p:spPr>
          <a:xfrm rot="16200000">
            <a:off x="13921142" y="5472864"/>
            <a:ext cx="1933543" cy="369332"/>
          </a:xfrm>
          <a:prstGeom prst="rect">
            <a:avLst/>
          </a:prstGeom>
          <a:noFill/>
        </p:spPr>
        <p:txBody>
          <a:bodyPr wrap="none" rtlCol="0">
            <a:spAutoFit/>
          </a:bodyPr>
          <a:lstStyle/>
          <a:p>
            <a:r>
              <a:rPr lang="en-US" b="1" dirty="0">
                <a:solidFill>
                  <a:schemeClr val="tx2"/>
                </a:solidFill>
              </a:rPr>
              <a:t>Implementation</a:t>
            </a:r>
          </a:p>
        </p:txBody>
      </p:sp>
      <p:sp>
        <p:nvSpPr>
          <p:cNvPr id="18" name="TextBox 17">
            <a:extLst>
              <a:ext uri="{FF2B5EF4-FFF2-40B4-BE49-F238E27FC236}">
                <a16:creationId xmlns:a16="http://schemas.microsoft.com/office/drawing/2014/main" id="{27C85D21-D135-4A91-B502-1A51DB4CAA52}"/>
              </a:ext>
            </a:extLst>
          </p:cNvPr>
          <p:cNvSpPr txBox="1"/>
          <p:nvPr/>
        </p:nvSpPr>
        <p:spPr>
          <a:xfrm rot="16200000">
            <a:off x="15158415" y="5481680"/>
            <a:ext cx="941283" cy="369332"/>
          </a:xfrm>
          <a:prstGeom prst="rect">
            <a:avLst/>
          </a:prstGeom>
          <a:noFill/>
        </p:spPr>
        <p:txBody>
          <a:bodyPr wrap="none" rtlCol="0">
            <a:spAutoFit/>
          </a:bodyPr>
          <a:lstStyle/>
          <a:p>
            <a:r>
              <a:rPr lang="en-US" dirty="0"/>
              <a:t>Testing</a:t>
            </a:r>
            <a:endParaRPr lang="en-US" b="1" dirty="0">
              <a:solidFill>
                <a:schemeClr val="tx2"/>
              </a:solidFill>
            </a:endParaRPr>
          </a:p>
        </p:txBody>
      </p:sp>
      <p:sp>
        <p:nvSpPr>
          <p:cNvPr id="19" name="TextBox 18">
            <a:extLst>
              <a:ext uri="{FF2B5EF4-FFF2-40B4-BE49-F238E27FC236}">
                <a16:creationId xmlns:a16="http://schemas.microsoft.com/office/drawing/2014/main" id="{3BAE2837-A868-42EB-A5DA-FEDFC12B24C7}"/>
              </a:ext>
            </a:extLst>
          </p:cNvPr>
          <p:cNvSpPr txBox="1"/>
          <p:nvPr/>
        </p:nvSpPr>
        <p:spPr>
          <a:xfrm rot="16200000">
            <a:off x="15577010" y="5481681"/>
            <a:ext cx="1579278" cy="369332"/>
          </a:xfrm>
          <a:prstGeom prst="rect">
            <a:avLst/>
          </a:prstGeom>
          <a:noFill/>
        </p:spPr>
        <p:txBody>
          <a:bodyPr wrap="none" rtlCol="0">
            <a:spAutoFit/>
          </a:bodyPr>
          <a:lstStyle/>
          <a:p>
            <a:r>
              <a:rPr lang="en-US" b="1" dirty="0">
                <a:solidFill>
                  <a:schemeClr val="tx2"/>
                </a:solidFill>
              </a:rPr>
              <a:t>Maintenance</a:t>
            </a:r>
          </a:p>
        </p:txBody>
      </p:sp>
    </p:spTree>
    <p:extLst>
      <p:ext uri="{BB962C8B-B14F-4D97-AF65-F5344CB8AC3E}">
        <p14:creationId xmlns:p14="http://schemas.microsoft.com/office/powerpoint/2010/main" val="4255806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C8ADD6B-1116-46BA-9BC7-881885756BAB}"/>
              </a:ext>
            </a:extLst>
          </p:cNvPr>
          <p:cNvGrpSpPr/>
          <p:nvPr/>
        </p:nvGrpSpPr>
        <p:grpSpPr>
          <a:xfrm>
            <a:off x="495299" y="1304654"/>
            <a:ext cx="8711609" cy="4248693"/>
            <a:chOff x="495299" y="609600"/>
            <a:chExt cx="8711609" cy="4248693"/>
          </a:xfrm>
        </p:grpSpPr>
        <p:sp>
          <p:nvSpPr>
            <p:cNvPr id="17" name="Homepage desc">
              <a:extLst>
                <a:ext uri="{FF2B5EF4-FFF2-40B4-BE49-F238E27FC236}">
                  <a16:creationId xmlns:a16="http://schemas.microsoft.com/office/drawing/2014/main" id="{6CC1D9DA-85AC-49CB-B7E0-109955F34E0C}"/>
                </a:ext>
              </a:extLst>
            </p:cNvPr>
            <p:cNvSpPr txBox="1"/>
            <p:nvPr/>
          </p:nvSpPr>
          <p:spPr>
            <a:xfrm>
              <a:off x="495300" y="1718972"/>
              <a:ext cx="8711608"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4B2E1D"/>
                  </a:solidFill>
                </a:rPr>
                <a:t>User Stories: </a:t>
              </a:r>
              <a:r>
                <a:rPr lang="en-US" dirty="0">
                  <a:solidFill>
                    <a:srgbClr val="4B2E1D"/>
                  </a:solidFill>
                </a:rPr>
                <a:t>Develops user stories to capture detailed requirements from the perspectives of different system users, including patients, healthcare providers, and administrators.</a:t>
              </a:r>
            </a:p>
            <a:p>
              <a:pPr marL="285750" indent="-285750">
                <a:buFont typeface="Arial" panose="020B0604020202020204" pitchFamily="34" charset="0"/>
                <a:buChar char="•"/>
              </a:pPr>
              <a:endParaRPr lang="en-US" dirty="0">
                <a:solidFill>
                  <a:srgbClr val="4B2E1D"/>
                </a:solidFill>
              </a:endParaRPr>
            </a:p>
            <a:p>
              <a:pPr marL="285750" indent="-285750">
                <a:buFont typeface="Arial" panose="020B0604020202020204" pitchFamily="34" charset="0"/>
                <a:buChar char="•"/>
              </a:pPr>
              <a:r>
                <a:rPr lang="en-US" b="1" dirty="0">
                  <a:solidFill>
                    <a:srgbClr val="4B2E1D"/>
                  </a:solidFill>
                </a:rPr>
                <a:t>Functional Requirements: </a:t>
              </a:r>
              <a:r>
                <a:rPr lang="en-US" dirty="0">
                  <a:solidFill>
                    <a:srgbClr val="4B2E1D"/>
                  </a:solidFill>
                </a:rPr>
                <a:t>Specifies the functional requirements of the system, including appointment scheduling, user registration, user authentication, notifications, and reporting functionalities.</a:t>
              </a:r>
            </a:p>
            <a:p>
              <a:pPr marL="285750" indent="-285750">
                <a:buFont typeface="Arial" panose="020B0604020202020204" pitchFamily="34" charset="0"/>
                <a:buChar char="•"/>
              </a:pPr>
              <a:endParaRPr lang="en-US" dirty="0">
                <a:solidFill>
                  <a:srgbClr val="4B2E1D"/>
                </a:solidFill>
              </a:endParaRPr>
            </a:p>
            <a:p>
              <a:pPr marL="285750" indent="-285750">
                <a:buFont typeface="Arial" panose="020B0604020202020204" pitchFamily="34" charset="0"/>
                <a:buChar char="•"/>
              </a:pPr>
              <a:r>
                <a:rPr lang="en-US" b="1" dirty="0">
                  <a:solidFill>
                    <a:srgbClr val="4B2E1D"/>
                  </a:solidFill>
                </a:rPr>
                <a:t>Non-Functional Requirements: </a:t>
              </a:r>
              <a:r>
                <a:rPr lang="en-US" dirty="0">
                  <a:solidFill>
                    <a:srgbClr val="4B2E1D"/>
                  </a:solidFill>
                </a:rPr>
                <a:t>Identify non-functional requirements such as system performance, security, privacy, and scalability to ensure the system meets the necessary quality attributes.</a:t>
              </a:r>
            </a:p>
          </p:txBody>
        </p:sp>
        <p:sp>
          <p:nvSpPr>
            <p:cNvPr id="16" name="Homepage">
              <a:extLst>
                <a:ext uri="{FF2B5EF4-FFF2-40B4-BE49-F238E27FC236}">
                  <a16:creationId xmlns:a16="http://schemas.microsoft.com/office/drawing/2014/main" id="{0B398A56-D2D9-4A66-8ADC-B4AE33568F78}"/>
                </a:ext>
              </a:extLst>
            </p:cNvPr>
            <p:cNvSpPr txBox="1"/>
            <p:nvPr/>
          </p:nvSpPr>
          <p:spPr>
            <a:xfrm>
              <a:off x="495299" y="609600"/>
              <a:ext cx="8711609" cy="861774"/>
            </a:xfrm>
            <a:prstGeom prst="rect">
              <a:avLst/>
            </a:prstGeom>
            <a:noFill/>
          </p:spPr>
          <p:txBody>
            <a:bodyPr wrap="square" rtlCol="0">
              <a:spAutoFit/>
            </a:bodyPr>
            <a:lstStyle/>
            <a:p>
              <a:r>
                <a:rPr lang="en-US" sz="5000" b="1" dirty="0">
                  <a:solidFill>
                    <a:srgbClr val="4B2E1D"/>
                  </a:solidFill>
                  <a:latin typeface="+mj-lt"/>
                </a:rPr>
                <a:t>Requirements Gathering</a:t>
              </a:r>
            </a:p>
          </p:txBody>
        </p:sp>
      </p:grpSp>
      <p:sp>
        <p:nvSpPr>
          <p:cNvPr id="18" name="Homepage index">
            <a:extLst>
              <a:ext uri="{FF2B5EF4-FFF2-40B4-BE49-F238E27FC236}">
                <a16:creationId xmlns:a16="http://schemas.microsoft.com/office/drawing/2014/main" id="{5D8B85C3-F83A-4A96-BD39-9AADA7F6793E}"/>
              </a:ext>
            </a:extLst>
          </p:cNvPr>
          <p:cNvSpPr txBox="1"/>
          <p:nvPr/>
        </p:nvSpPr>
        <p:spPr>
          <a:xfrm rot="16200000">
            <a:off x="-1100169" y="5029288"/>
            <a:ext cx="2821606" cy="369332"/>
          </a:xfrm>
          <a:prstGeom prst="rect">
            <a:avLst/>
          </a:prstGeom>
          <a:noFill/>
        </p:spPr>
        <p:txBody>
          <a:bodyPr wrap="none" rtlCol="0">
            <a:spAutoFit/>
          </a:bodyPr>
          <a:lstStyle/>
          <a:p>
            <a:r>
              <a:rPr lang="en-US" sz="1800" b="1" dirty="0">
                <a:solidFill>
                  <a:srgbClr val="4B2E1D"/>
                </a:solidFill>
                <a:latin typeface="+mj-lt"/>
              </a:rPr>
              <a:t>Requirements Gathering</a:t>
            </a:r>
          </a:p>
        </p:txBody>
      </p:sp>
      <p:sp>
        <p:nvSpPr>
          <p:cNvPr id="2" name="Rectangle 1">
            <a:extLst>
              <a:ext uri="{FF2B5EF4-FFF2-40B4-BE49-F238E27FC236}">
                <a16:creationId xmlns:a16="http://schemas.microsoft.com/office/drawing/2014/main" id="{19211572-1C3E-4C41-8745-1911185053CE}"/>
              </a:ext>
            </a:extLst>
          </p:cNvPr>
          <p:cNvSpPr/>
          <p:nvPr/>
        </p:nvSpPr>
        <p:spPr>
          <a:xfrm>
            <a:off x="11188998" y="0"/>
            <a:ext cx="495300"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37EE20D6-7144-4E1E-A84D-1F6E62C60296}"/>
              </a:ext>
            </a:extLst>
          </p:cNvPr>
          <p:cNvSpPr/>
          <p:nvPr/>
        </p:nvSpPr>
        <p:spPr>
          <a:xfrm>
            <a:off x="11675586" y="0"/>
            <a:ext cx="516414" cy="6858000"/>
          </a:xfrm>
          <a:prstGeom prst="rect">
            <a:avLst/>
          </a:prstGeom>
          <a:solidFill>
            <a:srgbClr val="34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CBA6201-285A-483B-A7E4-5E46E5D91165}"/>
              </a:ext>
            </a:extLst>
          </p:cNvPr>
          <p:cNvSpPr/>
          <p:nvPr/>
        </p:nvSpPr>
        <p:spPr>
          <a:xfrm>
            <a:off x="10706545" y="0"/>
            <a:ext cx="495300" cy="6858000"/>
          </a:xfrm>
          <a:prstGeom prst="rect">
            <a:avLst/>
          </a:prstGeom>
          <a:solidFill>
            <a:srgbClr val="005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9C5B5EA-07BF-463E-AE46-8A1600D7153D}"/>
              </a:ext>
            </a:extLst>
          </p:cNvPr>
          <p:cNvSpPr/>
          <p:nvPr/>
        </p:nvSpPr>
        <p:spPr>
          <a:xfrm>
            <a:off x="10197953" y="0"/>
            <a:ext cx="495300" cy="6858000"/>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B5217ED-9EE3-48FA-BEB3-74EB84FA9B31}"/>
              </a:ext>
            </a:extLst>
          </p:cNvPr>
          <p:cNvSpPr/>
          <p:nvPr/>
        </p:nvSpPr>
        <p:spPr>
          <a:xfrm>
            <a:off x="9715500" y="0"/>
            <a:ext cx="495300" cy="6858000"/>
          </a:xfrm>
          <a:prstGeom prst="rect">
            <a:avLst/>
          </a:prstGeom>
          <a:solidFill>
            <a:srgbClr val="F27B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18">
            <a:extLst>
              <a:ext uri="{FF2B5EF4-FFF2-40B4-BE49-F238E27FC236}">
                <a16:creationId xmlns:a16="http://schemas.microsoft.com/office/drawing/2014/main" id="{7A96D971-68BC-4459-95F5-0583B16D5344}"/>
              </a:ext>
            </a:extLst>
          </p:cNvPr>
          <p:cNvSpPr txBox="1"/>
          <p:nvPr/>
        </p:nvSpPr>
        <p:spPr>
          <a:xfrm rot="16200000">
            <a:off x="9417086" y="5403936"/>
            <a:ext cx="1135247" cy="369332"/>
          </a:xfrm>
          <a:prstGeom prst="rect">
            <a:avLst/>
          </a:prstGeom>
          <a:noFill/>
        </p:spPr>
        <p:txBody>
          <a:bodyPr wrap="none" rtlCol="0">
            <a:spAutoFit/>
          </a:bodyPr>
          <a:lstStyle/>
          <a:p>
            <a:r>
              <a:rPr lang="en-US" b="1" dirty="0">
                <a:solidFill>
                  <a:schemeClr val="bg2"/>
                </a:solidFill>
              </a:rPr>
              <a:t> Analysis</a:t>
            </a:r>
          </a:p>
        </p:txBody>
      </p:sp>
      <p:sp>
        <p:nvSpPr>
          <p:cNvPr id="20" name="TextBox 19">
            <a:extLst>
              <a:ext uri="{FF2B5EF4-FFF2-40B4-BE49-F238E27FC236}">
                <a16:creationId xmlns:a16="http://schemas.microsoft.com/office/drawing/2014/main" id="{0B0A531D-8AC0-4BA8-8E34-A329E5545380}"/>
              </a:ext>
            </a:extLst>
          </p:cNvPr>
          <p:cNvSpPr txBox="1"/>
          <p:nvPr/>
        </p:nvSpPr>
        <p:spPr>
          <a:xfrm rot="16200000">
            <a:off x="10006243" y="5403938"/>
            <a:ext cx="904415" cy="369332"/>
          </a:xfrm>
          <a:prstGeom prst="rect">
            <a:avLst/>
          </a:prstGeom>
          <a:noFill/>
        </p:spPr>
        <p:txBody>
          <a:bodyPr wrap="none" rtlCol="0">
            <a:spAutoFit/>
          </a:bodyPr>
          <a:lstStyle/>
          <a:p>
            <a:r>
              <a:rPr lang="en-US" b="1" dirty="0">
                <a:solidFill>
                  <a:schemeClr val="bg2"/>
                </a:solidFill>
              </a:rPr>
              <a:t>Design</a:t>
            </a:r>
          </a:p>
        </p:txBody>
      </p:sp>
      <p:sp>
        <p:nvSpPr>
          <p:cNvPr id="21" name="TextBox 20">
            <a:extLst>
              <a:ext uri="{FF2B5EF4-FFF2-40B4-BE49-F238E27FC236}">
                <a16:creationId xmlns:a16="http://schemas.microsoft.com/office/drawing/2014/main" id="{8B3216B4-89D8-4DC5-91DC-B956287EF827}"/>
              </a:ext>
            </a:extLst>
          </p:cNvPr>
          <p:cNvSpPr txBox="1"/>
          <p:nvPr/>
        </p:nvSpPr>
        <p:spPr>
          <a:xfrm rot="16200000">
            <a:off x="9987427" y="5403938"/>
            <a:ext cx="1933543" cy="369332"/>
          </a:xfrm>
          <a:prstGeom prst="rect">
            <a:avLst/>
          </a:prstGeom>
          <a:noFill/>
        </p:spPr>
        <p:txBody>
          <a:bodyPr wrap="none" rtlCol="0">
            <a:spAutoFit/>
          </a:bodyPr>
          <a:lstStyle/>
          <a:p>
            <a:r>
              <a:rPr lang="en-US" b="1" dirty="0">
                <a:solidFill>
                  <a:schemeClr val="tx2"/>
                </a:solidFill>
              </a:rPr>
              <a:t>Implementation</a:t>
            </a:r>
          </a:p>
        </p:txBody>
      </p:sp>
      <p:sp>
        <p:nvSpPr>
          <p:cNvPr id="22" name="TextBox 21">
            <a:extLst>
              <a:ext uri="{FF2B5EF4-FFF2-40B4-BE49-F238E27FC236}">
                <a16:creationId xmlns:a16="http://schemas.microsoft.com/office/drawing/2014/main" id="{4EF401E1-6D12-47A0-A2AE-EBC258351D52}"/>
              </a:ext>
            </a:extLst>
          </p:cNvPr>
          <p:cNvSpPr txBox="1"/>
          <p:nvPr/>
        </p:nvSpPr>
        <p:spPr>
          <a:xfrm rot="16200000">
            <a:off x="10963603" y="5403938"/>
            <a:ext cx="946093" cy="369332"/>
          </a:xfrm>
          <a:prstGeom prst="rect">
            <a:avLst/>
          </a:prstGeom>
          <a:noFill/>
        </p:spPr>
        <p:txBody>
          <a:bodyPr wrap="none" rtlCol="0">
            <a:spAutoFit/>
          </a:bodyPr>
          <a:lstStyle/>
          <a:p>
            <a:r>
              <a:rPr lang="en-US" b="1" dirty="0">
                <a:solidFill>
                  <a:schemeClr val="tx2"/>
                </a:solidFill>
              </a:rPr>
              <a:t>Testing</a:t>
            </a:r>
          </a:p>
        </p:txBody>
      </p:sp>
      <p:sp>
        <p:nvSpPr>
          <p:cNvPr id="23" name="TextBox 22">
            <a:extLst>
              <a:ext uri="{FF2B5EF4-FFF2-40B4-BE49-F238E27FC236}">
                <a16:creationId xmlns:a16="http://schemas.microsoft.com/office/drawing/2014/main" id="{B6F922C9-A5A0-4652-8888-D766BEABFE67}"/>
              </a:ext>
            </a:extLst>
          </p:cNvPr>
          <p:cNvSpPr txBox="1"/>
          <p:nvPr/>
        </p:nvSpPr>
        <p:spPr>
          <a:xfrm rot="16200000">
            <a:off x="11142309" y="5403938"/>
            <a:ext cx="1579278" cy="369332"/>
          </a:xfrm>
          <a:prstGeom prst="rect">
            <a:avLst/>
          </a:prstGeom>
          <a:noFill/>
        </p:spPr>
        <p:txBody>
          <a:bodyPr wrap="none" rtlCol="0">
            <a:spAutoFit/>
          </a:bodyPr>
          <a:lstStyle/>
          <a:p>
            <a:r>
              <a:rPr lang="en-US" b="1" dirty="0">
                <a:solidFill>
                  <a:schemeClr val="tx2"/>
                </a:solidFill>
              </a:rPr>
              <a:t>Maintenance</a:t>
            </a:r>
          </a:p>
        </p:txBody>
      </p:sp>
      <p:sp>
        <p:nvSpPr>
          <p:cNvPr id="19" name="!!overview">
            <a:extLst>
              <a:ext uri="{FF2B5EF4-FFF2-40B4-BE49-F238E27FC236}">
                <a16:creationId xmlns:a16="http://schemas.microsoft.com/office/drawing/2014/main" id="{2826FE3F-99F5-4D30-9ECA-6753AD670A29}"/>
              </a:ext>
            </a:extLst>
          </p:cNvPr>
          <p:cNvSpPr txBox="1"/>
          <p:nvPr/>
        </p:nvSpPr>
        <p:spPr>
          <a:xfrm>
            <a:off x="7469002" y="-2459269"/>
            <a:ext cx="3616695" cy="1794338"/>
          </a:xfrm>
          <a:prstGeom prst="rect">
            <a:avLst/>
          </a:prstGeom>
          <a:noFill/>
        </p:spPr>
        <p:txBody>
          <a:bodyPr wrap="none" rtlCol="0">
            <a:spAutoFit/>
          </a:bodyPr>
          <a:lstStyle/>
          <a:p>
            <a:pPr algn="ctr"/>
            <a:r>
              <a:rPr lang="en-US" sz="10000" b="1" dirty="0">
                <a:solidFill>
                  <a:srgbClr val="4B2E1D"/>
                </a:solidFill>
                <a:latin typeface="Playfair Display" pitchFamily="2" charset="0"/>
              </a:rPr>
              <a:t>SDLC</a:t>
            </a:r>
          </a:p>
        </p:txBody>
      </p:sp>
      <p:sp>
        <p:nvSpPr>
          <p:cNvPr id="25" name="TextBox 24">
            <a:extLst>
              <a:ext uri="{FF2B5EF4-FFF2-40B4-BE49-F238E27FC236}">
                <a16:creationId xmlns:a16="http://schemas.microsoft.com/office/drawing/2014/main" id="{C7278B3B-DD97-464F-B3D9-6C7684685A16}"/>
              </a:ext>
            </a:extLst>
          </p:cNvPr>
          <p:cNvSpPr txBox="1"/>
          <p:nvPr/>
        </p:nvSpPr>
        <p:spPr>
          <a:xfrm>
            <a:off x="-7791449" y="612844"/>
            <a:ext cx="6553200" cy="5632311"/>
          </a:xfrm>
          <a:prstGeom prst="rect">
            <a:avLst/>
          </a:prstGeom>
          <a:noFill/>
        </p:spPr>
        <p:txBody>
          <a:bodyPr wrap="square" rtlCol="0">
            <a:spAutoFit/>
          </a:bodyPr>
          <a:lstStyle>
            <a:defPPr>
              <a:defRPr lang="en-US"/>
            </a:defPPr>
            <a:lvl1pPr>
              <a:buFont typeface="Arial" panose="020B0604020202020204" pitchFamily="34" charset="0"/>
              <a:buChar char="•"/>
              <a:defRPr b="0" i="0">
                <a:solidFill>
                  <a:srgbClr val="374151"/>
                </a:solidFill>
                <a:effectLst/>
              </a:defRPr>
            </a:lvl1pPr>
          </a:lstStyle>
          <a:p>
            <a:pPr>
              <a:buNone/>
            </a:pPr>
            <a:r>
              <a:rPr lang="en-US" b="1" dirty="0">
                <a:solidFill>
                  <a:srgbClr val="4B2E1D"/>
                </a:solidFill>
              </a:rPr>
              <a:t>Incremental Model Overview:</a:t>
            </a:r>
          </a:p>
          <a:p>
            <a:pPr indent="-285750"/>
            <a:r>
              <a:rPr lang="en-US" dirty="0">
                <a:solidFill>
                  <a:srgbClr val="4B2E1D"/>
                </a:solidFill>
              </a:rPr>
              <a:t>Approach involves breaking down development into smaller increments.</a:t>
            </a:r>
          </a:p>
          <a:p>
            <a:pPr indent="-285750"/>
            <a:r>
              <a:rPr lang="en-US" u="sng" dirty="0">
                <a:solidFill>
                  <a:srgbClr val="4B2E1D"/>
                </a:solidFill>
              </a:rPr>
              <a:t>Phases</a:t>
            </a:r>
            <a:r>
              <a:rPr lang="en-US" dirty="0">
                <a:solidFill>
                  <a:srgbClr val="4B2E1D"/>
                </a:solidFill>
              </a:rPr>
              <a:t>: Requirement Analysis, Design, Implementation, Testing, and Maintenance.</a:t>
            </a:r>
          </a:p>
          <a:p>
            <a:pPr>
              <a:buNone/>
            </a:pPr>
            <a:endParaRPr lang="en-US" b="1" dirty="0">
              <a:solidFill>
                <a:srgbClr val="4B2E1D"/>
              </a:solidFill>
            </a:endParaRPr>
          </a:p>
          <a:p>
            <a:pPr>
              <a:buNone/>
            </a:pPr>
            <a:r>
              <a:rPr lang="en-US" b="1" dirty="0">
                <a:solidFill>
                  <a:srgbClr val="4B2E1D"/>
                </a:solidFill>
              </a:rPr>
              <a:t>First Increment: Core Product Development</a:t>
            </a:r>
          </a:p>
          <a:p>
            <a:pPr indent="-285750"/>
            <a:r>
              <a:rPr lang="en-US" dirty="0">
                <a:solidFill>
                  <a:srgbClr val="4B2E1D"/>
                </a:solidFill>
              </a:rPr>
              <a:t>Major functionalities developed: user account creation, login, and appointment scheduling for users (patients).</a:t>
            </a:r>
          </a:p>
          <a:p>
            <a:pPr>
              <a:buNone/>
            </a:pPr>
            <a:endParaRPr lang="en-US" b="1" dirty="0">
              <a:solidFill>
                <a:srgbClr val="4B2E1D"/>
              </a:solidFill>
            </a:endParaRPr>
          </a:p>
          <a:p>
            <a:pPr>
              <a:buNone/>
            </a:pPr>
            <a:r>
              <a:rPr lang="en-US" b="1" dirty="0">
                <a:solidFill>
                  <a:srgbClr val="4B2E1D"/>
                </a:solidFill>
              </a:rPr>
              <a:t>Second Increment: Dashboard Implementation</a:t>
            </a:r>
          </a:p>
          <a:p>
            <a:pPr marL="285750" indent="-285750"/>
            <a:r>
              <a:rPr lang="en-US" dirty="0">
                <a:solidFill>
                  <a:srgbClr val="4B2E1D"/>
                </a:solidFill>
              </a:rPr>
              <a:t>Introduced a dashboard with doctor profiles, allowing users (patients) to view, book appointments, manage their profiles, and enabled admin to oversee doctors and patients.</a:t>
            </a:r>
          </a:p>
          <a:p>
            <a:pPr>
              <a:buNone/>
            </a:pPr>
            <a:endParaRPr lang="en-US" b="1" dirty="0">
              <a:solidFill>
                <a:srgbClr val="4B2E1D"/>
              </a:solidFill>
            </a:endParaRPr>
          </a:p>
          <a:p>
            <a:pPr>
              <a:buNone/>
            </a:pPr>
            <a:r>
              <a:rPr lang="en-US" b="1" dirty="0">
                <a:solidFill>
                  <a:srgbClr val="4B2E1D"/>
                </a:solidFill>
              </a:rPr>
              <a:t>Third Increment: Payment Integration</a:t>
            </a:r>
            <a:endParaRPr lang="en-US" dirty="0">
              <a:solidFill>
                <a:srgbClr val="4B2E1D"/>
              </a:solidFill>
            </a:endParaRPr>
          </a:p>
          <a:p>
            <a:pPr indent="-285750"/>
            <a:r>
              <a:rPr lang="en-US" dirty="0">
                <a:solidFill>
                  <a:srgbClr val="4B2E1D"/>
                </a:solidFill>
              </a:rPr>
              <a:t>Added a payment page for users (patients) to make payments after scheduling appointments with doctors.</a:t>
            </a:r>
          </a:p>
          <a:p>
            <a:endParaRPr lang="en-US" dirty="0"/>
          </a:p>
        </p:txBody>
      </p:sp>
    </p:spTree>
    <p:extLst>
      <p:ext uri="{BB962C8B-B14F-4D97-AF65-F5344CB8AC3E}">
        <p14:creationId xmlns:p14="http://schemas.microsoft.com/office/powerpoint/2010/main" val="2331134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5217ED-9EE3-48FA-BEB3-74EB84FA9B31}"/>
              </a:ext>
            </a:extLst>
          </p:cNvPr>
          <p:cNvSpPr/>
          <p:nvPr/>
        </p:nvSpPr>
        <p:spPr>
          <a:xfrm>
            <a:off x="-1" y="0"/>
            <a:ext cx="10178904" cy="6858000"/>
          </a:xfrm>
          <a:prstGeom prst="rect">
            <a:avLst/>
          </a:prstGeom>
          <a:solidFill>
            <a:srgbClr val="F27B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14" name="Group 13">
            <a:extLst>
              <a:ext uri="{FF2B5EF4-FFF2-40B4-BE49-F238E27FC236}">
                <a16:creationId xmlns:a16="http://schemas.microsoft.com/office/drawing/2014/main" id="{A5B1B22F-26D0-4243-80B4-33CFC2FBD023}"/>
              </a:ext>
            </a:extLst>
          </p:cNvPr>
          <p:cNvGrpSpPr/>
          <p:nvPr/>
        </p:nvGrpSpPr>
        <p:grpSpPr>
          <a:xfrm>
            <a:off x="508146" y="1452905"/>
            <a:ext cx="9194060" cy="3952190"/>
            <a:chOff x="460822" y="629103"/>
            <a:chExt cx="9220270" cy="3952190"/>
          </a:xfrm>
        </p:grpSpPr>
        <p:sp>
          <p:nvSpPr>
            <p:cNvPr id="10" name="Menu desc">
              <a:extLst>
                <a:ext uri="{FF2B5EF4-FFF2-40B4-BE49-F238E27FC236}">
                  <a16:creationId xmlns:a16="http://schemas.microsoft.com/office/drawing/2014/main" id="{32FF0A03-00CC-464C-B0BC-8DC0A7ACD663}"/>
                </a:ext>
              </a:extLst>
            </p:cNvPr>
            <p:cNvSpPr txBox="1"/>
            <p:nvPr/>
          </p:nvSpPr>
          <p:spPr>
            <a:xfrm>
              <a:off x="473738" y="1995970"/>
              <a:ext cx="9194062" cy="2585323"/>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2"/>
                  </a:solidFill>
                </a:rPr>
                <a:t> </a:t>
              </a:r>
              <a:r>
                <a:rPr lang="en-US" b="1" dirty="0">
                  <a:solidFill>
                    <a:schemeClr val="bg2"/>
                  </a:solidFill>
                </a:rPr>
                <a:t>Business Process Analysis: </a:t>
              </a:r>
              <a:r>
                <a:rPr lang="en-US" dirty="0">
                  <a:solidFill>
                    <a:schemeClr val="bg2"/>
                  </a:solidFill>
                </a:rPr>
                <a:t>Analyzing existing business processes related to appointment scheduling, patient management, and administrative tasks to identify areas for improvement.</a:t>
              </a:r>
            </a:p>
            <a:p>
              <a:pPr marL="285750" indent="-285750">
                <a:buFont typeface="Arial" panose="020B0604020202020204" pitchFamily="34" charset="0"/>
                <a:buChar char="•"/>
              </a:pPr>
              <a:endParaRPr lang="en-US" dirty="0">
                <a:solidFill>
                  <a:schemeClr val="bg2"/>
                </a:solidFill>
              </a:endParaRPr>
            </a:p>
            <a:p>
              <a:pPr marL="285750" indent="-285750">
                <a:buFont typeface="Arial" panose="020B0604020202020204" pitchFamily="34" charset="0"/>
                <a:buChar char="•"/>
              </a:pPr>
              <a:r>
                <a:rPr lang="en-US" b="1" dirty="0">
                  <a:solidFill>
                    <a:schemeClr val="bg2"/>
                  </a:solidFill>
                </a:rPr>
                <a:t>Feasibility Study: </a:t>
              </a:r>
              <a:r>
                <a:rPr lang="en-US" dirty="0">
                  <a:solidFill>
                    <a:schemeClr val="bg2"/>
                  </a:solidFill>
                </a:rPr>
                <a:t>Conduct a feasibility study to assess the technical, operational, and economic feasibility of implementing the system.</a:t>
              </a:r>
            </a:p>
            <a:p>
              <a:pPr marL="285750" indent="-285750">
                <a:buFont typeface="Arial" panose="020B0604020202020204" pitchFamily="34" charset="0"/>
                <a:buChar char="•"/>
              </a:pPr>
              <a:endParaRPr lang="en-US" dirty="0">
                <a:solidFill>
                  <a:schemeClr val="bg2"/>
                </a:solidFill>
              </a:endParaRPr>
            </a:p>
            <a:p>
              <a:pPr marL="285750" indent="-285750">
                <a:buFont typeface="Arial" panose="020B0604020202020204" pitchFamily="34" charset="0"/>
                <a:buChar char="•"/>
              </a:pPr>
              <a:r>
                <a:rPr lang="en-US" b="1" dirty="0">
                  <a:solidFill>
                    <a:schemeClr val="bg2"/>
                  </a:solidFill>
                </a:rPr>
                <a:t>Risk Analysis: </a:t>
              </a:r>
              <a:r>
                <a:rPr lang="en-US" dirty="0">
                  <a:solidFill>
                    <a:schemeClr val="bg2"/>
                  </a:solidFill>
                </a:rPr>
                <a:t>Identifying potential risks associated with the project, including technical challenges, resource constraints</a:t>
              </a:r>
            </a:p>
          </p:txBody>
        </p:sp>
        <p:sp>
          <p:nvSpPr>
            <p:cNvPr id="8" name="Menu Title">
              <a:extLst>
                <a:ext uri="{FF2B5EF4-FFF2-40B4-BE49-F238E27FC236}">
                  <a16:creationId xmlns:a16="http://schemas.microsoft.com/office/drawing/2014/main" id="{AC2D51F4-7AC7-4790-ADEB-692289DE16CB}"/>
                </a:ext>
              </a:extLst>
            </p:cNvPr>
            <p:cNvSpPr txBox="1"/>
            <p:nvPr/>
          </p:nvSpPr>
          <p:spPr>
            <a:xfrm>
              <a:off x="460822" y="629103"/>
              <a:ext cx="9220270" cy="861774"/>
            </a:xfrm>
            <a:prstGeom prst="rect">
              <a:avLst/>
            </a:prstGeom>
            <a:noFill/>
          </p:spPr>
          <p:txBody>
            <a:bodyPr wrap="square" rtlCol="0">
              <a:spAutoFit/>
            </a:bodyPr>
            <a:lstStyle>
              <a:defPPr>
                <a:defRPr lang="en-US"/>
              </a:defPPr>
              <a:lvl1pPr>
                <a:defRPr sz="5000" b="1">
                  <a:solidFill>
                    <a:srgbClr val="4B2E1D"/>
                  </a:solidFill>
                  <a:latin typeface="+mj-lt"/>
                </a:defRPr>
              </a:lvl1pPr>
            </a:lstStyle>
            <a:p>
              <a:r>
                <a:rPr lang="en-US" dirty="0">
                  <a:solidFill>
                    <a:schemeClr val="bg2"/>
                  </a:solidFill>
                </a:rPr>
                <a:t>Analysis</a:t>
              </a:r>
            </a:p>
          </p:txBody>
        </p:sp>
      </p:grpSp>
      <p:sp>
        <p:nvSpPr>
          <p:cNvPr id="34" name="Menu index">
            <a:extLst>
              <a:ext uri="{FF2B5EF4-FFF2-40B4-BE49-F238E27FC236}">
                <a16:creationId xmlns:a16="http://schemas.microsoft.com/office/drawing/2014/main" id="{7A96D971-68BC-4459-95F5-0583B16D5344}"/>
              </a:ext>
            </a:extLst>
          </p:cNvPr>
          <p:cNvSpPr txBox="1"/>
          <p:nvPr/>
        </p:nvSpPr>
        <p:spPr>
          <a:xfrm rot="16200000">
            <a:off x="-328313" y="5468931"/>
            <a:ext cx="1135247" cy="369332"/>
          </a:xfrm>
          <a:prstGeom prst="rect">
            <a:avLst/>
          </a:prstGeom>
          <a:noFill/>
        </p:spPr>
        <p:txBody>
          <a:bodyPr wrap="none" rtlCol="0">
            <a:spAutoFit/>
          </a:bodyPr>
          <a:lstStyle/>
          <a:p>
            <a:r>
              <a:rPr lang="en-US" b="1" dirty="0">
                <a:solidFill>
                  <a:schemeClr val="bg2"/>
                </a:solidFill>
              </a:rPr>
              <a:t> Analysis</a:t>
            </a:r>
          </a:p>
        </p:txBody>
      </p:sp>
      <p:sp>
        <p:nvSpPr>
          <p:cNvPr id="2" name="Rectangle 1">
            <a:extLst>
              <a:ext uri="{FF2B5EF4-FFF2-40B4-BE49-F238E27FC236}">
                <a16:creationId xmlns:a16="http://schemas.microsoft.com/office/drawing/2014/main" id="{19211572-1C3E-4C41-8745-1911185053CE}"/>
              </a:ext>
            </a:extLst>
          </p:cNvPr>
          <p:cNvSpPr/>
          <p:nvPr/>
        </p:nvSpPr>
        <p:spPr>
          <a:xfrm>
            <a:off x="11169948" y="0"/>
            <a:ext cx="495300"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37EE20D6-7144-4E1E-A84D-1F6E62C60296}"/>
              </a:ext>
            </a:extLst>
          </p:cNvPr>
          <p:cNvSpPr/>
          <p:nvPr/>
        </p:nvSpPr>
        <p:spPr>
          <a:xfrm>
            <a:off x="11656536" y="0"/>
            <a:ext cx="516414" cy="6858000"/>
          </a:xfrm>
          <a:prstGeom prst="rect">
            <a:avLst/>
          </a:prstGeom>
          <a:solidFill>
            <a:srgbClr val="34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CBA6201-285A-483B-A7E4-5E46E5D91165}"/>
              </a:ext>
            </a:extLst>
          </p:cNvPr>
          <p:cNvSpPr/>
          <p:nvPr/>
        </p:nvSpPr>
        <p:spPr>
          <a:xfrm>
            <a:off x="10687495" y="0"/>
            <a:ext cx="495300" cy="6858000"/>
          </a:xfrm>
          <a:prstGeom prst="rect">
            <a:avLst/>
          </a:prstGeom>
          <a:solidFill>
            <a:srgbClr val="005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9C5B5EA-07BF-463E-AE46-8A1600D7153D}"/>
              </a:ext>
            </a:extLst>
          </p:cNvPr>
          <p:cNvSpPr/>
          <p:nvPr/>
        </p:nvSpPr>
        <p:spPr>
          <a:xfrm>
            <a:off x="10178903" y="0"/>
            <a:ext cx="495300" cy="6858000"/>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8B3216B4-89D8-4DC5-91DC-B956287EF827}"/>
              </a:ext>
            </a:extLst>
          </p:cNvPr>
          <p:cNvSpPr txBox="1"/>
          <p:nvPr/>
        </p:nvSpPr>
        <p:spPr>
          <a:xfrm rot="16200000">
            <a:off x="9968377" y="5403938"/>
            <a:ext cx="1933543" cy="369332"/>
          </a:xfrm>
          <a:prstGeom prst="rect">
            <a:avLst/>
          </a:prstGeom>
          <a:noFill/>
        </p:spPr>
        <p:txBody>
          <a:bodyPr wrap="none" rtlCol="0">
            <a:spAutoFit/>
          </a:bodyPr>
          <a:lstStyle/>
          <a:p>
            <a:r>
              <a:rPr lang="en-US" b="1" dirty="0">
                <a:solidFill>
                  <a:schemeClr val="tx2"/>
                </a:solidFill>
              </a:rPr>
              <a:t>Implementation</a:t>
            </a:r>
          </a:p>
        </p:txBody>
      </p:sp>
      <p:sp>
        <p:nvSpPr>
          <p:cNvPr id="22" name="TextBox 21">
            <a:extLst>
              <a:ext uri="{FF2B5EF4-FFF2-40B4-BE49-F238E27FC236}">
                <a16:creationId xmlns:a16="http://schemas.microsoft.com/office/drawing/2014/main" id="{4EF401E1-6D12-47A0-A2AE-EBC258351D52}"/>
              </a:ext>
            </a:extLst>
          </p:cNvPr>
          <p:cNvSpPr txBox="1"/>
          <p:nvPr/>
        </p:nvSpPr>
        <p:spPr>
          <a:xfrm rot="16200000">
            <a:off x="10944553" y="5403938"/>
            <a:ext cx="946093" cy="369332"/>
          </a:xfrm>
          <a:prstGeom prst="rect">
            <a:avLst/>
          </a:prstGeom>
          <a:noFill/>
        </p:spPr>
        <p:txBody>
          <a:bodyPr wrap="none" rtlCol="0">
            <a:spAutoFit/>
          </a:bodyPr>
          <a:lstStyle/>
          <a:p>
            <a:r>
              <a:rPr lang="en-US" b="1" dirty="0">
                <a:solidFill>
                  <a:schemeClr val="tx2"/>
                </a:solidFill>
              </a:rPr>
              <a:t>Testing</a:t>
            </a:r>
          </a:p>
        </p:txBody>
      </p:sp>
      <p:sp>
        <p:nvSpPr>
          <p:cNvPr id="23" name="TextBox 22">
            <a:extLst>
              <a:ext uri="{FF2B5EF4-FFF2-40B4-BE49-F238E27FC236}">
                <a16:creationId xmlns:a16="http://schemas.microsoft.com/office/drawing/2014/main" id="{B6F922C9-A5A0-4652-8888-D766BEABFE67}"/>
              </a:ext>
            </a:extLst>
          </p:cNvPr>
          <p:cNvSpPr txBox="1"/>
          <p:nvPr/>
        </p:nvSpPr>
        <p:spPr>
          <a:xfrm rot="16200000">
            <a:off x="11123259" y="5403938"/>
            <a:ext cx="1579278" cy="369332"/>
          </a:xfrm>
          <a:prstGeom prst="rect">
            <a:avLst/>
          </a:prstGeom>
          <a:noFill/>
        </p:spPr>
        <p:txBody>
          <a:bodyPr wrap="none" rtlCol="0">
            <a:spAutoFit/>
          </a:bodyPr>
          <a:lstStyle/>
          <a:p>
            <a:r>
              <a:rPr lang="en-US" b="1" dirty="0">
                <a:solidFill>
                  <a:schemeClr val="tx2"/>
                </a:solidFill>
              </a:rPr>
              <a:t>Maintenance</a:t>
            </a:r>
          </a:p>
        </p:txBody>
      </p:sp>
      <p:sp>
        <p:nvSpPr>
          <p:cNvPr id="20" name="!!About index">
            <a:extLst>
              <a:ext uri="{FF2B5EF4-FFF2-40B4-BE49-F238E27FC236}">
                <a16:creationId xmlns:a16="http://schemas.microsoft.com/office/drawing/2014/main" id="{0B0A531D-8AC0-4BA8-8E34-A329E5545380}"/>
              </a:ext>
            </a:extLst>
          </p:cNvPr>
          <p:cNvSpPr txBox="1"/>
          <p:nvPr/>
        </p:nvSpPr>
        <p:spPr>
          <a:xfrm rot="16200000">
            <a:off x="9987193" y="5480138"/>
            <a:ext cx="904415" cy="369332"/>
          </a:xfrm>
          <a:prstGeom prst="rect">
            <a:avLst/>
          </a:prstGeom>
          <a:noFill/>
        </p:spPr>
        <p:txBody>
          <a:bodyPr wrap="none" rtlCol="0">
            <a:spAutoFit/>
          </a:bodyPr>
          <a:lstStyle/>
          <a:p>
            <a:r>
              <a:rPr lang="en-US" b="1" dirty="0">
                <a:solidFill>
                  <a:schemeClr val="bg2"/>
                </a:solidFill>
              </a:rPr>
              <a:t>Design</a:t>
            </a:r>
          </a:p>
        </p:txBody>
      </p:sp>
    </p:spTree>
    <p:extLst>
      <p:ext uri="{BB962C8B-B14F-4D97-AF65-F5344CB8AC3E}">
        <p14:creationId xmlns:p14="http://schemas.microsoft.com/office/powerpoint/2010/main" val="2527804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CFD"/>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815F7C3B-275A-4605-92EF-645F20A70C8F}"/>
              </a:ext>
            </a:extLst>
          </p:cNvPr>
          <p:cNvSpPr/>
          <p:nvPr/>
        </p:nvSpPr>
        <p:spPr>
          <a:xfrm>
            <a:off x="445" y="0"/>
            <a:ext cx="9715500" cy="6858000"/>
          </a:xfrm>
          <a:prstGeom prst="rect">
            <a:avLst/>
          </a:prstGeom>
          <a:solidFill>
            <a:srgbClr val="F27B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9C5B5EA-07BF-463E-AE46-8A1600D7153D}"/>
              </a:ext>
            </a:extLst>
          </p:cNvPr>
          <p:cNvSpPr/>
          <p:nvPr/>
        </p:nvSpPr>
        <p:spPr>
          <a:xfrm>
            <a:off x="-1222" y="0"/>
            <a:ext cx="10682518" cy="6858000"/>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CBA6201-285A-483B-A7E4-5E46E5D91165}"/>
              </a:ext>
            </a:extLst>
          </p:cNvPr>
          <p:cNvSpPr/>
          <p:nvPr/>
        </p:nvSpPr>
        <p:spPr>
          <a:xfrm>
            <a:off x="10725595" y="0"/>
            <a:ext cx="495300" cy="6858000"/>
          </a:xfrm>
          <a:prstGeom prst="rect">
            <a:avLst/>
          </a:prstGeom>
          <a:solidFill>
            <a:srgbClr val="005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19211572-1C3E-4C41-8745-1911185053CE}"/>
              </a:ext>
            </a:extLst>
          </p:cNvPr>
          <p:cNvSpPr/>
          <p:nvPr/>
        </p:nvSpPr>
        <p:spPr>
          <a:xfrm>
            <a:off x="11208048" y="0"/>
            <a:ext cx="495300"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37EE20D6-7144-4E1E-A84D-1F6E62C60296}"/>
              </a:ext>
            </a:extLst>
          </p:cNvPr>
          <p:cNvSpPr/>
          <p:nvPr/>
        </p:nvSpPr>
        <p:spPr>
          <a:xfrm>
            <a:off x="11694636" y="0"/>
            <a:ext cx="516414" cy="6858000"/>
          </a:xfrm>
          <a:prstGeom prst="rect">
            <a:avLst/>
          </a:prstGeom>
          <a:solidFill>
            <a:srgbClr val="34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8B3216B4-89D8-4DC5-91DC-B956287EF827}"/>
              </a:ext>
            </a:extLst>
          </p:cNvPr>
          <p:cNvSpPr txBox="1"/>
          <p:nvPr/>
        </p:nvSpPr>
        <p:spPr>
          <a:xfrm rot="16200000">
            <a:off x="10006477" y="5403938"/>
            <a:ext cx="1933543" cy="369332"/>
          </a:xfrm>
          <a:prstGeom prst="rect">
            <a:avLst/>
          </a:prstGeom>
          <a:noFill/>
        </p:spPr>
        <p:txBody>
          <a:bodyPr wrap="none" rtlCol="0">
            <a:spAutoFit/>
          </a:bodyPr>
          <a:lstStyle/>
          <a:p>
            <a:r>
              <a:rPr lang="en-US" b="1" dirty="0">
                <a:solidFill>
                  <a:schemeClr val="tx2"/>
                </a:solidFill>
              </a:rPr>
              <a:t>Implementation</a:t>
            </a:r>
          </a:p>
        </p:txBody>
      </p:sp>
      <p:sp>
        <p:nvSpPr>
          <p:cNvPr id="22" name="TextBox 21">
            <a:extLst>
              <a:ext uri="{FF2B5EF4-FFF2-40B4-BE49-F238E27FC236}">
                <a16:creationId xmlns:a16="http://schemas.microsoft.com/office/drawing/2014/main" id="{4EF401E1-6D12-47A0-A2AE-EBC258351D52}"/>
              </a:ext>
            </a:extLst>
          </p:cNvPr>
          <p:cNvSpPr txBox="1"/>
          <p:nvPr/>
        </p:nvSpPr>
        <p:spPr>
          <a:xfrm rot="16200000">
            <a:off x="10982653" y="5403938"/>
            <a:ext cx="946093" cy="369332"/>
          </a:xfrm>
          <a:prstGeom prst="rect">
            <a:avLst/>
          </a:prstGeom>
          <a:noFill/>
        </p:spPr>
        <p:txBody>
          <a:bodyPr wrap="none" rtlCol="0">
            <a:spAutoFit/>
          </a:bodyPr>
          <a:lstStyle/>
          <a:p>
            <a:r>
              <a:rPr lang="en-US" b="1" dirty="0">
                <a:solidFill>
                  <a:schemeClr val="tx2"/>
                </a:solidFill>
              </a:rPr>
              <a:t>Testing</a:t>
            </a:r>
          </a:p>
        </p:txBody>
      </p:sp>
      <p:sp>
        <p:nvSpPr>
          <p:cNvPr id="23" name="TextBox 22">
            <a:extLst>
              <a:ext uri="{FF2B5EF4-FFF2-40B4-BE49-F238E27FC236}">
                <a16:creationId xmlns:a16="http://schemas.microsoft.com/office/drawing/2014/main" id="{B6F922C9-A5A0-4652-8888-D766BEABFE67}"/>
              </a:ext>
            </a:extLst>
          </p:cNvPr>
          <p:cNvSpPr txBox="1"/>
          <p:nvPr/>
        </p:nvSpPr>
        <p:spPr>
          <a:xfrm rot="16200000">
            <a:off x="11161359" y="5403938"/>
            <a:ext cx="1579278" cy="369332"/>
          </a:xfrm>
          <a:prstGeom prst="rect">
            <a:avLst/>
          </a:prstGeom>
          <a:noFill/>
        </p:spPr>
        <p:txBody>
          <a:bodyPr wrap="none" rtlCol="0">
            <a:spAutoFit/>
          </a:bodyPr>
          <a:lstStyle/>
          <a:p>
            <a:r>
              <a:rPr lang="en-US" b="1" dirty="0">
                <a:solidFill>
                  <a:schemeClr val="tx2"/>
                </a:solidFill>
              </a:rPr>
              <a:t>Maintenance</a:t>
            </a:r>
          </a:p>
        </p:txBody>
      </p:sp>
      <p:grpSp>
        <p:nvGrpSpPr>
          <p:cNvPr id="9" name="Group 8">
            <a:extLst>
              <a:ext uri="{FF2B5EF4-FFF2-40B4-BE49-F238E27FC236}">
                <a16:creationId xmlns:a16="http://schemas.microsoft.com/office/drawing/2014/main" id="{D8A31EF2-DC04-420C-BFC9-E873F32DC19D}"/>
              </a:ext>
            </a:extLst>
          </p:cNvPr>
          <p:cNvGrpSpPr/>
          <p:nvPr/>
        </p:nvGrpSpPr>
        <p:grpSpPr>
          <a:xfrm>
            <a:off x="533637" y="1119044"/>
            <a:ext cx="9721544" cy="4619912"/>
            <a:chOff x="498417" y="618817"/>
            <a:chExt cx="9721544" cy="4619912"/>
          </a:xfrm>
        </p:grpSpPr>
        <p:sp>
          <p:nvSpPr>
            <p:cNvPr id="8" name="About title">
              <a:extLst>
                <a:ext uri="{FF2B5EF4-FFF2-40B4-BE49-F238E27FC236}">
                  <a16:creationId xmlns:a16="http://schemas.microsoft.com/office/drawing/2014/main" id="{0992FDF3-3EE3-4ECF-AE51-46531C548732}"/>
                </a:ext>
              </a:extLst>
            </p:cNvPr>
            <p:cNvSpPr txBox="1"/>
            <p:nvPr/>
          </p:nvSpPr>
          <p:spPr>
            <a:xfrm>
              <a:off x="498417" y="618817"/>
              <a:ext cx="9713251" cy="861774"/>
            </a:xfrm>
            <a:prstGeom prst="rect">
              <a:avLst/>
            </a:prstGeom>
            <a:noFill/>
          </p:spPr>
          <p:txBody>
            <a:bodyPr wrap="square" rtlCol="0">
              <a:spAutoFit/>
            </a:bodyPr>
            <a:lstStyle>
              <a:defPPr>
                <a:defRPr lang="en-US"/>
              </a:defPPr>
              <a:lvl1pPr>
                <a:defRPr sz="5000" b="1">
                  <a:solidFill>
                    <a:srgbClr val="4B2E1D"/>
                  </a:solidFill>
                  <a:latin typeface="+mj-lt"/>
                </a:defRPr>
              </a:lvl1pPr>
            </a:lstStyle>
            <a:p>
              <a:r>
                <a:rPr lang="en-US" dirty="0"/>
                <a:t>Design</a:t>
              </a:r>
            </a:p>
          </p:txBody>
        </p:sp>
        <p:sp>
          <p:nvSpPr>
            <p:cNvPr id="11" name="About desc">
              <a:extLst>
                <a:ext uri="{FF2B5EF4-FFF2-40B4-BE49-F238E27FC236}">
                  <a16:creationId xmlns:a16="http://schemas.microsoft.com/office/drawing/2014/main" id="{B82EC9C2-E1E9-45B5-8E7F-463B8AA9D819}"/>
                </a:ext>
              </a:extLst>
            </p:cNvPr>
            <p:cNvSpPr txBox="1"/>
            <p:nvPr/>
          </p:nvSpPr>
          <p:spPr>
            <a:xfrm>
              <a:off x="506710" y="2099408"/>
              <a:ext cx="9713251" cy="3139321"/>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a:solidFill>
                    <a:srgbClr val="4B2E1D"/>
                  </a:solidFill>
                </a:defRPr>
              </a:lvl1pPr>
            </a:lstStyle>
            <a:p>
              <a:r>
                <a:rPr lang="en-US" dirty="0"/>
                <a:t> System Architecture: Defines the technical architecture of the system, outlining how the client-side, server-side, and database components will interact using technologies like HTML, CSS, JavaScript, PHP, and MySQL.</a:t>
              </a:r>
            </a:p>
            <a:p>
              <a:endParaRPr lang="en-US" dirty="0"/>
            </a:p>
            <a:p>
              <a:r>
                <a:rPr lang="en-US" dirty="0"/>
                <a:t>Database Design: Creates a database schema that efficiently stores and retrieves data related to users, appointments, and other relevant entities. Establishes relationships between tables for data consistency.</a:t>
              </a:r>
            </a:p>
            <a:p>
              <a:endParaRPr lang="en-US" dirty="0"/>
            </a:p>
            <a:p>
              <a:r>
                <a:rPr lang="en-US" dirty="0"/>
                <a:t>User Interface Design: Develops intuitive and user-friendly interfaces for patients, healthcare providers, and administrators. Ensures a responsive design for accessibility across different devices.</a:t>
              </a:r>
            </a:p>
          </p:txBody>
        </p:sp>
      </p:grpSp>
      <p:sp>
        <p:nvSpPr>
          <p:cNvPr id="20" name="!!About index">
            <a:extLst>
              <a:ext uri="{FF2B5EF4-FFF2-40B4-BE49-F238E27FC236}">
                <a16:creationId xmlns:a16="http://schemas.microsoft.com/office/drawing/2014/main" id="{0B0A531D-8AC0-4BA8-8E34-A329E5545380}"/>
              </a:ext>
            </a:extLst>
          </p:cNvPr>
          <p:cNvSpPr txBox="1"/>
          <p:nvPr/>
        </p:nvSpPr>
        <p:spPr>
          <a:xfrm rot="16200000">
            <a:off x="-206098" y="5403936"/>
            <a:ext cx="904415" cy="369332"/>
          </a:xfrm>
          <a:prstGeom prst="rect">
            <a:avLst/>
          </a:prstGeom>
          <a:noFill/>
        </p:spPr>
        <p:txBody>
          <a:bodyPr wrap="none" rtlCol="0">
            <a:spAutoFit/>
          </a:bodyPr>
          <a:lstStyle/>
          <a:p>
            <a:r>
              <a:rPr lang="en-US" b="1" dirty="0">
                <a:solidFill>
                  <a:schemeClr val="bg2"/>
                </a:solidFill>
              </a:rPr>
              <a:t>Design</a:t>
            </a:r>
          </a:p>
        </p:txBody>
      </p:sp>
    </p:spTree>
    <p:extLst>
      <p:ext uri="{BB962C8B-B14F-4D97-AF65-F5344CB8AC3E}">
        <p14:creationId xmlns:p14="http://schemas.microsoft.com/office/powerpoint/2010/main" val="2326764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5B4F"/>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E2CFE142-194E-42E6-A122-1C851BA36E0B}"/>
              </a:ext>
            </a:extLst>
          </p:cNvPr>
          <p:cNvSpPr/>
          <p:nvPr/>
        </p:nvSpPr>
        <p:spPr>
          <a:xfrm>
            <a:off x="445" y="0"/>
            <a:ext cx="10197953" cy="6858000"/>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About desc" hidden="1">
            <a:extLst>
              <a:ext uri="{FF2B5EF4-FFF2-40B4-BE49-F238E27FC236}">
                <a16:creationId xmlns:a16="http://schemas.microsoft.com/office/drawing/2014/main" id="{EAC1F8D6-CFB1-423D-86A9-4D8E311DA051}"/>
              </a:ext>
            </a:extLst>
          </p:cNvPr>
          <p:cNvSpPr txBox="1"/>
          <p:nvPr/>
        </p:nvSpPr>
        <p:spPr>
          <a:xfrm>
            <a:off x="82365" y="2043805"/>
            <a:ext cx="8203634" cy="1477328"/>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a:solidFill>
                  <a:srgbClr val="4B2E1D"/>
                </a:solidFill>
              </a:defRPr>
            </a:lvl1pPr>
          </a:lstStyle>
          <a:p>
            <a:r>
              <a:rPr lang="en-US" dirty="0"/>
              <a:t>The About Us page shares our bakery's story, rooted in a passion for baking and a commitment to quality.</a:t>
            </a:r>
          </a:p>
          <a:p>
            <a:pPr marL="0" indent="0">
              <a:buNone/>
            </a:pPr>
            <a:endParaRPr lang="en-US" dirty="0"/>
          </a:p>
          <a:p>
            <a:r>
              <a:rPr lang="en-US" dirty="0"/>
              <a:t>Customers get a glimpse of the bakers behind the scenes and the love they pour into every creation.</a:t>
            </a:r>
          </a:p>
        </p:txBody>
      </p:sp>
      <p:sp>
        <p:nvSpPr>
          <p:cNvPr id="4" name="Rectangle 3">
            <a:extLst>
              <a:ext uri="{FF2B5EF4-FFF2-40B4-BE49-F238E27FC236}">
                <a16:creationId xmlns:a16="http://schemas.microsoft.com/office/drawing/2014/main" id="{BCBA6201-285A-483B-A7E4-5E46E5D91165}"/>
              </a:ext>
            </a:extLst>
          </p:cNvPr>
          <p:cNvSpPr/>
          <p:nvPr/>
        </p:nvSpPr>
        <p:spPr>
          <a:xfrm>
            <a:off x="-12847" y="0"/>
            <a:ext cx="11170394" cy="6858000"/>
          </a:xfrm>
          <a:prstGeom prst="rect">
            <a:avLst/>
          </a:prstGeom>
          <a:solidFill>
            <a:srgbClr val="005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8B3216B4-89D8-4DC5-91DC-B956287EF827}"/>
              </a:ext>
            </a:extLst>
          </p:cNvPr>
          <p:cNvSpPr txBox="1"/>
          <p:nvPr/>
        </p:nvSpPr>
        <p:spPr>
          <a:xfrm rot="16200000">
            <a:off x="-723255" y="5416029"/>
            <a:ext cx="1933543" cy="369332"/>
          </a:xfrm>
          <a:prstGeom prst="rect">
            <a:avLst/>
          </a:prstGeom>
          <a:noFill/>
        </p:spPr>
        <p:txBody>
          <a:bodyPr wrap="none" rtlCol="0">
            <a:spAutoFit/>
          </a:bodyPr>
          <a:lstStyle/>
          <a:p>
            <a:r>
              <a:rPr lang="en-US" b="1" dirty="0">
                <a:solidFill>
                  <a:schemeClr val="tx2"/>
                </a:solidFill>
              </a:rPr>
              <a:t>Implementation</a:t>
            </a:r>
          </a:p>
        </p:txBody>
      </p:sp>
      <p:grpSp>
        <p:nvGrpSpPr>
          <p:cNvPr id="5" name="Group 4">
            <a:extLst>
              <a:ext uri="{FF2B5EF4-FFF2-40B4-BE49-F238E27FC236}">
                <a16:creationId xmlns:a16="http://schemas.microsoft.com/office/drawing/2014/main" id="{574B7835-A41E-48DD-A424-ADA2B9A355F7}"/>
              </a:ext>
            </a:extLst>
          </p:cNvPr>
          <p:cNvGrpSpPr/>
          <p:nvPr/>
        </p:nvGrpSpPr>
        <p:grpSpPr>
          <a:xfrm>
            <a:off x="482452" y="2166268"/>
            <a:ext cx="10197953" cy="2525465"/>
            <a:chOff x="482452" y="660035"/>
            <a:chExt cx="10197953" cy="2525465"/>
          </a:xfrm>
        </p:grpSpPr>
        <p:sp>
          <p:nvSpPr>
            <p:cNvPr id="13" name="TextBox 12">
              <a:extLst>
                <a:ext uri="{FF2B5EF4-FFF2-40B4-BE49-F238E27FC236}">
                  <a16:creationId xmlns:a16="http://schemas.microsoft.com/office/drawing/2014/main" id="{A58FB206-AF10-4A7C-8499-1093F00AE87C}"/>
                </a:ext>
              </a:extLst>
            </p:cNvPr>
            <p:cNvSpPr txBox="1"/>
            <p:nvPr/>
          </p:nvSpPr>
          <p:spPr>
            <a:xfrm>
              <a:off x="482452" y="660035"/>
              <a:ext cx="10197953" cy="861774"/>
            </a:xfrm>
            <a:prstGeom prst="rect">
              <a:avLst/>
            </a:prstGeom>
            <a:noFill/>
          </p:spPr>
          <p:txBody>
            <a:bodyPr wrap="square" rtlCol="0">
              <a:spAutoFit/>
            </a:bodyPr>
            <a:lstStyle>
              <a:defPPr>
                <a:defRPr lang="en-US"/>
              </a:defPPr>
              <a:lvl1pPr>
                <a:defRPr sz="5000" b="1">
                  <a:solidFill>
                    <a:srgbClr val="4B2E1D"/>
                  </a:solidFill>
                  <a:latin typeface="+mj-lt"/>
                </a:defRPr>
              </a:lvl1pPr>
            </a:lstStyle>
            <a:p>
              <a:r>
                <a:rPr lang="en-US" dirty="0">
                  <a:solidFill>
                    <a:schemeClr val="tx2"/>
                  </a:solidFill>
                </a:rPr>
                <a:t>Implementation</a:t>
              </a:r>
            </a:p>
          </p:txBody>
        </p:sp>
        <p:sp>
          <p:nvSpPr>
            <p:cNvPr id="25" name="TextBox 24">
              <a:extLst>
                <a:ext uri="{FF2B5EF4-FFF2-40B4-BE49-F238E27FC236}">
                  <a16:creationId xmlns:a16="http://schemas.microsoft.com/office/drawing/2014/main" id="{5D053FFA-DD9A-45F0-8835-012F4C948C22}"/>
                </a:ext>
              </a:extLst>
            </p:cNvPr>
            <p:cNvSpPr txBox="1"/>
            <p:nvPr/>
          </p:nvSpPr>
          <p:spPr>
            <a:xfrm>
              <a:off x="527511" y="1708172"/>
              <a:ext cx="10103202" cy="1477328"/>
            </a:xfrm>
            <a:prstGeom prst="rect">
              <a:avLst/>
            </a:prstGeom>
            <a:noFill/>
          </p:spPr>
          <p:txBody>
            <a:bodyPr wrap="square" rtlCol="0">
              <a:spAutoFit/>
            </a:bodyPr>
            <a:lstStyle>
              <a:defPPr>
                <a:defRPr lang="en-US"/>
              </a:defPPr>
              <a:lvl1pPr>
                <a:defRPr b="1">
                  <a:solidFill>
                    <a:schemeClr val="tx2"/>
                  </a:solidFill>
                </a:defRPr>
              </a:lvl1pPr>
            </a:lstStyle>
            <a:p>
              <a:pPr marL="285750" indent="-285750">
                <a:buFont typeface="Arial" panose="020B0604020202020204" pitchFamily="34" charset="0"/>
                <a:buChar char="•"/>
              </a:pPr>
              <a:r>
                <a:rPr lang="en-US" b="0" dirty="0"/>
                <a:t>Coding Standards: Utilizes PHP for server-side scripting and HTML, CSS, and JavaScript for client-side development.</a:t>
              </a:r>
            </a:p>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b="0" dirty="0"/>
                <a:t>Security Measures: Implements secure coding practices, including data encryption, secure user authentication, and protection against common web vulnerabilities</a:t>
              </a:r>
            </a:p>
          </p:txBody>
        </p:sp>
      </p:grpSp>
      <p:sp>
        <p:nvSpPr>
          <p:cNvPr id="2" name="Rectangle 1">
            <a:extLst>
              <a:ext uri="{FF2B5EF4-FFF2-40B4-BE49-F238E27FC236}">
                <a16:creationId xmlns:a16="http://schemas.microsoft.com/office/drawing/2014/main" id="{19211572-1C3E-4C41-8745-1911185053CE}"/>
              </a:ext>
            </a:extLst>
          </p:cNvPr>
          <p:cNvSpPr/>
          <p:nvPr/>
        </p:nvSpPr>
        <p:spPr>
          <a:xfrm>
            <a:off x="11188998" y="0"/>
            <a:ext cx="495300"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37EE20D6-7144-4E1E-A84D-1F6E62C60296}"/>
              </a:ext>
            </a:extLst>
          </p:cNvPr>
          <p:cNvSpPr/>
          <p:nvPr/>
        </p:nvSpPr>
        <p:spPr>
          <a:xfrm>
            <a:off x="11675586" y="0"/>
            <a:ext cx="516414" cy="6858000"/>
          </a:xfrm>
          <a:prstGeom prst="rect">
            <a:avLst/>
          </a:prstGeom>
          <a:solidFill>
            <a:srgbClr val="34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4EF401E1-6D12-47A0-A2AE-EBC258351D52}"/>
              </a:ext>
            </a:extLst>
          </p:cNvPr>
          <p:cNvSpPr txBox="1"/>
          <p:nvPr/>
        </p:nvSpPr>
        <p:spPr>
          <a:xfrm rot="16200000">
            <a:off x="10963603" y="5403938"/>
            <a:ext cx="946093" cy="369332"/>
          </a:xfrm>
          <a:prstGeom prst="rect">
            <a:avLst/>
          </a:prstGeom>
          <a:noFill/>
        </p:spPr>
        <p:txBody>
          <a:bodyPr wrap="none" rtlCol="0">
            <a:spAutoFit/>
          </a:bodyPr>
          <a:lstStyle/>
          <a:p>
            <a:r>
              <a:rPr lang="en-US" b="1" dirty="0">
                <a:solidFill>
                  <a:schemeClr val="tx2"/>
                </a:solidFill>
              </a:rPr>
              <a:t>Testing</a:t>
            </a:r>
          </a:p>
        </p:txBody>
      </p:sp>
      <p:sp>
        <p:nvSpPr>
          <p:cNvPr id="23" name="TextBox 22">
            <a:extLst>
              <a:ext uri="{FF2B5EF4-FFF2-40B4-BE49-F238E27FC236}">
                <a16:creationId xmlns:a16="http://schemas.microsoft.com/office/drawing/2014/main" id="{B6F922C9-A5A0-4652-8888-D766BEABFE67}"/>
              </a:ext>
            </a:extLst>
          </p:cNvPr>
          <p:cNvSpPr txBox="1"/>
          <p:nvPr/>
        </p:nvSpPr>
        <p:spPr>
          <a:xfrm rot="16200000">
            <a:off x="11142309" y="5403938"/>
            <a:ext cx="1579278" cy="369332"/>
          </a:xfrm>
          <a:prstGeom prst="rect">
            <a:avLst/>
          </a:prstGeom>
          <a:noFill/>
        </p:spPr>
        <p:txBody>
          <a:bodyPr wrap="none" rtlCol="0">
            <a:spAutoFit/>
          </a:bodyPr>
          <a:lstStyle/>
          <a:p>
            <a:r>
              <a:rPr lang="en-US" b="1" dirty="0">
                <a:solidFill>
                  <a:schemeClr val="tx2"/>
                </a:solidFill>
              </a:rPr>
              <a:t>Maintenance</a:t>
            </a:r>
          </a:p>
        </p:txBody>
      </p:sp>
    </p:spTree>
    <p:extLst>
      <p:ext uri="{BB962C8B-B14F-4D97-AF65-F5344CB8AC3E}">
        <p14:creationId xmlns:p14="http://schemas.microsoft.com/office/powerpoint/2010/main" val="1568567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A00034"/>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B7C946EB-4E83-4211-A9CE-B93175C2A4BC}"/>
              </a:ext>
            </a:extLst>
          </p:cNvPr>
          <p:cNvSpPr/>
          <p:nvPr/>
        </p:nvSpPr>
        <p:spPr>
          <a:xfrm>
            <a:off x="0" y="0"/>
            <a:ext cx="10706545" cy="6858000"/>
          </a:xfrm>
          <a:prstGeom prst="rect">
            <a:avLst/>
          </a:prstGeom>
          <a:solidFill>
            <a:srgbClr val="005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2D8E70D9-652F-4192-82B2-EF8ADCC3957A}"/>
              </a:ext>
            </a:extLst>
          </p:cNvPr>
          <p:cNvSpPr txBox="1"/>
          <p:nvPr/>
        </p:nvSpPr>
        <p:spPr>
          <a:xfrm rot="16200000">
            <a:off x="-710408" y="5416029"/>
            <a:ext cx="1933543" cy="369332"/>
          </a:xfrm>
          <a:prstGeom prst="rect">
            <a:avLst/>
          </a:prstGeom>
          <a:noFill/>
        </p:spPr>
        <p:txBody>
          <a:bodyPr wrap="none" rtlCol="0">
            <a:spAutoFit/>
          </a:bodyPr>
          <a:lstStyle/>
          <a:p>
            <a:r>
              <a:rPr lang="en-US" b="1" dirty="0">
                <a:solidFill>
                  <a:schemeClr val="tx2"/>
                </a:solidFill>
              </a:rPr>
              <a:t>Implementation</a:t>
            </a:r>
          </a:p>
        </p:txBody>
      </p:sp>
      <p:sp>
        <p:nvSpPr>
          <p:cNvPr id="2" name="Rectangle 1">
            <a:extLst>
              <a:ext uri="{FF2B5EF4-FFF2-40B4-BE49-F238E27FC236}">
                <a16:creationId xmlns:a16="http://schemas.microsoft.com/office/drawing/2014/main" id="{19211572-1C3E-4C41-8745-1911185053CE}"/>
              </a:ext>
            </a:extLst>
          </p:cNvPr>
          <p:cNvSpPr/>
          <p:nvPr/>
        </p:nvSpPr>
        <p:spPr>
          <a:xfrm>
            <a:off x="-46406" y="0"/>
            <a:ext cx="11699251"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37EE20D6-7144-4E1E-A84D-1F6E62C60296}"/>
              </a:ext>
            </a:extLst>
          </p:cNvPr>
          <p:cNvSpPr/>
          <p:nvPr/>
        </p:nvSpPr>
        <p:spPr>
          <a:xfrm>
            <a:off x="11675586" y="0"/>
            <a:ext cx="516414" cy="6858000"/>
          </a:xfrm>
          <a:prstGeom prst="rect">
            <a:avLst/>
          </a:prstGeom>
          <a:solidFill>
            <a:srgbClr val="34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B6F922C9-A5A0-4652-8888-D766BEABFE67}"/>
              </a:ext>
            </a:extLst>
          </p:cNvPr>
          <p:cNvSpPr txBox="1"/>
          <p:nvPr/>
        </p:nvSpPr>
        <p:spPr>
          <a:xfrm rot="16200000">
            <a:off x="11159942" y="5403938"/>
            <a:ext cx="1544012" cy="369332"/>
          </a:xfrm>
          <a:prstGeom prst="rect">
            <a:avLst/>
          </a:prstGeom>
          <a:noFill/>
        </p:spPr>
        <p:txBody>
          <a:bodyPr wrap="none" rtlCol="0">
            <a:spAutoFit/>
          </a:bodyPr>
          <a:lstStyle/>
          <a:p>
            <a:r>
              <a:rPr lang="en-US" dirty="0"/>
              <a:t>Maintenance</a:t>
            </a:r>
          </a:p>
        </p:txBody>
      </p:sp>
      <p:grpSp>
        <p:nvGrpSpPr>
          <p:cNvPr id="4" name="Group 3">
            <a:extLst>
              <a:ext uri="{FF2B5EF4-FFF2-40B4-BE49-F238E27FC236}">
                <a16:creationId xmlns:a16="http://schemas.microsoft.com/office/drawing/2014/main" id="{BAB4C227-668D-4C79-BDC8-59A15F6514D2}"/>
              </a:ext>
            </a:extLst>
          </p:cNvPr>
          <p:cNvGrpSpPr/>
          <p:nvPr/>
        </p:nvGrpSpPr>
        <p:grpSpPr>
          <a:xfrm>
            <a:off x="466096" y="2076726"/>
            <a:ext cx="10271941" cy="2704548"/>
            <a:chOff x="466096" y="496075"/>
            <a:chExt cx="10271941" cy="2704548"/>
          </a:xfrm>
        </p:grpSpPr>
        <p:sp>
          <p:nvSpPr>
            <p:cNvPr id="36" name="Login desc">
              <a:extLst>
                <a:ext uri="{FF2B5EF4-FFF2-40B4-BE49-F238E27FC236}">
                  <a16:creationId xmlns:a16="http://schemas.microsoft.com/office/drawing/2014/main" id="{E5422288-CBED-4DB8-BAA2-25905570FAAC}"/>
                </a:ext>
              </a:extLst>
            </p:cNvPr>
            <p:cNvSpPr txBox="1"/>
            <p:nvPr/>
          </p:nvSpPr>
          <p:spPr>
            <a:xfrm>
              <a:off x="522506" y="1723295"/>
              <a:ext cx="1021553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Performance Testing: Evaluates the system’s performance under various conditions, ensuring it can handle the expected load and response times are acceptable.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Security Testing: Conducts thorough security testing to identify and address potential vulnerabilities, protecting sensitive patient information.</a:t>
              </a:r>
            </a:p>
          </p:txBody>
        </p:sp>
        <p:sp>
          <p:nvSpPr>
            <p:cNvPr id="7" name="Login">
              <a:extLst>
                <a:ext uri="{FF2B5EF4-FFF2-40B4-BE49-F238E27FC236}">
                  <a16:creationId xmlns:a16="http://schemas.microsoft.com/office/drawing/2014/main" id="{E30BD6C0-EC72-46D2-B920-01C817CAB848}"/>
                </a:ext>
              </a:extLst>
            </p:cNvPr>
            <p:cNvSpPr txBox="1"/>
            <p:nvPr/>
          </p:nvSpPr>
          <p:spPr>
            <a:xfrm>
              <a:off x="466096" y="496075"/>
              <a:ext cx="2409634" cy="861774"/>
            </a:xfrm>
            <a:prstGeom prst="rect">
              <a:avLst/>
            </a:prstGeom>
            <a:noFill/>
          </p:spPr>
          <p:txBody>
            <a:bodyPr wrap="none" rtlCol="0">
              <a:spAutoFit/>
            </a:bodyPr>
            <a:lstStyle/>
            <a:p>
              <a:r>
                <a:rPr lang="en-US" sz="5000" b="1" dirty="0">
                  <a:latin typeface="+mj-lt"/>
                </a:rPr>
                <a:t>Testing</a:t>
              </a:r>
            </a:p>
          </p:txBody>
        </p:sp>
      </p:grpSp>
      <p:sp>
        <p:nvSpPr>
          <p:cNvPr id="22" name="Login index">
            <a:extLst>
              <a:ext uri="{FF2B5EF4-FFF2-40B4-BE49-F238E27FC236}">
                <a16:creationId xmlns:a16="http://schemas.microsoft.com/office/drawing/2014/main" id="{4EF401E1-6D12-47A0-A2AE-EBC258351D52}"/>
              </a:ext>
            </a:extLst>
          </p:cNvPr>
          <p:cNvSpPr txBox="1"/>
          <p:nvPr/>
        </p:nvSpPr>
        <p:spPr>
          <a:xfrm rot="16200000">
            <a:off x="-271803" y="5487294"/>
            <a:ext cx="946093" cy="369332"/>
          </a:xfrm>
          <a:prstGeom prst="rect">
            <a:avLst/>
          </a:prstGeom>
          <a:noFill/>
        </p:spPr>
        <p:txBody>
          <a:bodyPr wrap="none" rtlCol="0">
            <a:spAutoFit/>
          </a:bodyPr>
          <a:lstStyle/>
          <a:p>
            <a:r>
              <a:rPr lang="en-US" b="1" dirty="0">
                <a:solidFill>
                  <a:schemeClr val="tx2"/>
                </a:solidFill>
              </a:rPr>
              <a:t>Testing</a:t>
            </a:r>
          </a:p>
        </p:txBody>
      </p:sp>
    </p:spTree>
    <p:extLst>
      <p:ext uri="{BB962C8B-B14F-4D97-AF65-F5344CB8AC3E}">
        <p14:creationId xmlns:p14="http://schemas.microsoft.com/office/powerpoint/2010/main" val="1440401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6139C65-06E9-4F7E-A982-C8BC3BE3BD5A}"/>
              </a:ext>
            </a:extLst>
          </p:cNvPr>
          <p:cNvGrpSpPr/>
          <p:nvPr/>
        </p:nvGrpSpPr>
        <p:grpSpPr>
          <a:xfrm>
            <a:off x="495300" y="9626404"/>
            <a:ext cx="11201400" cy="4216793"/>
            <a:chOff x="495300" y="621760"/>
            <a:chExt cx="11201400" cy="4216793"/>
          </a:xfrm>
        </p:grpSpPr>
        <p:sp>
          <p:nvSpPr>
            <p:cNvPr id="2" name="TextBox 1">
              <a:extLst>
                <a:ext uri="{FF2B5EF4-FFF2-40B4-BE49-F238E27FC236}">
                  <a16:creationId xmlns:a16="http://schemas.microsoft.com/office/drawing/2014/main" id="{2CD60AD7-BDDE-47C8-BF46-25831041273D}"/>
                </a:ext>
              </a:extLst>
            </p:cNvPr>
            <p:cNvSpPr txBox="1"/>
            <p:nvPr/>
          </p:nvSpPr>
          <p:spPr>
            <a:xfrm>
              <a:off x="2965977" y="621760"/>
              <a:ext cx="6260047" cy="994319"/>
            </a:xfrm>
            <a:prstGeom prst="rect">
              <a:avLst/>
            </a:prstGeom>
            <a:noFill/>
          </p:spPr>
          <p:txBody>
            <a:bodyPr wrap="none" rtlCol="0">
              <a:spAutoFit/>
            </a:bodyPr>
            <a:lstStyle/>
            <a:p>
              <a:r>
                <a:rPr lang="en-US" sz="8000" b="1" dirty="0">
                  <a:solidFill>
                    <a:srgbClr val="4B2E1D"/>
                  </a:solidFill>
                  <a:latin typeface="+mj-lt"/>
                </a:rPr>
                <a:t>Introduction</a:t>
              </a:r>
            </a:p>
          </p:txBody>
        </p:sp>
        <p:sp>
          <p:nvSpPr>
            <p:cNvPr id="3" name="TextBox 2">
              <a:extLst>
                <a:ext uri="{FF2B5EF4-FFF2-40B4-BE49-F238E27FC236}">
                  <a16:creationId xmlns:a16="http://schemas.microsoft.com/office/drawing/2014/main" id="{AED63814-F21B-4C06-AE28-E43E73179277}"/>
                </a:ext>
              </a:extLst>
            </p:cNvPr>
            <p:cNvSpPr txBox="1"/>
            <p:nvPr/>
          </p:nvSpPr>
          <p:spPr>
            <a:xfrm>
              <a:off x="495300" y="2481113"/>
              <a:ext cx="11201400" cy="2357440"/>
            </a:xfrm>
            <a:prstGeom prst="rect">
              <a:avLst/>
            </a:prstGeom>
            <a:noFill/>
          </p:spPr>
          <p:txBody>
            <a:bodyPr wrap="square" rtlCol="0">
              <a:spAutoFit/>
            </a:bodyPr>
            <a:lstStyle/>
            <a:p>
              <a:pPr algn="ctr">
                <a:lnSpc>
                  <a:spcPct val="150000"/>
                </a:lnSpc>
              </a:pPr>
              <a:r>
                <a:rPr lang="en-US" sz="2000" b="1" dirty="0">
                  <a:solidFill>
                    <a:srgbClr val="4B2E1D"/>
                  </a:solidFill>
                </a:rPr>
                <a:t>MedAppoint: Doctor Appointment System </a:t>
              </a:r>
              <a:r>
                <a:rPr lang="en-US" sz="2000" dirty="0">
                  <a:solidFill>
                    <a:srgbClr val="4B2E1D"/>
                  </a:solidFill>
                </a:rPr>
                <a:t>is a technological solution designed to address the evolving needs and challenges within the healthcare sector. This innovative platform leverages digital advancements to streamline and enhance the process of scheduling appointments with healthcare professionals. In this section, problems, project objectives, it’s significance, project scope, and limitations will be described in detail.</a:t>
              </a:r>
            </a:p>
          </p:txBody>
        </p:sp>
      </p:grpSp>
      <p:grpSp>
        <p:nvGrpSpPr>
          <p:cNvPr id="10" name="Group 9">
            <a:extLst>
              <a:ext uri="{FF2B5EF4-FFF2-40B4-BE49-F238E27FC236}">
                <a16:creationId xmlns:a16="http://schemas.microsoft.com/office/drawing/2014/main" id="{14B52C5C-907D-4E7B-AD2D-63B69D46F9B5}"/>
              </a:ext>
            </a:extLst>
          </p:cNvPr>
          <p:cNvGrpSpPr/>
          <p:nvPr/>
        </p:nvGrpSpPr>
        <p:grpSpPr>
          <a:xfrm>
            <a:off x="495300" y="1532930"/>
            <a:ext cx="11201400" cy="3792140"/>
            <a:chOff x="495300" y="609600"/>
            <a:chExt cx="11201400" cy="3792140"/>
          </a:xfrm>
        </p:grpSpPr>
        <p:sp>
          <p:nvSpPr>
            <p:cNvPr id="11" name="TextBox 10">
              <a:extLst>
                <a:ext uri="{FF2B5EF4-FFF2-40B4-BE49-F238E27FC236}">
                  <a16:creationId xmlns:a16="http://schemas.microsoft.com/office/drawing/2014/main" id="{B8CF218E-BB9D-4948-A682-51A040AA6ECA}"/>
                </a:ext>
              </a:extLst>
            </p:cNvPr>
            <p:cNvSpPr txBox="1"/>
            <p:nvPr/>
          </p:nvSpPr>
          <p:spPr>
            <a:xfrm>
              <a:off x="1909225" y="609600"/>
              <a:ext cx="8449749" cy="1455783"/>
            </a:xfrm>
            <a:prstGeom prst="rect">
              <a:avLst/>
            </a:prstGeom>
            <a:noFill/>
          </p:spPr>
          <p:txBody>
            <a:bodyPr wrap="none" rtlCol="0">
              <a:spAutoFit/>
            </a:bodyPr>
            <a:lstStyle/>
            <a:p>
              <a:pPr algn="ctr"/>
              <a:r>
                <a:rPr lang="en-US" sz="8000" b="1" dirty="0">
                  <a:solidFill>
                    <a:srgbClr val="4B2E1D"/>
                  </a:solidFill>
                  <a:latin typeface="+mj-lt"/>
                </a:rPr>
                <a:t>Acknowledgment</a:t>
              </a:r>
            </a:p>
          </p:txBody>
        </p:sp>
        <p:sp>
          <p:nvSpPr>
            <p:cNvPr id="12" name="TextBox 11">
              <a:extLst>
                <a:ext uri="{FF2B5EF4-FFF2-40B4-BE49-F238E27FC236}">
                  <a16:creationId xmlns:a16="http://schemas.microsoft.com/office/drawing/2014/main" id="{85984AC7-D4C3-412C-B4CD-B3402E7B7B88}"/>
                </a:ext>
              </a:extLst>
            </p:cNvPr>
            <p:cNvSpPr txBox="1"/>
            <p:nvPr/>
          </p:nvSpPr>
          <p:spPr>
            <a:xfrm>
              <a:off x="495300" y="2044300"/>
              <a:ext cx="11201400" cy="2357440"/>
            </a:xfrm>
            <a:prstGeom prst="rect">
              <a:avLst/>
            </a:prstGeom>
            <a:noFill/>
          </p:spPr>
          <p:txBody>
            <a:bodyPr wrap="square">
              <a:spAutoFit/>
            </a:bodyPr>
            <a:lstStyle/>
            <a:p>
              <a:pPr algn="ctr">
                <a:lnSpc>
                  <a:spcPct val="150000"/>
                </a:lnSpc>
              </a:pPr>
              <a:r>
                <a:rPr lang="en-US" sz="2000" i="0" dirty="0">
                  <a:solidFill>
                    <a:srgbClr val="4B2E1D"/>
                  </a:solidFill>
                  <a:effectLst/>
                </a:rPr>
                <a:t>The progress of the "MedAppoint: Doctor Appointment System" project is thanks to collaborative efforts. Special thanks to project supervisor Subash </a:t>
              </a:r>
              <a:r>
                <a:rPr lang="en-US" sz="2000" i="0" dirty="0" err="1">
                  <a:solidFill>
                    <a:srgbClr val="4B2E1D"/>
                  </a:solidFill>
                  <a:effectLst/>
                </a:rPr>
                <a:t>Manandhar</a:t>
              </a:r>
              <a:r>
                <a:rPr lang="en-US" sz="2000" i="0" dirty="0">
                  <a:solidFill>
                    <a:srgbClr val="4B2E1D"/>
                  </a:solidFill>
                  <a:effectLst/>
                </a:rPr>
                <a:t> for invaluable support. Appreciation to the Department of Information Technology, NCIT, for facilitating the project. Gratitude to teachers, colleagues, and all contributors for their unwavering support and valuable insights.</a:t>
              </a:r>
              <a:endParaRPr lang="en-US" sz="2000" dirty="0">
                <a:solidFill>
                  <a:srgbClr val="4B2E1D"/>
                </a:solidFill>
              </a:endParaRPr>
            </a:p>
          </p:txBody>
        </p:sp>
      </p:grpSp>
      <p:sp>
        <p:nvSpPr>
          <p:cNvPr id="13" name="Google Shape;1740;p59">
            <a:extLst>
              <a:ext uri="{FF2B5EF4-FFF2-40B4-BE49-F238E27FC236}">
                <a16:creationId xmlns:a16="http://schemas.microsoft.com/office/drawing/2014/main" id="{24088455-28E9-4A50-B396-C4D98A46B0E2}"/>
              </a:ext>
            </a:extLst>
          </p:cNvPr>
          <p:cNvSpPr txBox="1">
            <a:spLocks/>
          </p:cNvSpPr>
          <p:nvPr/>
        </p:nvSpPr>
        <p:spPr>
          <a:xfrm>
            <a:off x="0" y="-5102484"/>
            <a:ext cx="12192000" cy="2357441"/>
          </a:xfrm>
          <a:prstGeom prst="rect">
            <a:avLst/>
          </a:prstGeom>
        </p:spPr>
        <p:txBody>
          <a:bodyPr spcFirstLastPara="1" wrap="square" lIns="91425" tIns="91425" rIns="91425" bIns="91425"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2400" dirty="0">
                <a:solidFill>
                  <a:srgbClr val="4B2E1D"/>
                </a:solidFill>
              </a:rPr>
              <a:t>A Project Proposal Presentation On</a:t>
            </a:r>
          </a:p>
          <a:p>
            <a:pPr algn="ctr">
              <a:spcBef>
                <a:spcPts val="0"/>
              </a:spcBef>
            </a:pPr>
            <a:r>
              <a:rPr lang="en-US" sz="4000" b="1" dirty="0">
                <a:solidFill>
                  <a:srgbClr val="4B2E1D"/>
                </a:solidFill>
              </a:rPr>
              <a:t>MedAppoint: Doctor Appointment System</a:t>
            </a:r>
          </a:p>
          <a:p>
            <a:pPr algn="ctr">
              <a:spcBef>
                <a:spcPts val="0"/>
              </a:spcBef>
            </a:pPr>
            <a:endParaRPr lang="en-US" sz="4000" b="1" dirty="0">
              <a:solidFill>
                <a:srgbClr val="4B2E1D"/>
              </a:solidFill>
            </a:endParaRPr>
          </a:p>
          <a:p>
            <a:pPr algn="ctr">
              <a:spcBef>
                <a:spcPts val="0"/>
              </a:spcBef>
            </a:pPr>
            <a:r>
              <a:rPr lang="en-US" sz="1700" dirty="0">
                <a:solidFill>
                  <a:srgbClr val="4B2E1D"/>
                </a:solidFill>
              </a:rPr>
              <a:t>Submitted in Partial Fulfillment of the Requirements for</a:t>
            </a:r>
          </a:p>
          <a:p>
            <a:pPr algn="ctr">
              <a:spcBef>
                <a:spcPts val="0"/>
              </a:spcBef>
            </a:pPr>
            <a:r>
              <a:rPr lang="en-US" sz="1700" dirty="0">
                <a:solidFill>
                  <a:srgbClr val="4B2E1D"/>
                </a:solidFill>
              </a:rPr>
              <a:t>The Degree of </a:t>
            </a:r>
            <a:r>
              <a:rPr lang="en-US" sz="1700" b="1" dirty="0">
                <a:solidFill>
                  <a:srgbClr val="4B2E1D"/>
                </a:solidFill>
              </a:rPr>
              <a:t>Bachelor of Engineering in Information Technology</a:t>
            </a:r>
          </a:p>
          <a:p>
            <a:pPr algn="ctr">
              <a:spcBef>
                <a:spcPts val="0"/>
              </a:spcBef>
            </a:pPr>
            <a:r>
              <a:rPr lang="en-US" sz="1700" dirty="0">
                <a:solidFill>
                  <a:srgbClr val="4B2E1D"/>
                </a:solidFill>
              </a:rPr>
              <a:t>Under Pokhara University</a:t>
            </a:r>
          </a:p>
        </p:txBody>
      </p:sp>
      <p:sp>
        <p:nvSpPr>
          <p:cNvPr id="14" name="Google Shape;1741;p59">
            <a:extLst>
              <a:ext uri="{FF2B5EF4-FFF2-40B4-BE49-F238E27FC236}">
                <a16:creationId xmlns:a16="http://schemas.microsoft.com/office/drawing/2014/main" id="{C5C8B79F-39BE-4AF2-ADC2-CE5811002E9B}"/>
              </a:ext>
            </a:extLst>
          </p:cNvPr>
          <p:cNvSpPr txBox="1">
            <a:spLocks/>
          </p:cNvSpPr>
          <p:nvPr/>
        </p:nvSpPr>
        <p:spPr>
          <a:xfrm>
            <a:off x="495300" y="-2488780"/>
            <a:ext cx="11201400" cy="994319"/>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en-US" sz="2400" b="1" dirty="0">
                <a:solidFill>
                  <a:srgbClr val="4B2E1D"/>
                </a:solidFill>
              </a:rPr>
              <a:t>Submitted by:</a:t>
            </a:r>
          </a:p>
          <a:p>
            <a:pPr marL="0" indent="0" algn="ctr">
              <a:lnSpc>
                <a:spcPct val="150000"/>
              </a:lnSpc>
              <a:spcBef>
                <a:spcPts val="0"/>
              </a:spcBef>
              <a:buFont typeface="Arial" panose="020B0604020202020204" pitchFamily="34" charset="0"/>
              <a:buNone/>
            </a:pPr>
            <a:r>
              <a:rPr lang="en-US" sz="2000" b="1" dirty="0">
                <a:solidFill>
                  <a:srgbClr val="4B2E1D"/>
                </a:solidFill>
              </a:rPr>
              <a:t>Aman Sheikh</a:t>
            </a:r>
            <a:r>
              <a:rPr lang="en-US" sz="2000" dirty="0">
                <a:solidFill>
                  <a:srgbClr val="4B2E1D"/>
                </a:solidFill>
              </a:rPr>
              <a:t>, 211506,	</a:t>
            </a:r>
            <a:r>
              <a:rPr lang="en-US" sz="2000" b="1" dirty="0" err="1">
                <a:solidFill>
                  <a:srgbClr val="4B2E1D"/>
                </a:solidFill>
              </a:rPr>
              <a:t>Shikshya</a:t>
            </a:r>
            <a:r>
              <a:rPr lang="en-US" sz="2000" b="1" dirty="0">
                <a:solidFill>
                  <a:srgbClr val="4B2E1D"/>
                </a:solidFill>
              </a:rPr>
              <a:t> K.C</a:t>
            </a:r>
            <a:r>
              <a:rPr lang="en-US" sz="2000" dirty="0">
                <a:solidFill>
                  <a:srgbClr val="4B2E1D"/>
                </a:solidFill>
              </a:rPr>
              <a:t>., 211541,	</a:t>
            </a:r>
            <a:r>
              <a:rPr lang="en-US" sz="2000" b="1" dirty="0">
                <a:solidFill>
                  <a:srgbClr val="4B2E1D"/>
                </a:solidFill>
              </a:rPr>
              <a:t>Shreya </a:t>
            </a:r>
            <a:r>
              <a:rPr lang="en-US" sz="2000" b="1" dirty="0" err="1">
                <a:solidFill>
                  <a:srgbClr val="4B2E1D"/>
                </a:solidFill>
              </a:rPr>
              <a:t>Khanal</a:t>
            </a:r>
            <a:r>
              <a:rPr lang="en-US" sz="2000" dirty="0">
                <a:solidFill>
                  <a:srgbClr val="4B2E1D"/>
                </a:solidFill>
              </a:rPr>
              <a:t>, 211546</a:t>
            </a:r>
          </a:p>
        </p:txBody>
      </p:sp>
      <p:pic>
        <p:nvPicPr>
          <p:cNvPr id="15" name="Picture 14">
            <a:extLst>
              <a:ext uri="{FF2B5EF4-FFF2-40B4-BE49-F238E27FC236}">
                <a16:creationId xmlns:a16="http://schemas.microsoft.com/office/drawing/2014/main" id="{0DB302DC-E60C-49A1-9F96-45141A5632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1217" y="-7521864"/>
            <a:ext cx="2409565" cy="2001164"/>
          </a:xfrm>
          <a:prstGeom prst="rect">
            <a:avLst/>
          </a:prstGeom>
        </p:spPr>
      </p:pic>
    </p:spTree>
    <p:extLst>
      <p:ext uri="{BB962C8B-B14F-4D97-AF65-F5344CB8AC3E}">
        <p14:creationId xmlns:p14="http://schemas.microsoft.com/office/powerpoint/2010/main" val="2999861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4222A"/>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01BBE0D6-BDA2-435D-8A98-9AFB0E67DEF8}"/>
              </a:ext>
            </a:extLst>
          </p:cNvPr>
          <p:cNvSpPr/>
          <p:nvPr/>
        </p:nvSpPr>
        <p:spPr>
          <a:xfrm>
            <a:off x="0" y="0"/>
            <a:ext cx="11188998" cy="6858000"/>
          </a:xfrm>
          <a:prstGeom prst="rect">
            <a:avLst/>
          </a:prstGeom>
          <a:solidFill>
            <a:srgbClr val="A00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Login index">
            <a:extLst>
              <a:ext uri="{FF2B5EF4-FFF2-40B4-BE49-F238E27FC236}">
                <a16:creationId xmlns:a16="http://schemas.microsoft.com/office/drawing/2014/main" id="{A2ABC4F5-F32A-410C-97C7-05F3CE612C0F}"/>
              </a:ext>
            </a:extLst>
          </p:cNvPr>
          <p:cNvSpPr txBox="1"/>
          <p:nvPr/>
        </p:nvSpPr>
        <p:spPr>
          <a:xfrm rot="16200000">
            <a:off x="-225398" y="5487294"/>
            <a:ext cx="946093" cy="369332"/>
          </a:xfrm>
          <a:prstGeom prst="rect">
            <a:avLst/>
          </a:prstGeom>
          <a:noFill/>
        </p:spPr>
        <p:txBody>
          <a:bodyPr wrap="none" rtlCol="0">
            <a:spAutoFit/>
          </a:bodyPr>
          <a:lstStyle/>
          <a:p>
            <a:r>
              <a:rPr lang="en-US" b="1" dirty="0">
                <a:solidFill>
                  <a:schemeClr val="tx2"/>
                </a:solidFill>
              </a:rPr>
              <a:t>Testing</a:t>
            </a:r>
          </a:p>
        </p:txBody>
      </p:sp>
      <p:sp>
        <p:nvSpPr>
          <p:cNvPr id="3" name="Rectangle 2">
            <a:extLst>
              <a:ext uri="{FF2B5EF4-FFF2-40B4-BE49-F238E27FC236}">
                <a16:creationId xmlns:a16="http://schemas.microsoft.com/office/drawing/2014/main" id="{37EE20D6-7144-4E1E-A84D-1F6E62C60296}"/>
              </a:ext>
            </a:extLst>
          </p:cNvPr>
          <p:cNvSpPr/>
          <p:nvPr/>
        </p:nvSpPr>
        <p:spPr>
          <a:xfrm>
            <a:off x="0" y="0"/>
            <a:ext cx="11696700" cy="6858000"/>
          </a:xfrm>
          <a:prstGeom prst="rect">
            <a:avLst/>
          </a:prstGeom>
          <a:solidFill>
            <a:srgbClr val="3422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Signup index">
            <a:extLst>
              <a:ext uri="{FF2B5EF4-FFF2-40B4-BE49-F238E27FC236}">
                <a16:creationId xmlns:a16="http://schemas.microsoft.com/office/drawing/2014/main" id="{B6F922C9-A5A0-4652-8888-D766BEABFE67}"/>
              </a:ext>
            </a:extLst>
          </p:cNvPr>
          <p:cNvSpPr txBox="1"/>
          <p:nvPr/>
        </p:nvSpPr>
        <p:spPr>
          <a:xfrm rot="16200000">
            <a:off x="-543069" y="5506547"/>
            <a:ext cx="1579278" cy="369332"/>
          </a:xfrm>
          <a:prstGeom prst="rect">
            <a:avLst/>
          </a:prstGeom>
          <a:noFill/>
        </p:spPr>
        <p:txBody>
          <a:bodyPr wrap="none" rtlCol="0">
            <a:spAutoFit/>
          </a:bodyPr>
          <a:lstStyle/>
          <a:p>
            <a:r>
              <a:rPr lang="en-US" b="1" dirty="0">
                <a:solidFill>
                  <a:schemeClr val="tx2"/>
                </a:solidFill>
              </a:rPr>
              <a:t>Maintenance</a:t>
            </a:r>
          </a:p>
        </p:txBody>
      </p:sp>
      <p:grpSp>
        <p:nvGrpSpPr>
          <p:cNvPr id="2" name="Group 1">
            <a:extLst>
              <a:ext uri="{FF2B5EF4-FFF2-40B4-BE49-F238E27FC236}">
                <a16:creationId xmlns:a16="http://schemas.microsoft.com/office/drawing/2014/main" id="{0E7CB931-2D50-491A-983A-AFC3C2B63293}"/>
              </a:ext>
            </a:extLst>
          </p:cNvPr>
          <p:cNvGrpSpPr/>
          <p:nvPr/>
        </p:nvGrpSpPr>
        <p:grpSpPr>
          <a:xfrm>
            <a:off x="495299" y="2518492"/>
            <a:ext cx="10718947" cy="1821016"/>
            <a:chOff x="495299" y="609600"/>
            <a:chExt cx="10718947" cy="1821016"/>
          </a:xfrm>
        </p:grpSpPr>
        <p:sp>
          <p:nvSpPr>
            <p:cNvPr id="27" name="Signup">
              <a:extLst>
                <a:ext uri="{FF2B5EF4-FFF2-40B4-BE49-F238E27FC236}">
                  <a16:creationId xmlns:a16="http://schemas.microsoft.com/office/drawing/2014/main" id="{F174F23D-4A6F-4687-B636-4C8E6E7FF87C}"/>
                </a:ext>
              </a:extLst>
            </p:cNvPr>
            <p:cNvSpPr txBox="1"/>
            <p:nvPr/>
          </p:nvSpPr>
          <p:spPr>
            <a:xfrm>
              <a:off x="495299" y="609600"/>
              <a:ext cx="10718947" cy="861774"/>
            </a:xfrm>
            <a:prstGeom prst="rect">
              <a:avLst/>
            </a:prstGeom>
            <a:noFill/>
          </p:spPr>
          <p:txBody>
            <a:bodyPr wrap="square" rtlCol="0">
              <a:spAutoFit/>
            </a:bodyPr>
            <a:lstStyle>
              <a:defPPr>
                <a:defRPr lang="en-US"/>
              </a:defPPr>
              <a:lvl1pPr>
                <a:defRPr sz="5000" b="1">
                  <a:solidFill>
                    <a:srgbClr val="FFF5E4"/>
                  </a:solidFill>
                  <a:latin typeface="+mj-lt"/>
                </a:defRPr>
              </a:lvl1pPr>
            </a:lstStyle>
            <a:p>
              <a:r>
                <a:rPr lang="en-US" dirty="0"/>
                <a:t>Maintenance</a:t>
              </a:r>
            </a:p>
          </p:txBody>
        </p:sp>
        <p:sp>
          <p:nvSpPr>
            <p:cNvPr id="28" name="Signup desc">
              <a:extLst>
                <a:ext uri="{FF2B5EF4-FFF2-40B4-BE49-F238E27FC236}">
                  <a16:creationId xmlns:a16="http://schemas.microsoft.com/office/drawing/2014/main" id="{B9D11282-0B6A-4436-AF85-F31EF5AD4ED6}"/>
                </a:ext>
              </a:extLst>
            </p:cNvPr>
            <p:cNvSpPr txBox="1"/>
            <p:nvPr/>
          </p:nvSpPr>
          <p:spPr>
            <a:xfrm>
              <a:off x="495300" y="1784285"/>
              <a:ext cx="9909288" cy="646331"/>
            </a:xfrm>
            <a:prstGeom prst="rect">
              <a:avLst/>
            </a:prstGeom>
            <a:noFill/>
          </p:spPr>
          <p:txBody>
            <a:bodyPr wrap="square" rtlCol="0">
              <a:spAutoFit/>
            </a:bodyPr>
            <a:lstStyle>
              <a:defPPr>
                <a:defRPr lang="en-US"/>
              </a:defPPr>
              <a:lvl1pPr marL="285750" indent="-285750">
                <a:buFont typeface="Arial" panose="020B0604020202020204" pitchFamily="34" charset="0"/>
                <a:buChar char="•"/>
              </a:lvl1pPr>
            </a:lstStyle>
            <a:p>
              <a:r>
                <a:rPr lang="en-US" dirty="0"/>
                <a:t>Updates and Enhancements: Plans for periodic updates and enhancements to address emerging needs, improve functionality, and incorporate user feedback</a:t>
              </a:r>
            </a:p>
          </p:txBody>
        </p:sp>
      </p:grpSp>
    </p:spTree>
    <p:extLst>
      <p:ext uri="{BB962C8B-B14F-4D97-AF65-F5344CB8AC3E}">
        <p14:creationId xmlns:p14="http://schemas.microsoft.com/office/powerpoint/2010/main" val="40873430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862E9"/>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2AA0BB-9810-4C96-8489-3453A7AE59D7}"/>
              </a:ext>
            </a:extLst>
          </p:cNvPr>
          <p:cNvSpPr txBox="1"/>
          <p:nvPr/>
        </p:nvSpPr>
        <p:spPr>
          <a:xfrm>
            <a:off x="533400" y="2705725"/>
            <a:ext cx="11125200" cy="1569660"/>
          </a:xfrm>
          <a:prstGeom prst="rect">
            <a:avLst/>
          </a:prstGeom>
          <a:noFill/>
        </p:spPr>
        <p:txBody>
          <a:bodyPr wrap="square">
            <a:spAutoFit/>
          </a:bodyPr>
          <a:lstStyle/>
          <a:p>
            <a:pPr algn="ctr"/>
            <a:r>
              <a:rPr lang="en-US" sz="9600" b="1" dirty="0">
                <a:solidFill>
                  <a:srgbClr val="FFF5E4"/>
                </a:solidFill>
                <a:latin typeface="+mj-lt"/>
              </a:rPr>
              <a:t>Technology Used</a:t>
            </a:r>
          </a:p>
        </p:txBody>
      </p:sp>
    </p:spTree>
    <p:extLst>
      <p:ext uri="{BB962C8B-B14F-4D97-AF65-F5344CB8AC3E}">
        <p14:creationId xmlns:p14="http://schemas.microsoft.com/office/powerpoint/2010/main" val="4117500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F50BD7-4F5C-4EBC-B94E-F0CDABB053FB}"/>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13" name="TextBox 12">
            <a:extLst>
              <a:ext uri="{FF2B5EF4-FFF2-40B4-BE49-F238E27FC236}">
                <a16:creationId xmlns:a16="http://schemas.microsoft.com/office/drawing/2014/main" id="{36834362-E454-4C4A-B4FC-F4337D968F63}"/>
              </a:ext>
            </a:extLst>
          </p:cNvPr>
          <p:cNvSpPr txBox="1"/>
          <p:nvPr/>
        </p:nvSpPr>
        <p:spPr>
          <a:xfrm>
            <a:off x="495300" y="7596413"/>
            <a:ext cx="846707" cy="861774"/>
          </a:xfrm>
          <a:prstGeom prst="rect">
            <a:avLst/>
          </a:prstGeom>
          <a:noFill/>
        </p:spPr>
        <p:txBody>
          <a:bodyPr wrap="none" rtlCol="0">
            <a:spAutoFit/>
          </a:bodyPr>
          <a:lstStyle/>
          <a:p>
            <a:r>
              <a:rPr lang="en-US" sz="5000" b="1" dirty="0"/>
              <a:t>01</a:t>
            </a:r>
          </a:p>
        </p:txBody>
      </p:sp>
      <p:sp>
        <p:nvSpPr>
          <p:cNvPr id="14" name="TextBox 13">
            <a:extLst>
              <a:ext uri="{FF2B5EF4-FFF2-40B4-BE49-F238E27FC236}">
                <a16:creationId xmlns:a16="http://schemas.microsoft.com/office/drawing/2014/main" id="{39BEF3C2-34D3-4A24-B977-6A7DAD0E2319}"/>
              </a:ext>
            </a:extLst>
          </p:cNvPr>
          <p:cNvSpPr txBox="1"/>
          <p:nvPr/>
        </p:nvSpPr>
        <p:spPr>
          <a:xfrm>
            <a:off x="515146" y="8421820"/>
            <a:ext cx="2584670" cy="209288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500" b="1" i="0" u="none" strike="noStrike" kern="1200" cap="none" spc="0" normalizeH="0" baseline="0" noProof="0" dirty="0">
                <a:ln>
                  <a:noFill/>
                </a:ln>
                <a:solidFill>
                  <a:srgbClr val="FFF5E4"/>
                </a:solidFill>
                <a:effectLst/>
                <a:uLnTx/>
                <a:uFillTx/>
                <a:latin typeface="Quattrocento"/>
                <a:ea typeface="+mn-ea"/>
                <a:cs typeface="+mn-cs"/>
              </a:rPr>
              <a:t>Custom properties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5E4"/>
                </a:solidFill>
                <a:effectLst/>
                <a:uLnTx/>
                <a:uFillTx/>
                <a:latin typeface="Quattrocento"/>
                <a:ea typeface="+mn-ea"/>
                <a:cs typeface="+mn-cs"/>
              </a:rPr>
              <a:t>The use of custom properties </a:t>
            </a:r>
            <a:r>
              <a:rPr kumimoji="0" lang="en-US" sz="1600" b="1" i="0" u="none" strike="noStrike" kern="1200" cap="none" spc="0" normalizeH="0" baseline="0" noProof="0" dirty="0">
                <a:ln>
                  <a:noFill/>
                </a:ln>
                <a:solidFill>
                  <a:srgbClr val="FFF5E4"/>
                </a:solidFill>
                <a:effectLst/>
                <a:uLnTx/>
                <a:uFillTx/>
                <a:latin typeface="Quattrocento"/>
                <a:ea typeface="+mn-ea"/>
                <a:cs typeface="+mn-cs"/>
              </a:rPr>
              <a:t>(--*) </a:t>
            </a:r>
            <a:r>
              <a:rPr kumimoji="0" lang="en-US" sz="1600" i="0" u="none" strike="noStrike" kern="1200" cap="none" spc="0" normalizeH="0" baseline="0" noProof="0" dirty="0">
                <a:ln>
                  <a:noFill/>
                </a:ln>
                <a:solidFill>
                  <a:srgbClr val="FFF5E4"/>
                </a:solidFill>
                <a:effectLst/>
                <a:uLnTx/>
                <a:uFillTx/>
                <a:latin typeface="Quattrocento"/>
                <a:ea typeface="+mn-ea"/>
                <a:cs typeface="+mn-cs"/>
              </a:rPr>
              <a:t>for commonly used </a:t>
            </a:r>
            <a:r>
              <a:rPr lang="en-US" sz="1600" dirty="0">
                <a:solidFill>
                  <a:srgbClr val="FFF5E4"/>
                </a:solidFill>
                <a:latin typeface="Quattrocento"/>
              </a:rPr>
              <a:t>property values for </a:t>
            </a:r>
            <a:r>
              <a:rPr kumimoji="0" lang="en-US" sz="1600" i="0" u="none" strike="noStrike" kern="1200" cap="none" spc="0" normalizeH="0" baseline="0" noProof="0" dirty="0">
                <a:ln>
                  <a:noFill/>
                </a:ln>
                <a:solidFill>
                  <a:srgbClr val="FFF5E4"/>
                </a:solidFill>
                <a:effectLst/>
                <a:uLnTx/>
                <a:uFillTx/>
                <a:latin typeface="Quattrocento"/>
                <a:ea typeface="+mn-ea"/>
                <a:cs typeface="+mn-cs"/>
              </a:rPr>
              <a:t>increased flexibility.</a:t>
            </a:r>
            <a:endParaRPr kumimoji="0" lang="en-US" sz="1600" b="1" i="0" u="none" strike="noStrike" kern="1200" cap="none" spc="0" normalizeH="0" baseline="0" noProof="0" dirty="0">
              <a:ln>
                <a:noFill/>
              </a:ln>
              <a:solidFill>
                <a:srgbClr val="FFF5E4"/>
              </a:solidFill>
              <a:effectLst/>
              <a:uLnTx/>
              <a:uFillTx/>
              <a:latin typeface="Quattrocento"/>
              <a:ea typeface="+mn-ea"/>
              <a:cs typeface="+mn-cs"/>
            </a:endParaRPr>
          </a:p>
        </p:txBody>
      </p:sp>
      <p:sp>
        <p:nvSpPr>
          <p:cNvPr id="15" name="TextBox 14">
            <a:extLst>
              <a:ext uri="{FF2B5EF4-FFF2-40B4-BE49-F238E27FC236}">
                <a16:creationId xmlns:a16="http://schemas.microsoft.com/office/drawing/2014/main" id="{E85DCD6D-1E0E-4484-9791-8C1BBB1B94EA}"/>
              </a:ext>
            </a:extLst>
          </p:cNvPr>
          <p:cNvSpPr txBox="1"/>
          <p:nvPr/>
        </p:nvSpPr>
        <p:spPr>
          <a:xfrm>
            <a:off x="3374158" y="7558811"/>
            <a:ext cx="955711" cy="861774"/>
          </a:xfrm>
          <a:prstGeom prst="rect">
            <a:avLst/>
          </a:prstGeom>
          <a:noFill/>
        </p:spPr>
        <p:txBody>
          <a:bodyPr wrap="none" rtlCol="0">
            <a:spAutoFit/>
          </a:bodyPr>
          <a:lstStyle/>
          <a:p>
            <a:r>
              <a:rPr lang="en-US" sz="5000" b="1" dirty="0"/>
              <a:t>02</a:t>
            </a:r>
          </a:p>
        </p:txBody>
      </p:sp>
      <p:sp>
        <p:nvSpPr>
          <p:cNvPr id="16" name="TextBox 15">
            <a:extLst>
              <a:ext uri="{FF2B5EF4-FFF2-40B4-BE49-F238E27FC236}">
                <a16:creationId xmlns:a16="http://schemas.microsoft.com/office/drawing/2014/main" id="{A2BA506D-4DA6-47B8-AB7C-A3E7DA683C07}"/>
              </a:ext>
            </a:extLst>
          </p:cNvPr>
          <p:cNvSpPr txBox="1"/>
          <p:nvPr/>
        </p:nvSpPr>
        <p:spPr>
          <a:xfrm>
            <a:off x="3374159" y="8426375"/>
            <a:ext cx="2584670" cy="2092881"/>
          </a:xfrm>
          <a:prstGeom prst="rect">
            <a:avLst/>
          </a:prstGeom>
          <a:noFill/>
        </p:spPr>
        <p:txBody>
          <a:bodyPr wrap="square" rtlCol="0">
            <a:spAutoFit/>
          </a:bodyPr>
          <a:lstStyle/>
          <a:p>
            <a:r>
              <a:rPr lang="en-US" sz="2500" b="1" dirty="0"/>
              <a:t>var() for attributes</a:t>
            </a:r>
          </a:p>
          <a:p>
            <a:r>
              <a:rPr lang="en-US" sz="1600" b="0" i="0" dirty="0">
                <a:solidFill>
                  <a:srgbClr val="FFF5E4"/>
                </a:solidFill>
                <a:effectLst/>
              </a:rPr>
              <a:t>The </a:t>
            </a:r>
            <a:r>
              <a:rPr lang="en-US" sz="1600" b="1" i="0" dirty="0">
                <a:solidFill>
                  <a:srgbClr val="FFF5E4"/>
                </a:solidFill>
                <a:effectLst/>
              </a:rPr>
              <a:t>var() </a:t>
            </a:r>
            <a:r>
              <a:rPr lang="en-US" sz="1600" dirty="0">
                <a:solidFill>
                  <a:srgbClr val="FFF5E4"/>
                </a:solidFill>
              </a:rPr>
              <a:t>is used along with custom properties that increases code reusability and reduce lines of CSS code</a:t>
            </a:r>
            <a:endParaRPr lang="en-US" sz="1600" i="0" dirty="0">
              <a:solidFill>
                <a:srgbClr val="FFF5E4"/>
              </a:solidFill>
              <a:effectLst/>
            </a:endParaRPr>
          </a:p>
        </p:txBody>
      </p:sp>
      <p:sp>
        <p:nvSpPr>
          <p:cNvPr id="17" name="TextBox 16">
            <a:extLst>
              <a:ext uri="{FF2B5EF4-FFF2-40B4-BE49-F238E27FC236}">
                <a16:creationId xmlns:a16="http://schemas.microsoft.com/office/drawing/2014/main" id="{ACB2BB22-760E-493F-BD56-9A85102B2F27}"/>
              </a:ext>
            </a:extLst>
          </p:cNvPr>
          <p:cNvSpPr txBox="1"/>
          <p:nvPr/>
        </p:nvSpPr>
        <p:spPr>
          <a:xfrm>
            <a:off x="6233171" y="7572230"/>
            <a:ext cx="944489" cy="861774"/>
          </a:xfrm>
          <a:prstGeom prst="rect">
            <a:avLst/>
          </a:prstGeom>
          <a:noFill/>
        </p:spPr>
        <p:txBody>
          <a:bodyPr wrap="none" rtlCol="0">
            <a:spAutoFit/>
          </a:bodyPr>
          <a:lstStyle/>
          <a:p>
            <a:r>
              <a:rPr lang="en-US" sz="5000" b="1" dirty="0"/>
              <a:t>03</a:t>
            </a:r>
          </a:p>
        </p:txBody>
      </p:sp>
      <p:sp>
        <p:nvSpPr>
          <p:cNvPr id="18" name="TextBox 17">
            <a:extLst>
              <a:ext uri="{FF2B5EF4-FFF2-40B4-BE49-F238E27FC236}">
                <a16:creationId xmlns:a16="http://schemas.microsoft.com/office/drawing/2014/main" id="{F70A6E18-EBE0-45EF-914E-C2C7153D1DFC}"/>
              </a:ext>
            </a:extLst>
          </p:cNvPr>
          <p:cNvSpPr txBox="1"/>
          <p:nvPr/>
        </p:nvSpPr>
        <p:spPr>
          <a:xfrm>
            <a:off x="6233172" y="8399537"/>
            <a:ext cx="2584670" cy="1215717"/>
          </a:xfrm>
          <a:prstGeom prst="rect">
            <a:avLst/>
          </a:prstGeom>
          <a:noFill/>
        </p:spPr>
        <p:txBody>
          <a:bodyPr wrap="square" rtlCol="0">
            <a:spAutoFit/>
          </a:bodyPr>
          <a:lstStyle/>
          <a:p>
            <a:r>
              <a:rPr lang="en-US" sz="2500" b="1" dirty="0"/>
              <a:t>Classes</a:t>
            </a:r>
          </a:p>
          <a:p>
            <a:r>
              <a:rPr lang="en-US" sz="1600" dirty="0">
                <a:solidFill>
                  <a:srgbClr val="FFF5E4"/>
                </a:solidFill>
              </a:rPr>
              <a:t>Used Custom made classes for commonly used CSS properties.</a:t>
            </a:r>
            <a:endParaRPr lang="en-US" sz="1600" b="0" i="0" dirty="0">
              <a:solidFill>
                <a:srgbClr val="FFF5E4"/>
              </a:solidFill>
              <a:effectLst/>
            </a:endParaRPr>
          </a:p>
        </p:txBody>
      </p:sp>
      <p:sp>
        <p:nvSpPr>
          <p:cNvPr id="19" name="Rectangle: Rounded Corners 18">
            <a:extLst>
              <a:ext uri="{FF2B5EF4-FFF2-40B4-BE49-F238E27FC236}">
                <a16:creationId xmlns:a16="http://schemas.microsoft.com/office/drawing/2014/main" id="{288695F9-0149-47A1-9E58-E1D474546BE2}"/>
              </a:ext>
            </a:extLst>
          </p:cNvPr>
          <p:cNvSpPr/>
          <p:nvPr/>
        </p:nvSpPr>
        <p:spPr>
          <a:xfrm>
            <a:off x="9008392" y="7558811"/>
            <a:ext cx="2584670" cy="290598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EB586F3E-C24F-49D7-882B-5AD444DC8155}"/>
              </a:ext>
            </a:extLst>
          </p:cNvPr>
          <p:cNvSpPr txBox="1"/>
          <p:nvPr/>
        </p:nvSpPr>
        <p:spPr>
          <a:xfrm>
            <a:off x="9080962" y="7587686"/>
            <a:ext cx="939681" cy="861774"/>
          </a:xfrm>
          <a:prstGeom prst="rect">
            <a:avLst/>
          </a:prstGeom>
          <a:noFill/>
        </p:spPr>
        <p:txBody>
          <a:bodyPr wrap="none" rtlCol="0">
            <a:spAutoFit/>
          </a:bodyPr>
          <a:lstStyle/>
          <a:p>
            <a:r>
              <a:rPr lang="en-US" sz="5000" b="1" dirty="0">
                <a:solidFill>
                  <a:srgbClr val="000000"/>
                </a:solidFill>
              </a:rPr>
              <a:t>04</a:t>
            </a:r>
          </a:p>
        </p:txBody>
      </p:sp>
      <p:sp>
        <p:nvSpPr>
          <p:cNvPr id="21" name="TextBox 20">
            <a:extLst>
              <a:ext uri="{FF2B5EF4-FFF2-40B4-BE49-F238E27FC236}">
                <a16:creationId xmlns:a16="http://schemas.microsoft.com/office/drawing/2014/main" id="{0C2061BC-FBC7-4B5E-94E8-69C4A819D0E9}"/>
              </a:ext>
            </a:extLst>
          </p:cNvPr>
          <p:cNvSpPr txBox="1"/>
          <p:nvPr/>
        </p:nvSpPr>
        <p:spPr>
          <a:xfrm>
            <a:off x="9092184" y="8426235"/>
            <a:ext cx="2584670" cy="1846659"/>
          </a:xfrm>
          <a:prstGeom prst="rect">
            <a:avLst/>
          </a:prstGeom>
          <a:noFill/>
        </p:spPr>
        <p:txBody>
          <a:bodyPr wrap="square" rtlCol="0">
            <a:spAutoFit/>
          </a:bodyPr>
          <a:lstStyle/>
          <a:p>
            <a:r>
              <a:rPr lang="en-US" sz="2500" b="1" dirty="0">
                <a:solidFill>
                  <a:srgbClr val="000000"/>
                </a:solidFill>
              </a:rPr>
              <a:t>Transition and animation</a:t>
            </a:r>
          </a:p>
          <a:p>
            <a:r>
              <a:rPr lang="en-US" sz="1600" b="0" i="0" dirty="0">
                <a:solidFill>
                  <a:srgbClr val="000000"/>
                </a:solidFill>
                <a:effectLst/>
              </a:rPr>
              <a:t>Use of transition and animation property for fluid </a:t>
            </a:r>
            <a:r>
              <a:rPr lang="en-US" sz="1600" dirty="0">
                <a:solidFill>
                  <a:srgbClr val="000000"/>
                </a:solidFill>
              </a:rPr>
              <a:t>and user friendly interface.</a:t>
            </a:r>
            <a:endParaRPr lang="en-US" b="0" i="0" dirty="0">
              <a:solidFill>
                <a:srgbClr val="000000"/>
              </a:solidFill>
              <a:effectLst/>
            </a:endParaRPr>
          </a:p>
        </p:txBody>
      </p:sp>
      <p:pic>
        <p:nvPicPr>
          <p:cNvPr id="22" name="Picture 21">
            <a:extLst>
              <a:ext uri="{FF2B5EF4-FFF2-40B4-BE49-F238E27FC236}">
                <a16:creationId xmlns:a16="http://schemas.microsoft.com/office/drawing/2014/main" id="{1922F06A-62D5-4DB8-9DA3-8A819D071DB0}"/>
              </a:ext>
            </a:extLst>
          </p:cNvPr>
          <p:cNvPicPr>
            <a:picLocks noChangeAspect="1"/>
          </p:cNvPicPr>
          <p:nvPr/>
        </p:nvPicPr>
        <p:blipFill>
          <a:blip r:embed="rId2"/>
          <a:stretch>
            <a:fillRect/>
          </a:stretch>
        </p:blipFill>
        <p:spPr>
          <a:xfrm>
            <a:off x="1737873" y="10715272"/>
            <a:ext cx="8621486" cy="1882122"/>
          </a:xfrm>
          <a:prstGeom prst="rect">
            <a:avLst/>
          </a:prstGeom>
        </p:spPr>
      </p:pic>
      <p:sp>
        <p:nvSpPr>
          <p:cNvPr id="4" name="Rectangle: Rounded Corners 3">
            <a:extLst>
              <a:ext uri="{FF2B5EF4-FFF2-40B4-BE49-F238E27FC236}">
                <a16:creationId xmlns:a16="http://schemas.microsoft.com/office/drawing/2014/main" id="{48D4C9A9-4E35-4937-98D8-1DECCCD559C9}"/>
              </a:ext>
            </a:extLst>
          </p:cNvPr>
          <p:cNvSpPr/>
          <p:nvPr/>
        </p:nvSpPr>
        <p:spPr>
          <a:xfrm>
            <a:off x="345410" y="979686"/>
            <a:ext cx="1243948"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CFD"/>
              </a:solidFill>
            </a:endParaRPr>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ACC957D7-7C45-4A92-A699-701DA9BE5A13}"/>
              </a:ext>
            </a:extLst>
          </p:cNvPr>
          <p:cNvSpPr txBox="1"/>
          <p:nvPr/>
        </p:nvSpPr>
        <p:spPr>
          <a:xfrm>
            <a:off x="515147" y="2037113"/>
            <a:ext cx="7548608" cy="4493538"/>
          </a:xfrm>
          <a:prstGeom prst="rect">
            <a:avLst/>
          </a:prstGeom>
          <a:noFill/>
        </p:spPr>
        <p:txBody>
          <a:bodyPr wrap="square" rtlCol="0">
            <a:spAutoFit/>
          </a:bodyPr>
          <a:lstStyle/>
          <a:p>
            <a:r>
              <a:rPr lang="en-US" sz="3000" b="1" dirty="0">
                <a:solidFill>
                  <a:srgbClr val="000000"/>
                </a:solidFill>
              </a:rPr>
              <a:t>Web's building blocks.</a:t>
            </a:r>
          </a:p>
          <a:p>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Fundamental for web page creation</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Uses tags to structure content</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Browser-readable for text, images, links</a:t>
            </a:r>
          </a:p>
          <a:p>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Supports form creation for user input</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Foundation for web development with CSS and JavaScript</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Hierarchical structure with elements like head, body, paragraphs, headings, lists.</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HTML5 is the latest version</a:t>
            </a:r>
          </a:p>
          <a:p>
            <a:pPr marL="285750" indent="-285750">
              <a:buFont typeface="Arial" panose="020B0604020202020204" pitchFamily="34" charset="0"/>
              <a:buChar char="•"/>
            </a:pPr>
            <a:endParaRPr lang="en-US" sz="1600" dirty="0">
              <a:solidFill>
                <a:srgbClr val="000000"/>
              </a:solidFill>
            </a:endParaRPr>
          </a:p>
        </p:txBody>
      </p:sp>
      <p:sp>
        <p:nvSpPr>
          <p:cNvPr id="26" name="TextBox 25">
            <a:extLst>
              <a:ext uri="{FF2B5EF4-FFF2-40B4-BE49-F238E27FC236}">
                <a16:creationId xmlns:a16="http://schemas.microsoft.com/office/drawing/2014/main" id="{5DCF9A7E-416F-4610-B483-B62261E618A8}"/>
              </a:ext>
            </a:extLst>
          </p:cNvPr>
          <p:cNvSpPr txBox="1"/>
          <p:nvPr/>
        </p:nvSpPr>
        <p:spPr>
          <a:xfrm>
            <a:off x="562138" y="1085170"/>
            <a:ext cx="877163" cy="369332"/>
          </a:xfrm>
          <a:prstGeom prst="rect">
            <a:avLst/>
          </a:prstGeom>
          <a:noFill/>
        </p:spPr>
        <p:txBody>
          <a:bodyPr wrap="none" rtlCol="0">
            <a:spAutoFit/>
          </a:bodyPr>
          <a:lstStyle/>
          <a:p>
            <a:r>
              <a:rPr lang="en-US" b="1" dirty="0">
                <a:solidFill>
                  <a:srgbClr val="000000"/>
                </a:solidFill>
                <a:latin typeface="+mj-lt"/>
              </a:rPr>
              <a:t>HTML</a:t>
            </a:r>
          </a:p>
        </p:txBody>
      </p:sp>
      <p:sp>
        <p:nvSpPr>
          <p:cNvPr id="27" name="TextBox 26">
            <a:extLst>
              <a:ext uri="{FF2B5EF4-FFF2-40B4-BE49-F238E27FC236}">
                <a16:creationId xmlns:a16="http://schemas.microsoft.com/office/drawing/2014/main" id="{5C2A6BBB-2439-4342-8CA3-8FA8A3FDDCCC}"/>
              </a:ext>
            </a:extLst>
          </p:cNvPr>
          <p:cNvSpPr txBox="1"/>
          <p:nvPr/>
        </p:nvSpPr>
        <p:spPr>
          <a:xfrm>
            <a:off x="1988321"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8" name="TextBox 27">
            <a:extLst>
              <a:ext uri="{FF2B5EF4-FFF2-40B4-BE49-F238E27FC236}">
                <a16:creationId xmlns:a16="http://schemas.microsoft.com/office/drawing/2014/main" id="{C43C66AE-42C0-4C75-AD10-2C4131A928C7}"/>
              </a:ext>
            </a:extLst>
          </p:cNvPr>
          <p:cNvSpPr txBox="1"/>
          <p:nvPr/>
        </p:nvSpPr>
        <p:spPr>
          <a:xfrm>
            <a:off x="3156376"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29" name="TextBox 28">
            <a:extLst>
              <a:ext uri="{FF2B5EF4-FFF2-40B4-BE49-F238E27FC236}">
                <a16:creationId xmlns:a16="http://schemas.microsoft.com/office/drawing/2014/main" id="{E7BE2483-4FF6-4BBA-8D3B-13D6E1D3DF50}"/>
              </a:ext>
            </a:extLst>
          </p:cNvPr>
          <p:cNvSpPr txBox="1"/>
          <p:nvPr/>
        </p:nvSpPr>
        <p:spPr>
          <a:xfrm>
            <a:off x="4925557"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30" name="TextBox 29">
            <a:extLst>
              <a:ext uri="{FF2B5EF4-FFF2-40B4-BE49-F238E27FC236}">
                <a16:creationId xmlns:a16="http://schemas.microsoft.com/office/drawing/2014/main" id="{60036F93-69D7-4BFE-8AB2-A3168CFE484B}"/>
              </a:ext>
            </a:extLst>
          </p:cNvPr>
          <p:cNvSpPr txBox="1"/>
          <p:nvPr/>
        </p:nvSpPr>
        <p:spPr>
          <a:xfrm>
            <a:off x="6338363"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32" name="TextBox 31">
            <a:extLst>
              <a:ext uri="{FF2B5EF4-FFF2-40B4-BE49-F238E27FC236}">
                <a16:creationId xmlns:a16="http://schemas.microsoft.com/office/drawing/2014/main" id="{A68B08B4-1FCE-41D2-B0F7-E1679E7FEC3D}"/>
              </a:ext>
            </a:extLst>
          </p:cNvPr>
          <p:cNvSpPr txBox="1"/>
          <p:nvPr/>
        </p:nvSpPr>
        <p:spPr>
          <a:xfrm>
            <a:off x="10555300" y="1068569"/>
            <a:ext cx="1075936" cy="369332"/>
          </a:xfrm>
          <a:prstGeom prst="rect">
            <a:avLst/>
          </a:prstGeom>
          <a:noFill/>
        </p:spPr>
        <p:txBody>
          <a:bodyPr wrap="none" rtlCol="0">
            <a:spAutoFit/>
          </a:bodyPr>
          <a:lstStyle/>
          <a:p>
            <a:r>
              <a:rPr lang="en-US" b="1" dirty="0">
                <a:solidFill>
                  <a:srgbClr val="FFFCFD"/>
                </a:solidFill>
                <a:latin typeface="+mj-lt"/>
              </a:rPr>
              <a:t>VS Code</a:t>
            </a:r>
          </a:p>
        </p:txBody>
      </p:sp>
      <p:sp>
        <p:nvSpPr>
          <p:cNvPr id="33" name="TextBox 32">
            <a:extLst>
              <a:ext uri="{FF2B5EF4-FFF2-40B4-BE49-F238E27FC236}">
                <a16:creationId xmlns:a16="http://schemas.microsoft.com/office/drawing/2014/main" id="{D4DDFAF8-5910-437A-A39F-A6DEDA15CAB5}"/>
              </a:ext>
            </a:extLst>
          </p:cNvPr>
          <p:cNvSpPr txBox="1"/>
          <p:nvPr/>
        </p:nvSpPr>
        <p:spPr>
          <a:xfrm>
            <a:off x="8063755" y="1068569"/>
            <a:ext cx="1798890" cy="369332"/>
          </a:xfrm>
          <a:prstGeom prst="rect">
            <a:avLst/>
          </a:prstGeom>
          <a:noFill/>
        </p:spPr>
        <p:txBody>
          <a:bodyPr wrap="none" rtlCol="0">
            <a:spAutoFit/>
          </a:bodyPr>
          <a:lstStyle/>
          <a:p>
            <a:r>
              <a:rPr lang="en-US" b="1" dirty="0">
                <a:solidFill>
                  <a:srgbClr val="FFFCFD"/>
                </a:solidFill>
                <a:latin typeface="+mj-lt"/>
              </a:rPr>
              <a:t>Git and GitHub</a:t>
            </a:r>
          </a:p>
        </p:txBody>
      </p:sp>
      <p:pic>
        <p:nvPicPr>
          <p:cNvPr id="35" name="Graphic 34">
            <a:extLst>
              <a:ext uri="{FF2B5EF4-FFF2-40B4-BE49-F238E27FC236}">
                <a16:creationId xmlns:a16="http://schemas.microsoft.com/office/drawing/2014/main" id="{2696BC7A-69C6-4504-897D-E96326A236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40544" y="2001971"/>
            <a:ext cx="3252724" cy="3252724"/>
          </a:xfrm>
          <a:prstGeom prst="rect">
            <a:avLst/>
          </a:prstGeom>
        </p:spPr>
      </p:pic>
    </p:spTree>
    <p:extLst>
      <p:ext uri="{BB962C8B-B14F-4D97-AF65-F5344CB8AC3E}">
        <p14:creationId xmlns:p14="http://schemas.microsoft.com/office/powerpoint/2010/main" val="1984350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3" name="Rectangle: Rounded Corners 32">
            <a:extLst>
              <a:ext uri="{FF2B5EF4-FFF2-40B4-BE49-F238E27FC236}">
                <a16:creationId xmlns:a16="http://schemas.microsoft.com/office/drawing/2014/main" id="{52E0B102-2958-43F1-A621-EA4354DED641}"/>
              </a:ext>
            </a:extLst>
          </p:cNvPr>
          <p:cNvSpPr/>
          <p:nvPr/>
        </p:nvSpPr>
        <p:spPr>
          <a:xfrm>
            <a:off x="1770616" y="1001678"/>
            <a:ext cx="1243948"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ED8733D0-AE82-4204-A0D8-A0CC74E87FEF}"/>
              </a:ext>
            </a:extLst>
          </p:cNvPr>
          <p:cNvSpPr txBox="1"/>
          <p:nvPr/>
        </p:nvSpPr>
        <p:spPr>
          <a:xfrm>
            <a:off x="542159"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11" name="TextBox 10">
            <a:extLst>
              <a:ext uri="{FF2B5EF4-FFF2-40B4-BE49-F238E27FC236}">
                <a16:creationId xmlns:a16="http://schemas.microsoft.com/office/drawing/2014/main" id="{ACC957D7-7C45-4A92-A699-701DA9BE5A13}"/>
              </a:ext>
            </a:extLst>
          </p:cNvPr>
          <p:cNvSpPr txBox="1"/>
          <p:nvPr/>
        </p:nvSpPr>
        <p:spPr>
          <a:xfrm>
            <a:off x="515147" y="2037113"/>
            <a:ext cx="6233996" cy="3508653"/>
          </a:xfrm>
          <a:prstGeom prst="rect">
            <a:avLst/>
          </a:prstGeom>
          <a:noFill/>
        </p:spPr>
        <p:txBody>
          <a:bodyPr wrap="square" rtlCol="0">
            <a:spAutoFit/>
          </a:bodyPr>
          <a:lstStyle/>
          <a:p>
            <a:r>
              <a:rPr lang="en-US" sz="3000" b="1" dirty="0">
                <a:solidFill>
                  <a:srgbClr val="000000"/>
                </a:solidFill>
              </a:rPr>
              <a:t>Web's style maestro.</a:t>
            </a:r>
          </a:p>
          <a:p>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Styles web pages, enhancing visual presentation</a:t>
            </a:r>
          </a:p>
          <a:p>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Supports layout adjustments and responsive design</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Utilizes properties like color, font, margin, padding</a:t>
            </a:r>
          </a:p>
          <a:p>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Simplifies site-wide changes through centralized styling</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Enhances user experience through improved aesthetics</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Critical component of modern web development</a:t>
            </a:r>
          </a:p>
        </p:txBody>
      </p:sp>
      <p:sp>
        <p:nvSpPr>
          <p:cNvPr id="16" name="TextBox 15">
            <a:extLst>
              <a:ext uri="{FF2B5EF4-FFF2-40B4-BE49-F238E27FC236}">
                <a16:creationId xmlns:a16="http://schemas.microsoft.com/office/drawing/2014/main" id="{7104DA93-5465-4329-A621-8CFB9862BFF3}"/>
              </a:ext>
            </a:extLst>
          </p:cNvPr>
          <p:cNvSpPr txBox="1"/>
          <p:nvPr/>
        </p:nvSpPr>
        <p:spPr>
          <a:xfrm>
            <a:off x="1988321" y="1085170"/>
            <a:ext cx="671979" cy="369332"/>
          </a:xfrm>
          <a:prstGeom prst="rect">
            <a:avLst/>
          </a:prstGeom>
          <a:noFill/>
        </p:spPr>
        <p:txBody>
          <a:bodyPr wrap="none" rtlCol="0">
            <a:spAutoFit/>
          </a:bodyPr>
          <a:lstStyle/>
          <a:p>
            <a:r>
              <a:rPr lang="en-US" b="1" dirty="0">
                <a:solidFill>
                  <a:srgbClr val="000000"/>
                </a:solidFill>
                <a:latin typeface="+mj-lt"/>
              </a:rPr>
              <a:t> CSS</a:t>
            </a:r>
          </a:p>
        </p:txBody>
      </p:sp>
      <p:sp>
        <p:nvSpPr>
          <p:cNvPr id="17" name="TextBox 16">
            <a:extLst>
              <a:ext uri="{FF2B5EF4-FFF2-40B4-BE49-F238E27FC236}">
                <a16:creationId xmlns:a16="http://schemas.microsoft.com/office/drawing/2014/main" id="{73D0D84F-2DBD-45C2-B146-49412D7F71C9}"/>
              </a:ext>
            </a:extLst>
          </p:cNvPr>
          <p:cNvSpPr txBox="1"/>
          <p:nvPr/>
        </p:nvSpPr>
        <p:spPr>
          <a:xfrm>
            <a:off x="3156376"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18" name="TextBox 17">
            <a:extLst>
              <a:ext uri="{FF2B5EF4-FFF2-40B4-BE49-F238E27FC236}">
                <a16:creationId xmlns:a16="http://schemas.microsoft.com/office/drawing/2014/main" id="{62064B82-BF12-4350-8370-1B29D99C9645}"/>
              </a:ext>
            </a:extLst>
          </p:cNvPr>
          <p:cNvSpPr txBox="1"/>
          <p:nvPr/>
        </p:nvSpPr>
        <p:spPr>
          <a:xfrm>
            <a:off x="4925557"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20" name="TextBox 19">
            <a:extLst>
              <a:ext uri="{FF2B5EF4-FFF2-40B4-BE49-F238E27FC236}">
                <a16:creationId xmlns:a16="http://schemas.microsoft.com/office/drawing/2014/main" id="{0132C717-1786-4ED6-9DD9-61FB12064E1C}"/>
              </a:ext>
            </a:extLst>
          </p:cNvPr>
          <p:cNvSpPr txBox="1"/>
          <p:nvPr/>
        </p:nvSpPr>
        <p:spPr>
          <a:xfrm>
            <a:off x="6338363"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15" name="TextBox 14">
            <a:extLst>
              <a:ext uri="{FF2B5EF4-FFF2-40B4-BE49-F238E27FC236}">
                <a16:creationId xmlns:a16="http://schemas.microsoft.com/office/drawing/2014/main" id="{8F3EE451-7AF6-400F-87B2-DCDF91B7B64C}"/>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19" name="TextBox 18">
            <a:extLst>
              <a:ext uri="{FF2B5EF4-FFF2-40B4-BE49-F238E27FC236}">
                <a16:creationId xmlns:a16="http://schemas.microsoft.com/office/drawing/2014/main" id="{CD107406-2BDB-434A-8FBA-5845E720D600}"/>
              </a:ext>
            </a:extLst>
          </p:cNvPr>
          <p:cNvSpPr txBox="1"/>
          <p:nvPr/>
        </p:nvSpPr>
        <p:spPr>
          <a:xfrm>
            <a:off x="8063755" y="1068569"/>
            <a:ext cx="1798890" cy="369332"/>
          </a:xfrm>
          <a:prstGeom prst="rect">
            <a:avLst/>
          </a:prstGeom>
          <a:noFill/>
        </p:spPr>
        <p:txBody>
          <a:bodyPr wrap="none" rtlCol="0">
            <a:spAutoFit/>
          </a:bodyPr>
          <a:lstStyle/>
          <a:p>
            <a:r>
              <a:rPr lang="en-US" b="1" dirty="0">
                <a:solidFill>
                  <a:srgbClr val="FFFFFF"/>
                </a:solidFill>
                <a:latin typeface="+mj-lt"/>
              </a:rPr>
              <a:t>Git and GitHub</a:t>
            </a:r>
          </a:p>
        </p:txBody>
      </p:sp>
      <p:sp>
        <p:nvSpPr>
          <p:cNvPr id="21" name="TextBox 20">
            <a:extLst>
              <a:ext uri="{FF2B5EF4-FFF2-40B4-BE49-F238E27FC236}">
                <a16:creationId xmlns:a16="http://schemas.microsoft.com/office/drawing/2014/main" id="{D68B8093-449E-4B74-A457-91E7517604FA}"/>
              </a:ext>
            </a:extLst>
          </p:cNvPr>
          <p:cNvSpPr txBox="1"/>
          <p:nvPr/>
        </p:nvSpPr>
        <p:spPr>
          <a:xfrm>
            <a:off x="10555300" y="1068569"/>
            <a:ext cx="1075936" cy="369332"/>
          </a:xfrm>
          <a:prstGeom prst="rect">
            <a:avLst/>
          </a:prstGeom>
          <a:noFill/>
        </p:spPr>
        <p:txBody>
          <a:bodyPr wrap="none" rtlCol="0">
            <a:spAutoFit/>
          </a:bodyPr>
          <a:lstStyle/>
          <a:p>
            <a:r>
              <a:rPr lang="en-US" b="1" dirty="0">
                <a:solidFill>
                  <a:srgbClr val="FFFCFD"/>
                </a:solidFill>
                <a:latin typeface="+mj-lt"/>
              </a:rPr>
              <a:t>VS Code</a:t>
            </a:r>
          </a:p>
        </p:txBody>
      </p:sp>
      <p:pic>
        <p:nvPicPr>
          <p:cNvPr id="8" name="Graphic 7">
            <a:extLst>
              <a:ext uri="{FF2B5EF4-FFF2-40B4-BE49-F238E27FC236}">
                <a16:creationId xmlns:a16="http://schemas.microsoft.com/office/drawing/2014/main" id="{A5BBDD2C-51DA-4A88-9D72-AFE2F081E6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42461" y="2058619"/>
            <a:ext cx="2212678" cy="3121762"/>
          </a:xfrm>
          <a:prstGeom prst="rect">
            <a:avLst/>
          </a:prstGeom>
        </p:spPr>
      </p:pic>
    </p:spTree>
    <p:extLst>
      <p:ext uri="{BB962C8B-B14F-4D97-AF65-F5344CB8AC3E}">
        <p14:creationId xmlns:p14="http://schemas.microsoft.com/office/powerpoint/2010/main" val="3549138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3DA8988-CD01-4C24-B485-A4D55A47FE73}"/>
              </a:ext>
            </a:extLst>
          </p:cNvPr>
          <p:cNvSpPr/>
          <p:nvPr/>
        </p:nvSpPr>
        <p:spPr>
          <a:xfrm>
            <a:off x="3095473" y="979686"/>
            <a:ext cx="1374094"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ACC957D7-7C45-4A92-A699-701DA9BE5A13}"/>
              </a:ext>
            </a:extLst>
          </p:cNvPr>
          <p:cNvSpPr txBox="1"/>
          <p:nvPr/>
        </p:nvSpPr>
        <p:spPr>
          <a:xfrm>
            <a:off x="515147" y="2037113"/>
            <a:ext cx="7548608" cy="2985433"/>
          </a:xfrm>
          <a:prstGeom prst="rect">
            <a:avLst/>
          </a:prstGeom>
          <a:noFill/>
        </p:spPr>
        <p:txBody>
          <a:bodyPr wrap="square" rtlCol="0">
            <a:spAutoFit/>
          </a:bodyPr>
          <a:lstStyle/>
          <a:p>
            <a:r>
              <a:rPr lang="en-US" sz="3000" b="1" dirty="0">
                <a:solidFill>
                  <a:srgbClr val="000000"/>
                </a:solidFill>
              </a:rPr>
              <a:t>Empowering web interactivity and dynamism.</a:t>
            </a:r>
          </a:p>
          <a:p>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Web scripting language for interactivity.</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Client-side execution in the user's browser.</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Seamless integration with HTML and CSS.</a:t>
            </a:r>
          </a:p>
          <a:p>
            <a:pPr marL="285750" indent="-285750">
              <a:buFont typeface="Arial" panose="020B0604020202020204" pitchFamily="34" charset="0"/>
              <a:buChar char="•"/>
            </a:pPr>
            <a:endParaRPr lang="en-US" sz="1600" dirty="0">
              <a:solidFill>
                <a:srgbClr val="000000"/>
              </a:solidFill>
            </a:endParaRPr>
          </a:p>
          <a:p>
            <a:pPr marL="285750" indent="-285750">
              <a:buFont typeface="Arial" panose="020B0604020202020204" pitchFamily="34" charset="0"/>
              <a:buChar char="•"/>
            </a:pPr>
            <a:r>
              <a:rPr lang="en-US" sz="1600" dirty="0">
                <a:solidFill>
                  <a:srgbClr val="000000"/>
                </a:solidFill>
              </a:rPr>
              <a:t>Enables dynamic content and real-time updates.</a:t>
            </a:r>
          </a:p>
        </p:txBody>
      </p:sp>
      <p:sp>
        <p:nvSpPr>
          <p:cNvPr id="17" name="TextBox 16">
            <a:extLst>
              <a:ext uri="{FF2B5EF4-FFF2-40B4-BE49-F238E27FC236}">
                <a16:creationId xmlns:a16="http://schemas.microsoft.com/office/drawing/2014/main" id="{45E92506-D6D0-4325-9005-6CCA75B62C8E}"/>
              </a:ext>
            </a:extLst>
          </p:cNvPr>
          <p:cNvSpPr txBox="1"/>
          <p:nvPr/>
        </p:nvSpPr>
        <p:spPr>
          <a:xfrm>
            <a:off x="542159"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26" name="TextBox 25">
            <a:extLst>
              <a:ext uri="{FF2B5EF4-FFF2-40B4-BE49-F238E27FC236}">
                <a16:creationId xmlns:a16="http://schemas.microsoft.com/office/drawing/2014/main" id="{A505219D-5D7B-4052-A3BA-0726904D5C76}"/>
              </a:ext>
            </a:extLst>
          </p:cNvPr>
          <p:cNvSpPr txBox="1"/>
          <p:nvPr/>
        </p:nvSpPr>
        <p:spPr>
          <a:xfrm>
            <a:off x="1988321"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7" name="TextBox 26">
            <a:extLst>
              <a:ext uri="{FF2B5EF4-FFF2-40B4-BE49-F238E27FC236}">
                <a16:creationId xmlns:a16="http://schemas.microsoft.com/office/drawing/2014/main" id="{71EB7AD9-171F-4068-8B8B-2828E4B124DF}"/>
              </a:ext>
            </a:extLst>
          </p:cNvPr>
          <p:cNvSpPr txBox="1"/>
          <p:nvPr/>
        </p:nvSpPr>
        <p:spPr>
          <a:xfrm>
            <a:off x="3156376" y="1074436"/>
            <a:ext cx="1273105" cy="369332"/>
          </a:xfrm>
          <a:prstGeom prst="rect">
            <a:avLst/>
          </a:prstGeom>
          <a:noFill/>
        </p:spPr>
        <p:txBody>
          <a:bodyPr wrap="none" rtlCol="0">
            <a:spAutoFit/>
          </a:bodyPr>
          <a:lstStyle/>
          <a:p>
            <a:r>
              <a:rPr lang="en-US" b="1" dirty="0">
                <a:solidFill>
                  <a:srgbClr val="000000"/>
                </a:solidFill>
                <a:latin typeface="+mj-lt"/>
              </a:rPr>
              <a:t>JavaScript</a:t>
            </a:r>
          </a:p>
        </p:txBody>
      </p:sp>
      <p:sp>
        <p:nvSpPr>
          <p:cNvPr id="28" name="TextBox 27">
            <a:extLst>
              <a:ext uri="{FF2B5EF4-FFF2-40B4-BE49-F238E27FC236}">
                <a16:creationId xmlns:a16="http://schemas.microsoft.com/office/drawing/2014/main" id="{2EA86432-7B56-4D16-BA2E-7A91222A044F}"/>
              </a:ext>
            </a:extLst>
          </p:cNvPr>
          <p:cNvSpPr txBox="1"/>
          <p:nvPr/>
        </p:nvSpPr>
        <p:spPr>
          <a:xfrm>
            <a:off x="4925557"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30" name="TextBox 29">
            <a:extLst>
              <a:ext uri="{FF2B5EF4-FFF2-40B4-BE49-F238E27FC236}">
                <a16:creationId xmlns:a16="http://schemas.microsoft.com/office/drawing/2014/main" id="{94B00F92-83E8-436F-AA80-FF3668C48FF1}"/>
              </a:ext>
            </a:extLst>
          </p:cNvPr>
          <p:cNvSpPr txBox="1"/>
          <p:nvPr/>
        </p:nvSpPr>
        <p:spPr>
          <a:xfrm>
            <a:off x="6338363"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16" name="TextBox 15">
            <a:extLst>
              <a:ext uri="{FF2B5EF4-FFF2-40B4-BE49-F238E27FC236}">
                <a16:creationId xmlns:a16="http://schemas.microsoft.com/office/drawing/2014/main" id="{0D0F4BC2-7B3E-42C3-B760-B9BC935D1607}"/>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18" name="TextBox 17">
            <a:extLst>
              <a:ext uri="{FF2B5EF4-FFF2-40B4-BE49-F238E27FC236}">
                <a16:creationId xmlns:a16="http://schemas.microsoft.com/office/drawing/2014/main" id="{250910B6-06BD-4A5B-8520-F95BC4492B4E}"/>
              </a:ext>
            </a:extLst>
          </p:cNvPr>
          <p:cNvSpPr txBox="1"/>
          <p:nvPr/>
        </p:nvSpPr>
        <p:spPr>
          <a:xfrm>
            <a:off x="8063755" y="1068569"/>
            <a:ext cx="1798890" cy="369332"/>
          </a:xfrm>
          <a:prstGeom prst="rect">
            <a:avLst/>
          </a:prstGeom>
          <a:noFill/>
        </p:spPr>
        <p:txBody>
          <a:bodyPr wrap="none" rtlCol="0">
            <a:spAutoFit/>
          </a:bodyPr>
          <a:lstStyle/>
          <a:p>
            <a:r>
              <a:rPr lang="en-US" b="1" dirty="0">
                <a:solidFill>
                  <a:srgbClr val="FFFFFF"/>
                </a:solidFill>
                <a:latin typeface="+mj-lt"/>
              </a:rPr>
              <a:t>Git and GitHub</a:t>
            </a:r>
          </a:p>
        </p:txBody>
      </p:sp>
      <p:sp>
        <p:nvSpPr>
          <p:cNvPr id="19" name="TextBox 18">
            <a:extLst>
              <a:ext uri="{FF2B5EF4-FFF2-40B4-BE49-F238E27FC236}">
                <a16:creationId xmlns:a16="http://schemas.microsoft.com/office/drawing/2014/main" id="{09F0C8BE-D404-4893-A536-7D3DE3150C8D}"/>
              </a:ext>
            </a:extLst>
          </p:cNvPr>
          <p:cNvSpPr txBox="1"/>
          <p:nvPr/>
        </p:nvSpPr>
        <p:spPr>
          <a:xfrm>
            <a:off x="10555300" y="1068569"/>
            <a:ext cx="1075936" cy="369332"/>
          </a:xfrm>
          <a:prstGeom prst="rect">
            <a:avLst/>
          </a:prstGeom>
          <a:noFill/>
        </p:spPr>
        <p:txBody>
          <a:bodyPr wrap="none" rtlCol="0">
            <a:spAutoFit/>
          </a:bodyPr>
          <a:lstStyle/>
          <a:p>
            <a:r>
              <a:rPr lang="en-US" b="1" dirty="0">
                <a:solidFill>
                  <a:srgbClr val="FFFCFD"/>
                </a:solidFill>
                <a:latin typeface="+mj-lt"/>
              </a:rPr>
              <a:t>VS Code</a:t>
            </a:r>
          </a:p>
        </p:txBody>
      </p:sp>
      <p:pic>
        <p:nvPicPr>
          <p:cNvPr id="5" name="Picture 4">
            <a:extLst>
              <a:ext uri="{FF2B5EF4-FFF2-40B4-BE49-F238E27FC236}">
                <a16:creationId xmlns:a16="http://schemas.microsoft.com/office/drawing/2014/main" id="{8C2456CA-02F1-408A-850C-A8492C2862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5429" y="2351918"/>
            <a:ext cx="2786742" cy="2786742"/>
          </a:xfrm>
          <a:prstGeom prst="rect">
            <a:avLst/>
          </a:prstGeom>
        </p:spPr>
      </p:pic>
    </p:spTree>
    <p:extLst>
      <p:ext uri="{BB962C8B-B14F-4D97-AF65-F5344CB8AC3E}">
        <p14:creationId xmlns:p14="http://schemas.microsoft.com/office/powerpoint/2010/main" val="744127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E10B2B9-04AB-4553-A98C-577749492B60}"/>
              </a:ext>
            </a:extLst>
          </p:cNvPr>
          <p:cNvSpPr/>
          <p:nvPr/>
        </p:nvSpPr>
        <p:spPr>
          <a:xfrm>
            <a:off x="4629316" y="913220"/>
            <a:ext cx="1243948"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5E4"/>
              </a:solidFill>
            </a:endParaRPr>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ACC957D7-7C45-4A92-A699-701DA9BE5A13}"/>
              </a:ext>
            </a:extLst>
          </p:cNvPr>
          <p:cNvSpPr txBox="1"/>
          <p:nvPr/>
        </p:nvSpPr>
        <p:spPr>
          <a:xfrm>
            <a:off x="515147" y="2037113"/>
            <a:ext cx="7548608" cy="3477875"/>
          </a:xfrm>
          <a:prstGeom prst="rect">
            <a:avLst/>
          </a:prstGeom>
          <a:noFill/>
        </p:spPr>
        <p:txBody>
          <a:bodyPr wrap="square" rtlCol="0">
            <a:spAutoFit/>
          </a:bodyPr>
          <a:lstStyle/>
          <a:p>
            <a:r>
              <a:rPr lang="en-US" sz="3000" b="1" dirty="0">
                <a:solidFill>
                  <a:srgbClr val="000000"/>
                </a:solidFill>
              </a:rPr>
              <a:t>Server-side dynamism for web applications.</a:t>
            </a:r>
          </a:p>
          <a:p>
            <a:endParaRPr lang="en-US" sz="1600" b="0" i="0" dirty="0">
              <a:solidFill>
                <a:srgbClr val="000000"/>
              </a:solidFill>
              <a:effectLst/>
              <a:latin typeface="Söhne"/>
            </a:endParaRPr>
          </a:p>
          <a:p>
            <a:pPr marL="285750" indent="-285750" algn="l">
              <a:buFont typeface="Arial" panose="020B0604020202020204" pitchFamily="34" charset="0"/>
              <a:buChar char="•"/>
            </a:pPr>
            <a:r>
              <a:rPr lang="en-US" sz="1600" b="0" i="0" dirty="0">
                <a:solidFill>
                  <a:srgbClr val="000000"/>
                </a:solidFill>
                <a:effectLst/>
              </a:rPr>
              <a:t>Server-side scripting language.</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Creates dynamic content for web development.</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Embedded within HTML.</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Executes on the server for enhanced functionality.</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Widely used in building interactive web applications.</a:t>
            </a:r>
          </a:p>
        </p:txBody>
      </p:sp>
      <p:sp>
        <p:nvSpPr>
          <p:cNvPr id="20" name="TextBox 19">
            <a:extLst>
              <a:ext uri="{FF2B5EF4-FFF2-40B4-BE49-F238E27FC236}">
                <a16:creationId xmlns:a16="http://schemas.microsoft.com/office/drawing/2014/main" id="{13C0D003-6132-4E5A-993E-0D42F3FC2669}"/>
              </a:ext>
            </a:extLst>
          </p:cNvPr>
          <p:cNvSpPr txBox="1"/>
          <p:nvPr/>
        </p:nvSpPr>
        <p:spPr>
          <a:xfrm>
            <a:off x="8063755" y="1068569"/>
            <a:ext cx="1798890" cy="369332"/>
          </a:xfrm>
          <a:prstGeom prst="rect">
            <a:avLst/>
          </a:prstGeom>
          <a:noFill/>
        </p:spPr>
        <p:txBody>
          <a:bodyPr wrap="none" rtlCol="0">
            <a:spAutoFit/>
          </a:bodyPr>
          <a:lstStyle/>
          <a:p>
            <a:r>
              <a:rPr lang="en-US" b="1" dirty="0">
                <a:solidFill>
                  <a:srgbClr val="FFFFFF"/>
                </a:solidFill>
                <a:latin typeface="+mj-lt"/>
              </a:rPr>
              <a:t>Git and GitHub</a:t>
            </a:r>
          </a:p>
        </p:txBody>
      </p:sp>
      <p:sp>
        <p:nvSpPr>
          <p:cNvPr id="25" name="TextBox 24">
            <a:extLst>
              <a:ext uri="{FF2B5EF4-FFF2-40B4-BE49-F238E27FC236}">
                <a16:creationId xmlns:a16="http://schemas.microsoft.com/office/drawing/2014/main" id="{2566A9D0-B8D3-4726-9038-F3755724F763}"/>
              </a:ext>
            </a:extLst>
          </p:cNvPr>
          <p:cNvSpPr txBox="1"/>
          <p:nvPr/>
        </p:nvSpPr>
        <p:spPr>
          <a:xfrm>
            <a:off x="542159"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26" name="TextBox 25">
            <a:extLst>
              <a:ext uri="{FF2B5EF4-FFF2-40B4-BE49-F238E27FC236}">
                <a16:creationId xmlns:a16="http://schemas.microsoft.com/office/drawing/2014/main" id="{88B740C8-3063-4F91-8BB0-6FA1E646FBB4}"/>
              </a:ext>
            </a:extLst>
          </p:cNvPr>
          <p:cNvSpPr txBox="1"/>
          <p:nvPr/>
        </p:nvSpPr>
        <p:spPr>
          <a:xfrm>
            <a:off x="1988321"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8" name="TextBox 27">
            <a:extLst>
              <a:ext uri="{FF2B5EF4-FFF2-40B4-BE49-F238E27FC236}">
                <a16:creationId xmlns:a16="http://schemas.microsoft.com/office/drawing/2014/main" id="{9644D93B-0ED3-4934-8528-E45A576467E4}"/>
              </a:ext>
            </a:extLst>
          </p:cNvPr>
          <p:cNvSpPr txBox="1"/>
          <p:nvPr/>
        </p:nvSpPr>
        <p:spPr>
          <a:xfrm>
            <a:off x="3156376"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30" name="TextBox 29">
            <a:extLst>
              <a:ext uri="{FF2B5EF4-FFF2-40B4-BE49-F238E27FC236}">
                <a16:creationId xmlns:a16="http://schemas.microsoft.com/office/drawing/2014/main" id="{DA466DDA-6108-4E4D-88B2-3161F0164D93}"/>
              </a:ext>
            </a:extLst>
          </p:cNvPr>
          <p:cNvSpPr txBox="1"/>
          <p:nvPr/>
        </p:nvSpPr>
        <p:spPr>
          <a:xfrm>
            <a:off x="4925557" y="1067484"/>
            <a:ext cx="663964" cy="369332"/>
          </a:xfrm>
          <a:prstGeom prst="rect">
            <a:avLst/>
          </a:prstGeom>
          <a:noFill/>
        </p:spPr>
        <p:txBody>
          <a:bodyPr wrap="none" rtlCol="0">
            <a:spAutoFit/>
          </a:bodyPr>
          <a:lstStyle/>
          <a:p>
            <a:r>
              <a:rPr lang="en-US" b="1" dirty="0">
                <a:solidFill>
                  <a:srgbClr val="000000"/>
                </a:solidFill>
                <a:latin typeface="+mj-lt"/>
              </a:rPr>
              <a:t>PHP</a:t>
            </a:r>
          </a:p>
        </p:txBody>
      </p:sp>
      <p:sp>
        <p:nvSpPr>
          <p:cNvPr id="32" name="TextBox 31">
            <a:extLst>
              <a:ext uri="{FF2B5EF4-FFF2-40B4-BE49-F238E27FC236}">
                <a16:creationId xmlns:a16="http://schemas.microsoft.com/office/drawing/2014/main" id="{E83F54E0-0DC5-4DDE-B13B-DDC9CBC9E917}"/>
              </a:ext>
            </a:extLst>
          </p:cNvPr>
          <p:cNvSpPr txBox="1"/>
          <p:nvPr/>
        </p:nvSpPr>
        <p:spPr>
          <a:xfrm>
            <a:off x="6338363"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17" name="TextBox 16">
            <a:extLst>
              <a:ext uri="{FF2B5EF4-FFF2-40B4-BE49-F238E27FC236}">
                <a16:creationId xmlns:a16="http://schemas.microsoft.com/office/drawing/2014/main" id="{24037E15-8105-4D48-97C9-8AC563F9D360}"/>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18" name="TextBox 17">
            <a:extLst>
              <a:ext uri="{FF2B5EF4-FFF2-40B4-BE49-F238E27FC236}">
                <a16:creationId xmlns:a16="http://schemas.microsoft.com/office/drawing/2014/main" id="{C2A3A3ED-116A-4413-BEFA-D3E44220231F}"/>
              </a:ext>
            </a:extLst>
          </p:cNvPr>
          <p:cNvSpPr txBox="1"/>
          <p:nvPr/>
        </p:nvSpPr>
        <p:spPr>
          <a:xfrm>
            <a:off x="10555300" y="1068569"/>
            <a:ext cx="1075936" cy="369332"/>
          </a:xfrm>
          <a:prstGeom prst="rect">
            <a:avLst/>
          </a:prstGeom>
          <a:noFill/>
        </p:spPr>
        <p:txBody>
          <a:bodyPr wrap="none" rtlCol="0">
            <a:spAutoFit/>
          </a:bodyPr>
          <a:lstStyle/>
          <a:p>
            <a:r>
              <a:rPr lang="en-US" b="1" dirty="0">
                <a:solidFill>
                  <a:srgbClr val="FFFCFD"/>
                </a:solidFill>
                <a:latin typeface="+mj-lt"/>
              </a:rPr>
              <a:t>VS Code</a:t>
            </a:r>
          </a:p>
        </p:txBody>
      </p:sp>
      <p:pic>
        <p:nvPicPr>
          <p:cNvPr id="5" name="Graphic 4">
            <a:extLst>
              <a:ext uri="{FF2B5EF4-FFF2-40B4-BE49-F238E27FC236}">
                <a16:creationId xmlns:a16="http://schemas.microsoft.com/office/drawing/2014/main" id="{FAEA8427-9E1C-438E-9838-EEAB7FF4F9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6553" y="2597527"/>
            <a:ext cx="3784494" cy="2043946"/>
          </a:xfrm>
          <a:prstGeom prst="rect">
            <a:avLst/>
          </a:prstGeom>
        </p:spPr>
      </p:pic>
    </p:spTree>
    <p:extLst>
      <p:ext uri="{BB962C8B-B14F-4D97-AF65-F5344CB8AC3E}">
        <p14:creationId xmlns:p14="http://schemas.microsoft.com/office/powerpoint/2010/main" val="3781620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E10B2B9-04AB-4553-A98C-577749492B60}"/>
              </a:ext>
            </a:extLst>
          </p:cNvPr>
          <p:cNvSpPr/>
          <p:nvPr/>
        </p:nvSpPr>
        <p:spPr>
          <a:xfrm>
            <a:off x="6085272" y="913220"/>
            <a:ext cx="1513392"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9B4"/>
              </a:solidFill>
            </a:endParaRPr>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ACC957D7-7C45-4A92-A699-701DA9BE5A13}"/>
              </a:ext>
            </a:extLst>
          </p:cNvPr>
          <p:cNvSpPr txBox="1"/>
          <p:nvPr/>
        </p:nvSpPr>
        <p:spPr>
          <a:xfrm>
            <a:off x="515147" y="2037113"/>
            <a:ext cx="7548608" cy="3477875"/>
          </a:xfrm>
          <a:prstGeom prst="rect">
            <a:avLst/>
          </a:prstGeom>
          <a:noFill/>
        </p:spPr>
        <p:txBody>
          <a:bodyPr wrap="square" rtlCol="0">
            <a:spAutoFit/>
          </a:bodyPr>
          <a:lstStyle/>
          <a:p>
            <a:r>
              <a:rPr lang="en-US" sz="3000" b="1" i="0" dirty="0">
                <a:solidFill>
                  <a:srgbClr val="000000"/>
                </a:solidFill>
                <a:effectLst/>
              </a:rPr>
              <a:t>Fueling dynamic web data with precision.</a:t>
            </a:r>
          </a:p>
          <a:p>
            <a:endParaRPr lang="en-US" sz="1600" dirty="0">
              <a:solidFill>
                <a:srgbClr val="000000"/>
              </a:solidFill>
            </a:endParaRPr>
          </a:p>
          <a:p>
            <a:pPr marL="285750" indent="-285750" algn="l">
              <a:buFont typeface="Arial" panose="020B0604020202020204" pitchFamily="34" charset="0"/>
              <a:buChar char="•"/>
            </a:pPr>
            <a:r>
              <a:rPr lang="en-US" sz="1600" b="0" i="0" dirty="0">
                <a:solidFill>
                  <a:srgbClr val="000000"/>
                </a:solidFill>
                <a:effectLst/>
              </a:rPr>
              <a:t>A relational database management system.</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Efficiently organizes and retrieves data.</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Used for dynamic, data-driven web applications.</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Supports SQL for managing and querying databases.</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Essential for storing and retrieving structured information on the web.</a:t>
            </a:r>
          </a:p>
        </p:txBody>
      </p:sp>
      <p:sp>
        <p:nvSpPr>
          <p:cNvPr id="15" name="TextBox 14">
            <a:extLst>
              <a:ext uri="{FF2B5EF4-FFF2-40B4-BE49-F238E27FC236}">
                <a16:creationId xmlns:a16="http://schemas.microsoft.com/office/drawing/2014/main" id="{F4D97BC8-6186-4C7C-8570-BBC188D5BE7B}"/>
              </a:ext>
            </a:extLst>
          </p:cNvPr>
          <p:cNvSpPr txBox="1"/>
          <p:nvPr/>
        </p:nvSpPr>
        <p:spPr>
          <a:xfrm>
            <a:off x="542159"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23" name="TextBox 22">
            <a:extLst>
              <a:ext uri="{FF2B5EF4-FFF2-40B4-BE49-F238E27FC236}">
                <a16:creationId xmlns:a16="http://schemas.microsoft.com/office/drawing/2014/main" id="{38451D9C-EF58-494F-816F-5FD9857C737B}"/>
              </a:ext>
            </a:extLst>
          </p:cNvPr>
          <p:cNvSpPr txBox="1"/>
          <p:nvPr/>
        </p:nvSpPr>
        <p:spPr>
          <a:xfrm>
            <a:off x="1988321"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4" name="TextBox 23">
            <a:extLst>
              <a:ext uri="{FF2B5EF4-FFF2-40B4-BE49-F238E27FC236}">
                <a16:creationId xmlns:a16="http://schemas.microsoft.com/office/drawing/2014/main" id="{94905D0C-A95E-49D9-AD3E-38912088A868}"/>
              </a:ext>
            </a:extLst>
          </p:cNvPr>
          <p:cNvSpPr txBox="1"/>
          <p:nvPr/>
        </p:nvSpPr>
        <p:spPr>
          <a:xfrm>
            <a:off x="3156376"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25" name="TextBox 24">
            <a:extLst>
              <a:ext uri="{FF2B5EF4-FFF2-40B4-BE49-F238E27FC236}">
                <a16:creationId xmlns:a16="http://schemas.microsoft.com/office/drawing/2014/main" id="{5877D763-996F-4614-A401-8265DF70862E}"/>
              </a:ext>
            </a:extLst>
          </p:cNvPr>
          <p:cNvSpPr txBox="1"/>
          <p:nvPr/>
        </p:nvSpPr>
        <p:spPr>
          <a:xfrm>
            <a:off x="4925557"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26" name="TextBox 25">
            <a:extLst>
              <a:ext uri="{FF2B5EF4-FFF2-40B4-BE49-F238E27FC236}">
                <a16:creationId xmlns:a16="http://schemas.microsoft.com/office/drawing/2014/main" id="{87966F74-A6E8-456B-8A76-6CA8FC124065}"/>
              </a:ext>
            </a:extLst>
          </p:cNvPr>
          <p:cNvSpPr txBox="1"/>
          <p:nvPr/>
        </p:nvSpPr>
        <p:spPr>
          <a:xfrm>
            <a:off x="6338363" y="1065350"/>
            <a:ext cx="976549" cy="369332"/>
          </a:xfrm>
          <a:prstGeom prst="rect">
            <a:avLst/>
          </a:prstGeom>
          <a:noFill/>
        </p:spPr>
        <p:txBody>
          <a:bodyPr wrap="none" rtlCol="0">
            <a:spAutoFit/>
          </a:bodyPr>
          <a:lstStyle/>
          <a:p>
            <a:r>
              <a:rPr lang="en-US" b="1" dirty="0">
                <a:solidFill>
                  <a:srgbClr val="000000"/>
                </a:solidFill>
                <a:latin typeface="+mj-lt"/>
              </a:rPr>
              <a:t>MySQL</a:t>
            </a:r>
          </a:p>
        </p:txBody>
      </p:sp>
      <p:sp>
        <p:nvSpPr>
          <p:cNvPr id="14" name="TextBox 13">
            <a:extLst>
              <a:ext uri="{FF2B5EF4-FFF2-40B4-BE49-F238E27FC236}">
                <a16:creationId xmlns:a16="http://schemas.microsoft.com/office/drawing/2014/main" id="{D6625F52-B07D-45CC-90B1-181D92175C96}"/>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16" name="TextBox 15">
            <a:extLst>
              <a:ext uri="{FF2B5EF4-FFF2-40B4-BE49-F238E27FC236}">
                <a16:creationId xmlns:a16="http://schemas.microsoft.com/office/drawing/2014/main" id="{BCCCC383-2E7B-4CA1-977A-00FE4347513C}"/>
              </a:ext>
            </a:extLst>
          </p:cNvPr>
          <p:cNvSpPr txBox="1"/>
          <p:nvPr/>
        </p:nvSpPr>
        <p:spPr>
          <a:xfrm>
            <a:off x="8063755" y="1068569"/>
            <a:ext cx="1798890" cy="369332"/>
          </a:xfrm>
          <a:prstGeom prst="rect">
            <a:avLst/>
          </a:prstGeom>
          <a:noFill/>
        </p:spPr>
        <p:txBody>
          <a:bodyPr wrap="none" rtlCol="0">
            <a:spAutoFit/>
          </a:bodyPr>
          <a:lstStyle/>
          <a:p>
            <a:r>
              <a:rPr lang="en-US" b="1" dirty="0">
                <a:solidFill>
                  <a:srgbClr val="FFFFFF"/>
                </a:solidFill>
                <a:latin typeface="+mj-lt"/>
              </a:rPr>
              <a:t>Git and GitHub</a:t>
            </a:r>
          </a:p>
        </p:txBody>
      </p:sp>
      <p:sp>
        <p:nvSpPr>
          <p:cNvPr id="17" name="TextBox 16">
            <a:extLst>
              <a:ext uri="{FF2B5EF4-FFF2-40B4-BE49-F238E27FC236}">
                <a16:creationId xmlns:a16="http://schemas.microsoft.com/office/drawing/2014/main" id="{2A56FF60-0C68-43B8-ABD9-FAC03110A11C}"/>
              </a:ext>
            </a:extLst>
          </p:cNvPr>
          <p:cNvSpPr txBox="1"/>
          <p:nvPr/>
        </p:nvSpPr>
        <p:spPr>
          <a:xfrm>
            <a:off x="10555300" y="1068569"/>
            <a:ext cx="1075936" cy="369332"/>
          </a:xfrm>
          <a:prstGeom prst="rect">
            <a:avLst/>
          </a:prstGeom>
          <a:noFill/>
        </p:spPr>
        <p:txBody>
          <a:bodyPr wrap="none" rtlCol="0">
            <a:spAutoFit/>
          </a:bodyPr>
          <a:lstStyle/>
          <a:p>
            <a:r>
              <a:rPr lang="en-US" b="1" dirty="0">
                <a:solidFill>
                  <a:srgbClr val="FFFCFD"/>
                </a:solidFill>
                <a:latin typeface="+mj-lt"/>
              </a:rPr>
              <a:t>VS Code</a:t>
            </a:r>
          </a:p>
        </p:txBody>
      </p:sp>
      <p:pic>
        <p:nvPicPr>
          <p:cNvPr id="6" name="Graphic 5">
            <a:extLst>
              <a:ext uri="{FF2B5EF4-FFF2-40B4-BE49-F238E27FC236}">
                <a16:creationId xmlns:a16="http://schemas.microsoft.com/office/drawing/2014/main" id="{37DF578F-6A1A-44F5-B6EE-0686E7E607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65143" y="2466561"/>
            <a:ext cx="3367314" cy="2305878"/>
          </a:xfrm>
          <a:prstGeom prst="rect">
            <a:avLst/>
          </a:prstGeom>
        </p:spPr>
      </p:pic>
    </p:spTree>
    <p:extLst>
      <p:ext uri="{BB962C8B-B14F-4D97-AF65-F5344CB8AC3E}">
        <p14:creationId xmlns:p14="http://schemas.microsoft.com/office/powerpoint/2010/main" val="3912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E10B2B9-04AB-4553-A98C-577749492B60}"/>
              </a:ext>
            </a:extLst>
          </p:cNvPr>
          <p:cNvSpPr/>
          <p:nvPr/>
        </p:nvSpPr>
        <p:spPr>
          <a:xfrm>
            <a:off x="7957352" y="913220"/>
            <a:ext cx="2008412"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ACC957D7-7C45-4A92-A699-701DA9BE5A13}"/>
              </a:ext>
            </a:extLst>
          </p:cNvPr>
          <p:cNvSpPr txBox="1"/>
          <p:nvPr/>
        </p:nvSpPr>
        <p:spPr>
          <a:xfrm>
            <a:off x="515147" y="2037113"/>
            <a:ext cx="7018142" cy="4185761"/>
          </a:xfrm>
          <a:prstGeom prst="rect">
            <a:avLst/>
          </a:prstGeom>
          <a:noFill/>
        </p:spPr>
        <p:txBody>
          <a:bodyPr wrap="square" rtlCol="0">
            <a:spAutoFit/>
          </a:bodyPr>
          <a:lstStyle/>
          <a:p>
            <a:r>
              <a:rPr lang="en-US" sz="3000" b="1" dirty="0">
                <a:solidFill>
                  <a:srgbClr val="000000"/>
                </a:solidFill>
              </a:rPr>
              <a:t>Empowering seamless collaboration through version control</a:t>
            </a:r>
          </a:p>
          <a:p>
            <a:endParaRPr lang="en-US" sz="3000" b="1" dirty="0">
              <a:solidFill>
                <a:srgbClr val="000000"/>
              </a:solidFill>
            </a:endParaRPr>
          </a:p>
          <a:p>
            <a:pPr marL="285750" indent="-285750">
              <a:buFont typeface="Arial" panose="020B0604020202020204" pitchFamily="34" charset="0"/>
              <a:buChar char="•"/>
            </a:pPr>
            <a:r>
              <a:rPr lang="en-US" sz="1600" b="0" i="0" dirty="0">
                <a:solidFill>
                  <a:srgbClr val="000000"/>
                </a:solidFill>
                <a:effectLst/>
              </a:rPr>
              <a:t>Git: Distributed version control system for tracking changes in source code.</a:t>
            </a:r>
          </a:p>
          <a:p>
            <a:pPr marL="285750" indent="-285750">
              <a:buFont typeface="Arial" panose="020B0604020202020204" pitchFamily="34" charset="0"/>
              <a:buChar char="•"/>
            </a:pPr>
            <a:endParaRPr lang="en-US" sz="1600" b="0" i="0" dirty="0">
              <a:solidFill>
                <a:srgbClr val="000000"/>
              </a:solidFill>
              <a:effectLst/>
            </a:endParaRPr>
          </a:p>
          <a:p>
            <a:pPr marL="285750" indent="-285750">
              <a:buFont typeface="Arial" panose="020B0604020202020204" pitchFamily="34" charset="0"/>
              <a:buChar char="•"/>
            </a:pPr>
            <a:r>
              <a:rPr lang="en-US" sz="1600" b="0" i="0" dirty="0">
                <a:solidFill>
                  <a:srgbClr val="000000"/>
                </a:solidFill>
                <a:effectLst/>
              </a:rPr>
              <a:t>GitHub: Online platform leveraging Git for collaborative software development.</a:t>
            </a:r>
          </a:p>
          <a:p>
            <a:pPr marL="285750" indent="-285750">
              <a:buFont typeface="Arial" panose="020B0604020202020204" pitchFamily="34" charset="0"/>
              <a:buChar char="•"/>
            </a:pPr>
            <a:endParaRPr lang="en-US" sz="1600" b="0" i="0" dirty="0">
              <a:solidFill>
                <a:srgbClr val="000000"/>
              </a:solidFill>
              <a:effectLst/>
            </a:endParaRPr>
          </a:p>
          <a:p>
            <a:pPr marL="285750" indent="-285750">
              <a:buFont typeface="Arial" panose="020B0604020202020204" pitchFamily="34" charset="0"/>
              <a:buChar char="•"/>
            </a:pPr>
            <a:r>
              <a:rPr lang="en-US" sz="1600" b="0" i="0" dirty="0">
                <a:solidFill>
                  <a:srgbClr val="000000"/>
                </a:solidFill>
                <a:effectLst/>
              </a:rPr>
              <a:t>Enables multiple contributors to work on projects simultaneously.</a:t>
            </a:r>
          </a:p>
          <a:p>
            <a:pPr marL="285750" indent="-285750">
              <a:buFont typeface="Arial" panose="020B0604020202020204" pitchFamily="34" charset="0"/>
              <a:buChar char="•"/>
            </a:pPr>
            <a:endParaRPr lang="en-US" sz="1600" b="0" i="0" dirty="0">
              <a:solidFill>
                <a:srgbClr val="000000"/>
              </a:solidFill>
              <a:effectLst/>
            </a:endParaRPr>
          </a:p>
          <a:p>
            <a:pPr marL="285750" indent="-285750">
              <a:buFont typeface="Arial" panose="020B0604020202020204" pitchFamily="34" charset="0"/>
              <a:buChar char="•"/>
            </a:pPr>
            <a:r>
              <a:rPr lang="en-US" sz="1600" b="0" i="0" dirty="0">
                <a:solidFill>
                  <a:srgbClr val="000000"/>
                </a:solidFill>
                <a:effectLst/>
              </a:rPr>
              <a:t>Facilitates version tracking, collaboration, and code review.</a:t>
            </a:r>
          </a:p>
          <a:p>
            <a:pPr marL="285750" indent="-285750">
              <a:buFont typeface="Arial" panose="020B0604020202020204" pitchFamily="34" charset="0"/>
              <a:buChar char="•"/>
            </a:pPr>
            <a:endParaRPr lang="en-US" sz="1600" b="0" i="0" dirty="0">
              <a:solidFill>
                <a:srgbClr val="000000"/>
              </a:solidFill>
              <a:effectLst/>
            </a:endParaRPr>
          </a:p>
          <a:p>
            <a:pPr marL="285750" indent="-285750">
              <a:buFont typeface="Arial" panose="020B0604020202020204" pitchFamily="34" charset="0"/>
              <a:buChar char="•"/>
            </a:pPr>
            <a:r>
              <a:rPr lang="en-US" sz="1600" b="0" i="0" dirty="0">
                <a:solidFill>
                  <a:srgbClr val="000000"/>
                </a:solidFill>
                <a:effectLst/>
              </a:rPr>
              <a:t>Centralized repository hosting for open-source and private projects.</a:t>
            </a:r>
          </a:p>
        </p:txBody>
      </p:sp>
      <p:sp>
        <p:nvSpPr>
          <p:cNvPr id="15" name="TextBox 14">
            <a:extLst>
              <a:ext uri="{FF2B5EF4-FFF2-40B4-BE49-F238E27FC236}">
                <a16:creationId xmlns:a16="http://schemas.microsoft.com/office/drawing/2014/main" id="{66B1A594-C0BD-4AC3-A2A1-9153CB9724AF}"/>
              </a:ext>
            </a:extLst>
          </p:cNvPr>
          <p:cNvSpPr txBox="1"/>
          <p:nvPr/>
        </p:nvSpPr>
        <p:spPr>
          <a:xfrm>
            <a:off x="542159"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23" name="TextBox 22">
            <a:extLst>
              <a:ext uri="{FF2B5EF4-FFF2-40B4-BE49-F238E27FC236}">
                <a16:creationId xmlns:a16="http://schemas.microsoft.com/office/drawing/2014/main" id="{2B11E673-E7B1-4865-8853-0CC3FB328248}"/>
              </a:ext>
            </a:extLst>
          </p:cNvPr>
          <p:cNvSpPr txBox="1"/>
          <p:nvPr/>
        </p:nvSpPr>
        <p:spPr>
          <a:xfrm>
            <a:off x="1988321"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4" name="TextBox 23">
            <a:extLst>
              <a:ext uri="{FF2B5EF4-FFF2-40B4-BE49-F238E27FC236}">
                <a16:creationId xmlns:a16="http://schemas.microsoft.com/office/drawing/2014/main" id="{636C5B1B-4E3F-4F24-83DF-410AEC9E924B}"/>
              </a:ext>
            </a:extLst>
          </p:cNvPr>
          <p:cNvSpPr txBox="1"/>
          <p:nvPr/>
        </p:nvSpPr>
        <p:spPr>
          <a:xfrm>
            <a:off x="3156376"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25" name="TextBox 24">
            <a:extLst>
              <a:ext uri="{FF2B5EF4-FFF2-40B4-BE49-F238E27FC236}">
                <a16:creationId xmlns:a16="http://schemas.microsoft.com/office/drawing/2014/main" id="{01A5F6A2-9798-4ECE-B067-819F33A7144E}"/>
              </a:ext>
            </a:extLst>
          </p:cNvPr>
          <p:cNvSpPr txBox="1"/>
          <p:nvPr/>
        </p:nvSpPr>
        <p:spPr>
          <a:xfrm>
            <a:off x="4925557"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26" name="TextBox 25">
            <a:extLst>
              <a:ext uri="{FF2B5EF4-FFF2-40B4-BE49-F238E27FC236}">
                <a16:creationId xmlns:a16="http://schemas.microsoft.com/office/drawing/2014/main" id="{3AC2D618-A940-4431-98C3-2C58F0A660D0}"/>
              </a:ext>
            </a:extLst>
          </p:cNvPr>
          <p:cNvSpPr txBox="1"/>
          <p:nvPr/>
        </p:nvSpPr>
        <p:spPr>
          <a:xfrm>
            <a:off x="6338363"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16" name="TextBox 15">
            <a:extLst>
              <a:ext uri="{FF2B5EF4-FFF2-40B4-BE49-F238E27FC236}">
                <a16:creationId xmlns:a16="http://schemas.microsoft.com/office/drawing/2014/main" id="{4F73013E-B567-4E42-AF1F-599056E5D943}"/>
              </a:ext>
            </a:extLst>
          </p:cNvPr>
          <p:cNvSpPr txBox="1"/>
          <p:nvPr/>
        </p:nvSpPr>
        <p:spPr>
          <a:xfrm>
            <a:off x="8063755" y="1068569"/>
            <a:ext cx="1798890" cy="369332"/>
          </a:xfrm>
          <a:prstGeom prst="rect">
            <a:avLst/>
          </a:prstGeom>
          <a:noFill/>
        </p:spPr>
        <p:txBody>
          <a:bodyPr wrap="none" rtlCol="0">
            <a:spAutoFit/>
          </a:bodyPr>
          <a:lstStyle/>
          <a:p>
            <a:r>
              <a:rPr lang="en-US" b="1" dirty="0">
                <a:solidFill>
                  <a:srgbClr val="000000"/>
                </a:solidFill>
                <a:latin typeface="+mj-lt"/>
              </a:rPr>
              <a:t>Git and GitHub</a:t>
            </a:r>
          </a:p>
        </p:txBody>
      </p:sp>
      <p:sp>
        <p:nvSpPr>
          <p:cNvPr id="17" name="TextBox 16">
            <a:extLst>
              <a:ext uri="{FF2B5EF4-FFF2-40B4-BE49-F238E27FC236}">
                <a16:creationId xmlns:a16="http://schemas.microsoft.com/office/drawing/2014/main" id="{FEA606C7-C7DE-4ABB-AA88-6CC011075C89}"/>
              </a:ext>
            </a:extLst>
          </p:cNvPr>
          <p:cNvSpPr txBox="1"/>
          <p:nvPr/>
        </p:nvSpPr>
        <p:spPr>
          <a:xfrm>
            <a:off x="10555300" y="1068569"/>
            <a:ext cx="1075936" cy="369332"/>
          </a:xfrm>
          <a:prstGeom prst="rect">
            <a:avLst/>
          </a:prstGeom>
          <a:noFill/>
        </p:spPr>
        <p:txBody>
          <a:bodyPr wrap="none" rtlCol="0">
            <a:spAutoFit/>
          </a:bodyPr>
          <a:lstStyle/>
          <a:p>
            <a:r>
              <a:rPr lang="en-US" b="1" dirty="0">
                <a:solidFill>
                  <a:srgbClr val="FFFCFD"/>
                </a:solidFill>
                <a:latin typeface="+mj-lt"/>
              </a:rPr>
              <a:t>VS Code</a:t>
            </a:r>
          </a:p>
        </p:txBody>
      </p:sp>
      <p:sp>
        <p:nvSpPr>
          <p:cNvPr id="19" name="TextBox 18">
            <a:extLst>
              <a:ext uri="{FF2B5EF4-FFF2-40B4-BE49-F238E27FC236}">
                <a16:creationId xmlns:a16="http://schemas.microsoft.com/office/drawing/2014/main" id="{249E3E0A-8B3A-4055-B255-77F8E8CCA335}"/>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pic>
        <p:nvPicPr>
          <p:cNvPr id="6" name="Graphic 5">
            <a:extLst>
              <a:ext uri="{FF2B5EF4-FFF2-40B4-BE49-F238E27FC236}">
                <a16:creationId xmlns:a16="http://schemas.microsoft.com/office/drawing/2014/main" id="{F62479C9-C0CC-49EE-98A9-61F029282A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95752" y="2644954"/>
            <a:ext cx="2333784" cy="974546"/>
          </a:xfrm>
          <a:prstGeom prst="rect">
            <a:avLst/>
          </a:prstGeom>
        </p:spPr>
      </p:pic>
      <p:pic>
        <p:nvPicPr>
          <p:cNvPr id="9" name="Graphic 8">
            <a:extLst>
              <a:ext uri="{FF2B5EF4-FFF2-40B4-BE49-F238E27FC236}">
                <a16:creationId xmlns:a16="http://schemas.microsoft.com/office/drawing/2014/main" id="{BB38231C-0CF9-40A0-8916-393AEF026A8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27980" y="4075452"/>
            <a:ext cx="1869328" cy="1869328"/>
          </a:xfrm>
          <a:prstGeom prst="rect">
            <a:avLst/>
          </a:prstGeom>
        </p:spPr>
      </p:pic>
    </p:spTree>
    <p:extLst>
      <p:ext uri="{BB962C8B-B14F-4D97-AF65-F5344CB8AC3E}">
        <p14:creationId xmlns:p14="http://schemas.microsoft.com/office/powerpoint/2010/main" val="1868196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E10B2B9-04AB-4553-A98C-577749492B60}"/>
              </a:ext>
            </a:extLst>
          </p:cNvPr>
          <p:cNvSpPr/>
          <p:nvPr/>
        </p:nvSpPr>
        <p:spPr>
          <a:xfrm>
            <a:off x="10308238" y="916074"/>
            <a:ext cx="1517894"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9B4"/>
              </a:solidFill>
            </a:endParaRPr>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CFD"/>
              </a:solidFill>
            </a:endParaRPr>
          </a:p>
        </p:txBody>
      </p:sp>
      <p:sp>
        <p:nvSpPr>
          <p:cNvPr id="11" name="TextBox 10">
            <a:extLst>
              <a:ext uri="{FF2B5EF4-FFF2-40B4-BE49-F238E27FC236}">
                <a16:creationId xmlns:a16="http://schemas.microsoft.com/office/drawing/2014/main" id="{ACC957D7-7C45-4A92-A699-701DA9BE5A13}"/>
              </a:ext>
            </a:extLst>
          </p:cNvPr>
          <p:cNvSpPr txBox="1"/>
          <p:nvPr/>
        </p:nvSpPr>
        <p:spPr>
          <a:xfrm>
            <a:off x="515147" y="2037113"/>
            <a:ext cx="7548608" cy="3970318"/>
          </a:xfrm>
          <a:prstGeom prst="rect">
            <a:avLst/>
          </a:prstGeom>
          <a:noFill/>
        </p:spPr>
        <p:txBody>
          <a:bodyPr wrap="square" rtlCol="0">
            <a:spAutoFit/>
          </a:bodyPr>
          <a:lstStyle/>
          <a:p>
            <a:r>
              <a:rPr lang="en-US" sz="3000" b="1" dirty="0">
                <a:solidFill>
                  <a:srgbClr val="000000"/>
                </a:solidFill>
              </a:rPr>
              <a:t>Versatile code editor for streamlined and efficient coding.</a:t>
            </a:r>
          </a:p>
          <a:p>
            <a:endParaRPr lang="en-US" sz="1600" dirty="0">
              <a:solidFill>
                <a:srgbClr val="000000"/>
              </a:solidFill>
            </a:endParaRPr>
          </a:p>
          <a:p>
            <a:pPr marL="285750" indent="-285750" algn="l">
              <a:buFont typeface="Arial" panose="020B0604020202020204" pitchFamily="34" charset="0"/>
              <a:buChar char="•"/>
            </a:pPr>
            <a:r>
              <a:rPr lang="en-US" sz="1600" b="0" i="0" dirty="0">
                <a:solidFill>
                  <a:srgbClr val="000000"/>
                </a:solidFill>
                <a:effectLst/>
              </a:rPr>
              <a:t>A feature-rich and extensible code editor.</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Developed by Microsoft.</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Supports various programming languages.</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Offers an array of extensions for enhanced functionality.</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Provides a customizable and user-friendly interface.</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Widely used for web development, scripting, and more.</a:t>
            </a:r>
          </a:p>
        </p:txBody>
      </p:sp>
      <p:sp>
        <p:nvSpPr>
          <p:cNvPr id="15" name="TextBox 14">
            <a:extLst>
              <a:ext uri="{FF2B5EF4-FFF2-40B4-BE49-F238E27FC236}">
                <a16:creationId xmlns:a16="http://schemas.microsoft.com/office/drawing/2014/main" id="{F7D3DFE3-8973-4A43-A8E3-7376F1A523F7}"/>
              </a:ext>
            </a:extLst>
          </p:cNvPr>
          <p:cNvSpPr txBox="1"/>
          <p:nvPr/>
        </p:nvSpPr>
        <p:spPr>
          <a:xfrm>
            <a:off x="542159"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23" name="TextBox 22">
            <a:extLst>
              <a:ext uri="{FF2B5EF4-FFF2-40B4-BE49-F238E27FC236}">
                <a16:creationId xmlns:a16="http://schemas.microsoft.com/office/drawing/2014/main" id="{928C5E24-E406-4C04-8868-DCCAC86D5788}"/>
              </a:ext>
            </a:extLst>
          </p:cNvPr>
          <p:cNvSpPr txBox="1"/>
          <p:nvPr/>
        </p:nvSpPr>
        <p:spPr>
          <a:xfrm>
            <a:off x="1988321"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4" name="TextBox 23">
            <a:extLst>
              <a:ext uri="{FF2B5EF4-FFF2-40B4-BE49-F238E27FC236}">
                <a16:creationId xmlns:a16="http://schemas.microsoft.com/office/drawing/2014/main" id="{C108A3A7-509D-4B15-9778-4DB14A95274C}"/>
              </a:ext>
            </a:extLst>
          </p:cNvPr>
          <p:cNvSpPr txBox="1"/>
          <p:nvPr/>
        </p:nvSpPr>
        <p:spPr>
          <a:xfrm>
            <a:off x="3156376"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25" name="TextBox 24">
            <a:extLst>
              <a:ext uri="{FF2B5EF4-FFF2-40B4-BE49-F238E27FC236}">
                <a16:creationId xmlns:a16="http://schemas.microsoft.com/office/drawing/2014/main" id="{1C9F3A1C-B5C9-4FA1-8C04-EEEB4C523F81}"/>
              </a:ext>
            </a:extLst>
          </p:cNvPr>
          <p:cNvSpPr txBox="1"/>
          <p:nvPr/>
        </p:nvSpPr>
        <p:spPr>
          <a:xfrm>
            <a:off x="4925557"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26" name="TextBox 25">
            <a:extLst>
              <a:ext uri="{FF2B5EF4-FFF2-40B4-BE49-F238E27FC236}">
                <a16:creationId xmlns:a16="http://schemas.microsoft.com/office/drawing/2014/main" id="{7E62ECBE-8B7A-4474-A266-92B74F017F7B}"/>
              </a:ext>
            </a:extLst>
          </p:cNvPr>
          <p:cNvSpPr txBox="1"/>
          <p:nvPr/>
        </p:nvSpPr>
        <p:spPr>
          <a:xfrm>
            <a:off x="6338363"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16" name="TextBox 15">
            <a:extLst>
              <a:ext uri="{FF2B5EF4-FFF2-40B4-BE49-F238E27FC236}">
                <a16:creationId xmlns:a16="http://schemas.microsoft.com/office/drawing/2014/main" id="{6D455732-D985-421E-B61C-4FFD7BCBADE0}"/>
              </a:ext>
            </a:extLst>
          </p:cNvPr>
          <p:cNvSpPr txBox="1"/>
          <p:nvPr/>
        </p:nvSpPr>
        <p:spPr>
          <a:xfrm>
            <a:off x="8063755" y="1068569"/>
            <a:ext cx="1798890" cy="369332"/>
          </a:xfrm>
          <a:prstGeom prst="rect">
            <a:avLst/>
          </a:prstGeom>
          <a:noFill/>
        </p:spPr>
        <p:txBody>
          <a:bodyPr wrap="none" rtlCol="0">
            <a:spAutoFit/>
          </a:bodyPr>
          <a:lstStyle/>
          <a:p>
            <a:r>
              <a:rPr lang="en-US" b="1" dirty="0">
                <a:solidFill>
                  <a:srgbClr val="FFFFFF"/>
                </a:solidFill>
                <a:latin typeface="+mj-lt"/>
              </a:rPr>
              <a:t>Git and GitHub</a:t>
            </a:r>
          </a:p>
        </p:txBody>
      </p:sp>
      <p:sp>
        <p:nvSpPr>
          <p:cNvPr id="17" name="TextBox 16">
            <a:extLst>
              <a:ext uri="{FF2B5EF4-FFF2-40B4-BE49-F238E27FC236}">
                <a16:creationId xmlns:a16="http://schemas.microsoft.com/office/drawing/2014/main" id="{EE7D8DB8-750B-4934-B32A-3107A56AB6C7}"/>
              </a:ext>
            </a:extLst>
          </p:cNvPr>
          <p:cNvSpPr txBox="1"/>
          <p:nvPr/>
        </p:nvSpPr>
        <p:spPr>
          <a:xfrm>
            <a:off x="10555300" y="1068569"/>
            <a:ext cx="1075936" cy="369332"/>
          </a:xfrm>
          <a:prstGeom prst="rect">
            <a:avLst/>
          </a:prstGeom>
          <a:noFill/>
        </p:spPr>
        <p:txBody>
          <a:bodyPr wrap="none" rtlCol="0">
            <a:spAutoFit/>
          </a:bodyPr>
          <a:lstStyle/>
          <a:p>
            <a:r>
              <a:rPr lang="en-US" b="1" dirty="0">
                <a:solidFill>
                  <a:srgbClr val="000000"/>
                </a:solidFill>
                <a:latin typeface="+mj-lt"/>
              </a:rPr>
              <a:t>VS Code</a:t>
            </a:r>
          </a:p>
        </p:txBody>
      </p:sp>
      <p:sp>
        <p:nvSpPr>
          <p:cNvPr id="18" name="TextBox 17">
            <a:extLst>
              <a:ext uri="{FF2B5EF4-FFF2-40B4-BE49-F238E27FC236}">
                <a16:creationId xmlns:a16="http://schemas.microsoft.com/office/drawing/2014/main" id="{4F42A4B5-D2D7-4915-AB85-68DAB2436478}"/>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4" name="TextBox 3">
            <a:extLst>
              <a:ext uri="{FF2B5EF4-FFF2-40B4-BE49-F238E27FC236}">
                <a16:creationId xmlns:a16="http://schemas.microsoft.com/office/drawing/2014/main" id="{94B3E6B5-4ADB-4D44-AFDF-DD23A9423082}"/>
              </a:ext>
            </a:extLst>
          </p:cNvPr>
          <p:cNvSpPr txBox="1"/>
          <p:nvPr/>
        </p:nvSpPr>
        <p:spPr>
          <a:xfrm>
            <a:off x="12306223" y="1065350"/>
            <a:ext cx="979755" cy="369332"/>
          </a:xfrm>
          <a:prstGeom prst="rect">
            <a:avLst/>
          </a:prstGeom>
          <a:noFill/>
        </p:spPr>
        <p:txBody>
          <a:bodyPr wrap="none" rtlCol="0">
            <a:spAutoFit/>
          </a:bodyPr>
          <a:lstStyle/>
          <a:p>
            <a:r>
              <a:rPr lang="en-US" b="1" dirty="0">
                <a:solidFill>
                  <a:srgbClr val="000000"/>
                </a:solidFill>
                <a:latin typeface="+mj-lt"/>
              </a:rPr>
              <a:t>Laravel</a:t>
            </a:r>
          </a:p>
        </p:txBody>
      </p:sp>
      <p:sp>
        <p:nvSpPr>
          <p:cNvPr id="27" name="TextBox 26">
            <a:extLst>
              <a:ext uri="{FF2B5EF4-FFF2-40B4-BE49-F238E27FC236}">
                <a16:creationId xmlns:a16="http://schemas.microsoft.com/office/drawing/2014/main" id="{E9F1F583-61C3-4097-B1B5-6438C250EDD6}"/>
              </a:ext>
            </a:extLst>
          </p:cNvPr>
          <p:cNvSpPr txBox="1"/>
          <p:nvPr/>
        </p:nvSpPr>
        <p:spPr>
          <a:xfrm>
            <a:off x="13766069" y="1065350"/>
            <a:ext cx="1007007" cy="369332"/>
          </a:xfrm>
          <a:prstGeom prst="rect">
            <a:avLst/>
          </a:prstGeom>
          <a:noFill/>
        </p:spPr>
        <p:txBody>
          <a:bodyPr wrap="none" rtlCol="0">
            <a:spAutoFit/>
          </a:bodyPr>
          <a:lstStyle/>
          <a:p>
            <a:r>
              <a:rPr lang="en-US" b="1" dirty="0">
                <a:solidFill>
                  <a:srgbClr val="000000"/>
                </a:solidFill>
                <a:latin typeface="+mj-lt"/>
              </a:rPr>
              <a:t>XAMPP</a:t>
            </a:r>
          </a:p>
        </p:txBody>
      </p:sp>
      <p:sp>
        <p:nvSpPr>
          <p:cNvPr id="29" name="TextBox 28">
            <a:extLst>
              <a:ext uri="{FF2B5EF4-FFF2-40B4-BE49-F238E27FC236}">
                <a16:creationId xmlns:a16="http://schemas.microsoft.com/office/drawing/2014/main" id="{B02D8AB7-E600-4C91-9BDA-B1DBD556EA0F}"/>
              </a:ext>
            </a:extLst>
          </p:cNvPr>
          <p:cNvSpPr txBox="1"/>
          <p:nvPr/>
        </p:nvSpPr>
        <p:spPr>
          <a:xfrm>
            <a:off x="15253167" y="1074436"/>
            <a:ext cx="1677062" cy="369332"/>
          </a:xfrm>
          <a:prstGeom prst="rect">
            <a:avLst/>
          </a:prstGeom>
          <a:noFill/>
        </p:spPr>
        <p:txBody>
          <a:bodyPr wrap="none" rtlCol="0">
            <a:spAutoFit/>
          </a:bodyPr>
          <a:lstStyle/>
          <a:p>
            <a:r>
              <a:rPr lang="en-US" b="1" dirty="0">
                <a:solidFill>
                  <a:srgbClr val="000000"/>
                </a:solidFill>
                <a:latin typeface="+mj-lt"/>
              </a:rPr>
              <a:t> Tailwind CSS</a:t>
            </a:r>
          </a:p>
        </p:txBody>
      </p:sp>
      <p:pic>
        <p:nvPicPr>
          <p:cNvPr id="8" name="Graphic 7">
            <a:extLst>
              <a:ext uri="{FF2B5EF4-FFF2-40B4-BE49-F238E27FC236}">
                <a16:creationId xmlns:a16="http://schemas.microsoft.com/office/drawing/2014/main" id="{0809FA25-3A2E-49A9-9052-1591882FCF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08100" y="2568360"/>
            <a:ext cx="2634934" cy="2634934"/>
          </a:xfrm>
          <a:prstGeom prst="rect">
            <a:avLst/>
          </a:prstGeom>
        </p:spPr>
      </p:pic>
    </p:spTree>
    <p:extLst>
      <p:ext uri="{BB962C8B-B14F-4D97-AF65-F5344CB8AC3E}">
        <p14:creationId xmlns:p14="http://schemas.microsoft.com/office/powerpoint/2010/main" val="32617377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E10B2B9-04AB-4553-A98C-577749492B60}"/>
              </a:ext>
            </a:extLst>
          </p:cNvPr>
          <p:cNvSpPr/>
          <p:nvPr/>
        </p:nvSpPr>
        <p:spPr>
          <a:xfrm>
            <a:off x="10308238" y="916074"/>
            <a:ext cx="1517894"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9B4"/>
              </a:solidFill>
            </a:endParaRPr>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CFD"/>
              </a:solidFill>
            </a:endParaRPr>
          </a:p>
        </p:txBody>
      </p:sp>
      <p:sp>
        <p:nvSpPr>
          <p:cNvPr id="11" name="TextBox 10">
            <a:extLst>
              <a:ext uri="{FF2B5EF4-FFF2-40B4-BE49-F238E27FC236}">
                <a16:creationId xmlns:a16="http://schemas.microsoft.com/office/drawing/2014/main" id="{ACC957D7-7C45-4A92-A699-701DA9BE5A13}"/>
              </a:ext>
            </a:extLst>
          </p:cNvPr>
          <p:cNvSpPr txBox="1"/>
          <p:nvPr/>
        </p:nvSpPr>
        <p:spPr>
          <a:xfrm>
            <a:off x="515146" y="2037113"/>
            <a:ext cx="7663841" cy="3970318"/>
          </a:xfrm>
          <a:prstGeom prst="rect">
            <a:avLst/>
          </a:prstGeom>
          <a:noFill/>
        </p:spPr>
        <p:txBody>
          <a:bodyPr wrap="square" rtlCol="0">
            <a:spAutoFit/>
          </a:bodyPr>
          <a:lstStyle/>
          <a:p>
            <a:r>
              <a:rPr lang="en-US" sz="3000" b="1" dirty="0">
                <a:solidFill>
                  <a:srgbClr val="000000"/>
                </a:solidFill>
              </a:rPr>
              <a:t>Elegant PHP framework for crafting modern and scalable web applications.</a:t>
            </a:r>
          </a:p>
          <a:p>
            <a:endParaRPr lang="en-US" sz="1600" dirty="0">
              <a:solidFill>
                <a:srgbClr val="000000"/>
              </a:solidFill>
            </a:endParaRPr>
          </a:p>
          <a:p>
            <a:pPr marL="285750" indent="-285750" algn="l">
              <a:buFont typeface="Arial" panose="020B0604020202020204" pitchFamily="34" charset="0"/>
              <a:buChar char="•"/>
            </a:pPr>
            <a:r>
              <a:rPr lang="en-US" sz="1600" b="0" i="0" dirty="0">
                <a:solidFill>
                  <a:srgbClr val="000000"/>
                </a:solidFill>
                <a:effectLst/>
              </a:rPr>
              <a:t>A PHP web application framework.</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Focuses on simplicity, elegance, and expressive syntax.</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Offers features like routing, ORM, and templating.</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Emphasizes developer-friendly and scalable code.</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Facilitates the rapid development of robust web applications.</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Widely used in modern PHP development for its rich features.</a:t>
            </a:r>
          </a:p>
        </p:txBody>
      </p:sp>
      <p:sp>
        <p:nvSpPr>
          <p:cNvPr id="15" name="TextBox 14">
            <a:extLst>
              <a:ext uri="{FF2B5EF4-FFF2-40B4-BE49-F238E27FC236}">
                <a16:creationId xmlns:a16="http://schemas.microsoft.com/office/drawing/2014/main" id="{F7D3DFE3-8973-4A43-A8E3-7376F1A523F7}"/>
              </a:ext>
            </a:extLst>
          </p:cNvPr>
          <p:cNvSpPr txBox="1"/>
          <p:nvPr/>
        </p:nvSpPr>
        <p:spPr>
          <a:xfrm>
            <a:off x="-1141498"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23" name="TextBox 22">
            <a:extLst>
              <a:ext uri="{FF2B5EF4-FFF2-40B4-BE49-F238E27FC236}">
                <a16:creationId xmlns:a16="http://schemas.microsoft.com/office/drawing/2014/main" id="{928C5E24-E406-4C04-8868-DCCAC86D5788}"/>
              </a:ext>
            </a:extLst>
          </p:cNvPr>
          <p:cNvSpPr txBox="1"/>
          <p:nvPr/>
        </p:nvSpPr>
        <p:spPr>
          <a:xfrm>
            <a:off x="304664"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4" name="TextBox 23">
            <a:extLst>
              <a:ext uri="{FF2B5EF4-FFF2-40B4-BE49-F238E27FC236}">
                <a16:creationId xmlns:a16="http://schemas.microsoft.com/office/drawing/2014/main" id="{C108A3A7-509D-4B15-9778-4DB14A95274C}"/>
              </a:ext>
            </a:extLst>
          </p:cNvPr>
          <p:cNvSpPr txBox="1"/>
          <p:nvPr/>
        </p:nvSpPr>
        <p:spPr>
          <a:xfrm>
            <a:off x="1472719"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25" name="TextBox 24">
            <a:extLst>
              <a:ext uri="{FF2B5EF4-FFF2-40B4-BE49-F238E27FC236}">
                <a16:creationId xmlns:a16="http://schemas.microsoft.com/office/drawing/2014/main" id="{1C9F3A1C-B5C9-4FA1-8C04-EEEB4C523F81}"/>
              </a:ext>
            </a:extLst>
          </p:cNvPr>
          <p:cNvSpPr txBox="1"/>
          <p:nvPr/>
        </p:nvSpPr>
        <p:spPr>
          <a:xfrm>
            <a:off x="3241900"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26" name="TextBox 25">
            <a:extLst>
              <a:ext uri="{FF2B5EF4-FFF2-40B4-BE49-F238E27FC236}">
                <a16:creationId xmlns:a16="http://schemas.microsoft.com/office/drawing/2014/main" id="{7E62ECBE-8B7A-4474-A266-92B74F017F7B}"/>
              </a:ext>
            </a:extLst>
          </p:cNvPr>
          <p:cNvSpPr txBox="1"/>
          <p:nvPr/>
        </p:nvSpPr>
        <p:spPr>
          <a:xfrm>
            <a:off x="4654706"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16" name="TextBox 15">
            <a:extLst>
              <a:ext uri="{FF2B5EF4-FFF2-40B4-BE49-F238E27FC236}">
                <a16:creationId xmlns:a16="http://schemas.microsoft.com/office/drawing/2014/main" id="{6D455732-D985-421E-B61C-4FFD7BCBADE0}"/>
              </a:ext>
            </a:extLst>
          </p:cNvPr>
          <p:cNvSpPr txBox="1"/>
          <p:nvPr/>
        </p:nvSpPr>
        <p:spPr>
          <a:xfrm>
            <a:off x="6380098" y="1068569"/>
            <a:ext cx="1798890" cy="369332"/>
          </a:xfrm>
          <a:prstGeom prst="rect">
            <a:avLst/>
          </a:prstGeom>
          <a:noFill/>
        </p:spPr>
        <p:txBody>
          <a:bodyPr wrap="none" rtlCol="0">
            <a:spAutoFit/>
          </a:bodyPr>
          <a:lstStyle/>
          <a:p>
            <a:r>
              <a:rPr lang="en-US" b="1" dirty="0">
                <a:solidFill>
                  <a:srgbClr val="FFFFFF"/>
                </a:solidFill>
                <a:latin typeface="+mj-lt"/>
              </a:rPr>
              <a:t>Git and GitHub</a:t>
            </a:r>
          </a:p>
        </p:txBody>
      </p:sp>
      <p:sp>
        <p:nvSpPr>
          <p:cNvPr id="17" name="TextBox 16">
            <a:extLst>
              <a:ext uri="{FF2B5EF4-FFF2-40B4-BE49-F238E27FC236}">
                <a16:creationId xmlns:a16="http://schemas.microsoft.com/office/drawing/2014/main" id="{EE7D8DB8-750B-4934-B32A-3107A56AB6C7}"/>
              </a:ext>
            </a:extLst>
          </p:cNvPr>
          <p:cNvSpPr txBox="1"/>
          <p:nvPr/>
        </p:nvSpPr>
        <p:spPr>
          <a:xfrm>
            <a:off x="8871643" y="1068569"/>
            <a:ext cx="1075936" cy="369332"/>
          </a:xfrm>
          <a:prstGeom prst="rect">
            <a:avLst/>
          </a:prstGeom>
          <a:noFill/>
        </p:spPr>
        <p:txBody>
          <a:bodyPr wrap="none" rtlCol="0">
            <a:spAutoFit/>
          </a:bodyPr>
          <a:lstStyle/>
          <a:p>
            <a:r>
              <a:rPr lang="en-US" b="1" dirty="0">
                <a:solidFill>
                  <a:srgbClr val="FFFCFD"/>
                </a:solidFill>
                <a:latin typeface="+mj-lt"/>
              </a:rPr>
              <a:t>VS Code</a:t>
            </a:r>
          </a:p>
        </p:txBody>
      </p:sp>
      <p:sp>
        <p:nvSpPr>
          <p:cNvPr id="18" name="TextBox 17">
            <a:extLst>
              <a:ext uri="{FF2B5EF4-FFF2-40B4-BE49-F238E27FC236}">
                <a16:creationId xmlns:a16="http://schemas.microsoft.com/office/drawing/2014/main" id="{4F42A4B5-D2D7-4915-AB85-68DAB2436478}"/>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4" name="TextBox 3">
            <a:extLst>
              <a:ext uri="{FF2B5EF4-FFF2-40B4-BE49-F238E27FC236}">
                <a16:creationId xmlns:a16="http://schemas.microsoft.com/office/drawing/2014/main" id="{94B3E6B5-4ADB-4D44-AFDF-DD23A9423082}"/>
              </a:ext>
            </a:extLst>
          </p:cNvPr>
          <p:cNvSpPr txBox="1"/>
          <p:nvPr/>
        </p:nvSpPr>
        <p:spPr>
          <a:xfrm>
            <a:off x="10622566" y="1065350"/>
            <a:ext cx="979755" cy="369332"/>
          </a:xfrm>
          <a:prstGeom prst="rect">
            <a:avLst/>
          </a:prstGeom>
          <a:noFill/>
        </p:spPr>
        <p:txBody>
          <a:bodyPr wrap="none" rtlCol="0">
            <a:spAutoFit/>
          </a:bodyPr>
          <a:lstStyle/>
          <a:p>
            <a:r>
              <a:rPr lang="en-US" b="1" dirty="0">
                <a:solidFill>
                  <a:srgbClr val="000000"/>
                </a:solidFill>
                <a:latin typeface="+mj-lt"/>
              </a:rPr>
              <a:t>Laravel</a:t>
            </a:r>
          </a:p>
        </p:txBody>
      </p:sp>
      <p:sp>
        <p:nvSpPr>
          <p:cNvPr id="27" name="TextBox 26">
            <a:extLst>
              <a:ext uri="{FF2B5EF4-FFF2-40B4-BE49-F238E27FC236}">
                <a16:creationId xmlns:a16="http://schemas.microsoft.com/office/drawing/2014/main" id="{E9F1F583-61C3-4097-B1B5-6438C250EDD6}"/>
              </a:ext>
            </a:extLst>
          </p:cNvPr>
          <p:cNvSpPr txBox="1"/>
          <p:nvPr/>
        </p:nvSpPr>
        <p:spPr>
          <a:xfrm>
            <a:off x="12082412" y="1065350"/>
            <a:ext cx="1007007" cy="369332"/>
          </a:xfrm>
          <a:prstGeom prst="rect">
            <a:avLst/>
          </a:prstGeom>
          <a:noFill/>
        </p:spPr>
        <p:txBody>
          <a:bodyPr wrap="none" rtlCol="0">
            <a:spAutoFit/>
          </a:bodyPr>
          <a:lstStyle/>
          <a:p>
            <a:r>
              <a:rPr lang="en-US" b="1" dirty="0">
                <a:solidFill>
                  <a:srgbClr val="000000"/>
                </a:solidFill>
                <a:latin typeface="+mj-lt"/>
              </a:rPr>
              <a:t>XAMPP</a:t>
            </a:r>
          </a:p>
        </p:txBody>
      </p:sp>
      <p:sp>
        <p:nvSpPr>
          <p:cNvPr id="29" name="TextBox 28">
            <a:extLst>
              <a:ext uri="{FF2B5EF4-FFF2-40B4-BE49-F238E27FC236}">
                <a16:creationId xmlns:a16="http://schemas.microsoft.com/office/drawing/2014/main" id="{B02D8AB7-E600-4C91-9BDA-B1DBD556EA0F}"/>
              </a:ext>
            </a:extLst>
          </p:cNvPr>
          <p:cNvSpPr txBox="1"/>
          <p:nvPr/>
        </p:nvSpPr>
        <p:spPr>
          <a:xfrm>
            <a:off x="13569510" y="1074436"/>
            <a:ext cx="1677062" cy="369332"/>
          </a:xfrm>
          <a:prstGeom prst="rect">
            <a:avLst/>
          </a:prstGeom>
          <a:noFill/>
        </p:spPr>
        <p:txBody>
          <a:bodyPr wrap="none" rtlCol="0">
            <a:spAutoFit/>
          </a:bodyPr>
          <a:lstStyle/>
          <a:p>
            <a:r>
              <a:rPr lang="en-US" b="1" dirty="0">
                <a:solidFill>
                  <a:srgbClr val="000000"/>
                </a:solidFill>
                <a:latin typeface="+mj-lt"/>
              </a:rPr>
              <a:t> Tailwind CSS</a:t>
            </a:r>
          </a:p>
        </p:txBody>
      </p:sp>
      <p:pic>
        <p:nvPicPr>
          <p:cNvPr id="5" name="Graphic 4">
            <a:extLst>
              <a:ext uri="{FF2B5EF4-FFF2-40B4-BE49-F238E27FC236}">
                <a16:creationId xmlns:a16="http://schemas.microsoft.com/office/drawing/2014/main" id="{55E59EB4-3CF0-4357-AB3D-25D67FCBC8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75485" y="2459972"/>
            <a:ext cx="2546630" cy="2648496"/>
          </a:xfrm>
          <a:prstGeom prst="rect">
            <a:avLst/>
          </a:prstGeom>
        </p:spPr>
      </p:pic>
    </p:spTree>
    <p:extLst>
      <p:ext uri="{BB962C8B-B14F-4D97-AF65-F5344CB8AC3E}">
        <p14:creationId xmlns:p14="http://schemas.microsoft.com/office/powerpoint/2010/main" val="1626347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0F871465-8A6E-484A-AAA5-B5A7FC6A4DB8}"/>
              </a:ext>
            </a:extLst>
          </p:cNvPr>
          <p:cNvGrpSpPr/>
          <p:nvPr/>
        </p:nvGrpSpPr>
        <p:grpSpPr>
          <a:xfrm>
            <a:off x="495300" y="1320604"/>
            <a:ext cx="11201400" cy="4216793"/>
            <a:chOff x="495300" y="621760"/>
            <a:chExt cx="11201400" cy="4216793"/>
          </a:xfrm>
        </p:grpSpPr>
        <p:sp>
          <p:nvSpPr>
            <p:cNvPr id="30" name="TextBox 29">
              <a:extLst>
                <a:ext uri="{FF2B5EF4-FFF2-40B4-BE49-F238E27FC236}">
                  <a16:creationId xmlns:a16="http://schemas.microsoft.com/office/drawing/2014/main" id="{73F0ED85-9485-49D2-B1E0-AF040A23EFF4}"/>
                </a:ext>
              </a:extLst>
            </p:cNvPr>
            <p:cNvSpPr txBox="1"/>
            <p:nvPr/>
          </p:nvSpPr>
          <p:spPr>
            <a:xfrm>
              <a:off x="2965977" y="621760"/>
              <a:ext cx="6260047" cy="994319"/>
            </a:xfrm>
            <a:prstGeom prst="rect">
              <a:avLst/>
            </a:prstGeom>
            <a:noFill/>
          </p:spPr>
          <p:txBody>
            <a:bodyPr wrap="none" rtlCol="0">
              <a:spAutoFit/>
            </a:bodyPr>
            <a:lstStyle/>
            <a:p>
              <a:r>
                <a:rPr lang="en-US" sz="8000" b="1" dirty="0">
                  <a:solidFill>
                    <a:srgbClr val="4B2E1D"/>
                  </a:solidFill>
                  <a:latin typeface="+mj-lt"/>
                </a:rPr>
                <a:t>Introduction</a:t>
              </a:r>
            </a:p>
          </p:txBody>
        </p:sp>
        <p:sp>
          <p:nvSpPr>
            <p:cNvPr id="31" name="TextBox 30">
              <a:extLst>
                <a:ext uri="{FF2B5EF4-FFF2-40B4-BE49-F238E27FC236}">
                  <a16:creationId xmlns:a16="http://schemas.microsoft.com/office/drawing/2014/main" id="{26DA3560-F131-46D3-979F-0545A0CD05AB}"/>
                </a:ext>
              </a:extLst>
            </p:cNvPr>
            <p:cNvSpPr txBox="1"/>
            <p:nvPr/>
          </p:nvSpPr>
          <p:spPr>
            <a:xfrm>
              <a:off x="495300" y="2481113"/>
              <a:ext cx="11201400" cy="2357440"/>
            </a:xfrm>
            <a:prstGeom prst="rect">
              <a:avLst/>
            </a:prstGeom>
            <a:noFill/>
          </p:spPr>
          <p:txBody>
            <a:bodyPr wrap="square" rtlCol="0">
              <a:spAutoFit/>
            </a:bodyPr>
            <a:lstStyle/>
            <a:p>
              <a:pPr algn="ctr">
                <a:lnSpc>
                  <a:spcPct val="150000"/>
                </a:lnSpc>
              </a:pPr>
              <a:r>
                <a:rPr lang="en-US" sz="2000" b="1" dirty="0">
                  <a:solidFill>
                    <a:srgbClr val="4B2E1D"/>
                  </a:solidFill>
                </a:rPr>
                <a:t>MedAppoint: Doctor Appointment System </a:t>
              </a:r>
              <a:r>
                <a:rPr lang="en-US" sz="2000" dirty="0">
                  <a:solidFill>
                    <a:srgbClr val="4B2E1D"/>
                  </a:solidFill>
                </a:rPr>
                <a:t>is a technological solution designed to address the evolving needs and challenges within the healthcare sector. This innovative platform leverages digital advancements to streamline and enhance the process of scheduling appointments with healthcare professionals. In this section, problems, project objectives, it’s significance, project scope, and limitations will be described in detail.</a:t>
              </a:r>
            </a:p>
          </p:txBody>
        </p:sp>
      </p:grpSp>
      <p:grpSp>
        <p:nvGrpSpPr>
          <p:cNvPr id="15" name="Group 14">
            <a:extLst>
              <a:ext uri="{FF2B5EF4-FFF2-40B4-BE49-F238E27FC236}">
                <a16:creationId xmlns:a16="http://schemas.microsoft.com/office/drawing/2014/main" id="{D9B1732F-E4B6-4A2F-B1CF-1A504C90C8FF}"/>
              </a:ext>
            </a:extLst>
          </p:cNvPr>
          <p:cNvGrpSpPr/>
          <p:nvPr/>
        </p:nvGrpSpPr>
        <p:grpSpPr>
          <a:xfrm>
            <a:off x="476251" y="8865778"/>
            <a:ext cx="11239499" cy="5642795"/>
            <a:chOff x="457201" y="-234165"/>
            <a:chExt cx="11239499" cy="5649301"/>
          </a:xfrm>
        </p:grpSpPr>
        <p:sp>
          <p:nvSpPr>
            <p:cNvPr id="16" name="TextBox 15">
              <a:extLst>
                <a:ext uri="{FF2B5EF4-FFF2-40B4-BE49-F238E27FC236}">
                  <a16:creationId xmlns:a16="http://schemas.microsoft.com/office/drawing/2014/main" id="{AF11318A-6A59-45E9-A9E9-D1D3BBA56E69}"/>
                </a:ext>
              </a:extLst>
            </p:cNvPr>
            <p:cNvSpPr txBox="1"/>
            <p:nvPr/>
          </p:nvSpPr>
          <p:spPr>
            <a:xfrm>
              <a:off x="495300" y="-234165"/>
              <a:ext cx="11201400" cy="1631217"/>
            </a:xfrm>
            <a:prstGeom prst="rect">
              <a:avLst/>
            </a:prstGeom>
            <a:noFill/>
          </p:spPr>
          <p:txBody>
            <a:bodyPr wrap="square" rtlCol="0">
              <a:spAutoFit/>
            </a:bodyPr>
            <a:lstStyle/>
            <a:p>
              <a:r>
                <a:rPr lang="en-US" sz="10000" dirty="0">
                  <a:latin typeface="Playfair Display" pitchFamily="2" charset="0"/>
                </a:rPr>
                <a:t>Problem Statement</a:t>
              </a:r>
            </a:p>
          </p:txBody>
        </p:sp>
        <p:sp>
          <p:nvSpPr>
            <p:cNvPr id="17" name="TextBox 16">
              <a:extLst>
                <a:ext uri="{FF2B5EF4-FFF2-40B4-BE49-F238E27FC236}">
                  <a16:creationId xmlns:a16="http://schemas.microsoft.com/office/drawing/2014/main" id="{5AFDA21A-1BFC-4915-B6E8-05BEC9CF5F5B}"/>
                </a:ext>
              </a:extLst>
            </p:cNvPr>
            <p:cNvSpPr txBox="1"/>
            <p:nvPr/>
          </p:nvSpPr>
          <p:spPr>
            <a:xfrm>
              <a:off x="457201" y="1668386"/>
              <a:ext cx="11201398" cy="374675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000" dirty="0"/>
                <a:t>Time Consuming Manual Processes</a:t>
              </a:r>
            </a:p>
            <a:p>
              <a:pPr marL="457200" indent="-457200">
                <a:lnSpc>
                  <a:spcPct val="150000"/>
                </a:lnSpc>
                <a:buFont typeface="Arial" panose="020B0604020202020204" pitchFamily="34" charset="0"/>
                <a:buChar char="•"/>
              </a:pPr>
              <a:r>
                <a:rPr lang="en-US" sz="2000" dirty="0"/>
                <a:t>Appointment Conflicts and Overbooking</a:t>
              </a:r>
            </a:p>
            <a:p>
              <a:pPr marL="457200" indent="-457200">
                <a:lnSpc>
                  <a:spcPct val="150000"/>
                </a:lnSpc>
                <a:buFont typeface="Arial" panose="020B0604020202020204" pitchFamily="34" charset="0"/>
                <a:buChar char="•"/>
              </a:pPr>
              <a:r>
                <a:rPr lang="en-US" sz="2000" dirty="0"/>
                <a:t>Limited Accessibility</a:t>
              </a:r>
            </a:p>
            <a:p>
              <a:pPr marL="457200" indent="-457200">
                <a:lnSpc>
                  <a:spcPct val="150000"/>
                </a:lnSpc>
                <a:buFont typeface="Arial" panose="020B0604020202020204" pitchFamily="34" charset="0"/>
                <a:buChar char="•"/>
              </a:pPr>
              <a:r>
                <a:rPr lang="en-US" sz="2000" dirty="0"/>
                <a:t>Missed Appointments and No-Shows</a:t>
              </a:r>
            </a:p>
            <a:p>
              <a:pPr marL="457200" indent="-457200">
                <a:lnSpc>
                  <a:spcPct val="150000"/>
                </a:lnSpc>
                <a:buFont typeface="Arial" panose="020B0604020202020204" pitchFamily="34" charset="0"/>
                <a:buChar char="•"/>
              </a:pPr>
              <a:r>
                <a:rPr lang="en-US" sz="2000" dirty="0"/>
                <a:t>Limited Patient Engagement</a:t>
              </a:r>
            </a:p>
            <a:p>
              <a:pPr marL="457200" indent="-457200">
                <a:lnSpc>
                  <a:spcPct val="150000"/>
                </a:lnSpc>
                <a:buFont typeface="Arial" panose="020B0604020202020204" pitchFamily="34" charset="0"/>
                <a:buChar char="•"/>
              </a:pPr>
              <a:r>
                <a:rPr lang="en-US" sz="2000" dirty="0"/>
                <a:t>Lack of Real-time Information</a:t>
              </a:r>
            </a:p>
            <a:p>
              <a:pPr marL="457200" indent="-457200">
                <a:lnSpc>
                  <a:spcPct val="150000"/>
                </a:lnSpc>
                <a:buFont typeface="Arial" panose="020B0604020202020204" pitchFamily="34" charset="0"/>
                <a:buChar char="•"/>
              </a:pPr>
              <a:r>
                <a:rPr lang="en-US" sz="2000" dirty="0"/>
                <a:t>Inefficient Resource Allocation</a:t>
              </a:r>
            </a:p>
            <a:p>
              <a:pPr marL="457200" indent="-457200">
                <a:lnSpc>
                  <a:spcPct val="150000"/>
                </a:lnSpc>
                <a:buFont typeface="Arial" panose="020B0604020202020204" pitchFamily="34" charset="0"/>
                <a:buChar char="•"/>
              </a:pPr>
              <a:r>
                <a:rPr lang="en-US" sz="2000" dirty="0"/>
                <a:t>Difficulty in Managing Multiple Providers</a:t>
              </a:r>
            </a:p>
          </p:txBody>
        </p:sp>
      </p:grpSp>
      <p:grpSp>
        <p:nvGrpSpPr>
          <p:cNvPr id="18" name="Group 17">
            <a:extLst>
              <a:ext uri="{FF2B5EF4-FFF2-40B4-BE49-F238E27FC236}">
                <a16:creationId xmlns:a16="http://schemas.microsoft.com/office/drawing/2014/main" id="{72164651-5FF8-4CAC-8CD2-CD190D83BA76}"/>
              </a:ext>
            </a:extLst>
          </p:cNvPr>
          <p:cNvGrpSpPr/>
          <p:nvPr/>
        </p:nvGrpSpPr>
        <p:grpSpPr>
          <a:xfrm>
            <a:off x="495300" y="-5191720"/>
            <a:ext cx="11201400" cy="3792140"/>
            <a:chOff x="495300" y="609600"/>
            <a:chExt cx="11201400" cy="3792140"/>
          </a:xfrm>
        </p:grpSpPr>
        <p:sp>
          <p:nvSpPr>
            <p:cNvPr id="19" name="TextBox 18">
              <a:extLst>
                <a:ext uri="{FF2B5EF4-FFF2-40B4-BE49-F238E27FC236}">
                  <a16:creationId xmlns:a16="http://schemas.microsoft.com/office/drawing/2014/main" id="{17EBDA9D-4C7C-4DEC-8415-66E8C253CCE3}"/>
                </a:ext>
              </a:extLst>
            </p:cNvPr>
            <p:cNvSpPr txBox="1"/>
            <p:nvPr/>
          </p:nvSpPr>
          <p:spPr>
            <a:xfrm>
              <a:off x="1909225" y="609600"/>
              <a:ext cx="8449749" cy="1455783"/>
            </a:xfrm>
            <a:prstGeom prst="rect">
              <a:avLst/>
            </a:prstGeom>
            <a:noFill/>
          </p:spPr>
          <p:txBody>
            <a:bodyPr wrap="none" rtlCol="0">
              <a:spAutoFit/>
            </a:bodyPr>
            <a:lstStyle/>
            <a:p>
              <a:pPr algn="ctr"/>
              <a:r>
                <a:rPr lang="en-US" sz="8000" b="1" dirty="0">
                  <a:solidFill>
                    <a:srgbClr val="4B2E1D"/>
                  </a:solidFill>
                  <a:latin typeface="+mj-lt"/>
                </a:rPr>
                <a:t>Acknowledgment</a:t>
              </a:r>
            </a:p>
          </p:txBody>
        </p:sp>
        <p:sp>
          <p:nvSpPr>
            <p:cNvPr id="20" name="TextBox 19">
              <a:extLst>
                <a:ext uri="{FF2B5EF4-FFF2-40B4-BE49-F238E27FC236}">
                  <a16:creationId xmlns:a16="http://schemas.microsoft.com/office/drawing/2014/main" id="{0BA8F600-E7EB-49CD-B9A5-8FB24CD63B4F}"/>
                </a:ext>
              </a:extLst>
            </p:cNvPr>
            <p:cNvSpPr txBox="1"/>
            <p:nvPr/>
          </p:nvSpPr>
          <p:spPr>
            <a:xfrm>
              <a:off x="495300" y="2044300"/>
              <a:ext cx="11201400" cy="2357440"/>
            </a:xfrm>
            <a:prstGeom prst="rect">
              <a:avLst/>
            </a:prstGeom>
            <a:noFill/>
          </p:spPr>
          <p:txBody>
            <a:bodyPr wrap="square">
              <a:spAutoFit/>
            </a:bodyPr>
            <a:lstStyle/>
            <a:p>
              <a:pPr algn="ctr">
                <a:lnSpc>
                  <a:spcPct val="150000"/>
                </a:lnSpc>
              </a:pPr>
              <a:r>
                <a:rPr lang="en-US" sz="2000" i="0" dirty="0">
                  <a:solidFill>
                    <a:srgbClr val="4B2E1D"/>
                  </a:solidFill>
                  <a:effectLst/>
                </a:rPr>
                <a:t>The progress of the "MedAppoint: Doctor Appointment System" project is thanks to collaborative efforts. Special thanks to project supervisor Subash </a:t>
              </a:r>
              <a:r>
                <a:rPr lang="en-US" sz="2000" i="0" dirty="0" err="1">
                  <a:solidFill>
                    <a:srgbClr val="4B2E1D"/>
                  </a:solidFill>
                  <a:effectLst/>
                </a:rPr>
                <a:t>Manandhar</a:t>
              </a:r>
              <a:r>
                <a:rPr lang="en-US" sz="2000" i="0" dirty="0">
                  <a:solidFill>
                    <a:srgbClr val="4B2E1D"/>
                  </a:solidFill>
                  <a:effectLst/>
                </a:rPr>
                <a:t> for invaluable support. Appreciation to the Department of Information Technology, NCIT, for facilitating the project. Gratitude to teachers, colleagues, and all contributors for their unwavering support and valuable insights.</a:t>
              </a:r>
              <a:endParaRPr lang="en-US" sz="2000" dirty="0">
                <a:solidFill>
                  <a:srgbClr val="4B2E1D"/>
                </a:solidFill>
              </a:endParaRPr>
            </a:p>
          </p:txBody>
        </p:sp>
      </p:grpSp>
    </p:spTree>
    <p:extLst>
      <p:ext uri="{BB962C8B-B14F-4D97-AF65-F5344CB8AC3E}">
        <p14:creationId xmlns:p14="http://schemas.microsoft.com/office/powerpoint/2010/main" val="8657541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E10B2B9-04AB-4553-A98C-577749492B60}"/>
              </a:ext>
            </a:extLst>
          </p:cNvPr>
          <p:cNvSpPr/>
          <p:nvPr/>
        </p:nvSpPr>
        <p:spPr>
          <a:xfrm>
            <a:off x="10308238" y="916074"/>
            <a:ext cx="1517894"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9B4"/>
              </a:solidFill>
            </a:endParaRPr>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CFD"/>
              </a:solidFill>
            </a:endParaRPr>
          </a:p>
        </p:txBody>
      </p:sp>
      <p:sp>
        <p:nvSpPr>
          <p:cNvPr id="11" name="TextBox 10">
            <a:extLst>
              <a:ext uri="{FF2B5EF4-FFF2-40B4-BE49-F238E27FC236}">
                <a16:creationId xmlns:a16="http://schemas.microsoft.com/office/drawing/2014/main" id="{ACC957D7-7C45-4A92-A699-701DA9BE5A13}"/>
              </a:ext>
            </a:extLst>
          </p:cNvPr>
          <p:cNvSpPr txBox="1"/>
          <p:nvPr/>
        </p:nvSpPr>
        <p:spPr>
          <a:xfrm>
            <a:off x="515147" y="2037113"/>
            <a:ext cx="7322567" cy="3231654"/>
          </a:xfrm>
          <a:prstGeom prst="rect">
            <a:avLst/>
          </a:prstGeom>
          <a:noFill/>
        </p:spPr>
        <p:txBody>
          <a:bodyPr wrap="square" rtlCol="0">
            <a:spAutoFit/>
          </a:bodyPr>
          <a:lstStyle/>
          <a:p>
            <a:r>
              <a:rPr lang="en-US" sz="3000" b="1" dirty="0">
                <a:solidFill>
                  <a:srgbClr val="000000"/>
                </a:solidFill>
              </a:rPr>
              <a:t>All-in-one solution for local web development environments.</a:t>
            </a:r>
          </a:p>
          <a:p>
            <a:endParaRPr lang="en-US" sz="1600" dirty="0">
              <a:solidFill>
                <a:srgbClr val="000000"/>
              </a:solidFill>
            </a:endParaRPr>
          </a:p>
          <a:p>
            <a:pPr marL="285750" indent="-285750" algn="l">
              <a:buFont typeface="Arial" panose="020B0604020202020204" pitchFamily="34" charset="0"/>
              <a:buChar char="•"/>
            </a:pPr>
            <a:r>
              <a:rPr lang="en-US" sz="1600" b="0" i="0" dirty="0">
                <a:solidFill>
                  <a:srgbClr val="000000"/>
                </a:solidFill>
                <a:effectLst/>
              </a:rPr>
              <a:t>A free and open-source cross-platform web server solution.</a:t>
            </a:r>
          </a:p>
          <a:p>
            <a:pPr algn="l"/>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Bundles Apache, MySQL, PHP, and Perl for easy local development.</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Provides a pre-configured environment for testing and debugging.</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Streamlines the setup of web development environments on personal machines.</a:t>
            </a:r>
          </a:p>
        </p:txBody>
      </p:sp>
      <p:sp>
        <p:nvSpPr>
          <p:cNvPr id="15" name="TextBox 14">
            <a:extLst>
              <a:ext uri="{FF2B5EF4-FFF2-40B4-BE49-F238E27FC236}">
                <a16:creationId xmlns:a16="http://schemas.microsoft.com/office/drawing/2014/main" id="{F7D3DFE3-8973-4A43-A8E3-7376F1A523F7}"/>
              </a:ext>
            </a:extLst>
          </p:cNvPr>
          <p:cNvSpPr txBox="1"/>
          <p:nvPr/>
        </p:nvSpPr>
        <p:spPr>
          <a:xfrm>
            <a:off x="-2607440"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23" name="TextBox 22">
            <a:extLst>
              <a:ext uri="{FF2B5EF4-FFF2-40B4-BE49-F238E27FC236}">
                <a16:creationId xmlns:a16="http://schemas.microsoft.com/office/drawing/2014/main" id="{928C5E24-E406-4C04-8868-DCCAC86D5788}"/>
              </a:ext>
            </a:extLst>
          </p:cNvPr>
          <p:cNvSpPr txBox="1"/>
          <p:nvPr/>
        </p:nvSpPr>
        <p:spPr>
          <a:xfrm>
            <a:off x="-1161278"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4" name="TextBox 23">
            <a:extLst>
              <a:ext uri="{FF2B5EF4-FFF2-40B4-BE49-F238E27FC236}">
                <a16:creationId xmlns:a16="http://schemas.microsoft.com/office/drawing/2014/main" id="{C108A3A7-509D-4B15-9778-4DB14A95274C}"/>
              </a:ext>
            </a:extLst>
          </p:cNvPr>
          <p:cNvSpPr txBox="1"/>
          <p:nvPr/>
        </p:nvSpPr>
        <p:spPr>
          <a:xfrm>
            <a:off x="6777"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25" name="TextBox 24">
            <a:extLst>
              <a:ext uri="{FF2B5EF4-FFF2-40B4-BE49-F238E27FC236}">
                <a16:creationId xmlns:a16="http://schemas.microsoft.com/office/drawing/2014/main" id="{1C9F3A1C-B5C9-4FA1-8C04-EEEB4C523F81}"/>
              </a:ext>
            </a:extLst>
          </p:cNvPr>
          <p:cNvSpPr txBox="1"/>
          <p:nvPr/>
        </p:nvSpPr>
        <p:spPr>
          <a:xfrm>
            <a:off x="1775958"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26" name="TextBox 25">
            <a:extLst>
              <a:ext uri="{FF2B5EF4-FFF2-40B4-BE49-F238E27FC236}">
                <a16:creationId xmlns:a16="http://schemas.microsoft.com/office/drawing/2014/main" id="{7E62ECBE-8B7A-4474-A266-92B74F017F7B}"/>
              </a:ext>
            </a:extLst>
          </p:cNvPr>
          <p:cNvSpPr txBox="1"/>
          <p:nvPr/>
        </p:nvSpPr>
        <p:spPr>
          <a:xfrm>
            <a:off x="3188764"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16" name="TextBox 15">
            <a:extLst>
              <a:ext uri="{FF2B5EF4-FFF2-40B4-BE49-F238E27FC236}">
                <a16:creationId xmlns:a16="http://schemas.microsoft.com/office/drawing/2014/main" id="{6D455732-D985-421E-B61C-4FFD7BCBADE0}"/>
              </a:ext>
            </a:extLst>
          </p:cNvPr>
          <p:cNvSpPr txBox="1"/>
          <p:nvPr/>
        </p:nvSpPr>
        <p:spPr>
          <a:xfrm>
            <a:off x="4914156" y="1068569"/>
            <a:ext cx="1798890" cy="369332"/>
          </a:xfrm>
          <a:prstGeom prst="rect">
            <a:avLst/>
          </a:prstGeom>
          <a:noFill/>
        </p:spPr>
        <p:txBody>
          <a:bodyPr wrap="none" rtlCol="0">
            <a:spAutoFit/>
          </a:bodyPr>
          <a:lstStyle/>
          <a:p>
            <a:r>
              <a:rPr lang="en-US" b="1" dirty="0">
                <a:solidFill>
                  <a:srgbClr val="FFFFFF"/>
                </a:solidFill>
                <a:latin typeface="+mj-lt"/>
              </a:rPr>
              <a:t>Git and GitHub</a:t>
            </a:r>
          </a:p>
        </p:txBody>
      </p:sp>
      <p:sp>
        <p:nvSpPr>
          <p:cNvPr id="17" name="TextBox 16">
            <a:extLst>
              <a:ext uri="{FF2B5EF4-FFF2-40B4-BE49-F238E27FC236}">
                <a16:creationId xmlns:a16="http://schemas.microsoft.com/office/drawing/2014/main" id="{EE7D8DB8-750B-4934-B32A-3107A56AB6C7}"/>
              </a:ext>
            </a:extLst>
          </p:cNvPr>
          <p:cNvSpPr txBox="1"/>
          <p:nvPr/>
        </p:nvSpPr>
        <p:spPr>
          <a:xfrm>
            <a:off x="7405701" y="1068569"/>
            <a:ext cx="1075936" cy="369332"/>
          </a:xfrm>
          <a:prstGeom prst="rect">
            <a:avLst/>
          </a:prstGeom>
          <a:noFill/>
        </p:spPr>
        <p:txBody>
          <a:bodyPr wrap="none" rtlCol="0">
            <a:spAutoFit/>
          </a:bodyPr>
          <a:lstStyle/>
          <a:p>
            <a:r>
              <a:rPr lang="en-US" b="1" dirty="0">
                <a:solidFill>
                  <a:srgbClr val="FFFCFD"/>
                </a:solidFill>
                <a:latin typeface="+mj-lt"/>
              </a:rPr>
              <a:t>VS Code</a:t>
            </a:r>
          </a:p>
        </p:txBody>
      </p:sp>
      <p:sp>
        <p:nvSpPr>
          <p:cNvPr id="18" name="TextBox 17">
            <a:extLst>
              <a:ext uri="{FF2B5EF4-FFF2-40B4-BE49-F238E27FC236}">
                <a16:creationId xmlns:a16="http://schemas.microsoft.com/office/drawing/2014/main" id="{4F42A4B5-D2D7-4915-AB85-68DAB2436478}"/>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4" name="TextBox 3">
            <a:extLst>
              <a:ext uri="{FF2B5EF4-FFF2-40B4-BE49-F238E27FC236}">
                <a16:creationId xmlns:a16="http://schemas.microsoft.com/office/drawing/2014/main" id="{94B3E6B5-4ADB-4D44-AFDF-DD23A9423082}"/>
              </a:ext>
            </a:extLst>
          </p:cNvPr>
          <p:cNvSpPr txBox="1"/>
          <p:nvPr/>
        </p:nvSpPr>
        <p:spPr>
          <a:xfrm>
            <a:off x="9156624" y="1065350"/>
            <a:ext cx="979755" cy="369332"/>
          </a:xfrm>
          <a:prstGeom prst="rect">
            <a:avLst/>
          </a:prstGeom>
          <a:noFill/>
        </p:spPr>
        <p:txBody>
          <a:bodyPr wrap="none" rtlCol="0">
            <a:spAutoFit/>
          </a:bodyPr>
          <a:lstStyle/>
          <a:p>
            <a:r>
              <a:rPr lang="en-US" b="1" dirty="0">
                <a:solidFill>
                  <a:srgbClr val="FFFCFD"/>
                </a:solidFill>
                <a:latin typeface="+mj-lt"/>
              </a:rPr>
              <a:t>Laravel</a:t>
            </a:r>
          </a:p>
        </p:txBody>
      </p:sp>
      <p:sp>
        <p:nvSpPr>
          <p:cNvPr id="27" name="TextBox 26">
            <a:extLst>
              <a:ext uri="{FF2B5EF4-FFF2-40B4-BE49-F238E27FC236}">
                <a16:creationId xmlns:a16="http://schemas.microsoft.com/office/drawing/2014/main" id="{E9F1F583-61C3-4097-B1B5-6438C250EDD6}"/>
              </a:ext>
            </a:extLst>
          </p:cNvPr>
          <p:cNvSpPr txBox="1"/>
          <p:nvPr/>
        </p:nvSpPr>
        <p:spPr>
          <a:xfrm>
            <a:off x="10616470" y="1065350"/>
            <a:ext cx="1007007" cy="369332"/>
          </a:xfrm>
          <a:prstGeom prst="rect">
            <a:avLst/>
          </a:prstGeom>
          <a:noFill/>
        </p:spPr>
        <p:txBody>
          <a:bodyPr wrap="none" rtlCol="0">
            <a:spAutoFit/>
          </a:bodyPr>
          <a:lstStyle/>
          <a:p>
            <a:r>
              <a:rPr lang="en-US" b="1" dirty="0">
                <a:solidFill>
                  <a:srgbClr val="000000"/>
                </a:solidFill>
                <a:latin typeface="+mj-lt"/>
              </a:rPr>
              <a:t>XAMPP</a:t>
            </a:r>
          </a:p>
        </p:txBody>
      </p:sp>
      <p:sp>
        <p:nvSpPr>
          <p:cNvPr id="29" name="TextBox 28">
            <a:extLst>
              <a:ext uri="{FF2B5EF4-FFF2-40B4-BE49-F238E27FC236}">
                <a16:creationId xmlns:a16="http://schemas.microsoft.com/office/drawing/2014/main" id="{B02D8AB7-E600-4C91-9BDA-B1DBD556EA0F}"/>
              </a:ext>
            </a:extLst>
          </p:cNvPr>
          <p:cNvSpPr txBox="1"/>
          <p:nvPr/>
        </p:nvSpPr>
        <p:spPr>
          <a:xfrm>
            <a:off x="12103568" y="1074436"/>
            <a:ext cx="1677062" cy="369332"/>
          </a:xfrm>
          <a:prstGeom prst="rect">
            <a:avLst/>
          </a:prstGeom>
          <a:noFill/>
        </p:spPr>
        <p:txBody>
          <a:bodyPr wrap="none" rtlCol="0">
            <a:spAutoFit/>
          </a:bodyPr>
          <a:lstStyle/>
          <a:p>
            <a:r>
              <a:rPr lang="en-US" b="1" dirty="0">
                <a:solidFill>
                  <a:srgbClr val="000000"/>
                </a:solidFill>
                <a:latin typeface="+mj-lt"/>
              </a:rPr>
              <a:t> Tailwind CSS</a:t>
            </a:r>
          </a:p>
        </p:txBody>
      </p:sp>
      <p:pic>
        <p:nvPicPr>
          <p:cNvPr id="5" name="Graphic 4">
            <a:extLst>
              <a:ext uri="{FF2B5EF4-FFF2-40B4-BE49-F238E27FC236}">
                <a16:creationId xmlns:a16="http://schemas.microsoft.com/office/drawing/2014/main" id="{DDE330E4-0434-46D7-8AE2-51A91480CF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6591" y="2252102"/>
            <a:ext cx="2696552" cy="2734796"/>
          </a:xfrm>
          <a:prstGeom prst="rect">
            <a:avLst/>
          </a:prstGeom>
        </p:spPr>
      </p:pic>
    </p:spTree>
    <p:extLst>
      <p:ext uri="{BB962C8B-B14F-4D97-AF65-F5344CB8AC3E}">
        <p14:creationId xmlns:p14="http://schemas.microsoft.com/office/powerpoint/2010/main" val="1520363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0E10B2B9-04AB-4553-A98C-577749492B60}"/>
              </a:ext>
            </a:extLst>
          </p:cNvPr>
          <p:cNvSpPr/>
          <p:nvPr/>
        </p:nvSpPr>
        <p:spPr>
          <a:xfrm>
            <a:off x="10216711" y="916074"/>
            <a:ext cx="1677062" cy="713232"/>
          </a:xfrm>
          <a:prstGeom prst="round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C9B4"/>
              </a:solidFill>
            </a:endParaRPr>
          </a:p>
        </p:txBody>
      </p:sp>
      <p:sp>
        <p:nvSpPr>
          <p:cNvPr id="2" name="Rectangle 1">
            <a:extLst>
              <a:ext uri="{FF2B5EF4-FFF2-40B4-BE49-F238E27FC236}">
                <a16:creationId xmlns:a16="http://schemas.microsoft.com/office/drawing/2014/main" id="{8C09C02D-E6DC-4AA8-9279-DEAA6E014FA3}"/>
              </a:ext>
            </a:extLst>
          </p:cNvPr>
          <p:cNvSpPr/>
          <p:nvPr/>
        </p:nvSpPr>
        <p:spPr>
          <a:xfrm>
            <a:off x="0" y="1509486"/>
            <a:ext cx="12192000" cy="5348514"/>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CFD"/>
              </a:solidFill>
            </a:endParaRPr>
          </a:p>
        </p:txBody>
      </p:sp>
      <p:sp>
        <p:nvSpPr>
          <p:cNvPr id="11" name="TextBox 10">
            <a:extLst>
              <a:ext uri="{FF2B5EF4-FFF2-40B4-BE49-F238E27FC236}">
                <a16:creationId xmlns:a16="http://schemas.microsoft.com/office/drawing/2014/main" id="{ACC957D7-7C45-4A92-A699-701DA9BE5A13}"/>
              </a:ext>
            </a:extLst>
          </p:cNvPr>
          <p:cNvSpPr txBox="1"/>
          <p:nvPr/>
        </p:nvSpPr>
        <p:spPr>
          <a:xfrm>
            <a:off x="515146" y="2037113"/>
            <a:ext cx="7162911" cy="3477875"/>
          </a:xfrm>
          <a:prstGeom prst="rect">
            <a:avLst/>
          </a:prstGeom>
          <a:noFill/>
        </p:spPr>
        <p:txBody>
          <a:bodyPr wrap="square" rtlCol="0">
            <a:spAutoFit/>
          </a:bodyPr>
          <a:lstStyle/>
          <a:p>
            <a:r>
              <a:rPr lang="en-US" sz="3000" b="1" dirty="0">
                <a:solidFill>
                  <a:srgbClr val="000000"/>
                </a:solidFill>
              </a:rPr>
              <a:t>Modern and customizable CSS utility framework.</a:t>
            </a:r>
          </a:p>
          <a:p>
            <a:endParaRPr lang="en-US" sz="1600" dirty="0">
              <a:solidFill>
                <a:srgbClr val="000000"/>
              </a:solidFill>
            </a:endParaRPr>
          </a:p>
          <a:p>
            <a:pPr marL="285750" indent="-285750" algn="l">
              <a:buFont typeface="Arial" panose="020B0604020202020204" pitchFamily="34" charset="0"/>
              <a:buChar char="•"/>
            </a:pPr>
            <a:r>
              <a:rPr lang="en-US" sz="1600" b="0" i="0" dirty="0">
                <a:solidFill>
                  <a:srgbClr val="000000"/>
                </a:solidFill>
                <a:effectLst/>
              </a:rPr>
              <a:t>A utility-first CSS framework.</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Emphasizes building designs through pre-defined utility classes.</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Enables rapid and highly customizable styling.</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Provides a low-level utility approach for flexibility and speed.</a:t>
            </a:r>
          </a:p>
          <a:p>
            <a:pPr marL="285750" indent="-285750" algn="l">
              <a:buFont typeface="Arial" panose="020B0604020202020204" pitchFamily="34" charset="0"/>
              <a:buChar char="•"/>
            </a:pPr>
            <a:endParaRPr lang="en-US" sz="1600" b="0" i="0" dirty="0">
              <a:solidFill>
                <a:srgbClr val="000000"/>
              </a:solidFill>
              <a:effectLst/>
            </a:endParaRPr>
          </a:p>
          <a:p>
            <a:pPr marL="285750" indent="-285750" algn="l">
              <a:buFont typeface="Arial" panose="020B0604020202020204" pitchFamily="34" charset="0"/>
              <a:buChar char="•"/>
            </a:pPr>
            <a:r>
              <a:rPr lang="en-US" sz="1600" b="0" i="0" dirty="0">
                <a:solidFill>
                  <a:srgbClr val="000000"/>
                </a:solidFill>
                <a:effectLst/>
              </a:rPr>
              <a:t>Popular for creating modern and responsive web interfaces.</a:t>
            </a:r>
          </a:p>
        </p:txBody>
      </p:sp>
      <p:sp>
        <p:nvSpPr>
          <p:cNvPr id="15" name="TextBox 14">
            <a:extLst>
              <a:ext uri="{FF2B5EF4-FFF2-40B4-BE49-F238E27FC236}">
                <a16:creationId xmlns:a16="http://schemas.microsoft.com/office/drawing/2014/main" id="{F7D3DFE3-8973-4A43-A8E3-7376F1A523F7}"/>
              </a:ext>
            </a:extLst>
          </p:cNvPr>
          <p:cNvSpPr txBox="1"/>
          <p:nvPr/>
        </p:nvSpPr>
        <p:spPr>
          <a:xfrm>
            <a:off x="-4494297" y="1085170"/>
            <a:ext cx="877163" cy="369332"/>
          </a:xfrm>
          <a:prstGeom prst="rect">
            <a:avLst/>
          </a:prstGeom>
          <a:noFill/>
        </p:spPr>
        <p:txBody>
          <a:bodyPr wrap="none" rtlCol="0">
            <a:spAutoFit/>
          </a:bodyPr>
          <a:lstStyle/>
          <a:p>
            <a:r>
              <a:rPr lang="en-US" b="1" dirty="0">
                <a:solidFill>
                  <a:srgbClr val="FFFFFF"/>
                </a:solidFill>
                <a:latin typeface="+mj-lt"/>
              </a:rPr>
              <a:t>HTML</a:t>
            </a:r>
          </a:p>
        </p:txBody>
      </p:sp>
      <p:sp>
        <p:nvSpPr>
          <p:cNvPr id="23" name="TextBox 22">
            <a:extLst>
              <a:ext uri="{FF2B5EF4-FFF2-40B4-BE49-F238E27FC236}">
                <a16:creationId xmlns:a16="http://schemas.microsoft.com/office/drawing/2014/main" id="{928C5E24-E406-4C04-8868-DCCAC86D5788}"/>
              </a:ext>
            </a:extLst>
          </p:cNvPr>
          <p:cNvSpPr txBox="1"/>
          <p:nvPr/>
        </p:nvSpPr>
        <p:spPr>
          <a:xfrm>
            <a:off x="-3048135" y="1085170"/>
            <a:ext cx="671979" cy="369332"/>
          </a:xfrm>
          <a:prstGeom prst="rect">
            <a:avLst/>
          </a:prstGeom>
          <a:noFill/>
        </p:spPr>
        <p:txBody>
          <a:bodyPr wrap="none" rtlCol="0">
            <a:spAutoFit/>
          </a:bodyPr>
          <a:lstStyle/>
          <a:p>
            <a:r>
              <a:rPr lang="en-US" b="1" dirty="0">
                <a:solidFill>
                  <a:srgbClr val="FFFFFF"/>
                </a:solidFill>
                <a:latin typeface="+mj-lt"/>
              </a:rPr>
              <a:t> CSS</a:t>
            </a:r>
          </a:p>
        </p:txBody>
      </p:sp>
      <p:sp>
        <p:nvSpPr>
          <p:cNvPr id="24" name="TextBox 23">
            <a:extLst>
              <a:ext uri="{FF2B5EF4-FFF2-40B4-BE49-F238E27FC236}">
                <a16:creationId xmlns:a16="http://schemas.microsoft.com/office/drawing/2014/main" id="{C108A3A7-509D-4B15-9778-4DB14A95274C}"/>
              </a:ext>
            </a:extLst>
          </p:cNvPr>
          <p:cNvSpPr txBox="1"/>
          <p:nvPr/>
        </p:nvSpPr>
        <p:spPr>
          <a:xfrm>
            <a:off x="-1880080" y="1074436"/>
            <a:ext cx="1273105" cy="369332"/>
          </a:xfrm>
          <a:prstGeom prst="rect">
            <a:avLst/>
          </a:prstGeom>
          <a:noFill/>
        </p:spPr>
        <p:txBody>
          <a:bodyPr wrap="none" rtlCol="0">
            <a:spAutoFit/>
          </a:bodyPr>
          <a:lstStyle/>
          <a:p>
            <a:r>
              <a:rPr lang="en-US" b="1" dirty="0">
                <a:solidFill>
                  <a:srgbClr val="FFFFFF"/>
                </a:solidFill>
                <a:latin typeface="+mj-lt"/>
              </a:rPr>
              <a:t>JavaScript</a:t>
            </a:r>
          </a:p>
        </p:txBody>
      </p:sp>
      <p:sp>
        <p:nvSpPr>
          <p:cNvPr id="25" name="TextBox 24">
            <a:extLst>
              <a:ext uri="{FF2B5EF4-FFF2-40B4-BE49-F238E27FC236}">
                <a16:creationId xmlns:a16="http://schemas.microsoft.com/office/drawing/2014/main" id="{1C9F3A1C-B5C9-4FA1-8C04-EEEB4C523F81}"/>
              </a:ext>
            </a:extLst>
          </p:cNvPr>
          <p:cNvSpPr txBox="1"/>
          <p:nvPr/>
        </p:nvSpPr>
        <p:spPr>
          <a:xfrm>
            <a:off x="-110899" y="1067484"/>
            <a:ext cx="663964" cy="369332"/>
          </a:xfrm>
          <a:prstGeom prst="rect">
            <a:avLst/>
          </a:prstGeom>
          <a:noFill/>
        </p:spPr>
        <p:txBody>
          <a:bodyPr wrap="none" rtlCol="0">
            <a:spAutoFit/>
          </a:bodyPr>
          <a:lstStyle/>
          <a:p>
            <a:r>
              <a:rPr lang="en-US" b="1" dirty="0">
                <a:solidFill>
                  <a:srgbClr val="FFFFFF"/>
                </a:solidFill>
                <a:latin typeface="+mj-lt"/>
              </a:rPr>
              <a:t>PHP</a:t>
            </a:r>
          </a:p>
        </p:txBody>
      </p:sp>
      <p:sp>
        <p:nvSpPr>
          <p:cNvPr id="26" name="TextBox 25">
            <a:extLst>
              <a:ext uri="{FF2B5EF4-FFF2-40B4-BE49-F238E27FC236}">
                <a16:creationId xmlns:a16="http://schemas.microsoft.com/office/drawing/2014/main" id="{7E62ECBE-8B7A-4474-A266-92B74F017F7B}"/>
              </a:ext>
            </a:extLst>
          </p:cNvPr>
          <p:cNvSpPr txBox="1"/>
          <p:nvPr/>
        </p:nvSpPr>
        <p:spPr>
          <a:xfrm>
            <a:off x="1301907" y="1065350"/>
            <a:ext cx="976549" cy="369332"/>
          </a:xfrm>
          <a:prstGeom prst="rect">
            <a:avLst/>
          </a:prstGeom>
          <a:noFill/>
        </p:spPr>
        <p:txBody>
          <a:bodyPr wrap="none" rtlCol="0">
            <a:spAutoFit/>
          </a:bodyPr>
          <a:lstStyle/>
          <a:p>
            <a:r>
              <a:rPr lang="en-US" b="1" dirty="0">
                <a:solidFill>
                  <a:srgbClr val="FFFFFF"/>
                </a:solidFill>
                <a:latin typeface="+mj-lt"/>
              </a:rPr>
              <a:t>MySQL</a:t>
            </a:r>
          </a:p>
        </p:txBody>
      </p:sp>
      <p:sp>
        <p:nvSpPr>
          <p:cNvPr id="16" name="TextBox 15">
            <a:extLst>
              <a:ext uri="{FF2B5EF4-FFF2-40B4-BE49-F238E27FC236}">
                <a16:creationId xmlns:a16="http://schemas.microsoft.com/office/drawing/2014/main" id="{6D455732-D985-421E-B61C-4FFD7BCBADE0}"/>
              </a:ext>
            </a:extLst>
          </p:cNvPr>
          <p:cNvSpPr txBox="1"/>
          <p:nvPr/>
        </p:nvSpPr>
        <p:spPr>
          <a:xfrm>
            <a:off x="3027299" y="1068569"/>
            <a:ext cx="1798890" cy="369332"/>
          </a:xfrm>
          <a:prstGeom prst="rect">
            <a:avLst/>
          </a:prstGeom>
          <a:noFill/>
        </p:spPr>
        <p:txBody>
          <a:bodyPr wrap="none" rtlCol="0">
            <a:spAutoFit/>
          </a:bodyPr>
          <a:lstStyle/>
          <a:p>
            <a:r>
              <a:rPr lang="en-US" b="1" dirty="0">
                <a:solidFill>
                  <a:srgbClr val="FFFFFF"/>
                </a:solidFill>
                <a:latin typeface="+mj-lt"/>
              </a:rPr>
              <a:t>Git and GitHub</a:t>
            </a:r>
          </a:p>
        </p:txBody>
      </p:sp>
      <p:sp>
        <p:nvSpPr>
          <p:cNvPr id="17" name="TextBox 16">
            <a:extLst>
              <a:ext uri="{FF2B5EF4-FFF2-40B4-BE49-F238E27FC236}">
                <a16:creationId xmlns:a16="http://schemas.microsoft.com/office/drawing/2014/main" id="{EE7D8DB8-750B-4934-B32A-3107A56AB6C7}"/>
              </a:ext>
            </a:extLst>
          </p:cNvPr>
          <p:cNvSpPr txBox="1"/>
          <p:nvPr/>
        </p:nvSpPr>
        <p:spPr>
          <a:xfrm>
            <a:off x="5518844" y="1068569"/>
            <a:ext cx="1075936" cy="369332"/>
          </a:xfrm>
          <a:prstGeom prst="rect">
            <a:avLst/>
          </a:prstGeom>
          <a:noFill/>
        </p:spPr>
        <p:txBody>
          <a:bodyPr wrap="none" rtlCol="0">
            <a:spAutoFit/>
          </a:bodyPr>
          <a:lstStyle/>
          <a:p>
            <a:r>
              <a:rPr lang="en-US" b="1" dirty="0">
                <a:solidFill>
                  <a:srgbClr val="FFFCFD"/>
                </a:solidFill>
                <a:latin typeface="+mj-lt"/>
              </a:rPr>
              <a:t>VS Code</a:t>
            </a:r>
          </a:p>
        </p:txBody>
      </p:sp>
      <p:sp>
        <p:nvSpPr>
          <p:cNvPr id="18" name="TextBox 17">
            <a:extLst>
              <a:ext uri="{FF2B5EF4-FFF2-40B4-BE49-F238E27FC236}">
                <a16:creationId xmlns:a16="http://schemas.microsoft.com/office/drawing/2014/main" id="{4F42A4B5-D2D7-4915-AB85-68DAB2436478}"/>
              </a:ext>
            </a:extLst>
          </p:cNvPr>
          <p:cNvSpPr txBox="1"/>
          <p:nvPr/>
        </p:nvSpPr>
        <p:spPr>
          <a:xfrm>
            <a:off x="3048762" y="200286"/>
            <a:ext cx="6094476" cy="707886"/>
          </a:xfrm>
          <a:prstGeom prst="rect">
            <a:avLst/>
          </a:prstGeom>
          <a:noFill/>
        </p:spPr>
        <p:txBody>
          <a:bodyPr wrap="square">
            <a:spAutoFit/>
          </a:bodyPr>
          <a:lstStyle/>
          <a:p>
            <a:pPr algn="ctr"/>
            <a:r>
              <a:rPr lang="en-US" sz="4000" b="1" dirty="0">
                <a:solidFill>
                  <a:srgbClr val="FFF5E4"/>
                </a:solidFill>
                <a:latin typeface="+mj-lt"/>
              </a:rPr>
              <a:t>Technology Used</a:t>
            </a:r>
          </a:p>
        </p:txBody>
      </p:sp>
      <p:sp>
        <p:nvSpPr>
          <p:cNvPr id="4" name="TextBox 3">
            <a:extLst>
              <a:ext uri="{FF2B5EF4-FFF2-40B4-BE49-F238E27FC236}">
                <a16:creationId xmlns:a16="http://schemas.microsoft.com/office/drawing/2014/main" id="{94B3E6B5-4ADB-4D44-AFDF-DD23A9423082}"/>
              </a:ext>
            </a:extLst>
          </p:cNvPr>
          <p:cNvSpPr txBox="1"/>
          <p:nvPr/>
        </p:nvSpPr>
        <p:spPr>
          <a:xfrm>
            <a:off x="7269767" y="1065350"/>
            <a:ext cx="979755" cy="369332"/>
          </a:xfrm>
          <a:prstGeom prst="rect">
            <a:avLst/>
          </a:prstGeom>
          <a:noFill/>
        </p:spPr>
        <p:txBody>
          <a:bodyPr wrap="none" rtlCol="0">
            <a:spAutoFit/>
          </a:bodyPr>
          <a:lstStyle/>
          <a:p>
            <a:r>
              <a:rPr lang="en-US" b="1" dirty="0">
                <a:solidFill>
                  <a:srgbClr val="FFFCFD"/>
                </a:solidFill>
                <a:latin typeface="+mj-lt"/>
              </a:rPr>
              <a:t>Laravel</a:t>
            </a:r>
          </a:p>
        </p:txBody>
      </p:sp>
      <p:sp>
        <p:nvSpPr>
          <p:cNvPr id="27" name="TextBox 26">
            <a:extLst>
              <a:ext uri="{FF2B5EF4-FFF2-40B4-BE49-F238E27FC236}">
                <a16:creationId xmlns:a16="http://schemas.microsoft.com/office/drawing/2014/main" id="{E9F1F583-61C3-4097-B1B5-6438C250EDD6}"/>
              </a:ext>
            </a:extLst>
          </p:cNvPr>
          <p:cNvSpPr txBox="1"/>
          <p:nvPr/>
        </p:nvSpPr>
        <p:spPr>
          <a:xfrm>
            <a:off x="8729613" y="1065350"/>
            <a:ext cx="1007007" cy="369332"/>
          </a:xfrm>
          <a:prstGeom prst="rect">
            <a:avLst/>
          </a:prstGeom>
          <a:noFill/>
        </p:spPr>
        <p:txBody>
          <a:bodyPr wrap="none" rtlCol="0">
            <a:spAutoFit/>
          </a:bodyPr>
          <a:lstStyle/>
          <a:p>
            <a:r>
              <a:rPr lang="en-US" b="1" dirty="0">
                <a:solidFill>
                  <a:srgbClr val="FFFCFD"/>
                </a:solidFill>
                <a:latin typeface="+mj-lt"/>
              </a:rPr>
              <a:t>XAMPP</a:t>
            </a:r>
          </a:p>
        </p:txBody>
      </p:sp>
      <p:sp>
        <p:nvSpPr>
          <p:cNvPr id="29" name="TextBox 28">
            <a:extLst>
              <a:ext uri="{FF2B5EF4-FFF2-40B4-BE49-F238E27FC236}">
                <a16:creationId xmlns:a16="http://schemas.microsoft.com/office/drawing/2014/main" id="{B02D8AB7-E600-4C91-9BDA-B1DBD556EA0F}"/>
              </a:ext>
            </a:extLst>
          </p:cNvPr>
          <p:cNvSpPr txBox="1"/>
          <p:nvPr/>
        </p:nvSpPr>
        <p:spPr>
          <a:xfrm>
            <a:off x="10216711" y="1074436"/>
            <a:ext cx="1677062" cy="369332"/>
          </a:xfrm>
          <a:prstGeom prst="rect">
            <a:avLst/>
          </a:prstGeom>
          <a:noFill/>
        </p:spPr>
        <p:txBody>
          <a:bodyPr wrap="none" rtlCol="0">
            <a:spAutoFit/>
          </a:bodyPr>
          <a:lstStyle/>
          <a:p>
            <a:r>
              <a:rPr lang="en-US" b="1" dirty="0">
                <a:solidFill>
                  <a:srgbClr val="000000"/>
                </a:solidFill>
                <a:latin typeface="+mj-lt"/>
              </a:rPr>
              <a:t> Tailwind CSS</a:t>
            </a:r>
          </a:p>
        </p:txBody>
      </p:sp>
      <p:pic>
        <p:nvPicPr>
          <p:cNvPr id="12" name="Graphic 11">
            <a:extLst>
              <a:ext uri="{FF2B5EF4-FFF2-40B4-BE49-F238E27FC236}">
                <a16:creationId xmlns:a16="http://schemas.microsoft.com/office/drawing/2014/main" id="{27DD34C0-8C13-4408-8B13-F2DA1A9B4AF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19509" y="3310211"/>
            <a:ext cx="4533862" cy="557876"/>
          </a:xfrm>
          <a:prstGeom prst="rect">
            <a:avLst/>
          </a:prstGeom>
        </p:spPr>
      </p:pic>
    </p:spTree>
    <p:extLst>
      <p:ext uri="{BB962C8B-B14F-4D97-AF65-F5344CB8AC3E}">
        <p14:creationId xmlns:p14="http://schemas.microsoft.com/office/powerpoint/2010/main" val="1687097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4D588E"/>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197615-F93F-4E18-9772-C85CC5047473}"/>
              </a:ext>
            </a:extLst>
          </p:cNvPr>
          <p:cNvSpPr txBox="1"/>
          <p:nvPr/>
        </p:nvSpPr>
        <p:spPr>
          <a:xfrm>
            <a:off x="495300" y="2459504"/>
            <a:ext cx="11201400" cy="1938992"/>
          </a:xfrm>
          <a:prstGeom prst="rect">
            <a:avLst/>
          </a:prstGeom>
          <a:noFill/>
        </p:spPr>
        <p:txBody>
          <a:bodyPr wrap="square">
            <a:spAutoFit/>
          </a:bodyPr>
          <a:lstStyle/>
          <a:p>
            <a:pPr algn="ctr"/>
            <a:r>
              <a:rPr lang="en-US" sz="12000" b="1" dirty="0">
                <a:solidFill>
                  <a:srgbClr val="FFF5E4"/>
                </a:solidFill>
                <a:latin typeface="+mj-lt"/>
              </a:rPr>
              <a:t>Conclusion</a:t>
            </a:r>
          </a:p>
        </p:txBody>
      </p:sp>
    </p:spTree>
    <p:extLst>
      <p:ext uri="{BB962C8B-B14F-4D97-AF65-F5344CB8AC3E}">
        <p14:creationId xmlns:p14="http://schemas.microsoft.com/office/powerpoint/2010/main" val="4209767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197615-F93F-4E18-9772-C85CC5047473}"/>
              </a:ext>
            </a:extLst>
          </p:cNvPr>
          <p:cNvSpPr txBox="1"/>
          <p:nvPr/>
        </p:nvSpPr>
        <p:spPr>
          <a:xfrm>
            <a:off x="495300" y="444500"/>
            <a:ext cx="11201400" cy="707886"/>
          </a:xfrm>
          <a:prstGeom prst="rect">
            <a:avLst/>
          </a:prstGeom>
          <a:noFill/>
        </p:spPr>
        <p:txBody>
          <a:bodyPr wrap="square">
            <a:spAutoFit/>
          </a:bodyPr>
          <a:lstStyle/>
          <a:p>
            <a:pPr algn="ctr"/>
            <a:r>
              <a:rPr lang="en-US" sz="4000" b="1" dirty="0">
                <a:solidFill>
                  <a:srgbClr val="FFFCFD"/>
                </a:solidFill>
                <a:latin typeface="+mj-lt"/>
              </a:rPr>
              <a:t>Conclusion</a:t>
            </a:r>
          </a:p>
        </p:txBody>
      </p:sp>
      <p:sp>
        <p:nvSpPr>
          <p:cNvPr id="3" name="TextBox 2">
            <a:extLst>
              <a:ext uri="{FF2B5EF4-FFF2-40B4-BE49-F238E27FC236}">
                <a16:creationId xmlns:a16="http://schemas.microsoft.com/office/drawing/2014/main" id="{5B592300-9EE6-4715-AA51-AD4EDE563DC7}"/>
              </a:ext>
            </a:extLst>
          </p:cNvPr>
          <p:cNvSpPr txBox="1"/>
          <p:nvPr/>
        </p:nvSpPr>
        <p:spPr>
          <a:xfrm>
            <a:off x="495300" y="2028617"/>
            <a:ext cx="11201400" cy="3077766"/>
          </a:xfrm>
          <a:prstGeom prst="rect">
            <a:avLst/>
          </a:prstGeom>
          <a:noFill/>
        </p:spPr>
        <p:txBody>
          <a:bodyPr wrap="square" rtlCol="0">
            <a:spAutoFit/>
          </a:bodyPr>
          <a:lstStyle/>
          <a:p>
            <a:r>
              <a:rPr lang="en-US" sz="3200" b="1" dirty="0">
                <a:solidFill>
                  <a:srgbClr val="FFFCFD"/>
                </a:solidFill>
              </a:rPr>
              <a:t>1. Current Stage and Functionality:</a:t>
            </a:r>
          </a:p>
          <a:p>
            <a:endParaRPr lang="en-US" dirty="0">
              <a:solidFill>
                <a:srgbClr val="FFFCFD"/>
              </a:solidFill>
            </a:endParaRPr>
          </a:p>
          <a:p>
            <a:pPr marL="285750" indent="-285750">
              <a:buFont typeface="Arial" panose="020B0604020202020204" pitchFamily="34" charset="0"/>
              <a:buChar char="•"/>
            </a:pPr>
            <a:r>
              <a:rPr lang="en-US" dirty="0">
                <a:solidFill>
                  <a:srgbClr val="FFFCFD"/>
                </a:solidFill>
              </a:rPr>
              <a:t>The MedAppoint: Doctor Appointment System is in its initial stage, with all modules functioning efficiently.</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The admin has the capability to add more doctors of different specialties, enhancing the system's versatility and service offerings.</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The system allows for scheduling appointments and incorporates patient feedback mechanisms to improve service quality.</a:t>
            </a:r>
          </a:p>
        </p:txBody>
      </p:sp>
    </p:spTree>
    <p:extLst>
      <p:ext uri="{BB962C8B-B14F-4D97-AF65-F5344CB8AC3E}">
        <p14:creationId xmlns:p14="http://schemas.microsoft.com/office/powerpoint/2010/main" val="1537220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D7800E-2CF0-4BA2-BFFC-3DFE7EB77A15}"/>
              </a:ext>
            </a:extLst>
          </p:cNvPr>
          <p:cNvSpPr txBox="1"/>
          <p:nvPr/>
        </p:nvSpPr>
        <p:spPr>
          <a:xfrm>
            <a:off x="495300" y="8916619"/>
            <a:ext cx="11201400" cy="6063198"/>
          </a:xfrm>
          <a:prstGeom prst="rect">
            <a:avLst/>
          </a:prstGeom>
          <a:noFill/>
        </p:spPr>
        <p:txBody>
          <a:bodyPr wrap="square" rtlCol="0">
            <a:spAutoFit/>
          </a:bodyPr>
          <a:lstStyle/>
          <a:p>
            <a:pPr algn="l">
              <a:buFont typeface="+mj-lt"/>
              <a:buAutoNum type="arabicPeriod"/>
            </a:pPr>
            <a:r>
              <a:rPr lang="en-US" sz="3600" b="1" i="0" dirty="0">
                <a:solidFill>
                  <a:srgbClr val="FFFCFD"/>
                </a:solidFill>
                <a:effectLst/>
              </a:rPr>
              <a:t>Project Foundation:</a:t>
            </a:r>
          </a:p>
          <a:p>
            <a:pPr algn="l"/>
            <a:endParaRPr lang="en-US" dirty="0">
              <a:solidFill>
                <a:srgbClr val="FFFCFD"/>
              </a:solidFill>
            </a:endParaRPr>
          </a:p>
          <a:p>
            <a:pPr marL="285750" indent="-285750" algn="l">
              <a:buFont typeface="Arial" panose="020B0604020202020204" pitchFamily="34" charset="0"/>
              <a:buChar char="•"/>
            </a:pPr>
            <a:r>
              <a:rPr lang="en-US" b="0" i="0" dirty="0">
                <a:solidFill>
                  <a:srgbClr val="FFFCFD"/>
                </a:solidFill>
                <a:effectLst/>
              </a:rPr>
              <a:t>Mid-term progress lays a strong foundation for completing MedAppoint: Doctor Appointment System.</a:t>
            </a:r>
          </a:p>
          <a:p>
            <a:pPr algn="l"/>
            <a:endParaRPr lang="en-US" dirty="0">
              <a:solidFill>
                <a:srgbClr val="FFFCFD"/>
              </a:solidFill>
            </a:endParaRPr>
          </a:p>
          <a:p>
            <a:pPr algn="l"/>
            <a:r>
              <a:rPr lang="en-US" sz="3600" b="1" i="0" dirty="0">
                <a:solidFill>
                  <a:srgbClr val="FFFCFD"/>
                </a:solidFill>
                <a:effectLst/>
              </a:rPr>
              <a:t>2. Module Impact:</a:t>
            </a:r>
          </a:p>
          <a:p>
            <a:pPr algn="l"/>
            <a:endParaRPr lang="en-US" dirty="0">
              <a:solidFill>
                <a:srgbClr val="FFFCFD"/>
              </a:solidFill>
            </a:endParaRPr>
          </a:p>
          <a:p>
            <a:pPr marL="285750" indent="-285750" algn="l">
              <a:buFont typeface="Arial" panose="020B0604020202020204" pitchFamily="34" charset="0"/>
              <a:buChar char="•"/>
            </a:pPr>
            <a:r>
              <a:rPr lang="en-US" b="0" i="0" dirty="0">
                <a:solidFill>
                  <a:srgbClr val="FFFCFD"/>
                </a:solidFill>
                <a:effectLst/>
              </a:rPr>
              <a:t>Patient Management ensures efficient record access.</a:t>
            </a:r>
          </a:p>
          <a:p>
            <a:pPr marL="285750" indent="-285750" algn="l">
              <a:buFont typeface="Arial" panose="020B0604020202020204" pitchFamily="34" charset="0"/>
              <a:buChar char="•"/>
            </a:pPr>
            <a:r>
              <a:rPr lang="en-US" b="0" i="0" dirty="0">
                <a:solidFill>
                  <a:srgbClr val="FFFCFD"/>
                </a:solidFill>
                <a:effectLst/>
              </a:rPr>
              <a:t>Resource Management ensures secure data handling, schedule management, and billing transparency.</a:t>
            </a:r>
          </a:p>
          <a:p>
            <a:pPr algn="l"/>
            <a:endParaRPr lang="en-US" b="0" i="0" dirty="0">
              <a:solidFill>
                <a:srgbClr val="FFFCFD"/>
              </a:solidFill>
              <a:effectLst/>
            </a:endParaRPr>
          </a:p>
          <a:p>
            <a:pPr algn="l"/>
            <a:r>
              <a:rPr lang="en-US" sz="3200" b="1" i="0" dirty="0">
                <a:solidFill>
                  <a:srgbClr val="FFFCFD"/>
                </a:solidFill>
                <a:effectLst/>
              </a:rPr>
              <a:t>3.Database and UI Impact:</a:t>
            </a:r>
          </a:p>
          <a:p>
            <a:pPr algn="l"/>
            <a:endParaRPr lang="en-US" b="0" i="0" dirty="0">
              <a:solidFill>
                <a:srgbClr val="FFFCFD"/>
              </a:solidFill>
              <a:effectLst/>
            </a:endParaRPr>
          </a:p>
          <a:p>
            <a:pPr marL="285750" indent="-285750" algn="l">
              <a:buFont typeface="Arial" panose="020B0604020202020204" pitchFamily="34" charset="0"/>
              <a:buChar char="•"/>
            </a:pPr>
            <a:r>
              <a:rPr lang="en-US" b="0" i="0" dirty="0">
                <a:solidFill>
                  <a:srgbClr val="FFFCFD"/>
                </a:solidFill>
                <a:effectLst/>
              </a:rPr>
              <a:t>Structured database design enables efficient data retrieval.</a:t>
            </a:r>
          </a:p>
          <a:p>
            <a:pPr marL="285750" indent="-285750" algn="l">
              <a:buFont typeface="Arial" panose="020B0604020202020204" pitchFamily="34" charset="0"/>
              <a:buChar char="•"/>
            </a:pPr>
            <a:r>
              <a:rPr lang="en-US" b="0" i="0" dirty="0">
                <a:solidFill>
                  <a:srgbClr val="FFFCFD"/>
                </a:solidFill>
                <a:effectLst/>
              </a:rPr>
              <a:t>User interface design prioritizes usability, enhancing system interaction.</a:t>
            </a:r>
          </a:p>
          <a:p>
            <a:pPr marL="285750" indent="-285750" algn="l">
              <a:buFont typeface="Arial" panose="020B0604020202020204" pitchFamily="34" charset="0"/>
              <a:buChar char="•"/>
            </a:pPr>
            <a:endParaRPr lang="en-US" b="0" i="0" dirty="0">
              <a:solidFill>
                <a:srgbClr val="FFFCFD"/>
              </a:solidFill>
              <a:effectLst/>
            </a:endParaRPr>
          </a:p>
          <a:p>
            <a:pPr algn="l"/>
            <a:r>
              <a:rPr lang="en-US" sz="3200" b="1" i="0" dirty="0">
                <a:solidFill>
                  <a:srgbClr val="FFFCFD"/>
                </a:solidFill>
                <a:effectLst/>
              </a:rPr>
              <a:t>4.Moving Forward:</a:t>
            </a:r>
          </a:p>
          <a:p>
            <a:pPr algn="l">
              <a:buFont typeface="+mj-lt"/>
              <a:buAutoNum type="arabicPeriod"/>
            </a:pPr>
            <a:endParaRPr lang="en-US" b="0" i="0" dirty="0">
              <a:solidFill>
                <a:srgbClr val="FFFCFD"/>
              </a:solidFill>
              <a:effectLst/>
            </a:endParaRPr>
          </a:p>
          <a:p>
            <a:pPr algn="l">
              <a:buFont typeface="+mj-lt"/>
              <a:buAutoNum type="arabicPeriod"/>
            </a:pPr>
            <a:r>
              <a:rPr lang="en-US" b="0" i="0" dirty="0">
                <a:solidFill>
                  <a:srgbClr val="FFFCFD"/>
                </a:solidFill>
                <a:effectLst/>
              </a:rPr>
              <a:t>Ongoing development to include more modules, testing, and refinement.</a:t>
            </a:r>
          </a:p>
          <a:p>
            <a:pPr algn="l">
              <a:buFont typeface="+mj-lt"/>
              <a:buAutoNum type="arabicPeriod"/>
            </a:pPr>
            <a:r>
              <a:rPr lang="en-US" b="0" i="0" dirty="0">
                <a:solidFill>
                  <a:srgbClr val="FFFCFD"/>
                </a:solidFill>
                <a:effectLst/>
              </a:rPr>
              <a:t>Goal: Deliver a robust, user-friendly system meeting patient requirements and enhancing capabilities.</a:t>
            </a:r>
          </a:p>
        </p:txBody>
      </p:sp>
      <p:sp>
        <p:nvSpPr>
          <p:cNvPr id="4" name="TextBox 3">
            <a:extLst>
              <a:ext uri="{FF2B5EF4-FFF2-40B4-BE49-F238E27FC236}">
                <a16:creationId xmlns:a16="http://schemas.microsoft.com/office/drawing/2014/main" id="{0E8C2B6D-D388-40A6-B4B4-4A32302E18CA}"/>
              </a:ext>
            </a:extLst>
          </p:cNvPr>
          <p:cNvSpPr txBox="1"/>
          <p:nvPr/>
        </p:nvSpPr>
        <p:spPr>
          <a:xfrm>
            <a:off x="4702029" y="7524572"/>
            <a:ext cx="2787943" cy="707886"/>
          </a:xfrm>
          <a:prstGeom prst="rect">
            <a:avLst/>
          </a:prstGeom>
          <a:noFill/>
        </p:spPr>
        <p:txBody>
          <a:bodyPr wrap="none" rtlCol="0">
            <a:spAutoFit/>
          </a:bodyPr>
          <a:lstStyle/>
          <a:p>
            <a:r>
              <a:rPr lang="en-US" sz="4000" b="1" dirty="0">
                <a:solidFill>
                  <a:srgbClr val="FFFCFD"/>
                </a:solidFill>
                <a:latin typeface="+mj-lt"/>
              </a:rPr>
              <a:t>Discussion</a:t>
            </a:r>
          </a:p>
        </p:txBody>
      </p:sp>
      <p:sp>
        <p:nvSpPr>
          <p:cNvPr id="3" name="TextBox 2">
            <a:extLst>
              <a:ext uri="{FF2B5EF4-FFF2-40B4-BE49-F238E27FC236}">
                <a16:creationId xmlns:a16="http://schemas.microsoft.com/office/drawing/2014/main" id="{5B592300-9EE6-4715-AA51-AD4EDE563DC7}"/>
              </a:ext>
            </a:extLst>
          </p:cNvPr>
          <p:cNvSpPr txBox="1"/>
          <p:nvPr/>
        </p:nvSpPr>
        <p:spPr>
          <a:xfrm>
            <a:off x="495300" y="1265129"/>
            <a:ext cx="11201400" cy="5463034"/>
          </a:xfrm>
          <a:prstGeom prst="rect">
            <a:avLst/>
          </a:prstGeom>
          <a:noFill/>
        </p:spPr>
        <p:txBody>
          <a:bodyPr wrap="square" rtlCol="0">
            <a:spAutoFit/>
          </a:bodyPr>
          <a:lstStyle/>
          <a:p>
            <a:r>
              <a:rPr lang="en-US" sz="3200" b="1" dirty="0">
                <a:solidFill>
                  <a:srgbClr val="FFFCFD"/>
                </a:solidFill>
              </a:rPr>
              <a:t>2. Enhancement Opportunities:</a:t>
            </a:r>
          </a:p>
          <a:p>
            <a:endParaRPr lang="en-US" sz="3200" b="1" dirty="0">
              <a:solidFill>
                <a:srgbClr val="FFFCFD"/>
              </a:solidFill>
            </a:endParaRPr>
          </a:p>
          <a:p>
            <a:pPr marL="285750" indent="-285750">
              <a:buFont typeface="Arial" panose="020B0604020202020204" pitchFamily="34" charset="0"/>
              <a:buChar char="•"/>
            </a:pPr>
            <a:r>
              <a:rPr lang="en-US" dirty="0">
                <a:solidFill>
                  <a:srgbClr val="FFFCFD"/>
                </a:solidFill>
              </a:rPr>
              <a:t>Despite being in its early stages, there are numerous opportunities for further enhancement and expansion.</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Collaboration with additional healthcare providers and institutions to broaden service coverage and reach.</a:t>
            </a:r>
          </a:p>
          <a:p>
            <a:endParaRPr lang="en-US" sz="3200" dirty="0">
              <a:solidFill>
                <a:srgbClr val="FFFCFD"/>
              </a:solidFill>
            </a:endParaRPr>
          </a:p>
          <a:p>
            <a:r>
              <a:rPr lang="en-US" sz="3200" b="1" dirty="0">
                <a:solidFill>
                  <a:srgbClr val="FFFCFD"/>
                </a:solidFill>
              </a:rPr>
              <a:t>3. Overall Aim and Impact:</a:t>
            </a:r>
          </a:p>
          <a:p>
            <a:endParaRPr lang="en-US" sz="3200" b="1" dirty="0">
              <a:solidFill>
                <a:srgbClr val="FFFCFD"/>
              </a:solidFill>
            </a:endParaRPr>
          </a:p>
          <a:p>
            <a:pPr marL="285750" indent="-285750">
              <a:buFont typeface="Arial" panose="020B0604020202020204" pitchFamily="34" charset="0"/>
              <a:buChar char="•"/>
            </a:pPr>
            <a:r>
              <a:rPr lang="en-US" dirty="0">
                <a:solidFill>
                  <a:srgbClr val="FFFCFD"/>
                </a:solidFill>
              </a:rPr>
              <a:t>The overarching aim of the MedAppoint system is to enhance the overall healthcare experience for both patients and providers.</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By streamlining appointment scheduling processes, reducing wait times, and improving accessibility to healthcare services, the system aims to contribute to better patient outcomes and satisfaction.</a:t>
            </a:r>
          </a:p>
          <a:p>
            <a:pPr marL="285750" indent="-285750">
              <a:buFont typeface="Arial" panose="020B0604020202020204" pitchFamily="34" charset="0"/>
              <a:buChar char="•"/>
            </a:pPr>
            <a:endParaRPr lang="en-US" sz="900" dirty="0">
              <a:solidFill>
                <a:srgbClr val="FFFCFD"/>
              </a:solidFill>
            </a:endParaRPr>
          </a:p>
        </p:txBody>
      </p:sp>
      <p:sp>
        <p:nvSpPr>
          <p:cNvPr id="2" name="TextBox 1">
            <a:extLst>
              <a:ext uri="{FF2B5EF4-FFF2-40B4-BE49-F238E27FC236}">
                <a16:creationId xmlns:a16="http://schemas.microsoft.com/office/drawing/2014/main" id="{E5197615-F93F-4E18-9772-C85CC5047473}"/>
              </a:ext>
            </a:extLst>
          </p:cNvPr>
          <p:cNvSpPr txBox="1"/>
          <p:nvPr/>
        </p:nvSpPr>
        <p:spPr>
          <a:xfrm>
            <a:off x="495300" y="444500"/>
            <a:ext cx="11201400" cy="707886"/>
          </a:xfrm>
          <a:prstGeom prst="rect">
            <a:avLst/>
          </a:prstGeom>
          <a:noFill/>
        </p:spPr>
        <p:txBody>
          <a:bodyPr wrap="square">
            <a:spAutoFit/>
          </a:bodyPr>
          <a:lstStyle/>
          <a:p>
            <a:pPr algn="ctr"/>
            <a:r>
              <a:rPr lang="en-US" sz="4000" b="1" dirty="0">
                <a:solidFill>
                  <a:srgbClr val="FFFCFD"/>
                </a:solidFill>
                <a:latin typeface="+mj-lt"/>
              </a:rPr>
              <a:t>Conclusion</a:t>
            </a:r>
          </a:p>
        </p:txBody>
      </p:sp>
      <p:sp>
        <p:nvSpPr>
          <p:cNvPr id="7" name="TextBox 6">
            <a:extLst>
              <a:ext uri="{FF2B5EF4-FFF2-40B4-BE49-F238E27FC236}">
                <a16:creationId xmlns:a16="http://schemas.microsoft.com/office/drawing/2014/main" id="{5D80DA87-8084-4358-8115-C25A9B2034FE}"/>
              </a:ext>
            </a:extLst>
          </p:cNvPr>
          <p:cNvSpPr txBox="1"/>
          <p:nvPr/>
        </p:nvSpPr>
        <p:spPr>
          <a:xfrm>
            <a:off x="4440739" y="-1874154"/>
            <a:ext cx="3310522" cy="707886"/>
          </a:xfrm>
          <a:prstGeom prst="rect">
            <a:avLst/>
          </a:prstGeom>
          <a:noFill/>
        </p:spPr>
        <p:txBody>
          <a:bodyPr wrap="none" rtlCol="0">
            <a:spAutoFit/>
          </a:bodyPr>
          <a:lstStyle/>
          <a:p>
            <a:r>
              <a:rPr lang="en-US" sz="4000" b="1" dirty="0">
                <a:solidFill>
                  <a:srgbClr val="000000"/>
                </a:solidFill>
                <a:latin typeface="+mj-lt"/>
              </a:rPr>
              <a:t>ER- Diagram</a:t>
            </a:r>
          </a:p>
        </p:txBody>
      </p:sp>
      <p:pic>
        <p:nvPicPr>
          <p:cNvPr id="8" name="Picture 7">
            <a:extLst>
              <a:ext uri="{FF2B5EF4-FFF2-40B4-BE49-F238E27FC236}">
                <a16:creationId xmlns:a16="http://schemas.microsoft.com/office/drawing/2014/main" id="{6D7CE62E-3F1A-464D-B217-C5A5E6848E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1776"/>
            <a:ext cx="12192000" cy="5107747"/>
          </a:xfrm>
          <a:prstGeom prst="rect">
            <a:avLst/>
          </a:prstGeom>
        </p:spPr>
      </p:pic>
    </p:spTree>
    <p:extLst>
      <p:ext uri="{BB962C8B-B14F-4D97-AF65-F5344CB8AC3E}">
        <p14:creationId xmlns:p14="http://schemas.microsoft.com/office/powerpoint/2010/main" val="3924489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EFD81D"/>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27ADE1-D0C1-4082-869E-3CFD71DCF846}"/>
              </a:ext>
            </a:extLst>
          </p:cNvPr>
          <p:cNvSpPr txBox="1"/>
          <p:nvPr/>
        </p:nvSpPr>
        <p:spPr>
          <a:xfrm>
            <a:off x="1593806" y="2613392"/>
            <a:ext cx="9004388" cy="1631216"/>
          </a:xfrm>
          <a:prstGeom prst="rect">
            <a:avLst/>
          </a:prstGeom>
          <a:noFill/>
        </p:spPr>
        <p:txBody>
          <a:bodyPr wrap="none" rtlCol="0">
            <a:spAutoFit/>
          </a:bodyPr>
          <a:lstStyle/>
          <a:p>
            <a:r>
              <a:rPr lang="en-US" sz="10000" b="1" dirty="0">
                <a:solidFill>
                  <a:srgbClr val="000000"/>
                </a:solidFill>
                <a:latin typeface="+mj-lt"/>
              </a:rPr>
              <a:t>Further Works</a:t>
            </a:r>
          </a:p>
        </p:txBody>
      </p:sp>
      <p:grpSp>
        <p:nvGrpSpPr>
          <p:cNvPr id="23" name="Group 22">
            <a:extLst>
              <a:ext uri="{FF2B5EF4-FFF2-40B4-BE49-F238E27FC236}">
                <a16:creationId xmlns:a16="http://schemas.microsoft.com/office/drawing/2014/main" id="{A7F61A0C-4EBE-4C47-A9E6-2120A579335B}"/>
              </a:ext>
            </a:extLst>
          </p:cNvPr>
          <p:cNvGrpSpPr/>
          <p:nvPr/>
        </p:nvGrpSpPr>
        <p:grpSpPr>
          <a:xfrm>
            <a:off x="811893" y="7708900"/>
            <a:ext cx="457200" cy="8575131"/>
            <a:chOff x="811893" y="7708900"/>
            <a:chExt cx="457200" cy="8575131"/>
          </a:xfrm>
        </p:grpSpPr>
        <p:sp>
          <p:nvSpPr>
            <p:cNvPr id="8" name="Rectangle 7">
              <a:extLst>
                <a:ext uri="{FF2B5EF4-FFF2-40B4-BE49-F238E27FC236}">
                  <a16:creationId xmlns:a16="http://schemas.microsoft.com/office/drawing/2014/main" id="{0013CA51-A871-4D09-ABC5-EFB0B40A1427}"/>
                </a:ext>
              </a:extLst>
            </p:cNvPr>
            <p:cNvSpPr/>
            <p:nvPr/>
          </p:nvSpPr>
          <p:spPr>
            <a:xfrm>
              <a:off x="1001487" y="7708900"/>
              <a:ext cx="83242" cy="8484828"/>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3BA530-EF02-4C13-B237-A3A1121BF8BB}"/>
                </a:ext>
              </a:extLst>
            </p:cNvPr>
            <p:cNvSpPr/>
            <p:nvPr/>
          </p:nvSpPr>
          <p:spPr>
            <a:xfrm>
              <a:off x="811893" y="7708900"/>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CC1E308-6A74-4FFA-AE3A-DF139F06718D}"/>
                </a:ext>
              </a:extLst>
            </p:cNvPr>
            <p:cNvSpPr/>
            <p:nvPr/>
          </p:nvSpPr>
          <p:spPr>
            <a:xfrm>
              <a:off x="811893" y="10414877"/>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D7965DA-8AFC-4ED4-9A56-077FF197EC9A}"/>
                </a:ext>
              </a:extLst>
            </p:cNvPr>
            <p:cNvSpPr/>
            <p:nvPr/>
          </p:nvSpPr>
          <p:spPr>
            <a:xfrm>
              <a:off x="811893" y="13120854"/>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AABAE36-D707-42CE-98C3-B70DD7163E8E}"/>
                </a:ext>
              </a:extLst>
            </p:cNvPr>
            <p:cNvSpPr/>
            <p:nvPr/>
          </p:nvSpPr>
          <p:spPr>
            <a:xfrm>
              <a:off x="811893" y="15826831"/>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35666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27ADE1-D0C1-4082-869E-3CFD71DCF846}"/>
              </a:ext>
            </a:extLst>
          </p:cNvPr>
          <p:cNvSpPr txBox="1"/>
          <p:nvPr/>
        </p:nvSpPr>
        <p:spPr>
          <a:xfrm>
            <a:off x="4240364" y="624933"/>
            <a:ext cx="3711272" cy="707886"/>
          </a:xfrm>
          <a:prstGeom prst="rect">
            <a:avLst/>
          </a:prstGeom>
          <a:noFill/>
        </p:spPr>
        <p:txBody>
          <a:bodyPr wrap="none" rtlCol="0">
            <a:spAutoFit/>
          </a:bodyPr>
          <a:lstStyle/>
          <a:p>
            <a:r>
              <a:rPr lang="en-US" sz="4000" b="1" dirty="0">
                <a:solidFill>
                  <a:srgbClr val="FFFCFD"/>
                </a:solidFill>
                <a:latin typeface="+mj-lt"/>
              </a:rPr>
              <a:t>Further Works</a:t>
            </a:r>
          </a:p>
        </p:txBody>
      </p:sp>
      <p:grpSp>
        <p:nvGrpSpPr>
          <p:cNvPr id="9" name="Group 8">
            <a:extLst>
              <a:ext uri="{FF2B5EF4-FFF2-40B4-BE49-F238E27FC236}">
                <a16:creationId xmlns:a16="http://schemas.microsoft.com/office/drawing/2014/main" id="{E341EE7B-EC51-4A6D-9354-FFA759111890}"/>
              </a:ext>
            </a:extLst>
          </p:cNvPr>
          <p:cNvGrpSpPr/>
          <p:nvPr/>
        </p:nvGrpSpPr>
        <p:grpSpPr>
          <a:xfrm>
            <a:off x="926193" y="2362200"/>
            <a:ext cx="457200" cy="8575131"/>
            <a:chOff x="811893" y="7708900"/>
            <a:chExt cx="457200" cy="8575131"/>
          </a:xfrm>
        </p:grpSpPr>
        <p:sp>
          <p:nvSpPr>
            <p:cNvPr id="10" name="Rectangle 9">
              <a:extLst>
                <a:ext uri="{FF2B5EF4-FFF2-40B4-BE49-F238E27FC236}">
                  <a16:creationId xmlns:a16="http://schemas.microsoft.com/office/drawing/2014/main" id="{415AD662-FD90-4636-B7D2-34DDA601A0BD}"/>
                </a:ext>
              </a:extLst>
            </p:cNvPr>
            <p:cNvSpPr/>
            <p:nvPr/>
          </p:nvSpPr>
          <p:spPr>
            <a:xfrm>
              <a:off x="1001487" y="7708900"/>
              <a:ext cx="83242" cy="8484828"/>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CC41615-52EE-4E19-85D4-63ABC4497390}"/>
                </a:ext>
              </a:extLst>
            </p:cNvPr>
            <p:cNvSpPr/>
            <p:nvPr/>
          </p:nvSpPr>
          <p:spPr>
            <a:xfrm>
              <a:off x="811893" y="7708900"/>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11CF70F1-F052-4D07-90FE-890B366F04D5}"/>
                </a:ext>
              </a:extLst>
            </p:cNvPr>
            <p:cNvSpPr/>
            <p:nvPr/>
          </p:nvSpPr>
          <p:spPr>
            <a:xfrm>
              <a:off x="811893" y="10414877"/>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A23F3D2-39D8-42A6-AEA5-4DDA9A141E78}"/>
                </a:ext>
              </a:extLst>
            </p:cNvPr>
            <p:cNvSpPr/>
            <p:nvPr/>
          </p:nvSpPr>
          <p:spPr>
            <a:xfrm>
              <a:off x="811893" y="13120854"/>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B87F84D-632B-4E63-9577-8C4DBA30E32F}"/>
                </a:ext>
              </a:extLst>
            </p:cNvPr>
            <p:cNvSpPr/>
            <p:nvPr/>
          </p:nvSpPr>
          <p:spPr>
            <a:xfrm>
              <a:off x="811893" y="15826831"/>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47444149-BF6D-4A0F-B27D-3DF082A0936C}"/>
              </a:ext>
            </a:extLst>
          </p:cNvPr>
          <p:cNvSpPr txBox="1"/>
          <p:nvPr/>
        </p:nvSpPr>
        <p:spPr>
          <a:xfrm>
            <a:off x="1923566" y="2213283"/>
            <a:ext cx="7525234" cy="2923877"/>
          </a:xfrm>
          <a:prstGeom prst="rect">
            <a:avLst/>
          </a:prstGeom>
          <a:noFill/>
        </p:spPr>
        <p:txBody>
          <a:bodyPr wrap="square" rtlCol="0">
            <a:spAutoFit/>
          </a:bodyPr>
          <a:lstStyle/>
          <a:p>
            <a:r>
              <a:rPr lang="en-US" sz="3200" b="1" dirty="0">
                <a:solidFill>
                  <a:srgbClr val="FFFCFD"/>
                </a:solidFill>
              </a:rPr>
              <a:t>Collaboration with Different Healthcare Providers and Institutions:</a:t>
            </a:r>
          </a:p>
          <a:p>
            <a:endParaRPr lang="en-US" sz="2000" dirty="0">
              <a:solidFill>
                <a:srgbClr val="FFFCFD"/>
              </a:solidFill>
            </a:endParaRPr>
          </a:p>
          <a:p>
            <a:pPr marL="285750" indent="-285750">
              <a:buFont typeface="Arial" panose="020B0604020202020204" pitchFamily="34" charset="0"/>
              <a:buChar char="•"/>
            </a:pPr>
            <a:r>
              <a:rPr lang="en-US" sz="2000" dirty="0">
                <a:solidFill>
                  <a:srgbClr val="FFFCFD"/>
                </a:solidFill>
              </a:rPr>
              <a:t>Establish partnerships with additional healthcare providers and institutions to expand service offerings.</a:t>
            </a:r>
          </a:p>
          <a:p>
            <a:pPr marL="285750" indent="-285750">
              <a:buFont typeface="Arial" panose="020B0604020202020204" pitchFamily="34" charset="0"/>
              <a:buChar char="•"/>
            </a:pPr>
            <a:endParaRPr lang="en-US" sz="2000" dirty="0">
              <a:solidFill>
                <a:srgbClr val="FFFCFD"/>
              </a:solidFill>
            </a:endParaRPr>
          </a:p>
          <a:p>
            <a:pPr marL="285750" indent="-285750">
              <a:buFont typeface="Arial" panose="020B0604020202020204" pitchFamily="34" charset="0"/>
              <a:buChar char="•"/>
            </a:pPr>
            <a:r>
              <a:rPr lang="en-US" sz="2000" dirty="0">
                <a:solidFill>
                  <a:srgbClr val="FFFCFD"/>
                </a:solidFill>
              </a:rPr>
              <a:t>Integrate with electronic health record (EHR) systems of collaborating institutions for seamless data exchange.</a:t>
            </a:r>
          </a:p>
        </p:txBody>
      </p:sp>
    </p:spTree>
    <p:extLst>
      <p:ext uri="{BB962C8B-B14F-4D97-AF65-F5344CB8AC3E}">
        <p14:creationId xmlns:p14="http://schemas.microsoft.com/office/powerpoint/2010/main" val="216210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27ADE1-D0C1-4082-869E-3CFD71DCF846}"/>
              </a:ext>
            </a:extLst>
          </p:cNvPr>
          <p:cNvSpPr txBox="1"/>
          <p:nvPr/>
        </p:nvSpPr>
        <p:spPr>
          <a:xfrm>
            <a:off x="4240364" y="624933"/>
            <a:ext cx="3711272" cy="707886"/>
          </a:xfrm>
          <a:prstGeom prst="rect">
            <a:avLst/>
          </a:prstGeom>
          <a:noFill/>
        </p:spPr>
        <p:txBody>
          <a:bodyPr wrap="none" rtlCol="0">
            <a:spAutoFit/>
          </a:bodyPr>
          <a:lstStyle/>
          <a:p>
            <a:r>
              <a:rPr lang="en-US" sz="4000" b="1" dirty="0">
                <a:solidFill>
                  <a:srgbClr val="FFFCFD"/>
                </a:solidFill>
                <a:latin typeface="+mj-lt"/>
              </a:rPr>
              <a:t>Further Works</a:t>
            </a:r>
          </a:p>
        </p:txBody>
      </p:sp>
      <p:grpSp>
        <p:nvGrpSpPr>
          <p:cNvPr id="9" name="Group 8">
            <a:extLst>
              <a:ext uri="{FF2B5EF4-FFF2-40B4-BE49-F238E27FC236}">
                <a16:creationId xmlns:a16="http://schemas.microsoft.com/office/drawing/2014/main" id="{E341EE7B-EC51-4A6D-9354-FFA759111890}"/>
              </a:ext>
            </a:extLst>
          </p:cNvPr>
          <p:cNvGrpSpPr/>
          <p:nvPr/>
        </p:nvGrpSpPr>
        <p:grpSpPr>
          <a:xfrm>
            <a:off x="926193" y="-742950"/>
            <a:ext cx="457200" cy="8575131"/>
            <a:chOff x="811893" y="7708900"/>
            <a:chExt cx="457200" cy="8575131"/>
          </a:xfrm>
        </p:grpSpPr>
        <p:sp>
          <p:nvSpPr>
            <p:cNvPr id="10" name="Rectangle 9">
              <a:extLst>
                <a:ext uri="{FF2B5EF4-FFF2-40B4-BE49-F238E27FC236}">
                  <a16:creationId xmlns:a16="http://schemas.microsoft.com/office/drawing/2014/main" id="{415AD662-FD90-4636-B7D2-34DDA601A0BD}"/>
                </a:ext>
              </a:extLst>
            </p:cNvPr>
            <p:cNvSpPr/>
            <p:nvPr/>
          </p:nvSpPr>
          <p:spPr>
            <a:xfrm>
              <a:off x="1001487" y="7708900"/>
              <a:ext cx="83242" cy="8484828"/>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CC41615-52EE-4E19-85D4-63ABC4497390}"/>
                </a:ext>
              </a:extLst>
            </p:cNvPr>
            <p:cNvSpPr/>
            <p:nvPr/>
          </p:nvSpPr>
          <p:spPr>
            <a:xfrm>
              <a:off x="811893" y="7708900"/>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11CF70F1-F052-4D07-90FE-890B366F04D5}"/>
                </a:ext>
              </a:extLst>
            </p:cNvPr>
            <p:cNvSpPr/>
            <p:nvPr/>
          </p:nvSpPr>
          <p:spPr>
            <a:xfrm>
              <a:off x="811893" y="10414877"/>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A23F3D2-39D8-42A6-AEA5-4DDA9A141E78}"/>
                </a:ext>
              </a:extLst>
            </p:cNvPr>
            <p:cNvSpPr/>
            <p:nvPr/>
          </p:nvSpPr>
          <p:spPr>
            <a:xfrm>
              <a:off x="811893" y="13120854"/>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B87F84D-632B-4E63-9577-8C4DBA30E32F}"/>
                </a:ext>
              </a:extLst>
            </p:cNvPr>
            <p:cNvSpPr/>
            <p:nvPr/>
          </p:nvSpPr>
          <p:spPr>
            <a:xfrm>
              <a:off x="811893" y="15826831"/>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184046E5-10E9-4CDC-A42E-4F99F5F3A73C}"/>
              </a:ext>
            </a:extLst>
          </p:cNvPr>
          <p:cNvSpPr txBox="1"/>
          <p:nvPr/>
        </p:nvSpPr>
        <p:spPr>
          <a:xfrm>
            <a:off x="1807042" y="1905506"/>
            <a:ext cx="7641758" cy="3354765"/>
          </a:xfrm>
          <a:prstGeom prst="rect">
            <a:avLst/>
          </a:prstGeom>
          <a:noFill/>
        </p:spPr>
        <p:txBody>
          <a:bodyPr wrap="square" rtlCol="0">
            <a:spAutoFit/>
          </a:bodyPr>
          <a:lstStyle/>
          <a:p>
            <a:r>
              <a:rPr lang="en-US" sz="3200" b="1" dirty="0">
                <a:solidFill>
                  <a:srgbClr val="FFFCFD"/>
                </a:solidFill>
              </a:rPr>
              <a:t>Enhanced UI and UX:</a:t>
            </a:r>
          </a:p>
          <a:p>
            <a:endParaRPr lang="en-US" sz="2000" dirty="0">
              <a:solidFill>
                <a:srgbClr val="FFFCFD"/>
              </a:solidFill>
            </a:endParaRPr>
          </a:p>
          <a:p>
            <a:pPr marL="342900" indent="-342900">
              <a:buFont typeface="Arial" panose="020B0604020202020204" pitchFamily="34" charset="0"/>
              <a:buChar char="•"/>
            </a:pPr>
            <a:r>
              <a:rPr lang="en-US" sz="2000" dirty="0">
                <a:solidFill>
                  <a:srgbClr val="FFFCFD"/>
                </a:solidFill>
              </a:rPr>
              <a:t>Redesign UI elements to improve usability and accessibility for diverse user demographics.</a:t>
            </a:r>
          </a:p>
          <a:p>
            <a:pPr marL="342900" indent="-342900">
              <a:buFont typeface="Arial" panose="020B0604020202020204" pitchFamily="34" charset="0"/>
              <a:buChar char="•"/>
            </a:pPr>
            <a:endParaRPr lang="en-US" sz="2000" dirty="0">
              <a:solidFill>
                <a:srgbClr val="FFFCFD"/>
              </a:solidFill>
            </a:endParaRPr>
          </a:p>
          <a:p>
            <a:pPr marL="342900" indent="-342900">
              <a:buFont typeface="Arial" panose="020B0604020202020204" pitchFamily="34" charset="0"/>
              <a:buChar char="•"/>
            </a:pPr>
            <a:r>
              <a:rPr lang="en-US" sz="2000" dirty="0">
                <a:solidFill>
                  <a:srgbClr val="FFFCFD"/>
                </a:solidFill>
              </a:rPr>
              <a:t>Conduct user feedback sessions to identify pain points and areas for improvement in the current UI/UX.</a:t>
            </a:r>
          </a:p>
          <a:p>
            <a:pPr marL="342900" indent="-342900">
              <a:buFont typeface="Arial" panose="020B0604020202020204" pitchFamily="34" charset="0"/>
              <a:buChar char="•"/>
            </a:pPr>
            <a:endParaRPr lang="en-US" sz="2000" dirty="0">
              <a:solidFill>
                <a:srgbClr val="FFFCFD"/>
              </a:solidFill>
            </a:endParaRPr>
          </a:p>
          <a:p>
            <a:pPr marL="342900" indent="-342900">
              <a:buFont typeface="Arial" panose="020B0604020202020204" pitchFamily="34" charset="0"/>
              <a:buChar char="•"/>
            </a:pPr>
            <a:r>
              <a:rPr lang="en-US" sz="2000" dirty="0">
                <a:solidFill>
                  <a:srgbClr val="FFFCFD"/>
                </a:solidFill>
              </a:rPr>
              <a:t>Implement responsive design principles to ensure optimal user experience across different devices and screen sizes.</a:t>
            </a:r>
            <a:endParaRPr lang="en-US" sz="2000" b="1" dirty="0">
              <a:solidFill>
                <a:srgbClr val="FFFCFD"/>
              </a:solidFill>
            </a:endParaRPr>
          </a:p>
        </p:txBody>
      </p:sp>
    </p:spTree>
    <p:extLst>
      <p:ext uri="{BB962C8B-B14F-4D97-AF65-F5344CB8AC3E}">
        <p14:creationId xmlns:p14="http://schemas.microsoft.com/office/powerpoint/2010/main" val="3308106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27ADE1-D0C1-4082-869E-3CFD71DCF846}"/>
              </a:ext>
            </a:extLst>
          </p:cNvPr>
          <p:cNvSpPr txBox="1"/>
          <p:nvPr/>
        </p:nvSpPr>
        <p:spPr>
          <a:xfrm>
            <a:off x="4240364" y="624933"/>
            <a:ext cx="3711272" cy="707886"/>
          </a:xfrm>
          <a:prstGeom prst="rect">
            <a:avLst/>
          </a:prstGeom>
          <a:noFill/>
        </p:spPr>
        <p:txBody>
          <a:bodyPr wrap="none" rtlCol="0">
            <a:spAutoFit/>
          </a:bodyPr>
          <a:lstStyle/>
          <a:p>
            <a:r>
              <a:rPr lang="en-US" sz="4000" b="1" dirty="0">
                <a:solidFill>
                  <a:srgbClr val="FFFCFD"/>
                </a:solidFill>
                <a:latin typeface="+mj-lt"/>
              </a:rPr>
              <a:t>Further Works</a:t>
            </a:r>
          </a:p>
        </p:txBody>
      </p:sp>
      <p:grpSp>
        <p:nvGrpSpPr>
          <p:cNvPr id="9" name="Group 8">
            <a:extLst>
              <a:ext uri="{FF2B5EF4-FFF2-40B4-BE49-F238E27FC236}">
                <a16:creationId xmlns:a16="http://schemas.microsoft.com/office/drawing/2014/main" id="{E341EE7B-EC51-4A6D-9354-FFA759111890}"/>
              </a:ext>
            </a:extLst>
          </p:cNvPr>
          <p:cNvGrpSpPr/>
          <p:nvPr/>
        </p:nvGrpSpPr>
        <p:grpSpPr>
          <a:xfrm>
            <a:off x="926193" y="-3467100"/>
            <a:ext cx="457200" cy="8575131"/>
            <a:chOff x="811893" y="7708900"/>
            <a:chExt cx="457200" cy="8575131"/>
          </a:xfrm>
        </p:grpSpPr>
        <p:sp>
          <p:nvSpPr>
            <p:cNvPr id="10" name="Rectangle 9">
              <a:extLst>
                <a:ext uri="{FF2B5EF4-FFF2-40B4-BE49-F238E27FC236}">
                  <a16:creationId xmlns:a16="http://schemas.microsoft.com/office/drawing/2014/main" id="{415AD662-FD90-4636-B7D2-34DDA601A0BD}"/>
                </a:ext>
              </a:extLst>
            </p:cNvPr>
            <p:cNvSpPr/>
            <p:nvPr/>
          </p:nvSpPr>
          <p:spPr>
            <a:xfrm>
              <a:off x="1001487" y="7708900"/>
              <a:ext cx="83242" cy="8484828"/>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CC41615-52EE-4E19-85D4-63ABC4497390}"/>
                </a:ext>
              </a:extLst>
            </p:cNvPr>
            <p:cNvSpPr/>
            <p:nvPr/>
          </p:nvSpPr>
          <p:spPr>
            <a:xfrm>
              <a:off x="811893" y="7708900"/>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11CF70F1-F052-4D07-90FE-890B366F04D5}"/>
                </a:ext>
              </a:extLst>
            </p:cNvPr>
            <p:cNvSpPr/>
            <p:nvPr/>
          </p:nvSpPr>
          <p:spPr>
            <a:xfrm>
              <a:off x="811893" y="10414877"/>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A23F3D2-39D8-42A6-AEA5-4DDA9A141E78}"/>
                </a:ext>
              </a:extLst>
            </p:cNvPr>
            <p:cNvSpPr/>
            <p:nvPr/>
          </p:nvSpPr>
          <p:spPr>
            <a:xfrm>
              <a:off x="811893" y="13120854"/>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B87F84D-632B-4E63-9577-8C4DBA30E32F}"/>
                </a:ext>
              </a:extLst>
            </p:cNvPr>
            <p:cNvSpPr/>
            <p:nvPr/>
          </p:nvSpPr>
          <p:spPr>
            <a:xfrm>
              <a:off x="811893" y="15826831"/>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95A5B9F2-C1FF-4167-9349-8D8AD6BF12C5}"/>
              </a:ext>
            </a:extLst>
          </p:cNvPr>
          <p:cNvSpPr txBox="1"/>
          <p:nvPr/>
        </p:nvSpPr>
        <p:spPr>
          <a:xfrm>
            <a:off x="1833563" y="1886397"/>
            <a:ext cx="7615237" cy="3077766"/>
          </a:xfrm>
          <a:prstGeom prst="rect">
            <a:avLst/>
          </a:prstGeom>
          <a:noFill/>
        </p:spPr>
        <p:txBody>
          <a:bodyPr wrap="square">
            <a:spAutoFit/>
          </a:bodyPr>
          <a:lstStyle/>
          <a:p>
            <a:r>
              <a:rPr lang="en-US" sz="3200" b="1" dirty="0">
                <a:solidFill>
                  <a:srgbClr val="FFFCFD"/>
                </a:solidFill>
              </a:rPr>
              <a:t>Strengthening Security:</a:t>
            </a:r>
          </a:p>
          <a:p>
            <a:endParaRPr lang="en-US" sz="1800" dirty="0">
              <a:solidFill>
                <a:srgbClr val="FFFCFD"/>
              </a:solidFill>
            </a:endParaRPr>
          </a:p>
          <a:p>
            <a:pPr marL="342900" indent="-342900">
              <a:buFont typeface="Arial" panose="020B0604020202020204" pitchFamily="34" charset="0"/>
              <a:buChar char="•"/>
            </a:pPr>
            <a:r>
              <a:rPr lang="en-US" sz="1800" dirty="0">
                <a:solidFill>
                  <a:srgbClr val="FFFCFD"/>
                </a:solidFill>
              </a:rPr>
              <a:t>Conduct regular security audits and vulnerability assessments to identify and address potential threats.</a:t>
            </a:r>
          </a:p>
          <a:p>
            <a:pPr marL="342900" indent="-342900">
              <a:buFont typeface="Arial" panose="020B0604020202020204" pitchFamily="34" charset="0"/>
              <a:buChar char="•"/>
            </a:pPr>
            <a:endParaRPr lang="en-US" sz="1800" dirty="0">
              <a:solidFill>
                <a:srgbClr val="FFFCFD"/>
              </a:solidFill>
            </a:endParaRPr>
          </a:p>
          <a:p>
            <a:pPr marL="342900" indent="-342900">
              <a:buFont typeface="Arial" panose="020B0604020202020204" pitchFamily="34" charset="0"/>
              <a:buChar char="•"/>
            </a:pPr>
            <a:r>
              <a:rPr lang="en-US" sz="1800" dirty="0">
                <a:solidFill>
                  <a:srgbClr val="FFFCFD"/>
                </a:solidFill>
              </a:rPr>
              <a:t>Implement multi-factor authentication for user accounts to enhance login security.</a:t>
            </a:r>
          </a:p>
          <a:p>
            <a:pPr marL="342900" indent="-342900">
              <a:buFont typeface="Arial" panose="020B0604020202020204" pitchFamily="34" charset="0"/>
              <a:buChar char="•"/>
            </a:pPr>
            <a:endParaRPr lang="en-US" sz="1800" dirty="0">
              <a:solidFill>
                <a:srgbClr val="FFFCFD"/>
              </a:solidFill>
            </a:endParaRPr>
          </a:p>
          <a:p>
            <a:pPr marL="342900" indent="-342900">
              <a:buFont typeface="Arial" panose="020B0604020202020204" pitchFamily="34" charset="0"/>
              <a:buChar char="•"/>
            </a:pPr>
            <a:r>
              <a:rPr lang="en-US" sz="1800" dirty="0">
                <a:solidFill>
                  <a:srgbClr val="FFFCFD"/>
                </a:solidFill>
              </a:rPr>
              <a:t>Encrypt sensitive data stored in the system and enforce strict access controls to prevent unauthorized access.</a:t>
            </a:r>
          </a:p>
        </p:txBody>
      </p:sp>
    </p:spTree>
    <p:extLst>
      <p:ext uri="{BB962C8B-B14F-4D97-AF65-F5344CB8AC3E}">
        <p14:creationId xmlns:p14="http://schemas.microsoft.com/office/powerpoint/2010/main" val="955934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27ADE1-D0C1-4082-869E-3CFD71DCF846}"/>
              </a:ext>
            </a:extLst>
          </p:cNvPr>
          <p:cNvSpPr txBox="1"/>
          <p:nvPr/>
        </p:nvSpPr>
        <p:spPr>
          <a:xfrm>
            <a:off x="4240364" y="624933"/>
            <a:ext cx="3711272" cy="707886"/>
          </a:xfrm>
          <a:prstGeom prst="rect">
            <a:avLst/>
          </a:prstGeom>
          <a:noFill/>
        </p:spPr>
        <p:txBody>
          <a:bodyPr wrap="none" rtlCol="0">
            <a:spAutoFit/>
          </a:bodyPr>
          <a:lstStyle/>
          <a:p>
            <a:r>
              <a:rPr lang="en-US" sz="4000" b="1" dirty="0">
                <a:solidFill>
                  <a:srgbClr val="FFFCFD"/>
                </a:solidFill>
                <a:latin typeface="+mj-lt"/>
              </a:rPr>
              <a:t>Further Works</a:t>
            </a:r>
          </a:p>
        </p:txBody>
      </p:sp>
      <p:grpSp>
        <p:nvGrpSpPr>
          <p:cNvPr id="9" name="Group 8">
            <a:extLst>
              <a:ext uri="{FF2B5EF4-FFF2-40B4-BE49-F238E27FC236}">
                <a16:creationId xmlns:a16="http://schemas.microsoft.com/office/drawing/2014/main" id="{E341EE7B-EC51-4A6D-9354-FFA759111890}"/>
              </a:ext>
            </a:extLst>
          </p:cNvPr>
          <p:cNvGrpSpPr/>
          <p:nvPr/>
        </p:nvGrpSpPr>
        <p:grpSpPr>
          <a:xfrm>
            <a:off x="926193" y="-6143625"/>
            <a:ext cx="457200" cy="8575131"/>
            <a:chOff x="811893" y="7708900"/>
            <a:chExt cx="457200" cy="8575131"/>
          </a:xfrm>
        </p:grpSpPr>
        <p:sp>
          <p:nvSpPr>
            <p:cNvPr id="10" name="Rectangle 9">
              <a:extLst>
                <a:ext uri="{FF2B5EF4-FFF2-40B4-BE49-F238E27FC236}">
                  <a16:creationId xmlns:a16="http://schemas.microsoft.com/office/drawing/2014/main" id="{415AD662-FD90-4636-B7D2-34DDA601A0BD}"/>
                </a:ext>
              </a:extLst>
            </p:cNvPr>
            <p:cNvSpPr/>
            <p:nvPr/>
          </p:nvSpPr>
          <p:spPr>
            <a:xfrm>
              <a:off x="1001487" y="7708900"/>
              <a:ext cx="83242" cy="8484828"/>
            </a:xfrm>
            <a:prstGeom prst="rect">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CC41615-52EE-4E19-85D4-63ABC4497390}"/>
                </a:ext>
              </a:extLst>
            </p:cNvPr>
            <p:cNvSpPr/>
            <p:nvPr/>
          </p:nvSpPr>
          <p:spPr>
            <a:xfrm>
              <a:off x="811893" y="7708900"/>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11CF70F1-F052-4D07-90FE-890B366F04D5}"/>
                </a:ext>
              </a:extLst>
            </p:cNvPr>
            <p:cNvSpPr/>
            <p:nvPr/>
          </p:nvSpPr>
          <p:spPr>
            <a:xfrm>
              <a:off x="811893" y="10414877"/>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A23F3D2-39D8-42A6-AEA5-4DDA9A141E78}"/>
                </a:ext>
              </a:extLst>
            </p:cNvPr>
            <p:cNvSpPr/>
            <p:nvPr/>
          </p:nvSpPr>
          <p:spPr>
            <a:xfrm>
              <a:off x="811893" y="13120854"/>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B87F84D-632B-4E63-9577-8C4DBA30E32F}"/>
                </a:ext>
              </a:extLst>
            </p:cNvPr>
            <p:cNvSpPr/>
            <p:nvPr/>
          </p:nvSpPr>
          <p:spPr>
            <a:xfrm>
              <a:off x="811893" y="15826831"/>
              <a:ext cx="457200" cy="457200"/>
            </a:xfrm>
            <a:prstGeom prst="ellipse">
              <a:avLst/>
            </a:prstGeom>
            <a:solidFill>
              <a:srgbClr val="FFFC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2D8184E0-4CB9-47A4-8BC9-E35861E5485A}"/>
              </a:ext>
            </a:extLst>
          </p:cNvPr>
          <p:cNvSpPr txBox="1"/>
          <p:nvPr/>
        </p:nvSpPr>
        <p:spPr>
          <a:xfrm>
            <a:off x="1877106" y="1899553"/>
            <a:ext cx="7571694" cy="3662541"/>
          </a:xfrm>
          <a:prstGeom prst="rect">
            <a:avLst/>
          </a:prstGeom>
          <a:noFill/>
        </p:spPr>
        <p:txBody>
          <a:bodyPr wrap="square" rtlCol="0">
            <a:spAutoFit/>
          </a:bodyPr>
          <a:lstStyle/>
          <a:p>
            <a:r>
              <a:rPr lang="en-US" sz="3200" b="1" dirty="0">
                <a:solidFill>
                  <a:srgbClr val="FFFCFD"/>
                </a:solidFill>
              </a:rPr>
              <a:t>Email Appointment Reminder:</a:t>
            </a:r>
          </a:p>
          <a:p>
            <a:endParaRPr lang="en-US" sz="2000" dirty="0">
              <a:solidFill>
                <a:srgbClr val="FFFCFD"/>
              </a:solidFill>
            </a:endParaRPr>
          </a:p>
          <a:p>
            <a:pPr marL="342900" indent="-342900">
              <a:buFont typeface="Arial" panose="020B0604020202020204" pitchFamily="34" charset="0"/>
              <a:buChar char="•"/>
            </a:pPr>
            <a:r>
              <a:rPr lang="en-US" sz="2000" dirty="0">
                <a:solidFill>
                  <a:srgbClr val="FFFCFD"/>
                </a:solidFill>
              </a:rPr>
              <a:t>Develop an automated email reminder system to notify patients of upcoming appointments.</a:t>
            </a:r>
          </a:p>
          <a:p>
            <a:pPr marL="342900" indent="-342900">
              <a:buFont typeface="Arial" panose="020B0604020202020204" pitchFamily="34" charset="0"/>
              <a:buChar char="•"/>
            </a:pPr>
            <a:endParaRPr lang="en-US" sz="2000" dirty="0">
              <a:solidFill>
                <a:srgbClr val="FFFCFD"/>
              </a:solidFill>
            </a:endParaRPr>
          </a:p>
          <a:p>
            <a:pPr marL="342900" indent="-342900">
              <a:buFont typeface="Arial" panose="020B0604020202020204" pitchFamily="34" charset="0"/>
              <a:buChar char="•"/>
            </a:pPr>
            <a:r>
              <a:rPr lang="en-US" sz="2000" dirty="0">
                <a:solidFill>
                  <a:srgbClr val="FFFCFD"/>
                </a:solidFill>
              </a:rPr>
              <a:t>Allow patients to customize reminder preferences (e.g., frequency, timing) to suit their needs.</a:t>
            </a:r>
          </a:p>
          <a:p>
            <a:endParaRPr lang="en-US" sz="2000" dirty="0">
              <a:solidFill>
                <a:srgbClr val="FFFCFD"/>
              </a:solidFill>
            </a:endParaRPr>
          </a:p>
          <a:p>
            <a:pPr marL="342900" indent="-342900">
              <a:buFont typeface="Arial" panose="020B0604020202020204" pitchFamily="34" charset="0"/>
              <a:buChar char="•"/>
            </a:pPr>
            <a:r>
              <a:rPr lang="en-US" sz="2000" dirty="0">
                <a:solidFill>
                  <a:srgbClr val="FFFCFD"/>
                </a:solidFill>
              </a:rPr>
              <a:t>Integrate appointment reminder functionality with the existing appointment scheduling system for seamless communication with patients.</a:t>
            </a:r>
            <a:endParaRPr lang="en-US" dirty="0">
              <a:solidFill>
                <a:srgbClr val="FFFCFD"/>
              </a:solidFill>
            </a:endParaRPr>
          </a:p>
        </p:txBody>
      </p:sp>
    </p:spTree>
    <p:extLst>
      <p:ext uri="{BB962C8B-B14F-4D97-AF65-F5344CB8AC3E}">
        <p14:creationId xmlns:p14="http://schemas.microsoft.com/office/powerpoint/2010/main" val="1788390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7125856-090E-4589-AD7E-502904F8F6DC}"/>
              </a:ext>
            </a:extLst>
          </p:cNvPr>
          <p:cNvSpPr txBox="1"/>
          <p:nvPr/>
        </p:nvSpPr>
        <p:spPr>
          <a:xfrm>
            <a:off x="1606361" y="10225459"/>
            <a:ext cx="667170" cy="1477328"/>
          </a:xfrm>
          <a:prstGeom prst="rect">
            <a:avLst/>
          </a:prstGeom>
          <a:noFill/>
        </p:spPr>
        <p:txBody>
          <a:bodyPr wrap="square" rtlCol="0">
            <a:spAutoFit/>
          </a:bodyPr>
          <a:lstStyle/>
          <a:p>
            <a:r>
              <a:rPr lang="en-US" sz="9000" dirty="0"/>
              <a:t>“</a:t>
            </a:r>
          </a:p>
        </p:txBody>
      </p:sp>
      <p:sp>
        <p:nvSpPr>
          <p:cNvPr id="15" name="TextBox 14">
            <a:extLst>
              <a:ext uri="{FF2B5EF4-FFF2-40B4-BE49-F238E27FC236}">
                <a16:creationId xmlns:a16="http://schemas.microsoft.com/office/drawing/2014/main" id="{95E41C0D-A21B-4224-8A90-8CE300D6F669}"/>
              </a:ext>
            </a:extLst>
          </p:cNvPr>
          <p:cNvSpPr txBox="1"/>
          <p:nvPr/>
        </p:nvSpPr>
        <p:spPr>
          <a:xfrm>
            <a:off x="9918468" y="11748953"/>
            <a:ext cx="667170" cy="1477328"/>
          </a:xfrm>
          <a:prstGeom prst="rect">
            <a:avLst/>
          </a:prstGeom>
          <a:noFill/>
        </p:spPr>
        <p:txBody>
          <a:bodyPr wrap="square" rtlCol="0">
            <a:spAutoFit/>
          </a:bodyPr>
          <a:lstStyle/>
          <a:p>
            <a:r>
              <a:rPr lang="en-US" sz="9000" dirty="0"/>
              <a:t>”</a:t>
            </a:r>
          </a:p>
        </p:txBody>
      </p:sp>
      <p:grpSp>
        <p:nvGrpSpPr>
          <p:cNvPr id="21" name="Group 20">
            <a:extLst>
              <a:ext uri="{FF2B5EF4-FFF2-40B4-BE49-F238E27FC236}">
                <a16:creationId xmlns:a16="http://schemas.microsoft.com/office/drawing/2014/main" id="{EA0CD8F8-5C3A-4F1B-8094-B11651567F15}"/>
              </a:ext>
            </a:extLst>
          </p:cNvPr>
          <p:cNvGrpSpPr/>
          <p:nvPr/>
        </p:nvGrpSpPr>
        <p:grpSpPr>
          <a:xfrm>
            <a:off x="476251" y="312328"/>
            <a:ext cx="11239499" cy="5642795"/>
            <a:chOff x="457201" y="-234165"/>
            <a:chExt cx="11239499" cy="5649301"/>
          </a:xfrm>
        </p:grpSpPr>
        <p:sp>
          <p:nvSpPr>
            <p:cNvPr id="22" name="TextBox 21">
              <a:extLst>
                <a:ext uri="{FF2B5EF4-FFF2-40B4-BE49-F238E27FC236}">
                  <a16:creationId xmlns:a16="http://schemas.microsoft.com/office/drawing/2014/main" id="{D8404BD9-8519-4668-A677-8C1DEA755ABE}"/>
                </a:ext>
              </a:extLst>
            </p:cNvPr>
            <p:cNvSpPr txBox="1"/>
            <p:nvPr/>
          </p:nvSpPr>
          <p:spPr>
            <a:xfrm>
              <a:off x="495300" y="-234165"/>
              <a:ext cx="11201400" cy="1631217"/>
            </a:xfrm>
            <a:prstGeom prst="rect">
              <a:avLst/>
            </a:prstGeom>
            <a:noFill/>
          </p:spPr>
          <p:txBody>
            <a:bodyPr wrap="square" rtlCol="0">
              <a:spAutoFit/>
            </a:bodyPr>
            <a:lstStyle/>
            <a:p>
              <a:r>
                <a:rPr lang="en-US" sz="10000" dirty="0">
                  <a:latin typeface="Playfair Display" pitchFamily="2" charset="0"/>
                </a:rPr>
                <a:t>Problem Statement</a:t>
              </a:r>
            </a:p>
          </p:txBody>
        </p:sp>
        <p:sp>
          <p:nvSpPr>
            <p:cNvPr id="23" name="TextBox 22">
              <a:extLst>
                <a:ext uri="{FF2B5EF4-FFF2-40B4-BE49-F238E27FC236}">
                  <a16:creationId xmlns:a16="http://schemas.microsoft.com/office/drawing/2014/main" id="{26F636EE-72F4-4AFA-ADBF-254AC3CFB814}"/>
                </a:ext>
              </a:extLst>
            </p:cNvPr>
            <p:cNvSpPr txBox="1"/>
            <p:nvPr/>
          </p:nvSpPr>
          <p:spPr>
            <a:xfrm>
              <a:off x="457201" y="1668386"/>
              <a:ext cx="11201398" cy="374675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000" dirty="0"/>
                <a:t>Time Consuming Manual Processes</a:t>
              </a:r>
            </a:p>
            <a:p>
              <a:pPr marL="457200" indent="-457200">
                <a:lnSpc>
                  <a:spcPct val="150000"/>
                </a:lnSpc>
                <a:buFont typeface="Arial" panose="020B0604020202020204" pitchFamily="34" charset="0"/>
                <a:buChar char="•"/>
              </a:pPr>
              <a:r>
                <a:rPr lang="en-US" sz="2000" dirty="0"/>
                <a:t>Appointment Conflicts and Overbooking</a:t>
              </a:r>
            </a:p>
            <a:p>
              <a:pPr marL="457200" indent="-457200">
                <a:lnSpc>
                  <a:spcPct val="150000"/>
                </a:lnSpc>
                <a:buFont typeface="Arial" panose="020B0604020202020204" pitchFamily="34" charset="0"/>
                <a:buChar char="•"/>
              </a:pPr>
              <a:r>
                <a:rPr lang="en-US" sz="2000" dirty="0"/>
                <a:t>Limited Accessibility</a:t>
              </a:r>
            </a:p>
            <a:p>
              <a:pPr marL="457200" indent="-457200">
                <a:lnSpc>
                  <a:spcPct val="150000"/>
                </a:lnSpc>
                <a:buFont typeface="Arial" panose="020B0604020202020204" pitchFamily="34" charset="0"/>
                <a:buChar char="•"/>
              </a:pPr>
              <a:r>
                <a:rPr lang="en-US" sz="2000" dirty="0"/>
                <a:t>Missed Appointments and No-Shows</a:t>
              </a:r>
            </a:p>
            <a:p>
              <a:pPr marL="457200" indent="-457200">
                <a:lnSpc>
                  <a:spcPct val="150000"/>
                </a:lnSpc>
                <a:buFont typeface="Arial" panose="020B0604020202020204" pitchFamily="34" charset="0"/>
                <a:buChar char="•"/>
              </a:pPr>
              <a:r>
                <a:rPr lang="en-US" sz="2000" dirty="0"/>
                <a:t>Limited Patient Engagement</a:t>
              </a:r>
            </a:p>
            <a:p>
              <a:pPr marL="457200" indent="-457200">
                <a:lnSpc>
                  <a:spcPct val="150000"/>
                </a:lnSpc>
                <a:buFont typeface="Arial" panose="020B0604020202020204" pitchFamily="34" charset="0"/>
                <a:buChar char="•"/>
              </a:pPr>
              <a:r>
                <a:rPr lang="en-US" sz="2000" dirty="0"/>
                <a:t>Lack of Real-time Information</a:t>
              </a:r>
            </a:p>
            <a:p>
              <a:pPr marL="457200" indent="-457200">
                <a:lnSpc>
                  <a:spcPct val="150000"/>
                </a:lnSpc>
                <a:buFont typeface="Arial" panose="020B0604020202020204" pitchFamily="34" charset="0"/>
                <a:buChar char="•"/>
              </a:pPr>
              <a:r>
                <a:rPr lang="en-US" sz="2000" dirty="0"/>
                <a:t>Inefficient Resource Allocation</a:t>
              </a:r>
            </a:p>
            <a:p>
              <a:pPr marL="457200" indent="-457200">
                <a:lnSpc>
                  <a:spcPct val="150000"/>
                </a:lnSpc>
                <a:buFont typeface="Arial" panose="020B0604020202020204" pitchFamily="34" charset="0"/>
                <a:buChar char="•"/>
              </a:pPr>
              <a:r>
                <a:rPr lang="en-US" sz="2000" dirty="0"/>
                <a:t>Difficulty in Managing Multiple Providers</a:t>
              </a:r>
            </a:p>
          </p:txBody>
        </p:sp>
      </p:grpSp>
      <p:grpSp>
        <p:nvGrpSpPr>
          <p:cNvPr id="10" name="Group 9">
            <a:extLst>
              <a:ext uri="{FF2B5EF4-FFF2-40B4-BE49-F238E27FC236}">
                <a16:creationId xmlns:a16="http://schemas.microsoft.com/office/drawing/2014/main" id="{4E83A0F0-41C2-40DF-B125-0EE4EBD89F35}"/>
              </a:ext>
            </a:extLst>
          </p:cNvPr>
          <p:cNvGrpSpPr/>
          <p:nvPr/>
        </p:nvGrpSpPr>
        <p:grpSpPr>
          <a:xfrm>
            <a:off x="495301" y="8814331"/>
            <a:ext cx="11201398" cy="5593987"/>
            <a:chOff x="592031" y="976111"/>
            <a:chExt cx="11201398" cy="5703880"/>
          </a:xfrm>
        </p:grpSpPr>
        <p:sp>
          <p:nvSpPr>
            <p:cNvPr id="11" name="TextBox 10">
              <a:extLst>
                <a:ext uri="{FF2B5EF4-FFF2-40B4-BE49-F238E27FC236}">
                  <a16:creationId xmlns:a16="http://schemas.microsoft.com/office/drawing/2014/main" id="{9405A67E-B511-4C7A-83CB-5106EF5C06A1}"/>
                </a:ext>
              </a:extLst>
            </p:cNvPr>
            <p:cNvSpPr txBox="1"/>
            <p:nvPr/>
          </p:nvSpPr>
          <p:spPr>
            <a:xfrm>
              <a:off x="3117209" y="976111"/>
              <a:ext cx="6151043" cy="1631216"/>
            </a:xfrm>
            <a:prstGeom prst="rect">
              <a:avLst/>
            </a:prstGeom>
            <a:noFill/>
          </p:spPr>
          <p:txBody>
            <a:bodyPr wrap="none" rtlCol="0">
              <a:spAutoFit/>
            </a:bodyPr>
            <a:lstStyle/>
            <a:p>
              <a:r>
                <a:rPr lang="en-US" sz="10000" dirty="0">
                  <a:latin typeface="Playfair Display" pitchFamily="2" charset="0"/>
                </a:rPr>
                <a:t>Objectives</a:t>
              </a:r>
            </a:p>
          </p:txBody>
        </p:sp>
        <p:sp>
          <p:nvSpPr>
            <p:cNvPr id="12" name="TextBox 11">
              <a:extLst>
                <a:ext uri="{FF2B5EF4-FFF2-40B4-BE49-F238E27FC236}">
                  <a16:creationId xmlns:a16="http://schemas.microsoft.com/office/drawing/2014/main" id="{78FB2008-8164-48F0-B17C-A8C09C235B29}"/>
                </a:ext>
              </a:extLst>
            </p:cNvPr>
            <p:cNvSpPr txBox="1"/>
            <p:nvPr/>
          </p:nvSpPr>
          <p:spPr>
            <a:xfrm>
              <a:off x="592031" y="2694046"/>
              <a:ext cx="11201398" cy="3985945"/>
            </a:xfrm>
            <a:prstGeom prst="rect">
              <a:avLst/>
            </a:prstGeom>
            <a:noFill/>
          </p:spPr>
          <p:txBody>
            <a:bodyPr wrap="square" rtlCol="0">
              <a:spAutoFit/>
            </a:bodyPr>
            <a:lstStyle/>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000" b="1" dirty="0">
                  <a:solidFill>
                    <a:srgbClr val="FFF5E4"/>
                  </a:solidFill>
                </a:rPr>
                <a:t>Efficient Appointment Scheduling</a:t>
              </a:r>
            </a:p>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000" b="1" dirty="0">
                  <a:effectLst/>
                  <a:ea typeface="Calibri" panose="020F0502020204030204" pitchFamily="34" charset="0"/>
                  <a:cs typeface="Times New Roman" panose="02020603050405020304" pitchFamily="18" charset="0"/>
                </a:rPr>
                <a:t>Real-time Availability Information</a:t>
              </a:r>
            </a:p>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000" b="1" dirty="0">
                  <a:effectLst/>
                  <a:ea typeface="Calibri" panose="020F0502020204030204" pitchFamily="34" charset="0"/>
                  <a:cs typeface="Times New Roman" panose="02020603050405020304" pitchFamily="18" charset="0"/>
                </a:rPr>
                <a:t>Centralized Patient Information</a:t>
              </a:r>
            </a:p>
            <a:p>
              <a:pPr marL="342900" marR="0" lvl="0" indent="-342900">
                <a:lnSpc>
                  <a:spcPct val="200000"/>
                </a:lnSpc>
                <a:spcBef>
                  <a:spcPts val="0"/>
                </a:spcBef>
                <a:spcAft>
                  <a:spcPts val="800"/>
                </a:spcAft>
                <a:buFont typeface="Arial" panose="020B0604020202020204" pitchFamily="34" charset="0"/>
                <a:buChar char="•"/>
                <a:tabLst>
                  <a:tab pos="4445635" algn="l"/>
                </a:tabLst>
              </a:pPr>
              <a:r>
                <a:rPr lang="en-US" sz="2000" b="1" dirty="0">
                  <a:effectLst/>
                  <a:ea typeface="Calibri" panose="020F0502020204030204" pitchFamily="34" charset="0"/>
                  <a:cs typeface="Times New Roman" panose="02020603050405020304" pitchFamily="18" charset="0"/>
                </a:rPr>
                <a:t>User Authentication and Security</a:t>
              </a:r>
            </a:p>
            <a:p>
              <a:pPr marL="342900" marR="0" lvl="0" indent="-342900">
                <a:lnSpc>
                  <a:spcPct val="200000"/>
                </a:lnSpc>
                <a:spcBef>
                  <a:spcPts val="0"/>
                </a:spcBef>
                <a:spcAft>
                  <a:spcPts val="800"/>
                </a:spcAft>
                <a:buFont typeface="Arial" panose="020B0604020202020204" pitchFamily="34" charset="0"/>
                <a:buChar char="•"/>
                <a:tabLst>
                  <a:tab pos="4445635" algn="l"/>
                </a:tabLst>
              </a:pPr>
              <a:r>
                <a:rPr lang="en-US" sz="2000" b="1" i="0" dirty="0">
                  <a:effectLst/>
                </a:rPr>
                <a:t>Multi-Provider Support</a:t>
              </a:r>
            </a:p>
            <a:p>
              <a:pPr marL="342900" marR="0" lvl="0" indent="-342900">
                <a:lnSpc>
                  <a:spcPct val="200000"/>
                </a:lnSpc>
                <a:spcBef>
                  <a:spcPts val="0"/>
                </a:spcBef>
                <a:spcAft>
                  <a:spcPts val="800"/>
                </a:spcAft>
                <a:buFont typeface="Arial" panose="020B0604020202020204" pitchFamily="34" charset="0"/>
                <a:buChar char="•"/>
                <a:tabLst>
                  <a:tab pos="4445635" algn="l"/>
                </a:tabLst>
              </a:pPr>
              <a:r>
                <a:rPr lang="en-US" sz="2000" b="1" dirty="0">
                  <a:solidFill>
                    <a:srgbClr val="FFF5E4"/>
                  </a:solidFill>
                </a:rPr>
                <a:t>Customizable Profiles</a:t>
              </a:r>
            </a:p>
          </p:txBody>
        </p:sp>
      </p:grpSp>
      <p:grpSp>
        <p:nvGrpSpPr>
          <p:cNvPr id="13" name="Group 12">
            <a:extLst>
              <a:ext uri="{FF2B5EF4-FFF2-40B4-BE49-F238E27FC236}">
                <a16:creationId xmlns:a16="http://schemas.microsoft.com/office/drawing/2014/main" id="{0FAB7283-C8A7-449F-B5AF-A64BE77D0D4F}"/>
              </a:ext>
            </a:extLst>
          </p:cNvPr>
          <p:cNvGrpSpPr/>
          <p:nvPr/>
        </p:nvGrpSpPr>
        <p:grpSpPr>
          <a:xfrm>
            <a:off x="495300" y="-5552149"/>
            <a:ext cx="11201400" cy="4216793"/>
            <a:chOff x="495300" y="621760"/>
            <a:chExt cx="11201400" cy="4216793"/>
          </a:xfrm>
        </p:grpSpPr>
        <p:sp>
          <p:nvSpPr>
            <p:cNvPr id="16" name="TextBox 15">
              <a:extLst>
                <a:ext uri="{FF2B5EF4-FFF2-40B4-BE49-F238E27FC236}">
                  <a16:creationId xmlns:a16="http://schemas.microsoft.com/office/drawing/2014/main" id="{02FE3CC9-8775-4554-9291-03F25DDE74DD}"/>
                </a:ext>
              </a:extLst>
            </p:cNvPr>
            <p:cNvSpPr txBox="1"/>
            <p:nvPr/>
          </p:nvSpPr>
          <p:spPr>
            <a:xfrm>
              <a:off x="2965977" y="621760"/>
              <a:ext cx="6260047" cy="994319"/>
            </a:xfrm>
            <a:prstGeom prst="rect">
              <a:avLst/>
            </a:prstGeom>
            <a:noFill/>
          </p:spPr>
          <p:txBody>
            <a:bodyPr wrap="none" rtlCol="0">
              <a:spAutoFit/>
            </a:bodyPr>
            <a:lstStyle/>
            <a:p>
              <a:r>
                <a:rPr lang="en-US" sz="8000" b="1" dirty="0">
                  <a:solidFill>
                    <a:srgbClr val="4B2E1D"/>
                  </a:solidFill>
                  <a:latin typeface="+mj-lt"/>
                </a:rPr>
                <a:t>Introduction</a:t>
              </a:r>
            </a:p>
          </p:txBody>
        </p:sp>
        <p:sp>
          <p:nvSpPr>
            <p:cNvPr id="17" name="TextBox 16">
              <a:extLst>
                <a:ext uri="{FF2B5EF4-FFF2-40B4-BE49-F238E27FC236}">
                  <a16:creationId xmlns:a16="http://schemas.microsoft.com/office/drawing/2014/main" id="{24103E61-378A-453D-B245-BAD1751800DB}"/>
                </a:ext>
              </a:extLst>
            </p:cNvPr>
            <p:cNvSpPr txBox="1"/>
            <p:nvPr/>
          </p:nvSpPr>
          <p:spPr>
            <a:xfrm>
              <a:off x="495300" y="2481113"/>
              <a:ext cx="11201400" cy="2357440"/>
            </a:xfrm>
            <a:prstGeom prst="rect">
              <a:avLst/>
            </a:prstGeom>
            <a:noFill/>
          </p:spPr>
          <p:txBody>
            <a:bodyPr wrap="square" rtlCol="0">
              <a:spAutoFit/>
            </a:bodyPr>
            <a:lstStyle/>
            <a:p>
              <a:pPr algn="ctr">
                <a:lnSpc>
                  <a:spcPct val="150000"/>
                </a:lnSpc>
              </a:pPr>
              <a:r>
                <a:rPr lang="en-US" sz="2000" b="1" dirty="0">
                  <a:solidFill>
                    <a:srgbClr val="4B2E1D"/>
                  </a:solidFill>
                </a:rPr>
                <a:t>MedAppoint: Doctor Appointment System </a:t>
              </a:r>
              <a:r>
                <a:rPr lang="en-US" sz="2000" dirty="0">
                  <a:solidFill>
                    <a:srgbClr val="4B2E1D"/>
                  </a:solidFill>
                </a:rPr>
                <a:t>is a technological solution designed to address the evolving needs and challenges within the healthcare sector. This innovative platform leverages digital advancements to streamline and enhance the process of scheduling appointments with healthcare professionals. In this section, problems, project objectives, it’s significance, project scope, and limitations will be described in detail.</a:t>
              </a:r>
            </a:p>
          </p:txBody>
        </p:sp>
      </p:grpSp>
    </p:spTree>
    <p:extLst>
      <p:ext uri="{BB962C8B-B14F-4D97-AF65-F5344CB8AC3E}">
        <p14:creationId xmlns:p14="http://schemas.microsoft.com/office/powerpoint/2010/main" val="4193455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3495744-B303-4359-BC81-D5C6D8EC4421}"/>
              </a:ext>
            </a:extLst>
          </p:cNvPr>
          <p:cNvSpPr txBox="1"/>
          <p:nvPr/>
        </p:nvSpPr>
        <p:spPr>
          <a:xfrm>
            <a:off x="3143910" y="-7094151"/>
            <a:ext cx="5904180" cy="707886"/>
          </a:xfrm>
          <a:prstGeom prst="rect">
            <a:avLst/>
          </a:prstGeom>
          <a:noFill/>
        </p:spPr>
        <p:txBody>
          <a:bodyPr wrap="none" rtlCol="0">
            <a:spAutoFit/>
          </a:bodyPr>
          <a:lstStyle/>
          <a:p>
            <a:r>
              <a:rPr lang="en-US" sz="4000" b="1" dirty="0">
                <a:solidFill>
                  <a:srgbClr val="FFFCFD"/>
                </a:solidFill>
                <a:latin typeface="+mj-lt"/>
              </a:rPr>
              <a:t>Task and Time schedule</a:t>
            </a:r>
          </a:p>
        </p:txBody>
      </p:sp>
      <p:sp>
        <p:nvSpPr>
          <p:cNvPr id="10" name="TextBox 9">
            <a:extLst>
              <a:ext uri="{FF2B5EF4-FFF2-40B4-BE49-F238E27FC236}">
                <a16:creationId xmlns:a16="http://schemas.microsoft.com/office/drawing/2014/main" id="{76C3E65F-ADB0-4412-A02F-9B3CF194594F}"/>
              </a:ext>
            </a:extLst>
          </p:cNvPr>
          <p:cNvSpPr txBox="1"/>
          <p:nvPr/>
        </p:nvSpPr>
        <p:spPr>
          <a:xfrm>
            <a:off x="495300" y="-5995520"/>
            <a:ext cx="11201401"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FFFCFD"/>
                </a:solidFill>
              </a:rPr>
              <a:t>The project schedule has been designed as per the requirements and constraints involved. </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This project is estimated to be completed in about 9-10 weeks. </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Research and database management is to be done first and well documented. </a:t>
            </a:r>
          </a:p>
          <a:p>
            <a:pPr marL="285750" indent="-285750">
              <a:buFont typeface="Arial" panose="020B0604020202020204" pitchFamily="34" charset="0"/>
              <a:buChar char="•"/>
            </a:pPr>
            <a:endParaRPr lang="en-US" dirty="0">
              <a:solidFill>
                <a:srgbClr val="FFFCFD"/>
              </a:solidFill>
            </a:endParaRPr>
          </a:p>
          <a:p>
            <a:pPr marL="285750" indent="-285750">
              <a:buFont typeface="Arial" panose="020B0604020202020204" pitchFamily="34" charset="0"/>
              <a:buChar char="•"/>
            </a:pPr>
            <a:r>
              <a:rPr lang="en-US" dirty="0">
                <a:solidFill>
                  <a:srgbClr val="FFFCFD"/>
                </a:solidFill>
              </a:rPr>
              <a:t>Debugging and testing are to be done prior to the completion of the project.</a:t>
            </a:r>
          </a:p>
        </p:txBody>
      </p:sp>
      <p:sp>
        <p:nvSpPr>
          <p:cNvPr id="3" name="TextBox 2">
            <a:extLst>
              <a:ext uri="{FF2B5EF4-FFF2-40B4-BE49-F238E27FC236}">
                <a16:creationId xmlns:a16="http://schemas.microsoft.com/office/drawing/2014/main" id="{98903F00-FFA7-41B8-9F2D-C4FA1B301FFD}"/>
              </a:ext>
            </a:extLst>
          </p:cNvPr>
          <p:cNvSpPr txBox="1"/>
          <p:nvPr/>
        </p:nvSpPr>
        <p:spPr>
          <a:xfrm>
            <a:off x="4440739" y="449946"/>
            <a:ext cx="3310522" cy="707886"/>
          </a:xfrm>
          <a:prstGeom prst="rect">
            <a:avLst/>
          </a:prstGeom>
          <a:noFill/>
        </p:spPr>
        <p:txBody>
          <a:bodyPr wrap="none" rtlCol="0">
            <a:spAutoFit/>
          </a:bodyPr>
          <a:lstStyle/>
          <a:p>
            <a:r>
              <a:rPr lang="en-US" sz="4000" b="1" dirty="0">
                <a:solidFill>
                  <a:srgbClr val="000000"/>
                </a:solidFill>
                <a:latin typeface="+mj-lt"/>
              </a:rPr>
              <a:t>ER- Diagram</a:t>
            </a:r>
          </a:p>
        </p:txBody>
      </p:sp>
      <p:pic>
        <p:nvPicPr>
          <p:cNvPr id="19" name="Picture 18">
            <a:extLst>
              <a:ext uri="{FF2B5EF4-FFF2-40B4-BE49-F238E27FC236}">
                <a16:creationId xmlns:a16="http://schemas.microsoft.com/office/drawing/2014/main" id="{6A50C22D-0BEE-4A42-888B-D49B0A1E0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6626"/>
            <a:ext cx="12192000" cy="5107747"/>
          </a:xfrm>
          <a:prstGeom prst="rect">
            <a:avLst/>
          </a:prstGeom>
        </p:spPr>
      </p:pic>
      <p:sp>
        <p:nvSpPr>
          <p:cNvPr id="22" name="TextBox 21">
            <a:extLst>
              <a:ext uri="{FF2B5EF4-FFF2-40B4-BE49-F238E27FC236}">
                <a16:creationId xmlns:a16="http://schemas.microsoft.com/office/drawing/2014/main" id="{5B21764B-E221-4EE0-97A0-25516B8D1664}"/>
              </a:ext>
            </a:extLst>
          </p:cNvPr>
          <p:cNvSpPr txBox="1"/>
          <p:nvPr/>
        </p:nvSpPr>
        <p:spPr>
          <a:xfrm>
            <a:off x="-6912600" y="3075057"/>
            <a:ext cx="4602542" cy="707886"/>
          </a:xfrm>
          <a:prstGeom prst="rect">
            <a:avLst/>
          </a:prstGeom>
          <a:noFill/>
        </p:spPr>
        <p:txBody>
          <a:bodyPr wrap="none" rtlCol="0">
            <a:spAutoFit/>
          </a:bodyPr>
          <a:lstStyle/>
          <a:p>
            <a:r>
              <a:rPr lang="en-US" sz="4000" b="1" dirty="0">
                <a:solidFill>
                  <a:srgbClr val="000000"/>
                </a:solidFill>
                <a:latin typeface="+mj-lt"/>
              </a:rPr>
              <a:t>Use-Case Diagram</a:t>
            </a:r>
          </a:p>
        </p:txBody>
      </p:sp>
      <p:pic>
        <p:nvPicPr>
          <p:cNvPr id="23" name="Picture 22">
            <a:extLst>
              <a:ext uri="{FF2B5EF4-FFF2-40B4-BE49-F238E27FC236}">
                <a16:creationId xmlns:a16="http://schemas.microsoft.com/office/drawing/2014/main" id="{29AC68EC-5B18-4FDE-A331-3550C0BB49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23153" y="609601"/>
            <a:ext cx="6660136" cy="5638800"/>
          </a:xfrm>
          <a:prstGeom prst="rect">
            <a:avLst/>
          </a:prstGeom>
        </p:spPr>
      </p:pic>
    </p:spTree>
    <p:extLst>
      <p:ext uri="{BB962C8B-B14F-4D97-AF65-F5344CB8AC3E}">
        <p14:creationId xmlns:p14="http://schemas.microsoft.com/office/powerpoint/2010/main" val="182417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903F00-FFA7-41B8-9F2D-C4FA1B301FFD}"/>
              </a:ext>
            </a:extLst>
          </p:cNvPr>
          <p:cNvSpPr txBox="1"/>
          <p:nvPr/>
        </p:nvSpPr>
        <p:spPr>
          <a:xfrm>
            <a:off x="4440739" y="-7779659"/>
            <a:ext cx="3310522" cy="707886"/>
          </a:xfrm>
          <a:prstGeom prst="rect">
            <a:avLst/>
          </a:prstGeom>
          <a:noFill/>
        </p:spPr>
        <p:txBody>
          <a:bodyPr wrap="none" rtlCol="0">
            <a:spAutoFit/>
          </a:bodyPr>
          <a:lstStyle/>
          <a:p>
            <a:r>
              <a:rPr lang="en-US" sz="4000" b="1" dirty="0">
                <a:solidFill>
                  <a:srgbClr val="000000"/>
                </a:solidFill>
                <a:latin typeface="+mj-lt"/>
              </a:rPr>
              <a:t>ER- Diagram</a:t>
            </a:r>
          </a:p>
        </p:txBody>
      </p:sp>
      <p:pic>
        <p:nvPicPr>
          <p:cNvPr id="19" name="Picture 18">
            <a:extLst>
              <a:ext uri="{FF2B5EF4-FFF2-40B4-BE49-F238E27FC236}">
                <a16:creationId xmlns:a16="http://schemas.microsoft.com/office/drawing/2014/main" id="{6A50C22D-0BEE-4A42-888B-D49B0A1E0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82979"/>
            <a:ext cx="12192000" cy="5107747"/>
          </a:xfrm>
          <a:prstGeom prst="rect">
            <a:avLst/>
          </a:prstGeom>
        </p:spPr>
      </p:pic>
      <p:pic>
        <p:nvPicPr>
          <p:cNvPr id="21" name="Picture 20">
            <a:extLst>
              <a:ext uri="{FF2B5EF4-FFF2-40B4-BE49-F238E27FC236}">
                <a16:creationId xmlns:a16="http://schemas.microsoft.com/office/drawing/2014/main" id="{CDE89ACD-F1EA-4F26-ADCE-DD2EA9042E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7570" y="609601"/>
            <a:ext cx="6660136" cy="5638800"/>
          </a:xfrm>
          <a:prstGeom prst="rect">
            <a:avLst/>
          </a:prstGeom>
        </p:spPr>
      </p:pic>
      <p:sp>
        <p:nvSpPr>
          <p:cNvPr id="22" name="TextBox 21">
            <a:extLst>
              <a:ext uri="{FF2B5EF4-FFF2-40B4-BE49-F238E27FC236}">
                <a16:creationId xmlns:a16="http://schemas.microsoft.com/office/drawing/2014/main" id="{5B21764B-E221-4EE0-97A0-25516B8D1664}"/>
              </a:ext>
            </a:extLst>
          </p:cNvPr>
          <p:cNvSpPr txBox="1"/>
          <p:nvPr/>
        </p:nvSpPr>
        <p:spPr>
          <a:xfrm>
            <a:off x="377312" y="3303657"/>
            <a:ext cx="4602542" cy="707886"/>
          </a:xfrm>
          <a:prstGeom prst="rect">
            <a:avLst/>
          </a:prstGeom>
          <a:noFill/>
        </p:spPr>
        <p:txBody>
          <a:bodyPr wrap="none" rtlCol="0">
            <a:spAutoFit/>
          </a:bodyPr>
          <a:lstStyle/>
          <a:p>
            <a:r>
              <a:rPr lang="en-US" sz="4000" b="1" dirty="0">
                <a:solidFill>
                  <a:srgbClr val="000000"/>
                </a:solidFill>
                <a:latin typeface="+mj-lt"/>
              </a:rPr>
              <a:t>Use-Case Diagram</a:t>
            </a:r>
          </a:p>
        </p:txBody>
      </p:sp>
    </p:spTree>
    <p:extLst>
      <p:ext uri="{BB962C8B-B14F-4D97-AF65-F5344CB8AC3E}">
        <p14:creationId xmlns:p14="http://schemas.microsoft.com/office/powerpoint/2010/main" val="64618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41BCB0-D3D7-4425-9BEC-2340804E4C20}"/>
              </a:ext>
            </a:extLst>
          </p:cNvPr>
          <p:cNvSpPr/>
          <p:nvPr/>
        </p:nvSpPr>
        <p:spPr>
          <a:xfrm>
            <a:off x="0" y="0"/>
            <a:ext cx="12192000" cy="6858000"/>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D7E3659E-84D7-4BE0-B281-0E88BF787776}"/>
              </a:ext>
            </a:extLst>
          </p:cNvPr>
          <p:cNvSpPr/>
          <p:nvPr/>
        </p:nvSpPr>
        <p:spPr>
          <a:xfrm>
            <a:off x="0" y="0"/>
            <a:ext cx="12192000" cy="6858000"/>
          </a:xfrm>
          <a:custGeom>
            <a:avLst/>
            <a:gdLst/>
            <a:ahLst/>
            <a:cxnLst/>
            <a:rect l="l" t="t" r="r" b="b"/>
            <a:pathLst>
              <a:path w="12192000" h="6858000">
                <a:moveTo>
                  <a:pt x="4189477" y="3334512"/>
                </a:moveTo>
                <a:lnTo>
                  <a:pt x="4189477" y="3803142"/>
                </a:lnTo>
                <a:cubicBezTo>
                  <a:pt x="4166617" y="3836670"/>
                  <a:pt x="4142614" y="3860673"/>
                  <a:pt x="4117468" y="3875151"/>
                </a:cubicBezTo>
                <a:cubicBezTo>
                  <a:pt x="4092322" y="3889629"/>
                  <a:pt x="4064509" y="3896868"/>
                  <a:pt x="4034029" y="3896868"/>
                </a:cubicBezTo>
                <a:cubicBezTo>
                  <a:pt x="3991357" y="3896868"/>
                  <a:pt x="3957066" y="3882390"/>
                  <a:pt x="3931158" y="3853434"/>
                </a:cubicBezTo>
                <a:cubicBezTo>
                  <a:pt x="3905250" y="3824478"/>
                  <a:pt x="3892297" y="3780282"/>
                  <a:pt x="3892297" y="3720846"/>
                </a:cubicBezTo>
                <a:cubicBezTo>
                  <a:pt x="3892297" y="3673602"/>
                  <a:pt x="3899916" y="3633216"/>
                  <a:pt x="3915156" y="3599688"/>
                </a:cubicBezTo>
                <a:cubicBezTo>
                  <a:pt x="3930396" y="3566160"/>
                  <a:pt x="3950589" y="3537966"/>
                  <a:pt x="3975735" y="3515106"/>
                </a:cubicBezTo>
                <a:cubicBezTo>
                  <a:pt x="4000882" y="3492246"/>
                  <a:pt x="4027171" y="3471291"/>
                  <a:pt x="4054602" y="3452241"/>
                </a:cubicBezTo>
                <a:cubicBezTo>
                  <a:pt x="4082035" y="3433191"/>
                  <a:pt x="4107943" y="3414522"/>
                  <a:pt x="4132327" y="3396234"/>
                </a:cubicBezTo>
                <a:cubicBezTo>
                  <a:pt x="4156710" y="3377946"/>
                  <a:pt x="4175761" y="3357372"/>
                  <a:pt x="4189477" y="3334512"/>
                </a:cubicBezTo>
                <a:close/>
                <a:moveTo>
                  <a:pt x="9794367" y="2859024"/>
                </a:moveTo>
                <a:cubicBezTo>
                  <a:pt x="9856851" y="2859024"/>
                  <a:pt x="9908286" y="2904363"/>
                  <a:pt x="9948672" y="2995041"/>
                </a:cubicBezTo>
                <a:cubicBezTo>
                  <a:pt x="9989058" y="3085719"/>
                  <a:pt x="10009251" y="3233166"/>
                  <a:pt x="10009251" y="3437382"/>
                </a:cubicBezTo>
                <a:cubicBezTo>
                  <a:pt x="10009251" y="3641598"/>
                  <a:pt x="9989058" y="3788664"/>
                  <a:pt x="9948672" y="3878580"/>
                </a:cubicBezTo>
                <a:cubicBezTo>
                  <a:pt x="9908286" y="3968496"/>
                  <a:pt x="9856851" y="4013454"/>
                  <a:pt x="9794367" y="4013454"/>
                </a:cubicBezTo>
                <a:cubicBezTo>
                  <a:pt x="9733407" y="4013454"/>
                  <a:pt x="9682353" y="3968496"/>
                  <a:pt x="9641205" y="3878580"/>
                </a:cubicBezTo>
                <a:cubicBezTo>
                  <a:pt x="9600056" y="3788664"/>
                  <a:pt x="9579483" y="3641598"/>
                  <a:pt x="9579483" y="3437382"/>
                </a:cubicBezTo>
                <a:cubicBezTo>
                  <a:pt x="9579483" y="3233166"/>
                  <a:pt x="9600056" y="3085719"/>
                  <a:pt x="9641205" y="2995041"/>
                </a:cubicBezTo>
                <a:cubicBezTo>
                  <a:pt x="9682353" y="2904363"/>
                  <a:pt x="9733407" y="2859024"/>
                  <a:pt x="9794367" y="2859024"/>
                </a:cubicBezTo>
                <a:close/>
                <a:moveTo>
                  <a:pt x="7927086" y="2845308"/>
                </a:moveTo>
                <a:lnTo>
                  <a:pt x="7927086" y="2893314"/>
                </a:lnTo>
                <a:cubicBezTo>
                  <a:pt x="7945374" y="2893314"/>
                  <a:pt x="7967091" y="2899791"/>
                  <a:pt x="7992237" y="2912745"/>
                </a:cubicBezTo>
                <a:cubicBezTo>
                  <a:pt x="8017383" y="2925699"/>
                  <a:pt x="8042910" y="2961894"/>
                  <a:pt x="8068818" y="3021330"/>
                </a:cubicBezTo>
                <a:lnTo>
                  <a:pt x="8554124" y="4123287"/>
                </a:lnTo>
                <a:lnTo>
                  <a:pt x="8516874" y="4232910"/>
                </a:lnTo>
                <a:cubicBezTo>
                  <a:pt x="8494014" y="4295394"/>
                  <a:pt x="8465058" y="4341114"/>
                  <a:pt x="8430006" y="4370070"/>
                </a:cubicBezTo>
                <a:cubicBezTo>
                  <a:pt x="8394954" y="4399026"/>
                  <a:pt x="8354568" y="4413504"/>
                  <a:pt x="8308848" y="4413504"/>
                </a:cubicBezTo>
                <a:cubicBezTo>
                  <a:pt x="8302752" y="4413504"/>
                  <a:pt x="8294370" y="4413504"/>
                  <a:pt x="8283702" y="4413504"/>
                </a:cubicBezTo>
                <a:cubicBezTo>
                  <a:pt x="8273034" y="4413504"/>
                  <a:pt x="8263890" y="4412742"/>
                  <a:pt x="8256270" y="4411218"/>
                </a:cubicBezTo>
                <a:cubicBezTo>
                  <a:pt x="8294370" y="4397502"/>
                  <a:pt x="8322945" y="4376928"/>
                  <a:pt x="8341995" y="4349496"/>
                </a:cubicBezTo>
                <a:cubicBezTo>
                  <a:pt x="8361045" y="4322064"/>
                  <a:pt x="8370570" y="4293108"/>
                  <a:pt x="8370570" y="4262628"/>
                </a:cubicBezTo>
                <a:cubicBezTo>
                  <a:pt x="8370570" y="4215384"/>
                  <a:pt x="8354568" y="4179570"/>
                  <a:pt x="8322564" y="4155186"/>
                </a:cubicBezTo>
                <a:cubicBezTo>
                  <a:pt x="8290560" y="4130802"/>
                  <a:pt x="8249412" y="4118610"/>
                  <a:pt x="8199120" y="4118610"/>
                </a:cubicBezTo>
                <a:cubicBezTo>
                  <a:pt x="8144256" y="4118610"/>
                  <a:pt x="8100060" y="4132707"/>
                  <a:pt x="8066532" y="4160901"/>
                </a:cubicBezTo>
                <a:cubicBezTo>
                  <a:pt x="8033004" y="4189095"/>
                  <a:pt x="8016240" y="4226814"/>
                  <a:pt x="8016240" y="4274058"/>
                </a:cubicBezTo>
                <a:cubicBezTo>
                  <a:pt x="8016240" y="4316730"/>
                  <a:pt x="8029194" y="4351782"/>
                  <a:pt x="8055102" y="4379214"/>
                </a:cubicBezTo>
                <a:cubicBezTo>
                  <a:pt x="8081010" y="4406646"/>
                  <a:pt x="8113395" y="4426458"/>
                  <a:pt x="8152257" y="4438650"/>
                </a:cubicBezTo>
                <a:cubicBezTo>
                  <a:pt x="8191119" y="4450842"/>
                  <a:pt x="8228838" y="4456938"/>
                  <a:pt x="8265414" y="4456938"/>
                </a:cubicBezTo>
                <a:cubicBezTo>
                  <a:pt x="8309610" y="4456938"/>
                  <a:pt x="8348472" y="4451985"/>
                  <a:pt x="8382000" y="4442079"/>
                </a:cubicBezTo>
                <a:cubicBezTo>
                  <a:pt x="8415528" y="4432173"/>
                  <a:pt x="8442960" y="4418076"/>
                  <a:pt x="8464296" y="4399788"/>
                </a:cubicBezTo>
                <a:cubicBezTo>
                  <a:pt x="8484108" y="4383024"/>
                  <a:pt x="8502015" y="4361307"/>
                  <a:pt x="8518016" y="4334637"/>
                </a:cubicBezTo>
                <a:cubicBezTo>
                  <a:pt x="8534018" y="4307967"/>
                  <a:pt x="8549640" y="4275582"/>
                  <a:pt x="8564880" y="4237482"/>
                </a:cubicBezTo>
                <a:lnTo>
                  <a:pt x="8651748" y="3992880"/>
                </a:lnTo>
                <a:lnTo>
                  <a:pt x="8974074" y="3087624"/>
                </a:lnTo>
                <a:cubicBezTo>
                  <a:pt x="8998458" y="3020568"/>
                  <a:pt x="9023604" y="2972943"/>
                  <a:pt x="9049512" y="2944749"/>
                </a:cubicBezTo>
                <a:cubicBezTo>
                  <a:pt x="9075419" y="2916555"/>
                  <a:pt x="9102851" y="2898648"/>
                  <a:pt x="9131808" y="2891028"/>
                </a:cubicBezTo>
                <a:lnTo>
                  <a:pt x="9131808" y="2845308"/>
                </a:lnTo>
                <a:cubicBezTo>
                  <a:pt x="9111996" y="2846832"/>
                  <a:pt x="9085326" y="2848356"/>
                  <a:pt x="9051797" y="2849880"/>
                </a:cubicBezTo>
                <a:cubicBezTo>
                  <a:pt x="9018269" y="2851404"/>
                  <a:pt x="8986265" y="2852166"/>
                  <a:pt x="8955786" y="2852166"/>
                </a:cubicBezTo>
                <a:cubicBezTo>
                  <a:pt x="8935974" y="2852166"/>
                  <a:pt x="8913114" y="2851785"/>
                  <a:pt x="8887206" y="2851023"/>
                </a:cubicBezTo>
                <a:cubicBezTo>
                  <a:pt x="8861298" y="2850261"/>
                  <a:pt x="8835390" y="2849499"/>
                  <a:pt x="8809482" y="2848737"/>
                </a:cubicBezTo>
                <a:cubicBezTo>
                  <a:pt x="8783574" y="2847975"/>
                  <a:pt x="8758428" y="2846832"/>
                  <a:pt x="8734044" y="2845308"/>
                </a:cubicBezTo>
                <a:lnTo>
                  <a:pt x="8734044" y="2891028"/>
                </a:lnTo>
                <a:cubicBezTo>
                  <a:pt x="8784336" y="2894076"/>
                  <a:pt x="8823960" y="2908935"/>
                  <a:pt x="8852916" y="2935605"/>
                </a:cubicBezTo>
                <a:cubicBezTo>
                  <a:pt x="8881872" y="2962275"/>
                  <a:pt x="8898636" y="3001899"/>
                  <a:pt x="8903208" y="3054477"/>
                </a:cubicBezTo>
                <a:cubicBezTo>
                  <a:pt x="8907780" y="3107055"/>
                  <a:pt x="8895588" y="3174492"/>
                  <a:pt x="8866632" y="3256788"/>
                </a:cubicBezTo>
                <a:lnTo>
                  <a:pt x="8709628" y="3695975"/>
                </a:lnTo>
                <a:lnTo>
                  <a:pt x="8430006" y="3021330"/>
                </a:lnTo>
                <a:cubicBezTo>
                  <a:pt x="8411718" y="2978658"/>
                  <a:pt x="8407527" y="2948559"/>
                  <a:pt x="8417432" y="2931033"/>
                </a:cubicBezTo>
                <a:cubicBezTo>
                  <a:pt x="8427338" y="2913507"/>
                  <a:pt x="8445626" y="2902839"/>
                  <a:pt x="8472297" y="2899029"/>
                </a:cubicBezTo>
                <a:cubicBezTo>
                  <a:pt x="8498966" y="2895219"/>
                  <a:pt x="8527542" y="2893314"/>
                  <a:pt x="8558022" y="2893314"/>
                </a:cubicBezTo>
                <a:lnTo>
                  <a:pt x="8558022" y="2845308"/>
                </a:lnTo>
                <a:cubicBezTo>
                  <a:pt x="8512302" y="2848356"/>
                  <a:pt x="8463534" y="2851404"/>
                  <a:pt x="8411718" y="2854452"/>
                </a:cubicBezTo>
                <a:cubicBezTo>
                  <a:pt x="8359902" y="2857500"/>
                  <a:pt x="8302752" y="2859024"/>
                  <a:pt x="8240268" y="2859024"/>
                </a:cubicBezTo>
                <a:cubicBezTo>
                  <a:pt x="8189976" y="2859024"/>
                  <a:pt x="8137779" y="2857881"/>
                  <a:pt x="8083677" y="2855595"/>
                </a:cubicBezTo>
                <a:cubicBezTo>
                  <a:pt x="8029575" y="2853309"/>
                  <a:pt x="7977378" y="2849880"/>
                  <a:pt x="7927086" y="2845308"/>
                </a:cubicBezTo>
                <a:close/>
                <a:moveTo>
                  <a:pt x="10950321" y="2820162"/>
                </a:moveTo>
                <a:cubicBezTo>
                  <a:pt x="10903078" y="2830830"/>
                  <a:pt x="10851642" y="2838831"/>
                  <a:pt x="10796015" y="2844165"/>
                </a:cubicBezTo>
                <a:cubicBezTo>
                  <a:pt x="10740390" y="2849499"/>
                  <a:pt x="10680572" y="2852166"/>
                  <a:pt x="10616565" y="2852166"/>
                </a:cubicBezTo>
                <a:cubicBezTo>
                  <a:pt x="10570844" y="2852166"/>
                  <a:pt x="10523601" y="2849880"/>
                  <a:pt x="10474833" y="2845308"/>
                </a:cubicBezTo>
                <a:lnTo>
                  <a:pt x="10474833" y="2893314"/>
                </a:lnTo>
                <a:cubicBezTo>
                  <a:pt x="10531220" y="2893314"/>
                  <a:pt x="10569701" y="2909697"/>
                  <a:pt x="10590276" y="2942463"/>
                </a:cubicBezTo>
                <a:cubicBezTo>
                  <a:pt x="10610850" y="2975229"/>
                  <a:pt x="10621137" y="3025902"/>
                  <a:pt x="10621137" y="3094482"/>
                </a:cubicBezTo>
                <a:lnTo>
                  <a:pt x="10621137" y="3672840"/>
                </a:lnTo>
                <a:cubicBezTo>
                  <a:pt x="10621137" y="3747516"/>
                  <a:pt x="10626471" y="3808476"/>
                  <a:pt x="10637139" y="3855720"/>
                </a:cubicBezTo>
                <a:cubicBezTo>
                  <a:pt x="10647806" y="3902964"/>
                  <a:pt x="10666094" y="3941064"/>
                  <a:pt x="10692003" y="3970020"/>
                </a:cubicBezTo>
                <a:cubicBezTo>
                  <a:pt x="10714862" y="3995928"/>
                  <a:pt x="10746105" y="4017264"/>
                  <a:pt x="10785729" y="4034028"/>
                </a:cubicBezTo>
                <a:cubicBezTo>
                  <a:pt x="10825353" y="4050792"/>
                  <a:pt x="10877169" y="4059174"/>
                  <a:pt x="10941176" y="4059174"/>
                </a:cubicBezTo>
                <a:cubicBezTo>
                  <a:pt x="11020424" y="4059174"/>
                  <a:pt x="11092433" y="4042791"/>
                  <a:pt x="11157204" y="4010025"/>
                </a:cubicBezTo>
                <a:cubicBezTo>
                  <a:pt x="11221974" y="3977259"/>
                  <a:pt x="11272647" y="3922776"/>
                  <a:pt x="11309222" y="3846576"/>
                </a:cubicBezTo>
                <a:lnTo>
                  <a:pt x="11309222" y="4052316"/>
                </a:lnTo>
                <a:cubicBezTo>
                  <a:pt x="11357992" y="4040124"/>
                  <a:pt x="11409807" y="4031742"/>
                  <a:pt x="11464671" y="4027170"/>
                </a:cubicBezTo>
                <a:cubicBezTo>
                  <a:pt x="11519535" y="4022598"/>
                  <a:pt x="11578971" y="4020312"/>
                  <a:pt x="11642979" y="4020312"/>
                </a:cubicBezTo>
                <a:cubicBezTo>
                  <a:pt x="11690222" y="4020312"/>
                  <a:pt x="11737467" y="4022598"/>
                  <a:pt x="11784711" y="4027170"/>
                </a:cubicBezTo>
                <a:lnTo>
                  <a:pt x="11784711" y="3979164"/>
                </a:lnTo>
                <a:cubicBezTo>
                  <a:pt x="11729847" y="3979164"/>
                  <a:pt x="11691747" y="3962781"/>
                  <a:pt x="11670411" y="3930015"/>
                </a:cubicBezTo>
                <a:cubicBezTo>
                  <a:pt x="11649074" y="3897249"/>
                  <a:pt x="11638407" y="3846576"/>
                  <a:pt x="11638407" y="3777996"/>
                </a:cubicBezTo>
                <a:lnTo>
                  <a:pt x="11638407" y="2820162"/>
                </a:lnTo>
                <a:cubicBezTo>
                  <a:pt x="11591163" y="2830830"/>
                  <a:pt x="11539728" y="2838831"/>
                  <a:pt x="11484101" y="2844165"/>
                </a:cubicBezTo>
                <a:cubicBezTo>
                  <a:pt x="11428476" y="2849499"/>
                  <a:pt x="11368658" y="2852166"/>
                  <a:pt x="11304651" y="2852166"/>
                </a:cubicBezTo>
                <a:cubicBezTo>
                  <a:pt x="11258930" y="2852166"/>
                  <a:pt x="11211687" y="2849880"/>
                  <a:pt x="11162919" y="2845308"/>
                </a:cubicBezTo>
                <a:lnTo>
                  <a:pt x="11162919" y="2893314"/>
                </a:lnTo>
                <a:cubicBezTo>
                  <a:pt x="11219306" y="2893314"/>
                  <a:pt x="11257787" y="2909697"/>
                  <a:pt x="11278362" y="2942463"/>
                </a:cubicBezTo>
                <a:cubicBezTo>
                  <a:pt x="11298936" y="2975229"/>
                  <a:pt x="11309222" y="3025902"/>
                  <a:pt x="11309222" y="3094482"/>
                </a:cubicBezTo>
                <a:lnTo>
                  <a:pt x="11309222" y="3693414"/>
                </a:lnTo>
                <a:cubicBezTo>
                  <a:pt x="11309222" y="3743706"/>
                  <a:pt x="11298936" y="3789045"/>
                  <a:pt x="11278362" y="3829431"/>
                </a:cubicBezTo>
                <a:cubicBezTo>
                  <a:pt x="11257787" y="3869817"/>
                  <a:pt x="11231118" y="3901440"/>
                  <a:pt x="11198351" y="3924300"/>
                </a:cubicBezTo>
                <a:cubicBezTo>
                  <a:pt x="11165586" y="3947160"/>
                  <a:pt x="11128629" y="3958590"/>
                  <a:pt x="11087480" y="3958590"/>
                </a:cubicBezTo>
                <a:cubicBezTo>
                  <a:pt x="11049381" y="3958590"/>
                  <a:pt x="11020424" y="3950589"/>
                  <a:pt x="11000612" y="3934587"/>
                </a:cubicBezTo>
                <a:cubicBezTo>
                  <a:pt x="10980801" y="3918585"/>
                  <a:pt x="10967465" y="3896106"/>
                  <a:pt x="10960608" y="3867150"/>
                </a:cubicBezTo>
                <a:cubicBezTo>
                  <a:pt x="10953750" y="3838194"/>
                  <a:pt x="10950321" y="3804666"/>
                  <a:pt x="10950321" y="3766566"/>
                </a:cubicBezTo>
                <a:close/>
                <a:moveTo>
                  <a:pt x="9794367" y="2813304"/>
                </a:moveTo>
                <a:cubicBezTo>
                  <a:pt x="9686163" y="2813304"/>
                  <a:pt x="9589769" y="2833878"/>
                  <a:pt x="9505188" y="2875026"/>
                </a:cubicBezTo>
                <a:cubicBezTo>
                  <a:pt x="9420606" y="2916174"/>
                  <a:pt x="9354312" y="2982468"/>
                  <a:pt x="9306306" y="3073908"/>
                </a:cubicBezTo>
                <a:cubicBezTo>
                  <a:pt x="9258299" y="3165348"/>
                  <a:pt x="9234297" y="3286506"/>
                  <a:pt x="9234297" y="3437382"/>
                </a:cubicBezTo>
                <a:cubicBezTo>
                  <a:pt x="9234297" y="3588258"/>
                  <a:pt x="9258299" y="3709035"/>
                  <a:pt x="9306306" y="3799713"/>
                </a:cubicBezTo>
                <a:cubicBezTo>
                  <a:pt x="9354312" y="3890391"/>
                  <a:pt x="9420606" y="3956304"/>
                  <a:pt x="9505188" y="3997452"/>
                </a:cubicBezTo>
                <a:cubicBezTo>
                  <a:pt x="9589769" y="4038600"/>
                  <a:pt x="9686163" y="4059174"/>
                  <a:pt x="9794367" y="4059174"/>
                </a:cubicBezTo>
                <a:cubicBezTo>
                  <a:pt x="9905619" y="4059174"/>
                  <a:pt x="10003155" y="4038600"/>
                  <a:pt x="10086975" y="3997452"/>
                </a:cubicBezTo>
                <a:cubicBezTo>
                  <a:pt x="10170795" y="3956304"/>
                  <a:pt x="10236326" y="3890391"/>
                  <a:pt x="10283571" y="3799713"/>
                </a:cubicBezTo>
                <a:cubicBezTo>
                  <a:pt x="10330815" y="3709035"/>
                  <a:pt x="10354437" y="3588258"/>
                  <a:pt x="10354437" y="3437382"/>
                </a:cubicBezTo>
                <a:cubicBezTo>
                  <a:pt x="10354437" y="3286506"/>
                  <a:pt x="10330815" y="3165348"/>
                  <a:pt x="10283571" y="3073908"/>
                </a:cubicBezTo>
                <a:cubicBezTo>
                  <a:pt x="10236326" y="2982468"/>
                  <a:pt x="10170795" y="2916174"/>
                  <a:pt x="10086975" y="2875026"/>
                </a:cubicBezTo>
                <a:cubicBezTo>
                  <a:pt x="10003155" y="2833878"/>
                  <a:pt x="9905619" y="2813304"/>
                  <a:pt x="9794367" y="2813304"/>
                </a:cubicBezTo>
                <a:close/>
                <a:moveTo>
                  <a:pt x="5587746" y="2813304"/>
                </a:moveTo>
                <a:cubicBezTo>
                  <a:pt x="5506974" y="2813304"/>
                  <a:pt x="5433822" y="2829306"/>
                  <a:pt x="5368291" y="2861310"/>
                </a:cubicBezTo>
                <a:cubicBezTo>
                  <a:pt x="5302759" y="2893314"/>
                  <a:pt x="5250943" y="2948178"/>
                  <a:pt x="5212843" y="3025902"/>
                </a:cubicBezTo>
                <a:lnTo>
                  <a:pt x="5212843" y="2820162"/>
                </a:lnTo>
                <a:cubicBezTo>
                  <a:pt x="5165599" y="2830830"/>
                  <a:pt x="5114164" y="2838831"/>
                  <a:pt x="5058537" y="2844165"/>
                </a:cubicBezTo>
                <a:cubicBezTo>
                  <a:pt x="5002911" y="2849499"/>
                  <a:pt x="4943094" y="2852166"/>
                  <a:pt x="4879087" y="2852166"/>
                </a:cubicBezTo>
                <a:cubicBezTo>
                  <a:pt x="4833367" y="2852166"/>
                  <a:pt x="4786123" y="2849880"/>
                  <a:pt x="4737354" y="2845308"/>
                </a:cubicBezTo>
                <a:lnTo>
                  <a:pt x="4737354" y="2893314"/>
                </a:lnTo>
                <a:cubicBezTo>
                  <a:pt x="4793743" y="2893314"/>
                  <a:pt x="4832224" y="2909697"/>
                  <a:pt x="4852797" y="2942463"/>
                </a:cubicBezTo>
                <a:cubicBezTo>
                  <a:pt x="4873371" y="2975229"/>
                  <a:pt x="4883659" y="3025902"/>
                  <a:pt x="4883659" y="3094482"/>
                </a:cubicBezTo>
                <a:lnTo>
                  <a:pt x="4883659" y="3814572"/>
                </a:lnTo>
                <a:cubicBezTo>
                  <a:pt x="4883659" y="3878580"/>
                  <a:pt x="4872610" y="3922014"/>
                  <a:pt x="4850511" y="3944874"/>
                </a:cubicBezTo>
                <a:cubicBezTo>
                  <a:pt x="4828414" y="3967734"/>
                  <a:pt x="4790694" y="3979164"/>
                  <a:pt x="4737354" y="3979164"/>
                </a:cubicBezTo>
                <a:lnTo>
                  <a:pt x="4737354" y="4027170"/>
                </a:lnTo>
                <a:cubicBezTo>
                  <a:pt x="4767835" y="4025646"/>
                  <a:pt x="4813555" y="4023741"/>
                  <a:pt x="4874515" y="4021455"/>
                </a:cubicBezTo>
                <a:cubicBezTo>
                  <a:pt x="4935475" y="4019169"/>
                  <a:pt x="4994911" y="4018026"/>
                  <a:pt x="5052822" y="4018026"/>
                </a:cubicBezTo>
                <a:cubicBezTo>
                  <a:pt x="5109211" y="4018026"/>
                  <a:pt x="5163693" y="4019169"/>
                  <a:pt x="5216271" y="4021455"/>
                </a:cubicBezTo>
                <a:cubicBezTo>
                  <a:pt x="5268850" y="4023741"/>
                  <a:pt x="5308854" y="4025646"/>
                  <a:pt x="5336286" y="4027170"/>
                </a:cubicBezTo>
                <a:lnTo>
                  <a:pt x="5336286" y="3979164"/>
                </a:lnTo>
                <a:cubicBezTo>
                  <a:pt x="5292090" y="3979164"/>
                  <a:pt x="5260468" y="3967734"/>
                  <a:pt x="5241418" y="3944874"/>
                </a:cubicBezTo>
                <a:cubicBezTo>
                  <a:pt x="5222368" y="3922014"/>
                  <a:pt x="5212843" y="3878580"/>
                  <a:pt x="5212843" y="3814572"/>
                </a:cubicBezTo>
                <a:lnTo>
                  <a:pt x="5212843" y="3179064"/>
                </a:lnTo>
                <a:cubicBezTo>
                  <a:pt x="5212843" y="3128772"/>
                  <a:pt x="5223129" y="3083433"/>
                  <a:pt x="5243703" y="3043047"/>
                </a:cubicBezTo>
                <a:cubicBezTo>
                  <a:pt x="5264277" y="3002661"/>
                  <a:pt x="5291710" y="2971038"/>
                  <a:pt x="5326000" y="2948178"/>
                </a:cubicBezTo>
                <a:cubicBezTo>
                  <a:pt x="5360290" y="2925318"/>
                  <a:pt x="5398009" y="2913888"/>
                  <a:pt x="5439157" y="2913888"/>
                </a:cubicBezTo>
                <a:cubicBezTo>
                  <a:pt x="5478780" y="2913888"/>
                  <a:pt x="5508498" y="2921889"/>
                  <a:pt x="5528311" y="2937891"/>
                </a:cubicBezTo>
                <a:cubicBezTo>
                  <a:pt x="5548122" y="2953893"/>
                  <a:pt x="5561838" y="2975991"/>
                  <a:pt x="5569458" y="3004185"/>
                </a:cubicBezTo>
                <a:cubicBezTo>
                  <a:pt x="5577078" y="3032379"/>
                  <a:pt x="5580888" y="3065526"/>
                  <a:pt x="5580888" y="3103626"/>
                </a:cubicBezTo>
                <a:lnTo>
                  <a:pt x="5580888" y="3814572"/>
                </a:lnTo>
                <a:cubicBezTo>
                  <a:pt x="5580888" y="3878580"/>
                  <a:pt x="5571744" y="3922014"/>
                  <a:pt x="5553457" y="3944874"/>
                </a:cubicBezTo>
                <a:cubicBezTo>
                  <a:pt x="5535168" y="3967734"/>
                  <a:pt x="5503164" y="3979164"/>
                  <a:pt x="5457444" y="3979164"/>
                </a:cubicBezTo>
                <a:lnTo>
                  <a:pt x="5457444" y="4027170"/>
                </a:lnTo>
                <a:cubicBezTo>
                  <a:pt x="5486400" y="4025646"/>
                  <a:pt x="5528691" y="4023741"/>
                  <a:pt x="5584317" y="4021455"/>
                </a:cubicBezTo>
                <a:cubicBezTo>
                  <a:pt x="5639943" y="4019169"/>
                  <a:pt x="5696712" y="4018026"/>
                  <a:pt x="5754624" y="4018026"/>
                </a:cubicBezTo>
                <a:cubicBezTo>
                  <a:pt x="5811012" y="4018026"/>
                  <a:pt x="5868162" y="4019169"/>
                  <a:pt x="5926074" y="4021455"/>
                </a:cubicBezTo>
                <a:cubicBezTo>
                  <a:pt x="5983986" y="4023741"/>
                  <a:pt x="6027420" y="4025646"/>
                  <a:pt x="6056376" y="4027170"/>
                </a:cubicBezTo>
                <a:lnTo>
                  <a:pt x="6056376" y="3979164"/>
                </a:lnTo>
                <a:cubicBezTo>
                  <a:pt x="6003036" y="3979164"/>
                  <a:pt x="5965317" y="3967734"/>
                  <a:pt x="5943219" y="3944874"/>
                </a:cubicBezTo>
                <a:cubicBezTo>
                  <a:pt x="5921121" y="3922014"/>
                  <a:pt x="5910072" y="3878580"/>
                  <a:pt x="5910072" y="3814572"/>
                </a:cubicBezTo>
                <a:lnTo>
                  <a:pt x="5910072" y="3199638"/>
                </a:lnTo>
                <a:cubicBezTo>
                  <a:pt x="5910072" y="3121914"/>
                  <a:pt x="5904358" y="3060192"/>
                  <a:pt x="5892927" y="3014472"/>
                </a:cubicBezTo>
                <a:cubicBezTo>
                  <a:pt x="5881497" y="2968752"/>
                  <a:pt x="5863590" y="2931414"/>
                  <a:pt x="5839207" y="2902458"/>
                </a:cubicBezTo>
                <a:cubicBezTo>
                  <a:pt x="5816346" y="2875026"/>
                  <a:pt x="5784723" y="2853309"/>
                  <a:pt x="5744337" y="2837307"/>
                </a:cubicBezTo>
                <a:cubicBezTo>
                  <a:pt x="5703951" y="2821305"/>
                  <a:pt x="5651754" y="2813304"/>
                  <a:pt x="5587746" y="2813304"/>
                </a:cubicBezTo>
                <a:close/>
                <a:moveTo>
                  <a:pt x="4102608" y="2813304"/>
                </a:moveTo>
                <a:cubicBezTo>
                  <a:pt x="4032505" y="2813304"/>
                  <a:pt x="3967354" y="2820162"/>
                  <a:pt x="3907155" y="2833878"/>
                </a:cubicBezTo>
                <a:cubicBezTo>
                  <a:pt x="3846958" y="2847594"/>
                  <a:pt x="3795523" y="2866644"/>
                  <a:pt x="3752851" y="2891028"/>
                </a:cubicBezTo>
                <a:cubicBezTo>
                  <a:pt x="3713227" y="2916936"/>
                  <a:pt x="3682365" y="2944368"/>
                  <a:pt x="3660267" y="2973324"/>
                </a:cubicBezTo>
                <a:cubicBezTo>
                  <a:pt x="3638170" y="3002280"/>
                  <a:pt x="3627120" y="3038856"/>
                  <a:pt x="3627120" y="3083052"/>
                </a:cubicBezTo>
                <a:cubicBezTo>
                  <a:pt x="3627120" y="3131820"/>
                  <a:pt x="3641217" y="3173349"/>
                  <a:pt x="3669412" y="3207639"/>
                </a:cubicBezTo>
                <a:cubicBezTo>
                  <a:pt x="3697606" y="3241929"/>
                  <a:pt x="3739135" y="3259074"/>
                  <a:pt x="3793998" y="3259074"/>
                </a:cubicBezTo>
                <a:cubicBezTo>
                  <a:pt x="3842766" y="3259074"/>
                  <a:pt x="3885057" y="3243834"/>
                  <a:pt x="3920872" y="3213354"/>
                </a:cubicBezTo>
                <a:cubicBezTo>
                  <a:pt x="3956686" y="3182874"/>
                  <a:pt x="3974592" y="3141726"/>
                  <a:pt x="3974592" y="3089910"/>
                </a:cubicBezTo>
                <a:cubicBezTo>
                  <a:pt x="3974592" y="3050286"/>
                  <a:pt x="3962781" y="3014853"/>
                  <a:pt x="3939160" y="2983611"/>
                </a:cubicBezTo>
                <a:cubicBezTo>
                  <a:pt x="3915537" y="2952369"/>
                  <a:pt x="3882390" y="2929128"/>
                  <a:pt x="3839719" y="2913888"/>
                </a:cubicBezTo>
                <a:cubicBezTo>
                  <a:pt x="3859530" y="2894076"/>
                  <a:pt x="3884677" y="2879979"/>
                  <a:pt x="3915156" y="2871597"/>
                </a:cubicBezTo>
                <a:cubicBezTo>
                  <a:pt x="3945636" y="2863215"/>
                  <a:pt x="3976116" y="2859024"/>
                  <a:pt x="4006597" y="2859024"/>
                </a:cubicBezTo>
                <a:cubicBezTo>
                  <a:pt x="4049269" y="2859024"/>
                  <a:pt x="4083939" y="2867406"/>
                  <a:pt x="4110609" y="2884170"/>
                </a:cubicBezTo>
                <a:cubicBezTo>
                  <a:pt x="4137280" y="2900934"/>
                  <a:pt x="4157092" y="2924937"/>
                  <a:pt x="4170046" y="2956179"/>
                </a:cubicBezTo>
                <a:cubicBezTo>
                  <a:pt x="4183000" y="2987421"/>
                  <a:pt x="4189477" y="3022854"/>
                  <a:pt x="4189477" y="3062478"/>
                </a:cubicBezTo>
                <a:lnTo>
                  <a:pt x="4189477" y="3240786"/>
                </a:lnTo>
                <a:cubicBezTo>
                  <a:pt x="4189477" y="3275838"/>
                  <a:pt x="4174618" y="3304413"/>
                  <a:pt x="4144899" y="3326511"/>
                </a:cubicBezTo>
                <a:cubicBezTo>
                  <a:pt x="4115181" y="3348609"/>
                  <a:pt x="4076320" y="3367659"/>
                  <a:pt x="4028314" y="3383661"/>
                </a:cubicBezTo>
                <a:cubicBezTo>
                  <a:pt x="3980307" y="3399663"/>
                  <a:pt x="3930016" y="3416046"/>
                  <a:pt x="3877438" y="3432810"/>
                </a:cubicBezTo>
                <a:cubicBezTo>
                  <a:pt x="3824860" y="3449574"/>
                  <a:pt x="3774948" y="3470910"/>
                  <a:pt x="3727705" y="3496818"/>
                </a:cubicBezTo>
                <a:cubicBezTo>
                  <a:pt x="3680461" y="3522726"/>
                  <a:pt x="3641979" y="3556254"/>
                  <a:pt x="3612261" y="3597402"/>
                </a:cubicBezTo>
                <a:cubicBezTo>
                  <a:pt x="3582544" y="3638550"/>
                  <a:pt x="3567685" y="3691890"/>
                  <a:pt x="3567685" y="3757422"/>
                </a:cubicBezTo>
                <a:cubicBezTo>
                  <a:pt x="3567685" y="3809238"/>
                  <a:pt x="3578353" y="3856863"/>
                  <a:pt x="3599688" y="3900297"/>
                </a:cubicBezTo>
                <a:cubicBezTo>
                  <a:pt x="3621025" y="3943731"/>
                  <a:pt x="3654552" y="3978402"/>
                  <a:pt x="3700273" y="4004310"/>
                </a:cubicBezTo>
                <a:cubicBezTo>
                  <a:pt x="3745992" y="4030218"/>
                  <a:pt x="3803142" y="4043172"/>
                  <a:pt x="3871723" y="4043172"/>
                </a:cubicBezTo>
                <a:cubicBezTo>
                  <a:pt x="3946399" y="4043172"/>
                  <a:pt x="4009645" y="4026789"/>
                  <a:pt x="4061461" y="3994023"/>
                </a:cubicBezTo>
                <a:cubicBezTo>
                  <a:pt x="4113276" y="3961257"/>
                  <a:pt x="4157472" y="3915918"/>
                  <a:pt x="4194049" y="3858006"/>
                </a:cubicBezTo>
                <a:cubicBezTo>
                  <a:pt x="4194049" y="3894582"/>
                  <a:pt x="4201287" y="3926586"/>
                  <a:pt x="4215765" y="3954018"/>
                </a:cubicBezTo>
                <a:cubicBezTo>
                  <a:pt x="4230243" y="3981450"/>
                  <a:pt x="4254246" y="4003167"/>
                  <a:pt x="4287775" y="4019169"/>
                </a:cubicBezTo>
                <a:cubicBezTo>
                  <a:pt x="4321302" y="4035171"/>
                  <a:pt x="4366261" y="4043172"/>
                  <a:pt x="4422648" y="4043172"/>
                </a:cubicBezTo>
                <a:cubicBezTo>
                  <a:pt x="4474464" y="4043172"/>
                  <a:pt x="4521327" y="4035933"/>
                  <a:pt x="4563238" y="4021455"/>
                </a:cubicBezTo>
                <a:cubicBezTo>
                  <a:pt x="4605147" y="4006977"/>
                  <a:pt x="4642104" y="3986022"/>
                  <a:pt x="4674108" y="3958590"/>
                </a:cubicBezTo>
                <a:lnTo>
                  <a:pt x="4651249" y="3919728"/>
                </a:lnTo>
                <a:cubicBezTo>
                  <a:pt x="4636009" y="3930396"/>
                  <a:pt x="4621911" y="3939540"/>
                  <a:pt x="4608957" y="3947160"/>
                </a:cubicBezTo>
                <a:cubicBezTo>
                  <a:pt x="4596004" y="3954780"/>
                  <a:pt x="4582668" y="3958590"/>
                  <a:pt x="4568952" y="3958590"/>
                </a:cubicBezTo>
                <a:cubicBezTo>
                  <a:pt x="4550665" y="3958590"/>
                  <a:pt x="4537710" y="3951351"/>
                  <a:pt x="4530090" y="3936873"/>
                </a:cubicBezTo>
                <a:cubicBezTo>
                  <a:pt x="4522470" y="3922395"/>
                  <a:pt x="4518660" y="3896106"/>
                  <a:pt x="4518660" y="3858006"/>
                </a:cubicBezTo>
                <a:lnTo>
                  <a:pt x="4518660" y="3236214"/>
                </a:lnTo>
                <a:cubicBezTo>
                  <a:pt x="4518660" y="3158490"/>
                  <a:pt x="4513327" y="3094101"/>
                  <a:pt x="4502658" y="3043047"/>
                </a:cubicBezTo>
                <a:cubicBezTo>
                  <a:pt x="4491990" y="2991993"/>
                  <a:pt x="4469131" y="2948940"/>
                  <a:pt x="4434079" y="2913888"/>
                </a:cubicBezTo>
                <a:cubicBezTo>
                  <a:pt x="4395978" y="2875788"/>
                  <a:pt x="4348734" y="2849499"/>
                  <a:pt x="4292347" y="2835021"/>
                </a:cubicBezTo>
                <a:cubicBezTo>
                  <a:pt x="4235958" y="2820543"/>
                  <a:pt x="4172712" y="2813304"/>
                  <a:pt x="4102608" y="2813304"/>
                </a:cubicBezTo>
                <a:close/>
                <a:moveTo>
                  <a:pt x="643890" y="2408682"/>
                </a:moveTo>
                <a:cubicBezTo>
                  <a:pt x="649986" y="2486406"/>
                  <a:pt x="654177" y="2561082"/>
                  <a:pt x="656463" y="2632710"/>
                </a:cubicBezTo>
                <a:cubicBezTo>
                  <a:pt x="658749" y="2704338"/>
                  <a:pt x="659892" y="2759202"/>
                  <a:pt x="659892" y="2797302"/>
                </a:cubicBezTo>
                <a:cubicBezTo>
                  <a:pt x="659892" y="2830830"/>
                  <a:pt x="659511" y="2862834"/>
                  <a:pt x="658749" y="2893314"/>
                </a:cubicBezTo>
                <a:cubicBezTo>
                  <a:pt x="657987" y="2923794"/>
                  <a:pt x="656082" y="2949702"/>
                  <a:pt x="653034" y="2971038"/>
                </a:cubicBezTo>
                <a:lnTo>
                  <a:pt x="705612" y="2971038"/>
                </a:lnTo>
                <a:cubicBezTo>
                  <a:pt x="733044" y="2841498"/>
                  <a:pt x="765048" y="2739771"/>
                  <a:pt x="801624" y="2665857"/>
                </a:cubicBezTo>
                <a:cubicBezTo>
                  <a:pt x="838200" y="2591943"/>
                  <a:pt x="882396" y="2539365"/>
                  <a:pt x="934212" y="2508123"/>
                </a:cubicBezTo>
                <a:cubicBezTo>
                  <a:pt x="986029" y="2476881"/>
                  <a:pt x="1046988" y="2461260"/>
                  <a:pt x="1117092" y="2461260"/>
                </a:cubicBezTo>
                <a:lnTo>
                  <a:pt x="1167384" y="2461260"/>
                </a:lnTo>
                <a:lnTo>
                  <a:pt x="1167384" y="3766566"/>
                </a:lnTo>
                <a:cubicBezTo>
                  <a:pt x="1167384" y="3827526"/>
                  <a:pt x="1161289" y="3873246"/>
                  <a:pt x="1149097" y="3903726"/>
                </a:cubicBezTo>
                <a:cubicBezTo>
                  <a:pt x="1136904" y="3934206"/>
                  <a:pt x="1113282" y="3954399"/>
                  <a:pt x="1078230" y="3964305"/>
                </a:cubicBezTo>
                <a:cubicBezTo>
                  <a:pt x="1043179" y="3974211"/>
                  <a:pt x="991362" y="3979926"/>
                  <a:pt x="922782" y="3981450"/>
                </a:cubicBezTo>
                <a:lnTo>
                  <a:pt x="922782" y="4027170"/>
                </a:lnTo>
                <a:cubicBezTo>
                  <a:pt x="968502" y="4025646"/>
                  <a:pt x="1028700" y="4024122"/>
                  <a:pt x="1103377" y="4022598"/>
                </a:cubicBezTo>
                <a:cubicBezTo>
                  <a:pt x="1178052" y="4021074"/>
                  <a:pt x="1257300" y="4020312"/>
                  <a:pt x="1341120" y="4020312"/>
                </a:cubicBezTo>
                <a:cubicBezTo>
                  <a:pt x="1426464" y="4020312"/>
                  <a:pt x="1508379" y="4021074"/>
                  <a:pt x="1586865" y="4022598"/>
                </a:cubicBezTo>
                <a:cubicBezTo>
                  <a:pt x="1665352" y="4024122"/>
                  <a:pt x="1728216" y="4025646"/>
                  <a:pt x="1775461" y="4027170"/>
                </a:cubicBezTo>
                <a:lnTo>
                  <a:pt x="1775461" y="3981450"/>
                </a:lnTo>
                <a:cubicBezTo>
                  <a:pt x="1708404" y="3979926"/>
                  <a:pt x="1657350" y="3974211"/>
                  <a:pt x="1622298" y="3964305"/>
                </a:cubicBezTo>
                <a:cubicBezTo>
                  <a:pt x="1587246" y="3954399"/>
                  <a:pt x="1563243" y="3934206"/>
                  <a:pt x="1550290" y="3903726"/>
                </a:cubicBezTo>
                <a:cubicBezTo>
                  <a:pt x="1537336" y="3873246"/>
                  <a:pt x="1530858" y="3827526"/>
                  <a:pt x="1530858" y="3766566"/>
                </a:cubicBezTo>
                <a:lnTo>
                  <a:pt x="1530858" y="2461260"/>
                </a:lnTo>
                <a:lnTo>
                  <a:pt x="1583436" y="2461260"/>
                </a:lnTo>
                <a:cubicBezTo>
                  <a:pt x="1653540" y="2461260"/>
                  <a:pt x="1714500" y="2476881"/>
                  <a:pt x="1766316" y="2508123"/>
                </a:cubicBezTo>
                <a:cubicBezTo>
                  <a:pt x="1818133" y="2539365"/>
                  <a:pt x="1862710" y="2592324"/>
                  <a:pt x="1900047" y="2667000"/>
                </a:cubicBezTo>
                <a:cubicBezTo>
                  <a:pt x="1937385" y="2741676"/>
                  <a:pt x="1968246" y="2843022"/>
                  <a:pt x="1992630" y="2971038"/>
                </a:cubicBezTo>
                <a:lnTo>
                  <a:pt x="2045208" y="2971038"/>
                </a:lnTo>
                <a:cubicBezTo>
                  <a:pt x="2043684" y="2949702"/>
                  <a:pt x="2042161" y="2923794"/>
                  <a:pt x="2040636" y="2893314"/>
                </a:cubicBezTo>
                <a:cubicBezTo>
                  <a:pt x="2039112" y="2862834"/>
                  <a:pt x="2038350" y="2830830"/>
                  <a:pt x="2038350" y="2797302"/>
                </a:cubicBezTo>
                <a:cubicBezTo>
                  <a:pt x="2038350" y="2759202"/>
                  <a:pt x="2039493" y="2704338"/>
                  <a:pt x="2041779" y="2632710"/>
                </a:cubicBezTo>
                <a:cubicBezTo>
                  <a:pt x="2044066" y="2561082"/>
                  <a:pt x="2048257" y="2486406"/>
                  <a:pt x="2054353" y="2408682"/>
                </a:cubicBezTo>
                <a:cubicBezTo>
                  <a:pt x="1987296" y="2410206"/>
                  <a:pt x="1911858" y="2411730"/>
                  <a:pt x="1828039" y="2413254"/>
                </a:cubicBezTo>
                <a:cubicBezTo>
                  <a:pt x="1744218" y="2414778"/>
                  <a:pt x="1660779" y="2415540"/>
                  <a:pt x="1577721" y="2415540"/>
                </a:cubicBezTo>
                <a:cubicBezTo>
                  <a:pt x="1494664" y="2415540"/>
                  <a:pt x="1418844" y="2415540"/>
                  <a:pt x="1350264" y="2415540"/>
                </a:cubicBezTo>
                <a:cubicBezTo>
                  <a:pt x="1283208" y="2415540"/>
                  <a:pt x="1207770" y="2415540"/>
                  <a:pt x="1123950" y="2415540"/>
                </a:cubicBezTo>
                <a:cubicBezTo>
                  <a:pt x="1040130" y="2415540"/>
                  <a:pt x="956691" y="2414778"/>
                  <a:pt x="873633" y="2413254"/>
                </a:cubicBezTo>
                <a:cubicBezTo>
                  <a:pt x="790575" y="2411730"/>
                  <a:pt x="713994" y="2410206"/>
                  <a:pt x="643890" y="2408682"/>
                </a:cubicBezTo>
                <a:close/>
                <a:moveTo>
                  <a:pt x="2629662" y="2239518"/>
                </a:moveTo>
                <a:cubicBezTo>
                  <a:pt x="2582419" y="2250186"/>
                  <a:pt x="2530603" y="2258187"/>
                  <a:pt x="2474214" y="2263521"/>
                </a:cubicBezTo>
                <a:cubicBezTo>
                  <a:pt x="2417827" y="2268855"/>
                  <a:pt x="2358391" y="2271522"/>
                  <a:pt x="2295906" y="2271522"/>
                </a:cubicBezTo>
                <a:cubicBezTo>
                  <a:pt x="2250187" y="2271522"/>
                  <a:pt x="2202942" y="2269236"/>
                  <a:pt x="2154174" y="2264664"/>
                </a:cubicBezTo>
                <a:lnTo>
                  <a:pt x="2154174" y="2312670"/>
                </a:lnTo>
                <a:cubicBezTo>
                  <a:pt x="2210562" y="2312670"/>
                  <a:pt x="2249044" y="2329053"/>
                  <a:pt x="2269618" y="2361819"/>
                </a:cubicBezTo>
                <a:cubicBezTo>
                  <a:pt x="2290192" y="2394585"/>
                  <a:pt x="2300478" y="2445258"/>
                  <a:pt x="2300478" y="2513838"/>
                </a:cubicBezTo>
                <a:lnTo>
                  <a:pt x="2300478" y="3814572"/>
                </a:lnTo>
                <a:cubicBezTo>
                  <a:pt x="2300478" y="3878580"/>
                  <a:pt x="2289429" y="3922014"/>
                  <a:pt x="2267332" y="3944874"/>
                </a:cubicBezTo>
                <a:cubicBezTo>
                  <a:pt x="2245233" y="3967734"/>
                  <a:pt x="2207515" y="3979164"/>
                  <a:pt x="2154174" y="3979164"/>
                </a:cubicBezTo>
                <a:lnTo>
                  <a:pt x="2154174" y="4027170"/>
                </a:lnTo>
                <a:cubicBezTo>
                  <a:pt x="2184654" y="4025646"/>
                  <a:pt x="2229994" y="4023741"/>
                  <a:pt x="2290192" y="4021455"/>
                </a:cubicBezTo>
                <a:cubicBezTo>
                  <a:pt x="2350390" y="4019169"/>
                  <a:pt x="2410207" y="4018026"/>
                  <a:pt x="2469643" y="4018026"/>
                </a:cubicBezTo>
                <a:cubicBezTo>
                  <a:pt x="2524507" y="4018026"/>
                  <a:pt x="2578608" y="4019169"/>
                  <a:pt x="2631948" y="4021455"/>
                </a:cubicBezTo>
                <a:cubicBezTo>
                  <a:pt x="2685289" y="4023741"/>
                  <a:pt x="2725675" y="4025646"/>
                  <a:pt x="2753107" y="4027170"/>
                </a:cubicBezTo>
                <a:lnTo>
                  <a:pt x="2753107" y="3979164"/>
                </a:lnTo>
                <a:cubicBezTo>
                  <a:pt x="2707386" y="3979164"/>
                  <a:pt x="2675383" y="3967734"/>
                  <a:pt x="2657094" y="3944874"/>
                </a:cubicBezTo>
                <a:cubicBezTo>
                  <a:pt x="2638807" y="3922014"/>
                  <a:pt x="2629662" y="3878580"/>
                  <a:pt x="2629662" y="3814572"/>
                </a:cubicBezTo>
                <a:lnTo>
                  <a:pt x="2629662" y="3176778"/>
                </a:lnTo>
                <a:cubicBezTo>
                  <a:pt x="2629662" y="3124962"/>
                  <a:pt x="2639950" y="3079242"/>
                  <a:pt x="2660524" y="3039618"/>
                </a:cubicBezTo>
                <a:cubicBezTo>
                  <a:pt x="2681098" y="2999994"/>
                  <a:pt x="2708530" y="2969133"/>
                  <a:pt x="2742820" y="2947035"/>
                </a:cubicBezTo>
                <a:cubicBezTo>
                  <a:pt x="2777110" y="2924937"/>
                  <a:pt x="2814828" y="2913888"/>
                  <a:pt x="2855977" y="2913888"/>
                </a:cubicBezTo>
                <a:cubicBezTo>
                  <a:pt x="2894077" y="2913888"/>
                  <a:pt x="2923414" y="2921889"/>
                  <a:pt x="2943988" y="2937891"/>
                </a:cubicBezTo>
                <a:cubicBezTo>
                  <a:pt x="2964561" y="2953893"/>
                  <a:pt x="2978659" y="2975991"/>
                  <a:pt x="2986278" y="3004185"/>
                </a:cubicBezTo>
                <a:cubicBezTo>
                  <a:pt x="2993898" y="3032379"/>
                  <a:pt x="2997708" y="3065526"/>
                  <a:pt x="2997708" y="3103626"/>
                </a:cubicBezTo>
                <a:lnTo>
                  <a:pt x="2997708" y="3814572"/>
                </a:lnTo>
                <a:cubicBezTo>
                  <a:pt x="2997708" y="3878580"/>
                  <a:pt x="2988564" y="3922014"/>
                  <a:pt x="2970276" y="3944874"/>
                </a:cubicBezTo>
                <a:cubicBezTo>
                  <a:pt x="2951989" y="3967734"/>
                  <a:pt x="2919985" y="3979164"/>
                  <a:pt x="2874265" y="3979164"/>
                </a:cubicBezTo>
                <a:lnTo>
                  <a:pt x="2874265" y="4027170"/>
                </a:lnTo>
                <a:cubicBezTo>
                  <a:pt x="2901697" y="4025646"/>
                  <a:pt x="2943226" y="4023741"/>
                  <a:pt x="2998851" y="4021455"/>
                </a:cubicBezTo>
                <a:cubicBezTo>
                  <a:pt x="3054477" y="4019169"/>
                  <a:pt x="3112009" y="4018026"/>
                  <a:pt x="3171444" y="4018026"/>
                </a:cubicBezTo>
                <a:cubicBezTo>
                  <a:pt x="3226309" y="4018026"/>
                  <a:pt x="3283077" y="4019169"/>
                  <a:pt x="3341751" y="4021455"/>
                </a:cubicBezTo>
                <a:cubicBezTo>
                  <a:pt x="3400426" y="4023741"/>
                  <a:pt x="3444240" y="4025646"/>
                  <a:pt x="3473197" y="4027170"/>
                </a:cubicBezTo>
                <a:lnTo>
                  <a:pt x="3473197" y="3979164"/>
                </a:lnTo>
                <a:cubicBezTo>
                  <a:pt x="3419856" y="3979164"/>
                  <a:pt x="3382138" y="3967734"/>
                  <a:pt x="3360039" y="3944874"/>
                </a:cubicBezTo>
                <a:cubicBezTo>
                  <a:pt x="3337941" y="3922014"/>
                  <a:pt x="3326893" y="3878580"/>
                  <a:pt x="3326893" y="3814572"/>
                </a:cubicBezTo>
                <a:lnTo>
                  <a:pt x="3326893" y="3199638"/>
                </a:lnTo>
                <a:cubicBezTo>
                  <a:pt x="3326893" y="3121914"/>
                  <a:pt x="3321177" y="3060192"/>
                  <a:pt x="3309748" y="3014472"/>
                </a:cubicBezTo>
                <a:cubicBezTo>
                  <a:pt x="3298318" y="2968752"/>
                  <a:pt x="3279649" y="2931414"/>
                  <a:pt x="3253740" y="2902458"/>
                </a:cubicBezTo>
                <a:cubicBezTo>
                  <a:pt x="3230880" y="2875026"/>
                  <a:pt x="3199639" y="2853309"/>
                  <a:pt x="3160015" y="2837307"/>
                </a:cubicBezTo>
                <a:cubicBezTo>
                  <a:pt x="3120391" y="2821305"/>
                  <a:pt x="3067813" y="2813304"/>
                  <a:pt x="3002280" y="2813304"/>
                </a:cubicBezTo>
                <a:cubicBezTo>
                  <a:pt x="2921509" y="2813304"/>
                  <a:pt x="2848738" y="2828925"/>
                  <a:pt x="2783968" y="2860167"/>
                </a:cubicBezTo>
                <a:cubicBezTo>
                  <a:pt x="2719197" y="2891409"/>
                  <a:pt x="2667763" y="2946654"/>
                  <a:pt x="2629662" y="3025902"/>
                </a:cubicBezTo>
                <a:close/>
                <a:moveTo>
                  <a:pt x="6601587" y="2237232"/>
                </a:moveTo>
                <a:cubicBezTo>
                  <a:pt x="6554343" y="2247900"/>
                  <a:pt x="6502527" y="2255901"/>
                  <a:pt x="6446139" y="2261235"/>
                </a:cubicBezTo>
                <a:cubicBezTo>
                  <a:pt x="6389751" y="2266569"/>
                  <a:pt x="6330315" y="2269236"/>
                  <a:pt x="6267831" y="2269236"/>
                </a:cubicBezTo>
                <a:cubicBezTo>
                  <a:pt x="6222111" y="2269236"/>
                  <a:pt x="6174867" y="2266950"/>
                  <a:pt x="6126099" y="2262378"/>
                </a:cubicBezTo>
                <a:lnTo>
                  <a:pt x="6126099" y="2310384"/>
                </a:lnTo>
                <a:cubicBezTo>
                  <a:pt x="6182487" y="2310384"/>
                  <a:pt x="6220968" y="2326767"/>
                  <a:pt x="6241542" y="2359533"/>
                </a:cubicBezTo>
                <a:cubicBezTo>
                  <a:pt x="6262116" y="2392299"/>
                  <a:pt x="6272403" y="2442972"/>
                  <a:pt x="6272403" y="2511552"/>
                </a:cubicBezTo>
                <a:lnTo>
                  <a:pt x="6272403" y="3814572"/>
                </a:lnTo>
                <a:cubicBezTo>
                  <a:pt x="6272403" y="3878580"/>
                  <a:pt x="6261354" y="3922014"/>
                  <a:pt x="6239256" y="3944874"/>
                </a:cubicBezTo>
                <a:cubicBezTo>
                  <a:pt x="6217158" y="3967734"/>
                  <a:pt x="6179439" y="3979164"/>
                  <a:pt x="6126099" y="3979164"/>
                </a:cubicBezTo>
                <a:lnTo>
                  <a:pt x="6126099" y="4027170"/>
                </a:lnTo>
                <a:cubicBezTo>
                  <a:pt x="6156579" y="4025646"/>
                  <a:pt x="6201918" y="4023741"/>
                  <a:pt x="6262116" y="4021455"/>
                </a:cubicBezTo>
                <a:cubicBezTo>
                  <a:pt x="6322314" y="4019169"/>
                  <a:pt x="6382131" y="4018026"/>
                  <a:pt x="6441567" y="4018026"/>
                </a:cubicBezTo>
                <a:cubicBezTo>
                  <a:pt x="6499479" y="4018026"/>
                  <a:pt x="6556248" y="4019169"/>
                  <a:pt x="6611874" y="4021455"/>
                </a:cubicBezTo>
                <a:cubicBezTo>
                  <a:pt x="6667500" y="4023741"/>
                  <a:pt x="6709791" y="4025646"/>
                  <a:pt x="6738747" y="4027170"/>
                </a:cubicBezTo>
                <a:lnTo>
                  <a:pt x="6738747" y="3979164"/>
                </a:lnTo>
                <a:cubicBezTo>
                  <a:pt x="6688455" y="3979164"/>
                  <a:pt x="6653022" y="3967734"/>
                  <a:pt x="6632448" y="3944874"/>
                </a:cubicBezTo>
                <a:cubicBezTo>
                  <a:pt x="6611874" y="3922014"/>
                  <a:pt x="6601587" y="3878580"/>
                  <a:pt x="6601587" y="3814572"/>
                </a:cubicBezTo>
                <a:lnTo>
                  <a:pt x="6601587" y="3422799"/>
                </a:lnTo>
                <a:lnTo>
                  <a:pt x="6629305" y="3426238"/>
                </a:lnTo>
                <a:cubicBezTo>
                  <a:pt x="6640925" y="3428714"/>
                  <a:pt x="6651118" y="3432048"/>
                  <a:pt x="6659880" y="3436239"/>
                </a:cubicBezTo>
                <a:cubicBezTo>
                  <a:pt x="6677406" y="3444621"/>
                  <a:pt x="6695313" y="3463290"/>
                  <a:pt x="6713601" y="3492246"/>
                </a:cubicBezTo>
                <a:lnTo>
                  <a:pt x="6939915" y="3901440"/>
                </a:lnTo>
                <a:cubicBezTo>
                  <a:pt x="6953631" y="3924300"/>
                  <a:pt x="6955155" y="3942969"/>
                  <a:pt x="6944487" y="3957447"/>
                </a:cubicBezTo>
                <a:cubicBezTo>
                  <a:pt x="6933819" y="3971925"/>
                  <a:pt x="6913245" y="3979164"/>
                  <a:pt x="6882765" y="3979164"/>
                </a:cubicBezTo>
                <a:lnTo>
                  <a:pt x="6882765" y="4027170"/>
                </a:lnTo>
                <a:cubicBezTo>
                  <a:pt x="6910197" y="4025646"/>
                  <a:pt x="6952107" y="4023741"/>
                  <a:pt x="7008495" y="4021455"/>
                </a:cubicBezTo>
                <a:cubicBezTo>
                  <a:pt x="7064883" y="4019169"/>
                  <a:pt x="7121271" y="4018026"/>
                  <a:pt x="7177659" y="4018026"/>
                </a:cubicBezTo>
                <a:cubicBezTo>
                  <a:pt x="7223379" y="4018026"/>
                  <a:pt x="7269099" y="4019169"/>
                  <a:pt x="7314819" y="4021455"/>
                </a:cubicBezTo>
                <a:cubicBezTo>
                  <a:pt x="7360539" y="4023741"/>
                  <a:pt x="7394829" y="4025646"/>
                  <a:pt x="7417689" y="4027170"/>
                </a:cubicBezTo>
                <a:lnTo>
                  <a:pt x="7417689" y="3979164"/>
                </a:lnTo>
                <a:cubicBezTo>
                  <a:pt x="7391781" y="3970020"/>
                  <a:pt x="7369683" y="3954780"/>
                  <a:pt x="7351395" y="3933444"/>
                </a:cubicBezTo>
                <a:cubicBezTo>
                  <a:pt x="7333107" y="3912108"/>
                  <a:pt x="7315581" y="3887724"/>
                  <a:pt x="7298817" y="3860292"/>
                </a:cubicBezTo>
                <a:lnTo>
                  <a:pt x="6915171" y="3218637"/>
                </a:lnTo>
                <a:lnTo>
                  <a:pt x="7061073" y="3067050"/>
                </a:lnTo>
                <a:cubicBezTo>
                  <a:pt x="7109841" y="3019806"/>
                  <a:pt x="7157847" y="2980944"/>
                  <a:pt x="7205091" y="2950464"/>
                </a:cubicBezTo>
                <a:cubicBezTo>
                  <a:pt x="7252335" y="2919984"/>
                  <a:pt x="7299579" y="2900172"/>
                  <a:pt x="7346823" y="2891028"/>
                </a:cubicBezTo>
                <a:lnTo>
                  <a:pt x="7346823" y="2845308"/>
                </a:lnTo>
                <a:cubicBezTo>
                  <a:pt x="7328535" y="2846832"/>
                  <a:pt x="7304151" y="2847975"/>
                  <a:pt x="7273671" y="2848737"/>
                </a:cubicBezTo>
                <a:cubicBezTo>
                  <a:pt x="7243191" y="2849499"/>
                  <a:pt x="7210806" y="2850261"/>
                  <a:pt x="7176516" y="2851023"/>
                </a:cubicBezTo>
                <a:cubicBezTo>
                  <a:pt x="7142226" y="2851785"/>
                  <a:pt x="7109841" y="2852166"/>
                  <a:pt x="7079361" y="2852166"/>
                </a:cubicBezTo>
                <a:cubicBezTo>
                  <a:pt x="7044309" y="2852166"/>
                  <a:pt x="7001637" y="2851404"/>
                  <a:pt x="6951345" y="2849880"/>
                </a:cubicBezTo>
                <a:cubicBezTo>
                  <a:pt x="6901053" y="2848356"/>
                  <a:pt x="6854571" y="2846832"/>
                  <a:pt x="6811899" y="2845308"/>
                </a:cubicBezTo>
                <a:lnTo>
                  <a:pt x="6811899" y="2891028"/>
                </a:lnTo>
                <a:cubicBezTo>
                  <a:pt x="6865239" y="2892552"/>
                  <a:pt x="6908292" y="2904744"/>
                  <a:pt x="6941058" y="2927604"/>
                </a:cubicBezTo>
                <a:cubicBezTo>
                  <a:pt x="6973824" y="2950464"/>
                  <a:pt x="6990207" y="2980944"/>
                  <a:pt x="6990207" y="3019044"/>
                </a:cubicBezTo>
                <a:cubicBezTo>
                  <a:pt x="6990207" y="3057144"/>
                  <a:pt x="6964299" y="3100578"/>
                  <a:pt x="6912483" y="3149346"/>
                </a:cubicBezTo>
                <a:lnTo>
                  <a:pt x="6738747" y="3318510"/>
                </a:lnTo>
                <a:cubicBezTo>
                  <a:pt x="6718935" y="3339846"/>
                  <a:pt x="6697218" y="3354324"/>
                  <a:pt x="6673596" y="3361944"/>
                </a:cubicBezTo>
                <a:cubicBezTo>
                  <a:pt x="6661785" y="3365754"/>
                  <a:pt x="6648926" y="3368993"/>
                  <a:pt x="6635020" y="3371660"/>
                </a:cubicBezTo>
                <a:lnTo>
                  <a:pt x="6601587" y="3376345"/>
                </a:lnTo>
                <a:close/>
                <a:moveTo>
                  <a:pt x="0" y="0"/>
                </a:moveTo>
                <a:lnTo>
                  <a:pt x="12192000" y="0"/>
                </a:lnTo>
                <a:lnTo>
                  <a:pt x="12192000" y="6858000"/>
                </a:lnTo>
                <a:lnTo>
                  <a:pt x="0" y="685800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95823292"/>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33" name="Slide Zoom 32">
                <a:extLst>
                  <a:ext uri="{FF2B5EF4-FFF2-40B4-BE49-F238E27FC236}">
                    <a16:creationId xmlns:a16="http://schemas.microsoft.com/office/drawing/2014/main" id="{0DA23185-960E-41F4-9DCD-F42449E1127A}"/>
                  </a:ext>
                </a:extLst>
              </p:cNvPr>
              <p:cNvGraphicFramePr>
                <a:graphicFrameLocks noChangeAspect="1"/>
              </p:cNvGraphicFramePr>
              <p:nvPr>
                <p:extLst>
                  <p:ext uri="{D42A27DB-BD31-4B8C-83A1-F6EECF244321}">
                    <p14:modId xmlns:p14="http://schemas.microsoft.com/office/powerpoint/2010/main" val="1565392995"/>
                  </p:ext>
                </p:extLst>
              </p:nvPr>
            </p:nvGraphicFramePr>
            <p:xfrm>
              <a:off x="-6096000" y="-3526068"/>
              <a:ext cx="6096000" cy="3429000"/>
            </p:xfrm>
            <a:graphic>
              <a:graphicData uri="http://schemas.microsoft.com/office/powerpoint/2016/slidezoom">
                <pslz:sldZm>
                  <pslz:sldZmObj sldId="256" cId="584002720">
                    <pslz:zmPr id="{9273A44B-7870-4FF7-81C9-591F35C1DD34}" returnToParent="0" transitionDur="1000">
                      <p166:blipFill xmlns:p166="http://schemas.microsoft.com/office/powerpoint/2016/6/main">
                        <a:blip r:embed="rId2"/>
                        <a:stretch>
                          <a:fillRect/>
                        </a:stretch>
                      </p166:blipFill>
                      <p166:spPr xmlns:p166="http://schemas.microsoft.com/office/powerpoint/2016/6/main">
                        <a:xfrm>
                          <a:off x="0" y="0"/>
                          <a:ext cx="6096000" cy="3429000"/>
                        </a:xfrm>
                        <a:prstGeom prst="rect">
                          <a:avLst/>
                        </a:prstGeom>
                        <a:ln w="3175">
                          <a:solidFill>
                            <a:prstClr val="ltGray"/>
                          </a:solidFill>
                        </a:ln>
                      </p166:spPr>
                    </pslz:zmPr>
                  </pslz:sldZmObj>
                </pslz:sldZm>
              </a:graphicData>
            </a:graphic>
          </p:graphicFrame>
        </mc:Choice>
        <mc:Fallback xmlns="">
          <p:pic>
            <p:nvPicPr>
              <p:cNvPr id="33" name="Slide Zoom 32">
                <a:hlinkClick r:id="rId3" action="ppaction://hlinksldjump"/>
                <a:extLst>
                  <a:ext uri="{FF2B5EF4-FFF2-40B4-BE49-F238E27FC236}">
                    <a16:creationId xmlns:a16="http://schemas.microsoft.com/office/drawing/2014/main" id="{0DA23185-960E-41F4-9DCD-F42449E1127A}"/>
                  </a:ext>
                </a:extLst>
              </p:cNvPr>
              <p:cNvPicPr>
                <a:picLocks noGrp="1" noRot="1" noChangeAspect="1" noMove="1" noResize="1" noEditPoints="1" noAdjustHandles="1" noChangeArrowheads="1" noChangeShapeType="1"/>
              </p:cNvPicPr>
              <p:nvPr/>
            </p:nvPicPr>
            <p:blipFill>
              <a:blip r:embed="rId4"/>
              <a:stretch>
                <a:fillRect/>
              </a:stretch>
            </p:blipFill>
            <p:spPr>
              <a:xfrm>
                <a:off x="-6096000" y="-3526068"/>
                <a:ext cx="6096000" cy="3429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34" name="Slide Zoom 33">
                <a:extLst>
                  <a:ext uri="{FF2B5EF4-FFF2-40B4-BE49-F238E27FC236}">
                    <a16:creationId xmlns:a16="http://schemas.microsoft.com/office/drawing/2014/main" id="{90B351EC-8037-46CE-84EB-7A4E425A18D2}"/>
                  </a:ext>
                </a:extLst>
              </p:cNvPr>
              <p:cNvGraphicFramePr>
                <a:graphicFrameLocks noChangeAspect="1"/>
              </p:cNvGraphicFramePr>
              <p:nvPr>
                <p:extLst>
                  <p:ext uri="{D42A27DB-BD31-4B8C-83A1-F6EECF244321}">
                    <p14:modId xmlns:p14="http://schemas.microsoft.com/office/powerpoint/2010/main" val="3134493394"/>
                  </p:ext>
                </p:extLst>
              </p:nvPr>
            </p:nvGraphicFramePr>
            <p:xfrm>
              <a:off x="12224679" y="-3429000"/>
              <a:ext cx="6096000" cy="3429000"/>
            </p:xfrm>
            <a:graphic>
              <a:graphicData uri="http://schemas.microsoft.com/office/powerpoint/2016/slidezoom">
                <pslz:sldZm>
                  <pslz:sldZmObj sldId="257" cId="4008769988">
                    <pslz:zmPr id="{7C766E38-FCF4-444F-BE9F-16DCC561547F}" returnToParent="0" transitionDur="1000">
                      <p166:blipFill xmlns:p166="http://schemas.microsoft.com/office/powerpoint/2016/6/main">
                        <a:blip r:embed="rId5"/>
                        <a:stretch>
                          <a:fillRect/>
                        </a:stretch>
                      </p166:blipFill>
                      <p166:spPr xmlns:p166="http://schemas.microsoft.com/office/powerpoint/2016/6/main">
                        <a:xfrm>
                          <a:off x="0" y="0"/>
                          <a:ext cx="6096000" cy="3429000"/>
                        </a:xfrm>
                        <a:prstGeom prst="rect">
                          <a:avLst/>
                        </a:prstGeom>
                        <a:ln w="3175">
                          <a:solidFill>
                            <a:prstClr val="ltGray"/>
                          </a:solidFill>
                        </a:ln>
                      </p166:spPr>
                    </pslz:zmPr>
                  </pslz:sldZmObj>
                </pslz:sldZm>
              </a:graphicData>
            </a:graphic>
          </p:graphicFrame>
        </mc:Choice>
        <mc:Fallback xmlns="">
          <p:pic>
            <p:nvPicPr>
              <p:cNvPr id="34" name="Slide Zoom 33">
                <a:hlinkClick r:id="rId6" action="ppaction://hlinksldjump"/>
                <a:extLst>
                  <a:ext uri="{FF2B5EF4-FFF2-40B4-BE49-F238E27FC236}">
                    <a16:creationId xmlns:a16="http://schemas.microsoft.com/office/drawing/2014/main" id="{90B351EC-8037-46CE-84EB-7A4E425A18D2}"/>
                  </a:ext>
                </a:extLst>
              </p:cNvPr>
              <p:cNvPicPr>
                <a:picLocks noGrp="1" noRot="1" noChangeAspect="1" noMove="1" noResize="1" noEditPoints="1" noAdjustHandles="1" noChangeArrowheads="1" noChangeShapeType="1"/>
              </p:cNvPicPr>
              <p:nvPr/>
            </p:nvPicPr>
            <p:blipFill>
              <a:blip r:embed="rId7"/>
              <a:stretch>
                <a:fillRect/>
              </a:stretch>
            </p:blipFill>
            <p:spPr>
              <a:xfrm>
                <a:off x="12224679" y="-3429000"/>
                <a:ext cx="6096000" cy="3429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35" name="Slide Zoom 34">
                <a:extLst>
                  <a:ext uri="{FF2B5EF4-FFF2-40B4-BE49-F238E27FC236}">
                    <a16:creationId xmlns:a16="http://schemas.microsoft.com/office/drawing/2014/main" id="{9E8799C0-9670-4CBF-B42F-ECFB7202E4AA}"/>
                  </a:ext>
                </a:extLst>
              </p:cNvPr>
              <p:cNvGraphicFramePr>
                <a:graphicFrameLocks noChangeAspect="1"/>
              </p:cNvGraphicFramePr>
              <p:nvPr>
                <p:extLst>
                  <p:ext uri="{D42A27DB-BD31-4B8C-83A1-F6EECF244321}">
                    <p14:modId xmlns:p14="http://schemas.microsoft.com/office/powerpoint/2010/main" val="190700270"/>
                  </p:ext>
                </p:extLst>
              </p:nvPr>
            </p:nvGraphicFramePr>
            <p:xfrm>
              <a:off x="12262686" y="6883810"/>
              <a:ext cx="6096000" cy="3429000"/>
            </p:xfrm>
            <a:graphic>
              <a:graphicData uri="http://schemas.microsoft.com/office/powerpoint/2016/slidezoom">
                <pslz:sldZm>
                  <pslz:sldZmObj sldId="258" cId="730403677">
                    <pslz:zmPr id="{0F3E1865-F9A4-43EE-AFFD-942E02CD01AF}" returnToParent="0" transitionDur="1000">
                      <p166:blipFill xmlns:p166="http://schemas.microsoft.com/office/powerpoint/2016/6/main">
                        <a:blip r:embed="rId8"/>
                        <a:stretch>
                          <a:fillRect/>
                        </a:stretch>
                      </p166:blipFill>
                      <p166:spPr xmlns:p166="http://schemas.microsoft.com/office/powerpoint/2016/6/main">
                        <a:xfrm>
                          <a:off x="0" y="0"/>
                          <a:ext cx="6096000" cy="3429000"/>
                        </a:xfrm>
                        <a:prstGeom prst="rect">
                          <a:avLst/>
                        </a:prstGeom>
                        <a:ln w="3175">
                          <a:solidFill>
                            <a:prstClr val="ltGray"/>
                          </a:solidFill>
                        </a:ln>
                      </p166:spPr>
                    </pslz:zmPr>
                  </pslz:sldZmObj>
                </pslz:sldZm>
              </a:graphicData>
            </a:graphic>
          </p:graphicFrame>
        </mc:Choice>
        <mc:Fallback xmlns="">
          <p:pic>
            <p:nvPicPr>
              <p:cNvPr id="35" name="Slide Zoom 34">
                <a:hlinkClick r:id="rId9" action="ppaction://hlinksldjump"/>
                <a:extLst>
                  <a:ext uri="{FF2B5EF4-FFF2-40B4-BE49-F238E27FC236}">
                    <a16:creationId xmlns:a16="http://schemas.microsoft.com/office/drawing/2014/main" id="{9E8799C0-9670-4CBF-B42F-ECFB7202E4AA}"/>
                  </a:ext>
                </a:extLst>
              </p:cNvPr>
              <p:cNvPicPr>
                <a:picLocks noGrp="1" noRot="1" noChangeAspect="1" noMove="1" noResize="1" noEditPoints="1" noAdjustHandles="1" noChangeArrowheads="1" noChangeShapeType="1"/>
              </p:cNvPicPr>
              <p:nvPr/>
            </p:nvPicPr>
            <p:blipFill>
              <a:blip r:embed="rId10"/>
              <a:stretch>
                <a:fillRect/>
              </a:stretch>
            </p:blipFill>
            <p:spPr>
              <a:xfrm>
                <a:off x="12262686" y="6883810"/>
                <a:ext cx="6096000" cy="3429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36" name="Slide Zoom 35">
                <a:extLst>
                  <a:ext uri="{FF2B5EF4-FFF2-40B4-BE49-F238E27FC236}">
                    <a16:creationId xmlns:a16="http://schemas.microsoft.com/office/drawing/2014/main" id="{6016F5DC-0B1A-49A2-B912-B5729F6A426E}"/>
                  </a:ext>
                </a:extLst>
              </p:cNvPr>
              <p:cNvGraphicFramePr>
                <a:graphicFrameLocks noChangeAspect="1"/>
              </p:cNvGraphicFramePr>
              <p:nvPr>
                <p:extLst>
                  <p:ext uri="{D42A27DB-BD31-4B8C-83A1-F6EECF244321}">
                    <p14:modId xmlns:p14="http://schemas.microsoft.com/office/powerpoint/2010/main" val="2239670130"/>
                  </p:ext>
                </p:extLst>
              </p:nvPr>
            </p:nvGraphicFramePr>
            <p:xfrm>
              <a:off x="-6096000" y="6858000"/>
              <a:ext cx="6096000" cy="3429000"/>
            </p:xfrm>
            <a:graphic>
              <a:graphicData uri="http://schemas.microsoft.com/office/powerpoint/2016/slidezoom">
                <pslz:sldZm>
                  <pslz:sldZmObj sldId="261" cId="3421699337">
                    <pslz:zmPr id="{0A65CB48-26FA-4BE9-A04E-939DCC44FC38}" returnToParent="0" transitionDur="1000">
                      <p166:blipFill xmlns:p166="http://schemas.microsoft.com/office/powerpoint/2016/6/main">
                        <a:blip r:embed="rId11"/>
                        <a:stretch>
                          <a:fillRect/>
                        </a:stretch>
                      </p166:blipFill>
                      <p166:spPr xmlns:p166="http://schemas.microsoft.com/office/powerpoint/2016/6/main">
                        <a:xfrm>
                          <a:off x="0" y="0"/>
                          <a:ext cx="6096000" cy="3429000"/>
                        </a:xfrm>
                        <a:prstGeom prst="rect">
                          <a:avLst/>
                        </a:prstGeom>
                        <a:ln w="3175">
                          <a:solidFill>
                            <a:prstClr val="ltGray"/>
                          </a:solidFill>
                        </a:ln>
                      </p166:spPr>
                    </pslz:zmPr>
                  </pslz:sldZmObj>
                </pslz:sldZm>
              </a:graphicData>
            </a:graphic>
          </p:graphicFrame>
        </mc:Choice>
        <mc:Fallback xmlns="">
          <p:pic>
            <p:nvPicPr>
              <p:cNvPr id="36" name="Slide Zoom 35">
                <a:hlinkClick r:id="rId12" action="ppaction://hlinksldjump"/>
                <a:extLst>
                  <a:ext uri="{FF2B5EF4-FFF2-40B4-BE49-F238E27FC236}">
                    <a16:creationId xmlns:a16="http://schemas.microsoft.com/office/drawing/2014/main" id="{6016F5DC-0B1A-49A2-B912-B5729F6A426E}"/>
                  </a:ext>
                </a:extLst>
              </p:cNvPr>
              <p:cNvPicPr>
                <a:picLocks noGrp="1" noRot="1" noChangeAspect="1" noMove="1" noResize="1" noEditPoints="1" noAdjustHandles="1" noChangeArrowheads="1" noChangeShapeType="1"/>
              </p:cNvPicPr>
              <p:nvPr/>
            </p:nvPicPr>
            <p:blipFill>
              <a:blip r:embed="rId13"/>
              <a:stretch>
                <a:fillRect/>
              </a:stretch>
            </p:blipFill>
            <p:spPr>
              <a:xfrm>
                <a:off x="-6096000" y="6858000"/>
                <a:ext cx="6096000" cy="3429000"/>
              </a:xfrm>
              <a:prstGeom prst="rect">
                <a:avLst/>
              </a:prstGeom>
              <a:ln w="3175">
                <a:solidFill>
                  <a:prstClr val="ltGray"/>
                </a:solidFill>
              </a:ln>
            </p:spPr>
          </p:pic>
        </mc:Fallback>
      </mc:AlternateContent>
      <p:grpSp>
        <p:nvGrpSpPr>
          <p:cNvPr id="19" name="Group 18">
            <a:extLst>
              <a:ext uri="{FF2B5EF4-FFF2-40B4-BE49-F238E27FC236}">
                <a16:creationId xmlns:a16="http://schemas.microsoft.com/office/drawing/2014/main" id="{7B7AE4CD-C919-4B42-9DD9-5673F5484AEF}"/>
              </a:ext>
            </a:extLst>
          </p:cNvPr>
          <p:cNvGrpSpPr/>
          <p:nvPr/>
        </p:nvGrpSpPr>
        <p:grpSpPr>
          <a:xfrm>
            <a:off x="495301" y="279931"/>
            <a:ext cx="11201398" cy="5593987"/>
            <a:chOff x="592031" y="976111"/>
            <a:chExt cx="11201398" cy="5703880"/>
          </a:xfrm>
        </p:grpSpPr>
        <p:sp>
          <p:nvSpPr>
            <p:cNvPr id="20" name="TextBox 19">
              <a:extLst>
                <a:ext uri="{FF2B5EF4-FFF2-40B4-BE49-F238E27FC236}">
                  <a16:creationId xmlns:a16="http://schemas.microsoft.com/office/drawing/2014/main" id="{EC84733D-270F-43BF-A51A-346CF5FF1DCB}"/>
                </a:ext>
              </a:extLst>
            </p:cNvPr>
            <p:cNvSpPr txBox="1"/>
            <p:nvPr/>
          </p:nvSpPr>
          <p:spPr>
            <a:xfrm>
              <a:off x="3117209" y="976111"/>
              <a:ext cx="6151043" cy="1631216"/>
            </a:xfrm>
            <a:prstGeom prst="rect">
              <a:avLst/>
            </a:prstGeom>
            <a:noFill/>
          </p:spPr>
          <p:txBody>
            <a:bodyPr wrap="none" rtlCol="0">
              <a:spAutoFit/>
            </a:bodyPr>
            <a:lstStyle/>
            <a:p>
              <a:r>
                <a:rPr lang="en-US" sz="10000" dirty="0">
                  <a:latin typeface="Playfair Display" pitchFamily="2" charset="0"/>
                </a:rPr>
                <a:t>Objectives</a:t>
              </a:r>
            </a:p>
          </p:txBody>
        </p:sp>
        <p:sp>
          <p:nvSpPr>
            <p:cNvPr id="21" name="TextBox 20">
              <a:extLst>
                <a:ext uri="{FF2B5EF4-FFF2-40B4-BE49-F238E27FC236}">
                  <a16:creationId xmlns:a16="http://schemas.microsoft.com/office/drawing/2014/main" id="{343A5A74-B9F4-4883-9E52-88916EEC9851}"/>
                </a:ext>
              </a:extLst>
            </p:cNvPr>
            <p:cNvSpPr txBox="1"/>
            <p:nvPr/>
          </p:nvSpPr>
          <p:spPr>
            <a:xfrm>
              <a:off x="592031" y="2694046"/>
              <a:ext cx="11201398" cy="3985945"/>
            </a:xfrm>
            <a:prstGeom prst="rect">
              <a:avLst/>
            </a:prstGeom>
            <a:noFill/>
          </p:spPr>
          <p:txBody>
            <a:bodyPr wrap="square" rtlCol="0">
              <a:spAutoFit/>
            </a:bodyPr>
            <a:lstStyle/>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000" b="1" dirty="0">
                  <a:solidFill>
                    <a:srgbClr val="FFF5E4"/>
                  </a:solidFill>
                </a:rPr>
                <a:t>Efficient Appointment Scheduling</a:t>
              </a:r>
            </a:p>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000" b="1" dirty="0">
                  <a:effectLst/>
                  <a:ea typeface="Calibri" panose="020F0502020204030204" pitchFamily="34" charset="0"/>
                  <a:cs typeface="Times New Roman" panose="02020603050405020304" pitchFamily="18" charset="0"/>
                </a:rPr>
                <a:t>Real-time Availability Information</a:t>
              </a:r>
            </a:p>
            <a:p>
              <a:pPr marL="342900" marR="0" lvl="0" indent="-342900">
                <a:lnSpc>
                  <a:spcPct val="200000"/>
                </a:lnSpc>
                <a:spcBef>
                  <a:spcPts val="0"/>
                </a:spcBef>
                <a:spcAft>
                  <a:spcPts val="0"/>
                </a:spcAft>
                <a:buFont typeface="Arial" panose="020B0604020202020204" pitchFamily="34" charset="0"/>
                <a:buChar char="•"/>
                <a:tabLst>
                  <a:tab pos="4445635" algn="l"/>
                </a:tabLst>
              </a:pPr>
              <a:r>
                <a:rPr lang="en-US" sz="2000" b="1" dirty="0">
                  <a:effectLst/>
                  <a:ea typeface="Calibri" panose="020F0502020204030204" pitchFamily="34" charset="0"/>
                  <a:cs typeface="Times New Roman" panose="02020603050405020304" pitchFamily="18" charset="0"/>
                </a:rPr>
                <a:t>Centralized Patient Information</a:t>
              </a:r>
            </a:p>
            <a:p>
              <a:pPr marL="342900" marR="0" lvl="0" indent="-342900">
                <a:lnSpc>
                  <a:spcPct val="200000"/>
                </a:lnSpc>
                <a:spcBef>
                  <a:spcPts val="0"/>
                </a:spcBef>
                <a:spcAft>
                  <a:spcPts val="800"/>
                </a:spcAft>
                <a:buFont typeface="Arial" panose="020B0604020202020204" pitchFamily="34" charset="0"/>
                <a:buChar char="•"/>
                <a:tabLst>
                  <a:tab pos="4445635" algn="l"/>
                </a:tabLst>
              </a:pPr>
              <a:r>
                <a:rPr lang="en-US" sz="2000" b="1" dirty="0">
                  <a:effectLst/>
                  <a:ea typeface="Calibri" panose="020F0502020204030204" pitchFamily="34" charset="0"/>
                  <a:cs typeface="Times New Roman" panose="02020603050405020304" pitchFamily="18" charset="0"/>
                </a:rPr>
                <a:t>User Authentication and Security</a:t>
              </a:r>
            </a:p>
            <a:p>
              <a:pPr marL="342900" marR="0" lvl="0" indent="-342900">
                <a:lnSpc>
                  <a:spcPct val="200000"/>
                </a:lnSpc>
                <a:spcBef>
                  <a:spcPts val="0"/>
                </a:spcBef>
                <a:spcAft>
                  <a:spcPts val="800"/>
                </a:spcAft>
                <a:buFont typeface="Arial" panose="020B0604020202020204" pitchFamily="34" charset="0"/>
                <a:buChar char="•"/>
                <a:tabLst>
                  <a:tab pos="4445635" algn="l"/>
                </a:tabLst>
              </a:pPr>
              <a:r>
                <a:rPr lang="en-US" sz="2000" b="1" i="0" dirty="0">
                  <a:effectLst/>
                </a:rPr>
                <a:t>Multi-Provider Support</a:t>
              </a:r>
            </a:p>
            <a:p>
              <a:pPr marL="342900" marR="0" lvl="0" indent="-342900">
                <a:lnSpc>
                  <a:spcPct val="200000"/>
                </a:lnSpc>
                <a:spcBef>
                  <a:spcPts val="0"/>
                </a:spcBef>
                <a:spcAft>
                  <a:spcPts val="800"/>
                </a:spcAft>
                <a:buFont typeface="Arial" panose="020B0604020202020204" pitchFamily="34" charset="0"/>
                <a:buChar char="•"/>
                <a:tabLst>
                  <a:tab pos="4445635" algn="l"/>
                </a:tabLst>
              </a:pPr>
              <a:r>
                <a:rPr lang="en-US" sz="2000" b="1" dirty="0">
                  <a:solidFill>
                    <a:srgbClr val="FFF5E4"/>
                  </a:solidFill>
                </a:rPr>
                <a:t>Customizable Profiles</a:t>
              </a:r>
            </a:p>
          </p:txBody>
        </p:sp>
      </p:grpSp>
      <p:grpSp>
        <p:nvGrpSpPr>
          <p:cNvPr id="12" name="Group 11">
            <a:extLst>
              <a:ext uri="{FF2B5EF4-FFF2-40B4-BE49-F238E27FC236}">
                <a16:creationId xmlns:a16="http://schemas.microsoft.com/office/drawing/2014/main" id="{30200040-EE46-4664-9276-F560777A030E}"/>
              </a:ext>
            </a:extLst>
          </p:cNvPr>
          <p:cNvGrpSpPr/>
          <p:nvPr/>
        </p:nvGrpSpPr>
        <p:grpSpPr>
          <a:xfrm>
            <a:off x="476251" y="-8222072"/>
            <a:ext cx="11239499" cy="5642795"/>
            <a:chOff x="457201" y="-234165"/>
            <a:chExt cx="11239499" cy="5649301"/>
          </a:xfrm>
        </p:grpSpPr>
        <p:sp>
          <p:nvSpPr>
            <p:cNvPr id="13" name="TextBox 12">
              <a:extLst>
                <a:ext uri="{FF2B5EF4-FFF2-40B4-BE49-F238E27FC236}">
                  <a16:creationId xmlns:a16="http://schemas.microsoft.com/office/drawing/2014/main" id="{F831725C-2628-41BA-BB78-7AC6CDCD70D1}"/>
                </a:ext>
              </a:extLst>
            </p:cNvPr>
            <p:cNvSpPr txBox="1"/>
            <p:nvPr/>
          </p:nvSpPr>
          <p:spPr>
            <a:xfrm>
              <a:off x="495300" y="-234165"/>
              <a:ext cx="11201400" cy="1631217"/>
            </a:xfrm>
            <a:prstGeom prst="rect">
              <a:avLst/>
            </a:prstGeom>
            <a:noFill/>
          </p:spPr>
          <p:txBody>
            <a:bodyPr wrap="square" rtlCol="0">
              <a:spAutoFit/>
            </a:bodyPr>
            <a:lstStyle/>
            <a:p>
              <a:r>
                <a:rPr lang="en-US" sz="10000" dirty="0">
                  <a:latin typeface="Playfair Display" pitchFamily="2" charset="0"/>
                </a:rPr>
                <a:t>Problem Statement</a:t>
              </a:r>
            </a:p>
          </p:txBody>
        </p:sp>
        <p:sp>
          <p:nvSpPr>
            <p:cNvPr id="14" name="TextBox 13">
              <a:extLst>
                <a:ext uri="{FF2B5EF4-FFF2-40B4-BE49-F238E27FC236}">
                  <a16:creationId xmlns:a16="http://schemas.microsoft.com/office/drawing/2014/main" id="{B083FB14-DAC0-425F-91D9-436057BEF5D9}"/>
                </a:ext>
              </a:extLst>
            </p:cNvPr>
            <p:cNvSpPr txBox="1"/>
            <p:nvPr/>
          </p:nvSpPr>
          <p:spPr>
            <a:xfrm>
              <a:off x="457201" y="1668386"/>
              <a:ext cx="11201398" cy="374675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000" dirty="0"/>
                <a:t>Time Consuming Manual Processes</a:t>
              </a:r>
            </a:p>
            <a:p>
              <a:pPr marL="457200" indent="-457200">
                <a:lnSpc>
                  <a:spcPct val="150000"/>
                </a:lnSpc>
                <a:buFont typeface="Arial" panose="020B0604020202020204" pitchFamily="34" charset="0"/>
                <a:buChar char="•"/>
              </a:pPr>
              <a:r>
                <a:rPr lang="en-US" sz="2000" dirty="0"/>
                <a:t>Appointment Conflicts and Overbooking</a:t>
              </a:r>
            </a:p>
            <a:p>
              <a:pPr marL="457200" indent="-457200">
                <a:lnSpc>
                  <a:spcPct val="150000"/>
                </a:lnSpc>
                <a:buFont typeface="Arial" panose="020B0604020202020204" pitchFamily="34" charset="0"/>
                <a:buChar char="•"/>
              </a:pPr>
              <a:r>
                <a:rPr lang="en-US" sz="2000" dirty="0"/>
                <a:t>Limited Accessibility</a:t>
              </a:r>
            </a:p>
            <a:p>
              <a:pPr marL="457200" indent="-457200">
                <a:lnSpc>
                  <a:spcPct val="150000"/>
                </a:lnSpc>
                <a:buFont typeface="Arial" panose="020B0604020202020204" pitchFamily="34" charset="0"/>
                <a:buChar char="•"/>
              </a:pPr>
              <a:r>
                <a:rPr lang="en-US" sz="2000" dirty="0"/>
                <a:t>Missed Appointments and No-Shows</a:t>
              </a:r>
            </a:p>
            <a:p>
              <a:pPr marL="457200" indent="-457200">
                <a:lnSpc>
                  <a:spcPct val="150000"/>
                </a:lnSpc>
                <a:buFont typeface="Arial" panose="020B0604020202020204" pitchFamily="34" charset="0"/>
                <a:buChar char="•"/>
              </a:pPr>
              <a:r>
                <a:rPr lang="en-US" sz="2000" dirty="0"/>
                <a:t>Limited Patient Engagement</a:t>
              </a:r>
            </a:p>
            <a:p>
              <a:pPr marL="457200" indent="-457200">
                <a:lnSpc>
                  <a:spcPct val="150000"/>
                </a:lnSpc>
                <a:buFont typeface="Arial" panose="020B0604020202020204" pitchFamily="34" charset="0"/>
                <a:buChar char="•"/>
              </a:pPr>
              <a:r>
                <a:rPr lang="en-US" sz="2000" dirty="0"/>
                <a:t>Lack of Real-time Information</a:t>
              </a:r>
            </a:p>
            <a:p>
              <a:pPr marL="457200" indent="-457200">
                <a:lnSpc>
                  <a:spcPct val="150000"/>
                </a:lnSpc>
                <a:buFont typeface="Arial" panose="020B0604020202020204" pitchFamily="34" charset="0"/>
                <a:buChar char="•"/>
              </a:pPr>
              <a:r>
                <a:rPr lang="en-US" sz="2000" dirty="0"/>
                <a:t>Inefficient Resource Allocation</a:t>
              </a:r>
            </a:p>
            <a:p>
              <a:pPr marL="457200" indent="-457200">
                <a:lnSpc>
                  <a:spcPct val="150000"/>
                </a:lnSpc>
                <a:buFont typeface="Arial" panose="020B0604020202020204" pitchFamily="34" charset="0"/>
                <a:buChar char="•"/>
              </a:pPr>
              <a:r>
                <a:rPr lang="en-US" sz="2000" dirty="0"/>
                <a:t>Difficulty in Managing Multiple Providers</a:t>
              </a:r>
            </a:p>
          </p:txBody>
        </p:sp>
      </p:grpSp>
    </p:spTree>
    <p:extLst>
      <p:ext uri="{BB962C8B-B14F-4D97-AF65-F5344CB8AC3E}">
        <p14:creationId xmlns:p14="http://schemas.microsoft.com/office/powerpoint/2010/main" val="194823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19" name="Slide Zoom 18">
                <a:extLst>
                  <a:ext uri="{FF2B5EF4-FFF2-40B4-BE49-F238E27FC236}">
                    <a16:creationId xmlns:a16="http://schemas.microsoft.com/office/drawing/2014/main" id="{DADF151E-1C29-4404-AF71-87634B24F22D}"/>
                  </a:ext>
                </a:extLst>
              </p:cNvPr>
              <p:cNvGraphicFramePr>
                <a:graphicFrameLocks noChangeAspect="1"/>
              </p:cNvGraphicFramePr>
              <p:nvPr>
                <p:extLst>
                  <p:ext uri="{D42A27DB-BD31-4B8C-83A1-F6EECF244321}">
                    <p14:modId xmlns:p14="http://schemas.microsoft.com/office/powerpoint/2010/main" val="843352489"/>
                  </p:ext>
                </p:extLst>
              </p:nvPr>
            </p:nvGraphicFramePr>
            <p:xfrm>
              <a:off x="0" y="0"/>
              <a:ext cx="6096000" cy="3429000"/>
            </p:xfrm>
            <a:graphic>
              <a:graphicData uri="http://schemas.microsoft.com/office/powerpoint/2016/slidezoom">
                <pslz:sldZm>
                  <pslz:sldZmObj sldId="256" cId="584002720">
                    <pslz:zmPr id="{9273A44B-7870-4FF7-81C9-591F35C1DD34}" returnToParent="0" transitionDur="1000">
                      <p166:blipFill xmlns:p166="http://schemas.microsoft.com/office/powerpoint/2016/6/main">
                        <a:blip r:embed="rId2"/>
                        <a:stretch>
                          <a:fillRect/>
                        </a:stretch>
                      </p166:blipFill>
                      <p166:spPr xmlns:p166="http://schemas.microsoft.com/office/powerpoint/2016/6/main">
                        <a:xfrm>
                          <a:off x="0" y="0"/>
                          <a:ext cx="6096000" cy="3429000"/>
                        </a:xfrm>
                        <a:prstGeom prst="rect">
                          <a:avLst/>
                        </a:prstGeom>
                        <a:ln w="3175">
                          <a:solidFill>
                            <a:prstClr val="ltGray"/>
                          </a:solidFill>
                        </a:ln>
                      </p166:spPr>
                    </pslz:zmPr>
                  </pslz:sldZmObj>
                </pslz:sldZm>
              </a:graphicData>
            </a:graphic>
          </p:graphicFrame>
        </mc:Choice>
        <mc:Fallback xmlns="">
          <p:pic>
            <p:nvPicPr>
              <p:cNvPr id="19" name="Slide Zoom 18">
                <a:hlinkClick r:id="rId3" action="ppaction://hlinksldjump"/>
                <a:extLst>
                  <a:ext uri="{FF2B5EF4-FFF2-40B4-BE49-F238E27FC236}">
                    <a16:creationId xmlns:a16="http://schemas.microsoft.com/office/drawing/2014/main" id="{DADF151E-1C29-4404-AF71-87634B24F22D}"/>
                  </a:ext>
                </a:extLst>
              </p:cNvPr>
              <p:cNvPicPr>
                <a:picLocks noGrp="1" noRot="1" noChangeAspect="1" noMove="1" noResize="1" noEditPoints="1" noAdjustHandles="1" noChangeArrowheads="1" noChangeShapeType="1"/>
              </p:cNvPicPr>
              <p:nvPr/>
            </p:nvPicPr>
            <p:blipFill>
              <a:blip r:embed="rId4"/>
              <a:stretch>
                <a:fillRect/>
              </a:stretch>
            </p:blipFill>
            <p:spPr>
              <a:xfrm>
                <a:off x="0" y="0"/>
                <a:ext cx="6096000" cy="3429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1" name="Slide Zoom 20">
                <a:extLst>
                  <a:ext uri="{FF2B5EF4-FFF2-40B4-BE49-F238E27FC236}">
                    <a16:creationId xmlns:a16="http://schemas.microsoft.com/office/drawing/2014/main" id="{458A34E5-60F2-436F-8A18-0E9B3B0C120F}"/>
                  </a:ext>
                </a:extLst>
              </p:cNvPr>
              <p:cNvGraphicFramePr>
                <a:graphicFrameLocks noChangeAspect="1"/>
              </p:cNvGraphicFramePr>
              <p:nvPr>
                <p:extLst>
                  <p:ext uri="{D42A27DB-BD31-4B8C-83A1-F6EECF244321}">
                    <p14:modId xmlns:p14="http://schemas.microsoft.com/office/powerpoint/2010/main" val="1023393741"/>
                  </p:ext>
                </p:extLst>
              </p:nvPr>
            </p:nvGraphicFramePr>
            <p:xfrm>
              <a:off x="6096000" y="0"/>
              <a:ext cx="6096000" cy="3429000"/>
            </p:xfrm>
            <a:graphic>
              <a:graphicData uri="http://schemas.microsoft.com/office/powerpoint/2016/slidezoom">
                <pslz:sldZm>
                  <pslz:sldZmObj sldId="257" cId="4008769988">
                    <pslz:zmPr id="{7C766E38-FCF4-444F-BE9F-16DCC561547F}" returnToParent="0" transitionDur="1000">
                      <p166:blipFill xmlns:p166="http://schemas.microsoft.com/office/powerpoint/2016/6/main">
                        <a:blip r:embed="rId5"/>
                        <a:stretch>
                          <a:fillRect/>
                        </a:stretch>
                      </p166:blipFill>
                      <p166:spPr xmlns:p166="http://schemas.microsoft.com/office/powerpoint/2016/6/main">
                        <a:xfrm>
                          <a:off x="0" y="0"/>
                          <a:ext cx="6096000" cy="3429000"/>
                        </a:xfrm>
                        <a:prstGeom prst="rect">
                          <a:avLst/>
                        </a:prstGeom>
                        <a:ln w="3175">
                          <a:solidFill>
                            <a:prstClr val="ltGray"/>
                          </a:solidFill>
                        </a:ln>
                      </p166:spPr>
                    </pslz:zmPr>
                  </pslz:sldZmObj>
                </pslz:sldZm>
              </a:graphicData>
            </a:graphic>
          </p:graphicFrame>
        </mc:Choice>
        <mc:Fallback xmlns="">
          <p:pic>
            <p:nvPicPr>
              <p:cNvPr id="21" name="Slide Zoom 20">
                <a:hlinkClick r:id="rId6" action="ppaction://hlinksldjump"/>
                <a:extLst>
                  <a:ext uri="{FF2B5EF4-FFF2-40B4-BE49-F238E27FC236}">
                    <a16:creationId xmlns:a16="http://schemas.microsoft.com/office/drawing/2014/main" id="{458A34E5-60F2-436F-8A18-0E9B3B0C120F}"/>
                  </a:ext>
                </a:extLst>
              </p:cNvPr>
              <p:cNvPicPr>
                <a:picLocks noGrp="1" noRot="1" noChangeAspect="1" noMove="1" noResize="1" noEditPoints="1" noAdjustHandles="1" noChangeArrowheads="1" noChangeShapeType="1"/>
              </p:cNvPicPr>
              <p:nvPr/>
            </p:nvPicPr>
            <p:blipFill>
              <a:blip r:embed="rId7"/>
              <a:stretch>
                <a:fillRect/>
              </a:stretch>
            </p:blipFill>
            <p:spPr>
              <a:xfrm>
                <a:off x="6096000" y="0"/>
                <a:ext cx="6096000" cy="3429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3" name="Slide Zoom 22">
                <a:extLst>
                  <a:ext uri="{FF2B5EF4-FFF2-40B4-BE49-F238E27FC236}">
                    <a16:creationId xmlns:a16="http://schemas.microsoft.com/office/drawing/2014/main" id="{B4DCD8ED-7CCB-474D-9BD0-D37D765E0288}"/>
                  </a:ext>
                </a:extLst>
              </p:cNvPr>
              <p:cNvGraphicFramePr>
                <a:graphicFrameLocks noChangeAspect="1"/>
              </p:cNvGraphicFramePr>
              <p:nvPr>
                <p:extLst>
                  <p:ext uri="{D42A27DB-BD31-4B8C-83A1-F6EECF244321}">
                    <p14:modId xmlns:p14="http://schemas.microsoft.com/office/powerpoint/2010/main" val="1899653415"/>
                  </p:ext>
                </p:extLst>
              </p:nvPr>
            </p:nvGraphicFramePr>
            <p:xfrm>
              <a:off x="6096000" y="3429000"/>
              <a:ext cx="6096000" cy="3429000"/>
            </p:xfrm>
            <a:graphic>
              <a:graphicData uri="http://schemas.microsoft.com/office/powerpoint/2016/slidezoom">
                <pslz:sldZm>
                  <pslz:sldZmObj sldId="258" cId="730403677">
                    <pslz:zmPr id="{0F3E1865-F9A4-43EE-AFFD-942E02CD01AF}" returnToParent="0" transitionDur="1000">
                      <p166:blipFill xmlns:p166="http://schemas.microsoft.com/office/powerpoint/2016/6/main">
                        <a:blip r:embed="rId8"/>
                        <a:stretch>
                          <a:fillRect/>
                        </a:stretch>
                      </p166:blipFill>
                      <p166:spPr xmlns:p166="http://schemas.microsoft.com/office/powerpoint/2016/6/main">
                        <a:xfrm>
                          <a:off x="0" y="0"/>
                          <a:ext cx="6096000" cy="3429000"/>
                        </a:xfrm>
                        <a:prstGeom prst="rect">
                          <a:avLst/>
                        </a:prstGeom>
                        <a:ln w="3175">
                          <a:solidFill>
                            <a:prstClr val="ltGray"/>
                          </a:solidFill>
                        </a:ln>
                      </p166:spPr>
                    </pslz:zmPr>
                  </pslz:sldZmObj>
                </pslz:sldZm>
              </a:graphicData>
            </a:graphic>
          </p:graphicFrame>
        </mc:Choice>
        <mc:Fallback xmlns="">
          <p:pic>
            <p:nvPicPr>
              <p:cNvPr id="23" name="Slide Zoom 22">
                <a:hlinkClick r:id="rId9" action="ppaction://hlinksldjump"/>
                <a:extLst>
                  <a:ext uri="{FF2B5EF4-FFF2-40B4-BE49-F238E27FC236}">
                    <a16:creationId xmlns:a16="http://schemas.microsoft.com/office/drawing/2014/main" id="{B4DCD8ED-7CCB-474D-9BD0-D37D765E0288}"/>
                  </a:ext>
                </a:extLst>
              </p:cNvPr>
              <p:cNvPicPr>
                <a:picLocks noGrp="1" noRot="1" noChangeAspect="1" noMove="1" noResize="1" noEditPoints="1" noAdjustHandles="1" noChangeArrowheads="1" noChangeShapeType="1"/>
              </p:cNvPicPr>
              <p:nvPr/>
            </p:nvPicPr>
            <p:blipFill>
              <a:blip r:embed="rId10"/>
              <a:stretch>
                <a:fillRect/>
              </a:stretch>
            </p:blipFill>
            <p:spPr>
              <a:xfrm>
                <a:off x="6096000" y="3429000"/>
                <a:ext cx="6096000" cy="342900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5" name="Slide Zoom 24">
                <a:extLst>
                  <a:ext uri="{FF2B5EF4-FFF2-40B4-BE49-F238E27FC236}">
                    <a16:creationId xmlns:a16="http://schemas.microsoft.com/office/drawing/2014/main" id="{ECCB896E-F42C-437A-90EA-C8AD4FB54033}"/>
                  </a:ext>
                </a:extLst>
              </p:cNvPr>
              <p:cNvGraphicFramePr>
                <a:graphicFrameLocks noChangeAspect="1"/>
              </p:cNvGraphicFramePr>
              <p:nvPr>
                <p:extLst>
                  <p:ext uri="{D42A27DB-BD31-4B8C-83A1-F6EECF244321}">
                    <p14:modId xmlns:p14="http://schemas.microsoft.com/office/powerpoint/2010/main" val="2964975792"/>
                  </p:ext>
                </p:extLst>
              </p:nvPr>
            </p:nvGraphicFramePr>
            <p:xfrm>
              <a:off x="0" y="3429000"/>
              <a:ext cx="6096000" cy="3429000"/>
            </p:xfrm>
            <a:graphic>
              <a:graphicData uri="http://schemas.microsoft.com/office/powerpoint/2016/slidezoom">
                <pslz:sldZm>
                  <pslz:sldZmObj sldId="261" cId="3421699337">
                    <pslz:zmPr id="{0A65CB48-26FA-4BE9-A04E-939DCC44FC38}" returnToParent="0" transitionDur="1000">
                      <p166:blipFill xmlns:p166="http://schemas.microsoft.com/office/powerpoint/2016/6/main">
                        <a:blip r:embed="rId11"/>
                        <a:stretch>
                          <a:fillRect/>
                        </a:stretch>
                      </p166:blipFill>
                      <p166:spPr xmlns:p166="http://schemas.microsoft.com/office/powerpoint/2016/6/main">
                        <a:xfrm>
                          <a:off x="0" y="0"/>
                          <a:ext cx="6096000" cy="3429000"/>
                        </a:xfrm>
                        <a:prstGeom prst="rect">
                          <a:avLst/>
                        </a:prstGeom>
                        <a:ln w="3175">
                          <a:solidFill>
                            <a:prstClr val="ltGray"/>
                          </a:solidFill>
                        </a:ln>
                      </p166:spPr>
                    </pslz:zmPr>
                  </pslz:sldZmObj>
                </pslz:sldZm>
              </a:graphicData>
            </a:graphic>
          </p:graphicFrame>
        </mc:Choice>
        <mc:Fallback xmlns="">
          <p:pic>
            <p:nvPicPr>
              <p:cNvPr id="25" name="Slide Zoom 24">
                <a:hlinkClick r:id="rId12" action="ppaction://hlinksldjump"/>
                <a:extLst>
                  <a:ext uri="{FF2B5EF4-FFF2-40B4-BE49-F238E27FC236}">
                    <a16:creationId xmlns:a16="http://schemas.microsoft.com/office/drawing/2014/main" id="{ECCB896E-F42C-437A-90EA-C8AD4FB54033}"/>
                  </a:ext>
                </a:extLst>
              </p:cNvPr>
              <p:cNvPicPr>
                <a:picLocks noGrp="1" noRot="1" noChangeAspect="1" noMove="1" noResize="1" noEditPoints="1" noAdjustHandles="1" noChangeArrowheads="1" noChangeShapeType="1"/>
              </p:cNvPicPr>
              <p:nvPr/>
            </p:nvPicPr>
            <p:blipFill>
              <a:blip r:embed="rId13"/>
              <a:stretch>
                <a:fillRect/>
              </a:stretch>
            </p:blipFill>
            <p:spPr>
              <a:xfrm>
                <a:off x="0" y="3429000"/>
                <a:ext cx="6096000" cy="3429000"/>
              </a:xfrm>
              <a:prstGeom prst="rect">
                <a:avLst/>
              </a:prstGeom>
              <a:ln w="3175">
                <a:solidFill>
                  <a:prstClr val="ltGray"/>
                </a:solidFill>
              </a:ln>
            </p:spPr>
          </p:pic>
        </mc:Fallback>
      </mc:AlternateContent>
    </p:spTree>
    <p:extLst>
      <p:ext uri="{BB962C8B-B14F-4D97-AF65-F5344CB8AC3E}">
        <p14:creationId xmlns:p14="http://schemas.microsoft.com/office/powerpoint/2010/main" val="3600253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2" name="!!SWOT">
            <a:extLst>
              <a:ext uri="{FF2B5EF4-FFF2-40B4-BE49-F238E27FC236}">
                <a16:creationId xmlns:a16="http://schemas.microsoft.com/office/drawing/2014/main" id="{2952187A-C840-423D-8AFC-80F1499ACAE8}"/>
              </a:ext>
            </a:extLst>
          </p:cNvPr>
          <p:cNvSpPr/>
          <p:nvPr/>
        </p:nvSpPr>
        <p:spPr>
          <a:xfrm flipH="1">
            <a:off x="8409062" y="4194927"/>
            <a:ext cx="3782938" cy="2663361"/>
          </a:xfrm>
          <a:custGeom>
            <a:avLst/>
            <a:gdLst>
              <a:gd name="connsiteX0" fmla="*/ 0 w 3886200"/>
              <a:gd name="connsiteY0" fmla="*/ 0 h 2736062"/>
              <a:gd name="connsiteX1" fmla="*/ 3430181 w 3886200"/>
              <a:gd name="connsiteY1" fmla="*/ 0 h 2736062"/>
              <a:gd name="connsiteX2" fmla="*/ 3886200 w 3886200"/>
              <a:gd name="connsiteY2" fmla="*/ 456019 h 2736062"/>
              <a:gd name="connsiteX3" fmla="*/ 3886200 w 3886200"/>
              <a:gd name="connsiteY3" fmla="*/ 2736062 h 2736062"/>
              <a:gd name="connsiteX4" fmla="*/ 0 w 3886200"/>
              <a:gd name="connsiteY4" fmla="*/ 2736062 h 2736062"/>
              <a:gd name="connsiteX5" fmla="*/ 0 w 3886200"/>
              <a:gd name="connsiteY5" fmla="*/ 0 h 2736062"/>
              <a:gd name="connsiteX0" fmla="*/ 0 w 3886200"/>
              <a:gd name="connsiteY0" fmla="*/ 0 h 2736062"/>
              <a:gd name="connsiteX1" fmla="*/ 3430181 w 3886200"/>
              <a:gd name="connsiteY1" fmla="*/ 0 h 2736062"/>
              <a:gd name="connsiteX2" fmla="*/ 3876964 w 3886200"/>
              <a:gd name="connsiteY2" fmla="*/ 465255 h 2736062"/>
              <a:gd name="connsiteX3" fmla="*/ 3886200 w 3886200"/>
              <a:gd name="connsiteY3" fmla="*/ 2736062 h 2736062"/>
              <a:gd name="connsiteX4" fmla="*/ 0 w 3886200"/>
              <a:gd name="connsiteY4" fmla="*/ 2736062 h 2736062"/>
              <a:gd name="connsiteX5" fmla="*/ 0 w 3886200"/>
              <a:gd name="connsiteY5" fmla="*/ 0 h 273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6200" h="2736062">
                <a:moveTo>
                  <a:pt x="0" y="0"/>
                </a:moveTo>
                <a:lnTo>
                  <a:pt x="3430181" y="0"/>
                </a:lnTo>
                <a:cubicBezTo>
                  <a:pt x="3682033" y="0"/>
                  <a:pt x="3876964" y="213403"/>
                  <a:pt x="3876964" y="465255"/>
                </a:cubicBezTo>
                <a:cubicBezTo>
                  <a:pt x="3880043" y="1222191"/>
                  <a:pt x="3883121" y="1979126"/>
                  <a:pt x="3886200" y="2736062"/>
                </a:cubicBezTo>
                <a:lnTo>
                  <a:pt x="0" y="2736062"/>
                </a:lnTo>
                <a:lnTo>
                  <a:pt x="0" y="0"/>
                </a:lnTo>
                <a:close/>
              </a:path>
            </a:pathLst>
          </a:custGeom>
          <a:solidFill>
            <a:srgbClr val="4B2E1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0" dirty="0">
                <a:ln w="0">
                  <a:solidFill>
                    <a:srgbClr val="FFF5E4"/>
                  </a:solidFill>
                </a:ln>
                <a:solidFill>
                  <a:srgbClr val="FFF5E4"/>
                </a:solidFill>
                <a:effectLst>
                  <a:outerShdw blurRad="38100" dist="19050" dir="2700000" algn="tl" rotWithShape="0">
                    <a:schemeClr val="dk1">
                      <a:alpha val="40000"/>
                    </a:schemeClr>
                  </a:outerShdw>
                </a:effectLst>
              </a:rPr>
              <a:t>S</a:t>
            </a:r>
          </a:p>
        </p:txBody>
      </p:sp>
      <p:sp>
        <p:nvSpPr>
          <p:cNvPr id="3" name="!!TextBoxSWOT">
            <a:extLst>
              <a:ext uri="{FF2B5EF4-FFF2-40B4-BE49-F238E27FC236}">
                <a16:creationId xmlns:a16="http://schemas.microsoft.com/office/drawing/2014/main" id="{33F4AFFC-6A21-414D-8230-6B1C6D671E7A}"/>
              </a:ext>
            </a:extLst>
          </p:cNvPr>
          <p:cNvSpPr txBox="1"/>
          <p:nvPr/>
        </p:nvSpPr>
        <p:spPr>
          <a:xfrm>
            <a:off x="495301" y="609600"/>
            <a:ext cx="7913762" cy="3554819"/>
          </a:xfrm>
          <a:prstGeom prst="rect">
            <a:avLst/>
          </a:prstGeom>
          <a:noFill/>
        </p:spPr>
        <p:txBody>
          <a:bodyPr wrap="square" rtlCol="0">
            <a:spAutoFit/>
          </a:bodyPr>
          <a:lstStyle/>
          <a:p>
            <a:r>
              <a:rPr lang="en-US" sz="5400" b="1" dirty="0">
                <a:solidFill>
                  <a:srgbClr val="4B2E1D"/>
                </a:solidFill>
                <a:latin typeface="Playfair Display" pitchFamily="2" charset="0"/>
              </a:rPr>
              <a:t>Strengths</a:t>
            </a:r>
          </a:p>
          <a:p>
            <a:pPr marL="285750" indent="-285750">
              <a:buFont typeface="Arial" panose="020B0604020202020204" pitchFamily="34" charset="0"/>
              <a:buChar char="•"/>
            </a:pPr>
            <a:endParaRPr lang="en-US" b="1"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sz="1700" b="1" i="0" dirty="0">
                <a:solidFill>
                  <a:srgbClr val="4B2E1D"/>
                </a:solidFill>
                <a:effectLst/>
                <a:latin typeface="Quattrocento" panose="02020502030000000404" pitchFamily="18" charset="0"/>
              </a:rPr>
              <a:t>Automated Appointment Scheduling</a:t>
            </a:r>
          </a:p>
          <a:p>
            <a:pPr marL="285750" indent="-285750">
              <a:buFont typeface="Arial" panose="020B0604020202020204" pitchFamily="34" charset="0"/>
              <a:buChar char="•"/>
            </a:pPr>
            <a:endParaRPr lang="en-US" sz="1700" b="0"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sz="1700" b="1" dirty="0">
                <a:solidFill>
                  <a:srgbClr val="4B2E1D"/>
                </a:solidFill>
                <a:latin typeface="Quattrocento" panose="02020502030000000404" pitchFamily="18" charset="0"/>
              </a:rPr>
              <a:t>Real-time Availability Information</a:t>
            </a:r>
          </a:p>
          <a:p>
            <a:pPr marL="285750" indent="-285750">
              <a:buFont typeface="Arial" panose="020B0604020202020204" pitchFamily="34" charset="0"/>
              <a:buChar char="•"/>
            </a:pPr>
            <a:endParaRPr lang="en-US" sz="1700" dirty="0">
              <a:solidFill>
                <a:srgbClr val="4B2E1D"/>
              </a:solidFill>
              <a:latin typeface="Quattrocento" panose="02020502030000000404" pitchFamily="18" charset="0"/>
            </a:endParaRPr>
          </a:p>
          <a:p>
            <a:pPr marL="285750" indent="-285750">
              <a:buFont typeface="Arial" panose="020B0604020202020204" pitchFamily="34" charset="0"/>
              <a:buChar char="•"/>
            </a:pPr>
            <a:r>
              <a:rPr lang="en-US" sz="1700" b="1" dirty="0">
                <a:solidFill>
                  <a:srgbClr val="4B2E1D"/>
                </a:solidFill>
                <a:latin typeface="Quattrocento" panose="02020502030000000404" pitchFamily="18" charset="0"/>
              </a:rPr>
              <a:t>24/7 Accessibility</a:t>
            </a:r>
          </a:p>
          <a:p>
            <a:pPr marL="285750" indent="-285750">
              <a:buFont typeface="Arial" panose="020B0604020202020204" pitchFamily="34" charset="0"/>
              <a:buChar char="•"/>
            </a:pPr>
            <a:endParaRPr lang="en-US" sz="1700" dirty="0">
              <a:solidFill>
                <a:srgbClr val="4B2E1D"/>
              </a:solidFill>
              <a:latin typeface="Quattrocento" panose="02020502030000000404" pitchFamily="18" charset="0"/>
            </a:endParaRPr>
          </a:p>
          <a:p>
            <a:pPr marL="285750" indent="-285750">
              <a:buFont typeface="Arial" panose="020B0604020202020204" pitchFamily="34" charset="0"/>
              <a:buChar char="•"/>
            </a:pPr>
            <a:r>
              <a:rPr lang="en-US" sz="1700" b="1" dirty="0">
                <a:solidFill>
                  <a:srgbClr val="4B2E1D"/>
                </a:solidFill>
                <a:latin typeface="Quattrocento" panose="02020502030000000404" pitchFamily="18" charset="0"/>
              </a:rPr>
              <a:t>Informed Decision-Making</a:t>
            </a:r>
          </a:p>
          <a:p>
            <a:pPr marL="285750" indent="-285750">
              <a:buFont typeface="Arial" panose="020B0604020202020204" pitchFamily="34" charset="0"/>
              <a:buChar char="•"/>
            </a:pPr>
            <a:endParaRPr lang="en-US" sz="1700" dirty="0">
              <a:solidFill>
                <a:srgbClr val="4B2E1D"/>
              </a:solidFill>
              <a:latin typeface="Quattrocento" panose="02020502030000000404" pitchFamily="18" charset="0"/>
            </a:endParaRPr>
          </a:p>
          <a:p>
            <a:pPr marL="285750" indent="-285750">
              <a:buFont typeface="Arial" panose="020B0604020202020204" pitchFamily="34" charset="0"/>
              <a:buChar char="•"/>
            </a:pPr>
            <a:r>
              <a:rPr lang="en-US" sz="1700" b="1" dirty="0">
                <a:solidFill>
                  <a:srgbClr val="4B2E1D"/>
                </a:solidFill>
                <a:latin typeface="Quattrocento" panose="02020502030000000404" pitchFamily="18" charset="0"/>
              </a:rPr>
              <a:t>Optimized Resource Allocation</a:t>
            </a:r>
            <a:endParaRPr lang="en-US" sz="1700" dirty="0">
              <a:solidFill>
                <a:srgbClr val="4B2E1D"/>
              </a:solidFill>
              <a:latin typeface="Quattrocento" panose="02020502030000000404" pitchFamily="18" charset="0"/>
            </a:endParaRPr>
          </a:p>
        </p:txBody>
      </p:sp>
    </p:spTree>
    <p:extLst>
      <p:ext uri="{BB962C8B-B14F-4D97-AF65-F5344CB8AC3E}">
        <p14:creationId xmlns:p14="http://schemas.microsoft.com/office/powerpoint/2010/main" val="584002720"/>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2" name="!!SWOT">
            <a:extLst>
              <a:ext uri="{FF2B5EF4-FFF2-40B4-BE49-F238E27FC236}">
                <a16:creationId xmlns:a16="http://schemas.microsoft.com/office/drawing/2014/main" id="{2952187A-C840-423D-8AFC-80F1499ACAE8}"/>
              </a:ext>
            </a:extLst>
          </p:cNvPr>
          <p:cNvSpPr/>
          <p:nvPr/>
        </p:nvSpPr>
        <p:spPr>
          <a:xfrm>
            <a:off x="0" y="4197532"/>
            <a:ext cx="3778827" cy="2660467"/>
          </a:xfrm>
          <a:custGeom>
            <a:avLst/>
            <a:gdLst>
              <a:gd name="connsiteX0" fmla="*/ 0 w 3886200"/>
              <a:gd name="connsiteY0" fmla="*/ 0 h 2736062"/>
              <a:gd name="connsiteX1" fmla="*/ 3430181 w 3886200"/>
              <a:gd name="connsiteY1" fmla="*/ 0 h 2736062"/>
              <a:gd name="connsiteX2" fmla="*/ 3886200 w 3886200"/>
              <a:gd name="connsiteY2" fmla="*/ 456019 h 2736062"/>
              <a:gd name="connsiteX3" fmla="*/ 3886200 w 3886200"/>
              <a:gd name="connsiteY3" fmla="*/ 2736062 h 2736062"/>
              <a:gd name="connsiteX4" fmla="*/ 0 w 3886200"/>
              <a:gd name="connsiteY4" fmla="*/ 2736062 h 2736062"/>
              <a:gd name="connsiteX5" fmla="*/ 0 w 3886200"/>
              <a:gd name="connsiteY5" fmla="*/ 0 h 2736062"/>
              <a:gd name="connsiteX0" fmla="*/ 0 w 3886200"/>
              <a:gd name="connsiteY0" fmla="*/ 0 h 2736062"/>
              <a:gd name="connsiteX1" fmla="*/ 3430181 w 3886200"/>
              <a:gd name="connsiteY1" fmla="*/ 0 h 2736062"/>
              <a:gd name="connsiteX2" fmla="*/ 3876964 w 3886200"/>
              <a:gd name="connsiteY2" fmla="*/ 465255 h 2736062"/>
              <a:gd name="connsiteX3" fmla="*/ 3886200 w 3886200"/>
              <a:gd name="connsiteY3" fmla="*/ 2736062 h 2736062"/>
              <a:gd name="connsiteX4" fmla="*/ 0 w 3886200"/>
              <a:gd name="connsiteY4" fmla="*/ 2736062 h 2736062"/>
              <a:gd name="connsiteX5" fmla="*/ 0 w 3886200"/>
              <a:gd name="connsiteY5" fmla="*/ 0 h 273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6200" h="2736062">
                <a:moveTo>
                  <a:pt x="0" y="0"/>
                </a:moveTo>
                <a:lnTo>
                  <a:pt x="3430181" y="0"/>
                </a:lnTo>
                <a:cubicBezTo>
                  <a:pt x="3682033" y="0"/>
                  <a:pt x="3876964" y="213403"/>
                  <a:pt x="3876964" y="465255"/>
                </a:cubicBezTo>
                <a:cubicBezTo>
                  <a:pt x="3880043" y="1222191"/>
                  <a:pt x="3883121" y="1979126"/>
                  <a:pt x="3886200" y="2736062"/>
                </a:cubicBezTo>
                <a:lnTo>
                  <a:pt x="0" y="2736062"/>
                </a:lnTo>
                <a:lnTo>
                  <a:pt x="0" y="0"/>
                </a:lnTo>
                <a:close/>
              </a:path>
            </a:pathLst>
          </a:custGeom>
          <a:solidFill>
            <a:srgbClr val="4B2E1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0" dirty="0">
                <a:ln w="0">
                  <a:solidFill>
                    <a:srgbClr val="FFF5E4"/>
                  </a:solidFill>
                </a:ln>
                <a:solidFill>
                  <a:srgbClr val="FFF5E4"/>
                </a:solidFill>
                <a:effectLst>
                  <a:outerShdw blurRad="38100" dist="19050" dir="2700000" algn="tl" rotWithShape="0">
                    <a:schemeClr val="dk1">
                      <a:alpha val="40000"/>
                    </a:schemeClr>
                  </a:outerShdw>
                </a:effectLst>
              </a:rPr>
              <a:t>W</a:t>
            </a:r>
          </a:p>
        </p:txBody>
      </p:sp>
      <p:sp>
        <p:nvSpPr>
          <p:cNvPr id="3" name="!!TextBoxSWOT">
            <a:extLst>
              <a:ext uri="{FF2B5EF4-FFF2-40B4-BE49-F238E27FC236}">
                <a16:creationId xmlns:a16="http://schemas.microsoft.com/office/drawing/2014/main" id="{33F4AFFC-6A21-414D-8230-6B1C6D671E7A}"/>
              </a:ext>
            </a:extLst>
          </p:cNvPr>
          <p:cNvSpPr txBox="1"/>
          <p:nvPr/>
        </p:nvSpPr>
        <p:spPr>
          <a:xfrm>
            <a:off x="3778827" y="619125"/>
            <a:ext cx="7917873" cy="3139321"/>
          </a:xfrm>
          <a:prstGeom prst="rect">
            <a:avLst/>
          </a:prstGeom>
          <a:noFill/>
        </p:spPr>
        <p:txBody>
          <a:bodyPr wrap="square" rtlCol="0">
            <a:spAutoFit/>
          </a:bodyPr>
          <a:lstStyle/>
          <a:p>
            <a:r>
              <a:rPr lang="en-US" sz="5400" b="1" dirty="0">
                <a:solidFill>
                  <a:srgbClr val="4B2E1D"/>
                </a:solidFill>
                <a:latin typeface="Playfair Display" pitchFamily="2" charset="0"/>
              </a:rPr>
              <a:t>Weakness</a:t>
            </a:r>
          </a:p>
          <a:p>
            <a:pPr marL="285750" indent="-285750">
              <a:buFont typeface="Arial" panose="020B0604020202020204" pitchFamily="34" charset="0"/>
              <a:buChar char="•"/>
            </a:pPr>
            <a:endParaRPr lang="en-US" b="1"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Digital Accessibility Divide</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dirty="0">
                <a:solidFill>
                  <a:srgbClr val="4B2E1D"/>
                </a:solidFill>
                <a:latin typeface="Quattrocento" panose="02020502030000000404" pitchFamily="18" charset="0"/>
              </a:rPr>
              <a:t>Risk of Depersonalization</a:t>
            </a:r>
          </a:p>
          <a:p>
            <a:pPr marL="285750" indent="-285750">
              <a:buFont typeface="Arial" panose="020B0604020202020204" pitchFamily="34" charset="0"/>
              <a:buChar char="•"/>
            </a:pPr>
            <a:endParaRPr lang="en-US" b="1" dirty="0">
              <a:solidFill>
                <a:srgbClr val="4B2E1D"/>
              </a:solidFill>
              <a:latin typeface="Quattrocento" panose="02020502030000000404" pitchFamily="18" charset="0"/>
            </a:endParaRPr>
          </a:p>
          <a:p>
            <a:pPr marL="285750" indent="-285750">
              <a:buFont typeface="Arial" panose="020B0604020202020204" pitchFamily="34" charset="0"/>
              <a:buChar char="•"/>
            </a:pPr>
            <a:r>
              <a:rPr lang="en-US" b="1" dirty="0">
                <a:solidFill>
                  <a:srgbClr val="4B2E1D"/>
                </a:solidFill>
                <a:latin typeface="Quattrocento" panose="02020502030000000404" pitchFamily="18" charset="0"/>
              </a:rPr>
              <a:t>Technical Glitches and Downtime</a:t>
            </a:r>
          </a:p>
          <a:p>
            <a:pPr marL="285750" indent="-285750">
              <a:buFont typeface="Arial" panose="020B0604020202020204" pitchFamily="34" charset="0"/>
              <a:buChar char="•"/>
            </a:pPr>
            <a:endParaRPr lang="en-US" dirty="0">
              <a:solidFill>
                <a:srgbClr val="4B2E1D"/>
              </a:solidFill>
              <a:latin typeface="Quattrocento" panose="02020502030000000404" pitchFamily="18" charset="0"/>
            </a:endParaRPr>
          </a:p>
          <a:p>
            <a:pPr marL="285750" indent="-285750">
              <a:buFont typeface="Arial" panose="020B0604020202020204" pitchFamily="34" charset="0"/>
              <a:buChar char="•"/>
            </a:pPr>
            <a:r>
              <a:rPr lang="en-US" b="1" dirty="0">
                <a:solidFill>
                  <a:srgbClr val="4B2E1D"/>
                </a:solidFill>
                <a:latin typeface="Quattrocento" panose="02020502030000000404" pitchFamily="18" charset="0"/>
              </a:rPr>
              <a:t>Privacy and Security Concerns</a:t>
            </a:r>
            <a:endParaRPr lang="en-US" dirty="0">
              <a:solidFill>
                <a:srgbClr val="4B2E1D"/>
              </a:solidFill>
              <a:latin typeface="Quattrocento" panose="02020502030000000404" pitchFamily="18" charset="0"/>
            </a:endParaRPr>
          </a:p>
        </p:txBody>
      </p:sp>
    </p:spTree>
    <p:extLst>
      <p:ext uri="{BB962C8B-B14F-4D97-AF65-F5344CB8AC3E}">
        <p14:creationId xmlns:p14="http://schemas.microsoft.com/office/powerpoint/2010/main" val="4008769988"/>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5E4"/>
        </a:solidFill>
        <a:effectLst/>
      </p:bgPr>
    </p:bg>
    <p:spTree>
      <p:nvGrpSpPr>
        <p:cNvPr id="1" name=""/>
        <p:cNvGrpSpPr/>
        <p:nvPr/>
      </p:nvGrpSpPr>
      <p:grpSpPr>
        <a:xfrm>
          <a:off x="0" y="0"/>
          <a:ext cx="0" cy="0"/>
          <a:chOff x="0" y="0"/>
          <a:chExt cx="0" cy="0"/>
        </a:xfrm>
      </p:grpSpPr>
      <p:sp>
        <p:nvSpPr>
          <p:cNvPr id="2" name="!!SWOT">
            <a:extLst>
              <a:ext uri="{FF2B5EF4-FFF2-40B4-BE49-F238E27FC236}">
                <a16:creationId xmlns:a16="http://schemas.microsoft.com/office/drawing/2014/main" id="{2952187A-C840-423D-8AFC-80F1499ACAE8}"/>
              </a:ext>
            </a:extLst>
          </p:cNvPr>
          <p:cNvSpPr/>
          <p:nvPr/>
        </p:nvSpPr>
        <p:spPr>
          <a:xfrm flipV="1">
            <a:off x="0" y="0"/>
            <a:ext cx="3778827" cy="2660467"/>
          </a:xfrm>
          <a:custGeom>
            <a:avLst/>
            <a:gdLst>
              <a:gd name="connsiteX0" fmla="*/ 0 w 3886200"/>
              <a:gd name="connsiteY0" fmla="*/ 0 h 2736062"/>
              <a:gd name="connsiteX1" fmla="*/ 3430181 w 3886200"/>
              <a:gd name="connsiteY1" fmla="*/ 0 h 2736062"/>
              <a:gd name="connsiteX2" fmla="*/ 3886200 w 3886200"/>
              <a:gd name="connsiteY2" fmla="*/ 456019 h 2736062"/>
              <a:gd name="connsiteX3" fmla="*/ 3886200 w 3886200"/>
              <a:gd name="connsiteY3" fmla="*/ 2736062 h 2736062"/>
              <a:gd name="connsiteX4" fmla="*/ 0 w 3886200"/>
              <a:gd name="connsiteY4" fmla="*/ 2736062 h 2736062"/>
              <a:gd name="connsiteX5" fmla="*/ 0 w 3886200"/>
              <a:gd name="connsiteY5" fmla="*/ 0 h 2736062"/>
              <a:gd name="connsiteX0" fmla="*/ 0 w 3886200"/>
              <a:gd name="connsiteY0" fmla="*/ 0 h 2736062"/>
              <a:gd name="connsiteX1" fmla="*/ 3430181 w 3886200"/>
              <a:gd name="connsiteY1" fmla="*/ 0 h 2736062"/>
              <a:gd name="connsiteX2" fmla="*/ 3876964 w 3886200"/>
              <a:gd name="connsiteY2" fmla="*/ 465255 h 2736062"/>
              <a:gd name="connsiteX3" fmla="*/ 3886200 w 3886200"/>
              <a:gd name="connsiteY3" fmla="*/ 2736062 h 2736062"/>
              <a:gd name="connsiteX4" fmla="*/ 0 w 3886200"/>
              <a:gd name="connsiteY4" fmla="*/ 2736062 h 2736062"/>
              <a:gd name="connsiteX5" fmla="*/ 0 w 3886200"/>
              <a:gd name="connsiteY5" fmla="*/ 0 h 273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86200" h="2736062">
                <a:moveTo>
                  <a:pt x="0" y="0"/>
                </a:moveTo>
                <a:lnTo>
                  <a:pt x="3430181" y="0"/>
                </a:lnTo>
                <a:cubicBezTo>
                  <a:pt x="3682033" y="0"/>
                  <a:pt x="3876964" y="213403"/>
                  <a:pt x="3876964" y="465255"/>
                </a:cubicBezTo>
                <a:cubicBezTo>
                  <a:pt x="3880043" y="1222191"/>
                  <a:pt x="3883121" y="1979126"/>
                  <a:pt x="3886200" y="2736062"/>
                </a:cubicBezTo>
                <a:lnTo>
                  <a:pt x="0" y="2736062"/>
                </a:lnTo>
                <a:lnTo>
                  <a:pt x="0" y="0"/>
                </a:lnTo>
                <a:close/>
              </a:path>
            </a:pathLst>
          </a:custGeom>
          <a:solidFill>
            <a:srgbClr val="4B2E1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0" dirty="0">
                <a:ln w="0">
                  <a:solidFill>
                    <a:srgbClr val="FFF5E4"/>
                  </a:solidFill>
                </a:ln>
                <a:solidFill>
                  <a:srgbClr val="FFF5E4"/>
                </a:solidFill>
                <a:effectLst>
                  <a:outerShdw blurRad="38100" dist="19050" dir="2700000" algn="tl" rotWithShape="0">
                    <a:schemeClr val="dk1">
                      <a:alpha val="40000"/>
                    </a:schemeClr>
                  </a:outerShdw>
                </a:effectLst>
              </a:rPr>
              <a:t>O</a:t>
            </a:r>
          </a:p>
        </p:txBody>
      </p:sp>
      <p:sp>
        <p:nvSpPr>
          <p:cNvPr id="3" name="!!TextBoxSWOT">
            <a:extLst>
              <a:ext uri="{FF2B5EF4-FFF2-40B4-BE49-F238E27FC236}">
                <a16:creationId xmlns:a16="http://schemas.microsoft.com/office/drawing/2014/main" id="{33F4AFFC-6A21-414D-8230-6B1C6D671E7A}"/>
              </a:ext>
            </a:extLst>
          </p:cNvPr>
          <p:cNvSpPr txBox="1"/>
          <p:nvPr/>
        </p:nvSpPr>
        <p:spPr>
          <a:xfrm>
            <a:off x="3778827" y="2555081"/>
            <a:ext cx="7917873" cy="3693319"/>
          </a:xfrm>
          <a:prstGeom prst="rect">
            <a:avLst/>
          </a:prstGeom>
          <a:noFill/>
        </p:spPr>
        <p:txBody>
          <a:bodyPr wrap="square" rtlCol="0">
            <a:spAutoFit/>
          </a:bodyPr>
          <a:lstStyle/>
          <a:p>
            <a:r>
              <a:rPr lang="en-US" sz="5400" b="1" dirty="0">
                <a:solidFill>
                  <a:srgbClr val="4B2E1D"/>
                </a:solidFill>
                <a:latin typeface="Playfair Display" pitchFamily="2" charset="0"/>
              </a:rPr>
              <a:t>Opportunities</a:t>
            </a:r>
          </a:p>
          <a:p>
            <a:pPr marL="285750" indent="-285750">
              <a:buFont typeface="Arial" panose="020B0604020202020204" pitchFamily="34" charset="0"/>
              <a:buChar char="•"/>
            </a:pPr>
            <a:endParaRPr lang="en-US" b="1"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Increased Efficiency</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Enhanced Patient Experience</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Integration with Other Systems</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Data Analytics for Resource Planning</a:t>
            </a:r>
          </a:p>
          <a:p>
            <a:pPr marL="285750" indent="-285750">
              <a:buFont typeface="Arial" panose="020B0604020202020204" pitchFamily="34" charset="0"/>
              <a:buChar char="•"/>
            </a:pPr>
            <a:endParaRPr lang="en-US" i="0" dirty="0">
              <a:solidFill>
                <a:srgbClr val="4B2E1D"/>
              </a:solidFill>
              <a:effectLst/>
              <a:latin typeface="Quattrocento" panose="02020502030000000404" pitchFamily="18" charset="0"/>
            </a:endParaRPr>
          </a:p>
          <a:p>
            <a:pPr marL="285750" indent="-285750">
              <a:buFont typeface="Arial" panose="020B0604020202020204" pitchFamily="34" charset="0"/>
              <a:buChar char="•"/>
            </a:pPr>
            <a:r>
              <a:rPr lang="en-US" b="1" i="0" dirty="0">
                <a:solidFill>
                  <a:srgbClr val="4B2E1D"/>
                </a:solidFill>
                <a:effectLst/>
                <a:latin typeface="Quattrocento" panose="02020502030000000404" pitchFamily="18" charset="0"/>
              </a:rPr>
              <a:t>Telehealth Integration</a:t>
            </a:r>
            <a:endParaRPr lang="en-US" dirty="0">
              <a:solidFill>
                <a:srgbClr val="4B2E1D"/>
              </a:solidFill>
              <a:latin typeface="Quattrocento" panose="02020502030000000404" pitchFamily="18" charset="0"/>
            </a:endParaRPr>
          </a:p>
        </p:txBody>
      </p:sp>
    </p:spTree>
    <p:extLst>
      <p:ext uri="{BB962C8B-B14F-4D97-AF65-F5344CB8AC3E}">
        <p14:creationId xmlns:p14="http://schemas.microsoft.com/office/powerpoint/2010/main" val="730403677"/>
      </p:ext>
    </p:extLst>
  </p:cSld>
  <p:clrMapOvr>
    <a:masterClrMapping/>
  </p:clrMapOvr>
  <mc:AlternateContent xmlns:mc="http://schemas.openxmlformats.org/markup-compatibility/2006" xmlns:p14="http://schemas.microsoft.com/office/powerpoint/2010/main">
    <mc:Choice Requires="p14">
      <p:transition spd="slow" p14:dur="1200">
        <p:fade/>
      </p:transition>
    </mc:Choice>
    <mc:Fallback xmlns="">
      <p:transition spd="slow">
        <p:fade/>
      </p:transition>
    </mc:Fallback>
  </mc:AlternateContent>
</p:sld>
</file>

<file path=ppt/theme/theme1.xml><?xml version="1.0" encoding="utf-8"?>
<a:theme xmlns:a="http://schemas.openxmlformats.org/drawingml/2006/main" name="Office Theme">
  <a:themeElements>
    <a:clrScheme name="Bakery1">
      <a:dk1>
        <a:srgbClr val="4B2E1D"/>
      </a:dk1>
      <a:lt1>
        <a:srgbClr val="FFF5E4"/>
      </a:lt1>
      <a:dk2>
        <a:srgbClr val="121212"/>
      </a:dk2>
      <a:lt2>
        <a:srgbClr val="FFF5E4"/>
      </a:lt2>
      <a:accent1>
        <a:srgbClr val="F27B90"/>
      </a:accent1>
      <a:accent2>
        <a:srgbClr val="ED7D31"/>
      </a:accent2>
      <a:accent3>
        <a:srgbClr val="A5A5A5"/>
      </a:accent3>
      <a:accent4>
        <a:srgbClr val="FFC000"/>
      </a:accent4>
      <a:accent5>
        <a:srgbClr val="5B9BD5"/>
      </a:accent5>
      <a:accent6>
        <a:srgbClr val="70AD47"/>
      </a:accent6>
      <a:hlink>
        <a:srgbClr val="0563C1"/>
      </a:hlink>
      <a:folHlink>
        <a:srgbClr val="F27B90"/>
      </a:folHlink>
    </a:clrScheme>
    <a:fontScheme name="Bakery website">
      <a:majorFont>
        <a:latin typeface="Playfair Display"/>
        <a:ea typeface=""/>
        <a:cs typeface=""/>
      </a:majorFont>
      <a:minorFont>
        <a:latin typeface="Quattrocen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1437</TotalTime>
  <Words>3115</Words>
  <Application>Microsoft Office PowerPoint</Application>
  <PresentationFormat>Widescreen</PresentationFormat>
  <Paragraphs>581</Paragraphs>
  <Slides>42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Playfair Display</vt:lpstr>
      <vt:lpstr>Quattrocento</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Sheikh Aman</dc:creator>
  <cp:lastModifiedBy>Sheikh Aman</cp:lastModifiedBy>
  <cp:revision>155</cp:revision>
  <dcterms:created xsi:type="dcterms:W3CDTF">2023-08-05T02:48:02Z</dcterms:created>
  <dcterms:modified xsi:type="dcterms:W3CDTF">2024-02-23T11:11:05Z</dcterms:modified>
  <cp:contentStatus/>
</cp:coreProperties>
</file>