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329" r:id="rId2"/>
    <p:sldId id="327" r:id="rId3"/>
    <p:sldId id="262" r:id="rId4"/>
    <p:sldId id="263" r:id="rId5"/>
    <p:sldId id="330" r:id="rId6"/>
    <p:sldId id="333" r:id="rId7"/>
    <p:sldId id="352" r:id="rId8"/>
    <p:sldId id="264" r:id="rId9"/>
    <p:sldId id="271" r:id="rId10"/>
    <p:sldId id="268" r:id="rId11"/>
    <p:sldId id="273" r:id="rId12"/>
    <p:sldId id="347" r:id="rId13"/>
    <p:sldId id="353" r:id="rId14"/>
    <p:sldId id="354" r:id="rId15"/>
    <p:sldId id="355" r:id="rId16"/>
    <p:sldId id="356" r:id="rId17"/>
    <p:sldId id="357" r:id="rId18"/>
    <p:sldId id="358" r:id="rId19"/>
    <p:sldId id="359" r:id="rId20"/>
    <p:sldId id="366" r:id="rId21"/>
    <p:sldId id="367" r:id="rId22"/>
    <p:sldId id="360" r:id="rId23"/>
    <p:sldId id="361" r:id="rId24"/>
    <p:sldId id="341" r:id="rId25"/>
    <p:sldId id="351" r:id="rId26"/>
    <p:sldId id="301" r:id="rId27"/>
    <p:sldId id="348" r:id="rId28"/>
    <p:sldId id="362" r:id="rId29"/>
    <p:sldId id="363" r:id="rId30"/>
    <p:sldId id="364" r:id="rId31"/>
    <p:sldId id="365" r:id="rId32"/>
    <p:sldId id="32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5952"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ikh Aman" initials="SA" lastIdx="1" clrIdx="0">
    <p:extLst>
      <p:ext uri="{19B8F6BF-5375-455C-9EA6-DF929625EA0E}">
        <p15:presenceInfo xmlns:p15="http://schemas.microsoft.com/office/powerpoint/2012/main" userId="ee7fa9eae47835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FD"/>
    <a:srgbClr val="FFFFFF"/>
    <a:srgbClr val="FFF5E4"/>
    <a:srgbClr val="B9B4AC"/>
    <a:srgbClr val="121212"/>
    <a:srgbClr val="4B2E1D"/>
    <a:srgbClr val="C6C4C4"/>
    <a:srgbClr val="000000"/>
    <a:srgbClr val="34222A"/>
    <a:srgbClr val="00C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12EE3-445C-204F-B2F7-09C94EDFF77B}" v="5" dt="2024-11-30T05:01:43.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60"/>
      </p:cViewPr>
      <p:guideLst>
        <p:guide orient="horz" pos="2304"/>
        <p:guide pos="59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E8AC7-3664-4ACC-B7AE-115435EF861E}"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F23D8-03BF-42EF-841B-F33985FDA63E}" type="slidenum">
              <a:rPr lang="en-US" smtClean="0"/>
              <a:t>‹#›</a:t>
            </a:fld>
            <a:endParaRPr lang="en-US"/>
          </a:p>
        </p:txBody>
      </p:sp>
    </p:spTree>
    <p:extLst>
      <p:ext uri="{BB962C8B-B14F-4D97-AF65-F5344CB8AC3E}">
        <p14:creationId xmlns:p14="http://schemas.microsoft.com/office/powerpoint/2010/main" val="9826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F26507-7290-43AF-8413-D61ABF697356}"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6116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26507-7290-43AF-8413-D61ABF697356}"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5998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26507-7290-43AF-8413-D61ABF697356}"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29944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26507-7290-43AF-8413-D61ABF697356}"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46268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26507-7290-43AF-8413-D61ABF697356}"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32246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F26507-7290-43AF-8413-D61ABF697356}"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38173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F26507-7290-43AF-8413-D61ABF697356}" type="datetimeFigureOut">
              <a:rPr lang="en-US" smtClean="0"/>
              <a:t>1/24/2025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4638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F26507-7290-43AF-8413-D61ABF697356}" type="datetimeFigureOut">
              <a:rPr lang="en-US" smtClean="0"/>
              <a:t>1/24/2025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1484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26507-7290-43AF-8413-D61ABF697356}" type="datetimeFigureOut">
              <a:rPr lang="en-US" smtClean="0"/>
              <a:t>1/24/2025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637654758"/>
      </p:ext>
    </p:extLst>
  </p:cSld>
  <p:clrMapOvr>
    <a:masterClrMapping/>
  </p:clrMapOvr>
  <p:extLst>
    <p:ext uri="{DCECCB84-F9BA-43D5-87BE-67443E8EF086}">
      <p15:sldGuideLst xmlns:p15="http://schemas.microsoft.com/office/powerpoint/2012/main">
        <p15:guide id="1" orient="horz" pos="384" userDrawn="1">
          <p15:clr>
            <a:srgbClr val="FBAE40"/>
          </p15:clr>
        </p15:guide>
        <p15:guide id="2" pos="312" userDrawn="1">
          <p15:clr>
            <a:srgbClr val="FBAE40"/>
          </p15:clr>
        </p15:guide>
        <p15:guide id="3" pos="7368" userDrawn="1">
          <p15:clr>
            <a:srgbClr val="FBAE40"/>
          </p15:clr>
        </p15:guide>
        <p15:guide id="4" orient="horz"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7953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5527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6507-7290-43AF-8413-D61ABF697356}" type="datetimeFigureOut">
              <a:rPr lang="en-US" smtClean="0"/>
              <a:t>1/24/2025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B0FA-E89E-422F-82CD-8FB5BB7925D0}" type="slidenum">
              <a:rPr lang="en-US" smtClean="0"/>
              <a:t>‹#›</a:t>
            </a:fld>
            <a:endParaRPr lang="en-US"/>
          </a:p>
        </p:txBody>
      </p:sp>
    </p:spTree>
    <p:extLst>
      <p:ext uri="{BB962C8B-B14F-4D97-AF65-F5344CB8AC3E}">
        <p14:creationId xmlns:p14="http://schemas.microsoft.com/office/powerpoint/2010/main" val="15393016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b="1" kern="1200">
          <a:solidFill>
            <a:schemeClr val="tx1"/>
          </a:solidFill>
          <a:latin typeface="Bricolage Grotesque" panose="020B060504040200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00503000000020004" pitchFamily="2" charset="0"/>
          <a:ea typeface="Inter" panose="020005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00503000000020004" pitchFamily="2" charset="0"/>
          <a:ea typeface="Inter" panose="020005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00503000000020004" pitchFamily="2" charset="0"/>
          <a:ea typeface="Inter" panose="020005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3F5FD82-96E7-4883-A8A5-659EECECEF48}"/>
              </a:ext>
            </a:extLst>
          </p:cNvPr>
          <p:cNvGrpSpPr/>
          <p:nvPr/>
        </p:nvGrpSpPr>
        <p:grpSpPr>
          <a:xfrm>
            <a:off x="0" y="355284"/>
            <a:ext cx="12192000" cy="6087418"/>
            <a:chOff x="0" y="205458"/>
            <a:chExt cx="12192000" cy="6087418"/>
          </a:xfrm>
        </p:grpSpPr>
        <p:sp>
          <p:nvSpPr>
            <p:cNvPr id="3" name="Google Shape;1740;p59">
              <a:extLst>
                <a:ext uri="{FF2B5EF4-FFF2-40B4-BE49-F238E27FC236}">
                  <a16:creationId xmlns:a16="http://schemas.microsoft.com/office/drawing/2014/main" id="{02F3E0EB-19AE-43B9-B6CE-934DAE884C45}"/>
                </a:ext>
              </a:extLst>
            </p:cNvPr>
            <p:cNvSpPr txBox="1">
              <a:spLocks/>
            </p:cNvSpPr>
            <p:nvPr/>
          </p:nvSpPr>
          <p:spPr>
            <a:xfrm>
              <a:off x="0" y="2443870"/>
              <a:ext cx="12192000" cy="2854687"/>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000" dirty="0">
                  <a:solidFill>
                    <a:srgbClr val="4B2E1D"/>
                  </a:solidFill>
                </a:rPr>
                <a:t>A Minor Project Mid-Term On</a:t>
              </a:r>
            </a:p>
            <a:p>
              <a:pPr algn="ctr">
                <a:spcBef>
                  <a:spcPts val="0"/>
                </a:spcBef>
              </a:pPr>
              <a:r>
                <a:rPr lang="en-US" sz="4000" b="1" dirty="0">
                  <a:solidFill>
                    <a:srgbClr val="4B2E1D"/>
                  </a:solidFill>
                </a:rPr>
                <a:t>Career Matching and Resume Optimizer</a:t>
              </a:r>
              <a:endParaRPr lang="en-US" dirty="0">
                <a:latin typeface="Playfair Display"/>
                <a:ea typeface="Calibri"/>
                <a:cs typeface="Calibri"/>
              </a:endParaRP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4" name="Google Shape;1741;p59">
              <a:extLst>
                <a:ext uri="{FF2B5EF4-FFF2-40B4-BE49-F238E27FC236}">
                  <a16:creationId xmlns:a16="http://schemas.microsoft.com/office/drawing/2014/main" id="{19E1B1DE-3B77-4369-98D7-BD8586B4D1B3}"/>
                </a:ext>
              </a:extLst>
            </p:cNvPr>
            <p:cNvSpPr txBox="1">
              <a:spLocks/>
            </p:cNvSpPr>
            <p:nvPr/>
          </p:nvSpPr>
          <p:spPr>
            <a:xfrm>
              <a:off x="495300" y="5298557"/>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a:solidFill>
                    <a:srgbClr val="4B2E1D"/>
                  </a:solidFill>
                </a:rPr>
                <a:t>Submitted by:</a:t>
              </a:r>
            </a:p>
            <a:p>
              <a:pPr marL="0" indent="0" algn="ctr">
                <a:lnSpc>
                  <a:spcPct val="150000"/>
                </a:lnSpc>
                <a:spcBef>
                  <a:spcPts val="0"/>
                </a:spcBef>
                <a:buFont typeface="Arial" panose="020B0604020202020204" pitchFamily="34" charset="0"/>
                <a:buNone/>
              </a:pPr>
              <a:r>
                <a:rPr lang="en-US" sz="2000" b="1">
                  <a:solidFill>
                    <a:srgbClr val="4B2E1D"/>
                  </a:solidFill>
                </a:rPr>
                <a:t>Aman Sheikh</a:t>
              </a:r>
              <a:r>
                <a:rPr lang="en-US" sz="2000">
                  <a:solidFill>
                    <a:srgbClr val="4B2E1D"/>
                  </a:solidFill>
                </a:rPr>
                <a:t>, 211506, </a:t>
              </a:r>
              <a:r>
                <a:rPr lang="en-US" sz="2000" b="1">
                  <a:solidFill>
                    <a:srgbClr val="4B2E1D"/>
                  </a:solidFill>
                </a:rPr>
                <a:t>Shikshya K.C</a:t>
              </a:r>
              <a:r>
                <a:rPr lang="en-US" sz="2000">
                  <a:solidFill>
                    <a:srgbClr val="4B2E1D"/>
                  </a:solidFill>
                </a:rPr>
                <a:t>., 211541, </a:t>
              </a:r>
              <a:r>
                <a:rPr lang="en-US" sz="2000" b="1">
                  <a:solidFill>
                    <a:srgbClr val="4B2E1D"/>
                  </a:solidFill>
                </a:rPr>
                <a:t>Shreya Khanal</a:t>
              </a:r>
              <a:r>
                <a:rPr lang="en-US" sz="2000">
                  <a:solidFill>
                    <a:srgbClr val="4B2E1D"/>
                  </a:solidFill>
                </a:rPr>
                <a:t>, 211546</a:t>
              </a:r>
            </a:p>
          </p:txBody>
        </p:sp>
        <p:pic>
          <p:nvPicPr>
            <p:cNvPr id="7" name="Picture 6">
              <a:extLst>
                <a:ext uri="{FF2B5EF4-FFF2-40B4-BE49-F238E27FC236}">
                  <a16:creationId xmlns:a16="http://schemas.microsoft.com/office/drawing/2014/main" id="{2475276A-7597-4792-90E8-964AF20D5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17" y="205458"/>
              <a:ext cx="2409565" cy="2001164"/>
            </a:xfrm>
            <a:prstGeom prst="rect">
              <a:avLst/>
            </a:prstGeom>
          </p:spPr>
        </p:pic>
      </p:grpSp>
      <p:grpSp>
        <p:nvGrpSpPr>
          <p:cNvPr id="9" name="Group 8">
            <a:extLst>
              <a:ext uri="{FF2B5EF4-FFF2-40B4-BE49-F238E27FC236}">
                <a16:creationId xmlns:a16="http://schemas.microsoft.com/office/drawing/2014/main" id="{4CDA827D-7422-4DBB-A3BE-96823FFB0ABE}"/>
              </a:ext>
            </a:extLst>
          </p:cNvPr>
          <p:cNvGrpSpPr/>
          <p:nvPr/>
        </p:nvGrpSpPr>
        <p:grpSpPr>
          <a:xfrm>
            <a:off x="495300" y="8281848"/>
            <a:ext cx="11201400" cy="4205957"/>
            <a:chOff x="495300" y="621760"/>
            <a:chExt cx="11201400" cy="4205957"/>
          </a:xfrm>
        </p:grpSpPr>
        <p:sp>
          <p:nvSpPr>
            <p:cNvPr id="10" name="TextBox 9">
              <a:extLst>
                <a:ext uri="{FF2B5EF4-FFF2-40B4-BE49-F238E27FC236}">
                  <a16:creationId xmlns:a16="http://schemas.microsoft.com/office/drawing/2014/main" id="{EE712D12-5557-4F07-A7A1-8CE1ACBCC80A}"/>
                </a:ext>
              </a:extLst>
            </p:cNvPr>
            <p:cNvSpPr txBox="1"/>
            <p:nvPr/>
          </p:nvSpPr>
          <p:spPr>
            <a:xfrm>
              <a:off x="2965977" y="621760"/>
              <a:ext cx="6260047" cy="994319"/>
            </a:xfrm>
            <a:prstGeom prst="rect">
              <a:avLst/>
            </a:prstGeom>
            <a:noFill/>
          </p:spPr>
          <p:txBody>
            <a:bodyPr wrap="none" rtlCol="0">
              <a:spAutoFit/>
            </a:bodyPr>
            <a:lstStyle/>
            <a:p>
              <a:r>
                <a:rPr lang="en-US" sz="8000" b="1">
                  <a:solidFill>
                    <a:srgbClr val="4B2E1D"/>
                  </a:solidFill>
                  <a:latin typeface="+mj-lt"/>
                </a:rPr>
                <a:t>Introduction</a:t>
              </a:r>
            </a:p>
          </p:txBody>
        </p:sp>
        <p:sp>
          <p:nvSpPr>
            <p:cNvPr id="11" name="TextBox 10">
              <a:extLst>
                <a:ext uri="{FF2B5EF4-FFF2-40B4-BE49-F238E27FC236}">
                  <a16:creationId xmlns:a16="http://schemas.microsoft.com/office/drawing/2014/main" id="{4DC9E341-2BE4-47D1-92FA-54B73A8AC467}"/>
                </a:ext>
              </a:extLst>
            </p:cNvPr>
            <p:cNvSpPr txBox="1"/>
            <p:nvPr/>
          </p:nvSpPr>
          <p:spPr>
            <a:xfrm>
              <a:off x="495300" y="2481113"/>
              <a:ext cx="11201400" cy="2346604"/>
            </a:xfrm>
            <a:prstGeom prst="rect">
              <a:avLst/>
            </a:prstGeom>
            <a:noFill/>
          </p:spPr>
          <p:txBody>
            <a:bodyPr wrap="square" rtlCol="0">
              <a:spAutoFit/>
            </a:bodyPr>
            <a:lstStyle/>
            <a:p>
              <a:pPr algn="ctr">
                <a:lnSpc>
                  <a:spcPct val="150000"/>
                </a:lnSpc>
              </a:pPr>
              <a:r>
                <a:rPr lang="en-US" sz="2000" b="1">
                  <a:solidFill>
                    <a:srgbClr val="4B2E1D"/>
                  </a:solidFill>
                </a:rPr>
                <a:t>Vision Craft: Career Counseling and Resume Optimizer</a:t>
              </a:r>
              <a:r>
                <a:rPr lang="en-US" sz="2000" b="1">
                  <a:latin typeface="Playfair Display"/>
                  <a:ea typeface="Calibri"/>
                  <a:cs typeface="Calibri"/>
                </a:rPr>
                <a:t> </a:t>
              </a:r>
              <a:r>
                <a:rPr lang="en-US" sz="200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spTree>
    <p:extLst>
      <p:ext uri="{BB962C8B-B14F-4D97-AF65-F5344CB8AC3E}">
        <p14:creationId xmlns:p14="http://schemas.microsoft.com/office/powerpoint/2010/main" val="1409499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B4F"/>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CFE142-194E-42E6-A122-1C851BA36E0B}"/>
              </a:ext>
            </a:extLst>
          </p:cNvPr>
          <p:cNvSpPr/>
          <p:nvPr/>
        </p:nvSpPr>
        <p:spPr>
          <a:xfrm>
            <a:off x="445" y="0"/>
            <a:ext cx="10197953"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bout desc" hidden="1">
            <a:extLst>
              <a:ext uri="{FF2B5EF4-FFF2-40B4-BE49-F238E27FC236}">
                <a16:creationId xmlns:a16="http://schemas.microsoft.com/office/drawing/2014/main" id="{EAC1F8D6-CFB1-423D-86A9-4D8E311DA051}"/>
              </a:ext>
            </a:extLst>
          </p:cNvPr>
          <p:cNvSpPr txBox="1"/>
          <p:nvPr/>
        </p:nvSpPr>
        <p:spPr>
          <a:xfrm>
            <a:off x="82365" y="2043805"/>
            <a:ext cx="8203634"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a:t>The About Us page shares our bakery's story, rooted in a passion for baking and a commitment to quality.</a:t>
            </a:r>
          </a:p>
          <a:p>
            <a:pPr marL="0" indent="0">
              <a:buNone/>
            </a:pPr>
            <a:endParaRPr lang="en-US"/>
          </a:p>
          <a:p>
            <a:r>
              <a:rPr lang="en-US"/>
              <a:t>Customers get a glimpse of the bakers behind the scenes and the love they pour into every creation.</a:t>
            </a:r>
          </a:p>
        </p:txBody>
      </p:sp>
      <p:sp>
        <p:nvSpPr>
          <p:cNvPr id="4" name="Rectangle 3">
            <a:extLst>
              <a:ext uri="{FF2B5EF4-FFF2-40B4-BE49-F238E27FC236}">
                <a16:creationId xmlns:a16="http://schemas.microsoft.com/office/drawing/2014/main" id="{BCBA6201-285A-483B-A7E4-5E46E5D91165}"/>
              </a:ext>
            </a:extLst>
          </p:cNvPr>
          <p:cNvSpPr/>
          <p:nvPr/>
        </p:nvSpPr>
        <p:spPr>
          <a:xfrm>
            <a:off x="-12847" y="17930"/>
            <a:ext cx="11170394"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723255" y="5416029"/>
            <a:ext cx="1933543" cy="369332"/>
          </a:xfrm>
          <a:prstGeom prst="rect">
            <a:avLst/>
          </a:prstGeom>
          <a:noFill/>
        </p:spPr>
        <p:txBody>
          <a:bodyPr wrap="none" rtlCol="0">
            <a:spAutoFit/>
          </a:bodyPr>
          <a:lstStyle/>
          <a:p>
            <a:r>
              <a:rPr lang="en-US" b="1">
                <a:solidFill>
                  <a:schemeClr val="tx2"/>
                </a:solidFill>
              </a:rPr>
              <a:t>Implementation</a:t>
            </a:r>
          </a:p>
        </p:txBody>
      </p:sp>
      <p:grpSp>
        <p:nvGrpSpPr>
          <p:cNvPr id="5" name="Group 4">
            <a:extLst>
              <a:ext uri="{FF2B5EF4-FFF2-40B4-BE49-F238E27FC236}">
                <a16:creationId xmlns:a16="http://schemas.microsoft.com/office/drawing/2014/main" id="{574B7835-A41E-48DD-A424-ADA2B9A355F7}"/>
              </a:ext>
            </a:extLst>
          </p:cNvPr>
          <p:cNvGrpSpPr/>
          <p:nvPr/>
        </p:nvGrpSpPr>
        <p:grpSpPr>
          <a:xfrm>
            <a:off x="482452" y="1884894"/>
            <a:ext cx="10197953" cy="2534216"/>
            <a:chOff x="482452" y="31385"/>
            <a:chExt cx="10197953" cy="2534216"/>
          </a:xfrm>
        </p:grpSpPr>
        <p:sp>
          <p:nvSpPr>
            <p:cNvPr id="13" name="TextBox 12">
              <a:extLst>
                <a:ext uri="{FF2B5EF4-FFF2-40B4-BE49-F238E27FC236}">
                  <a16:creationId xmlns:a16="http://schemas.microsoft.com/office/drawing/2014/main" id="{A58FB206-AF10-4A7C-8499-1093F00AE87C}"/>
                </a:ext>
              </a:extLst>
            </p:cNvPr>
            <p:cNvSpPr txBox="1"/>
            <p:nvPr/>
          </p:nvSpPr>
          <p:spPr>
            <a:xfrm>
              <a:off x="482452" y="31385"/>
              <a:ext cx="10197953"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a:solidFill>
                    <a:schemeClr val="tx2"/>
                  </a:solidFill>
                </a:rPr>
                <a:t>Implementation</a:t>
              </a:r>
            </a:p>
          </p:txBody>
        </p:sp>
        <p:sp>
          <p:nvSpPr>
            <p:cNvPr id="25" name="TextBox 24">
              <a:extLst>
                <a:ext uri="{FF2B5EF4-FFF2-40B4-BE49-F238E27FC236}">
                  <a16:creationId xmlns:a16="http://schemas.microsoft.com/office/drawing/2014/main" id="{5D053FFA-DD9A-45F0-8835-012F4C948C22}"/>
                </a:ext>
              </a:extLst>
            </p:cNvPr>
            <p:cNvSpPr txBox="1"/>
            <p:nvPr/>
          </p:nvSpPr>
          <p:spPr>
            <a:xfrm>
              <a:off x="527511" y="1365272"/>
              <a:ext cx="10103202" cy="1200329"/>
            </a:xfrm>
            <a:prstGeom prst="rect">
              <a:avLst/>
            </a:prstGeom>
            <a:noFill/>
          </p:spPr>
          <p:txBody>
            <a:bodyPr wrap="square" rtlCol="0">
              <a:spAutoFit/>
            </a:bodyPr>
            <a:lstStyle>
              <a:defPPr>
                <a:defRPr lang="en-US"/>
              </a:defPPr>
              <a:lvl1pPr>
                <a:defRPr b="1">
                  <a:solidFill>
                    <a:schemeClr val="tx2"/>
                  </a:solidFill>
                </a:defRPr>
              </a:lvl1pPr>
            </a:lstStyle>
            <a:p>
              <a:pPr marL="285750" indent="-285750">
                <a:buFont typeface="Arial" panose="020B0604020202020204" pitchFamily="34" charset="0"/>
                <a:buChar char="•"/>
              </a:pPr>
              <a:r>
                <a:rPr lang="en-US" dirty="0"/>
                <a:t>Coding Standards</a:t>
              </a:r>
              <a:r>
                <a:rPr lang="en-US" b="0" dirty="0"/>
                <a:t>: Utilized PHP and its framework Laravel for server-side scripting, HTML, CSS, and JavaScript for client-side development. Python used for ML model development. </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dirty="0"/>
                <a:t>Security Measures</a:t>
              </a:r>
              <a:r>
                <a:rPr lang="en-US" b="0" dirty="0"/>
                <a:t>: Includes User Authentication and Authorization</a:t>
              </a:r>
            </a:p>
          </p:txBody>
        </p:sp>
      </p:grpSp>
      <p:sp>
        <p:nvSpPr>
          <p:cNvPr id="2" name="Rectangle 1">
            <a:extLst>
              <a:ext uri="{FF2B5EF4-FFF2-40B4-BE49-F238E27FC236}">
                <a16:creationId xmlns:a16="http://schemas.microsoft.com/office/drawing/2014/main" id="{19211572-1C3E-4C41-8745-1911185053CE}"/>
              </a:ext>
            </a:extLst>
          </p:cNvPr>
          <p:cNvSpPr/>
          <p:nvPr/>
        </p:nvSpPr>
        <p:spPr>
          <a:xfrm>
            <a:off x="117096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8C17FF-B136-4CAB-971E-187F24BB93F2}"/>
              </a:ext>
            </a:extLst>
          </p:cNvPr>
          <p:cNvSpPr txBox="1"/>
          <p:nvPr/>
        </p:nvSpPr>
        <p:spPr>
          <a:xfrm rot="16200000">
            <a:off x="10430332" y="4843689"/>
            <a:ext cx="3054041" cy="369332"/>
          </a:xfrm>
          <a:prstGeom prst="rect">
            <a:avLst/>
          </a:prstGeom>
          <a:noFill/>
        </p:spPr>
        <p:txBody>
          <a:bodyPr wrap="none" rtlCol="0">
            <a:spAutoFit/>
          </a:bodyPr>
          <a:lstStyle/>
          <a:p>
            <a:r>
              <a:rPr lang="en-US" b="1"/>
              <a:t>Testing and Maintenance</a:t>
            </a:r>
            <a:endParaRPr lang="en-US" b="1">
              <a:solidFill>
                <a:schemeClr val="tx2"/>
              </a:solidFill>
            </a:endParaRPr>
          </a:p>
        </p:txBody>
      </p:sp>
    </p:spTree>
    <p:extLst>
      <p:ext uri="{BB962C8B-B14F-4D97-AF65-F5344CB8AC3E}">
        <p14:creationId xmlns:p14="http://schemas.microsoft.com/office/powerpoint/2010/main" val="156856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1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00034"/>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7C946EB-4E83-4211-A9CE-B93175C2A4BC}"/>
              </a:ext>
            </a:extLst>
          </p:cNvPr>
          <p:cNvSpPr/>
          <p:nvPr/>
        </p:nvSpPr>
        <p:spPr>
          <a:xfrm>
            <a:off x="0" y="0"/>
            <a:ext cx="107065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8E70D9-652F-4192-82B2-EF8ADCC3957A}"/>
              </a:ext>
            </a:extLst>
          </p:cNvPr>
          <p:cNvSpPr txBox="1"/>
          <p:nvPr/>
        </p:nvSpPr>
        <p:spPr>
          <a:xfrm rot="16200000">
            <a:off x="-710408" y="5416029"/>
            <a:ext cx="1933543" cy="369332"/>
          </a:xfrm>
          <a:prstGeom prst="rect">
            <a:avLst/>
          </a:prstGeom>
          <a:noFill/>
        </p:spPr>
        <p:txBody>
          <a:bodyPr wrap="none" rtlCol="0">
            <a:spAutoFit/>
          </a:bodyPr>
          <a:lstStyle/>
          <a:p>
            <a:r>
              <a:rPr lang="en-US" b="1">
                <a:solidFill>
                  <a:schemeClr val="tx2"/>
                </a:solidFill>
              </a:rPr>
              <a:t>Implementation</a:t>
            </a:r>
          </a:p>
        </p:txBody>
      </p:sp>
      <p:sp>
        <p:nvSpPr>
          <p:cNvPr id="2" name="Rectangle 1">
            <a:extLst>
              <a:ext uri="{FF2B5EF4-FFF2-40B4-BE49-F238E27FC236}">
                <a16:creationId xmlns:a16="http://schemas.microsoft.com/office/drawing/2014/main" id="{19211572-1C3E-4C41-8745-1911185053CE}"/>
              </a:ext>
            </a:extLst>
          </p:cNvPr>
          <p:cNvSpPr/>
          <p:nvPr/>
        </p:nvSpPr>
        <p:spPr>
          <a:xfrm>
            <a:off x="-46406" y="0"/>
            <a:ext cx="11699251"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AB4C227-668D-4C79-BDC8-59A15F6514D2}"/>
              </a:ext>
            </a:extLst>
          </p:cNvPr>
          <p:cNvGrpSpPr/>
          <p:nvPr/>
        </p:nvGrpSpPr>
        <p:grpSpPr>
          <a:xfrm>
            <a:off x="466096" y="2011411"/>
            <a:ext cx="10271941" cy="4220172"/>
            <a:chOff x="466096" y="2589"/>
            <a:chExt cx="10271941" cy="4220172"/>
          </a:xfrm>
        </p:grpSpPr>
        <p:sp>
          <p:nvSpPr>
            <p:cNvPr id="36" name="Login desc">
              <a:extLst>
                <a:ext uri="{FF2B5EF4-FFF2-40B4-BE49-F238E27FC236}">
                  <a16:creationId xmlns:a16="http://schemas.microsoft.com/office/drawing/2014/main" id="{E5422288-CBED-4DB8-BAA2-25905570FAAC}"/>
                </a:ext>
              </a:extLst>
            </p:cNvPr>
            <p:cNvSpPr txBox="1"/>
            <p:nvPr/>
          </p:nvSpPr>
          <p:spPr>
            <a:xfrm>
              <a:off x="522506" y="1360439"/>
              <a:ext cx="10215531"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Tested model using smaller datasets in Google </a:t>
              </a:r>
              <a:r>
                <a:rPr lang="en-US" sz="2000" dirty="0" err="1"/>
                <a:t>Colab</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Checked model's accuracy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Testing and evaluation will continue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Periodic updates and enhancements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Address emerging needs and improve functionality</a:t>
              </a:r>
            </a:p>
          </p:txBody>
        </p:sp>
        <p:sp>
          <p:nvSpPr>
            <p:cNvPr id="7" name="Login">
              <a:extLst>
                <a:ext uri="{FF2B5EF4-FFF2-40B4-BE49-F238E27FC236}">
                  <a16:creationId xmlns:a16="http://schemas.microsoft.com/office/drawing/2014/main" id="{E30BD6C0-EC72-46D2-B920-01C817CAB848}"/>
                </a:ext>
              </a:extLst>
            </p:cNvPr>
            <p:cNvSpPr txBox="1"/>
            <p:nvPr/>
          </p:nvSpPr>
          <p:spPr>
            <a:xfrm>
              <a:off x="466096" y="2589"/>
              <a:ext cx="8081058" cy="861774"/>
            </a:xfrm>
            <a:prstGeom prst="rect">
              <a:avLst/>
            </a:prstGeom>
            <a:noFill/>
          </p:spPr>
          <p:txBody>
            <a:bodyPr wrap="none" rtlCol="0">
              <a:spAutoFit/>
            </a:bodyPr>
            <a:lstStyle/>
            <a:p>
              <a:r>
                <a:rPr lang="en-US" sz="5000" b="1">
                  <a:latin typeface="+mj-lt"/>
                </a:rPr>
                <a:t>Testing and Maintenance</a:t>
              </a:r>
            </a:p>
          </p:txBody>
        </p:sp>
      </p:grpSp>
      <p:sp>
        <p:nvSpPr>
          <p:cNvPr id="13" name="TextBox 12">
            <a:extLst>
              <a:ext uri="{FF2B5EF4-FFF2-40B4-BE49-F238E27FC236}">
                <a16:creationId xmlns:a16="http://schemas.microsoft.com/office/drawing/2014/main" id="{55D0563B-CB6B-494F-B48A-78A648B6699A}"/>
              </a:ext>
            </a:extLst>
          </p:cNvPr>
          <p:cNvSpPr txBox="1"/>
          <p:nvPr/>
        </p:nvSpPr>
        <p:spPr>
          <a:xfrm rot="16200000">
            <a:off x="-1304468" y="4843689"/>
            <a:ext cx="3054041" cy="369332"/>
          </a:xfrm>
          <a:prstGeom prst="rect">
            <a:avLst/>
          </a:prstGeom>
          <a:noFill/>
        </p:spPr>
        <p:txBody>
          <a:bodyPr wrap="none" rtlCol="0">
            <a:spAutoFit/>
          </a:bodyPr>
          <a:lstStyle/>
          <a:p>
            <a:r>
              <a:rPr lang="en-US" b="1"/>
              <a:t>Testing and Maintenance</a:t>
            </a:r>
            <a:endParaRPr lang="en-US" b="1">
              <a:solidFill>
                <a:schemeClr val="tx2"/>
              </a:solidFill>
            </a:endParaRPr>
          </a:p>
        </p:txBody>
      </p:sp>
    </p:spTree>
    <p:extLst>
      <p:ext uri="{BB962C8B-B14F-4D97-AF65-F5344CB8AC3E}">
        <p14:creationId xmlns:p14="http://schemas.microsoft.com/office/powerpoint/2010/main" val="1440401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1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B21764B-E221-4EE0-97A0-25516B8D1664}"/>
              </a:ext>
            </a:extLst>
          </p:cNvPr>
          <p:cNvSpPr txBox="1"/>
          <p:nvPr/>
        </p:nvSpPr>
        <p:spPr>
          <a:xfrm>
            <a:off x="152083" y="324269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3" name="Picture 2">
            <a:extLst>
              <a:ext uri="{FF2B5EF4-FFF2-40B4-BE49-F238E27FC236}">
                <a16:creationId xmlns:a16="http://schemas.microsoft.com/office/drawing/2014/main" id="{E6A1F7B3-A7FC-E601-729F-BE110877B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42" y="157162"/>
            <a:ext cx="7762875" cy="6543675"/>
          </a:xfrm>
          <a:prstGeom prst="rect">
            <a:avLst/>
          </a:prstGeom>
        </p:spPr>
      </p:pic>
    </p:spTree>
    <p:extLst>
      <p:ext uri="{BB962C8B-B14F-4D97-AF65-F5344CB8AC3E}">
        <p14:creationId xmlns:p14="http://schemas.microsoft.com/office/powerpoint/2010/main" val="64618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1C2E76E-3867-8F2F-2ABE-C14D12A4AB58}"/>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2FF1E5C0-2CBF-A197-32E3-AB67325AEE30}"/>
              </a:ext>
            </a:extLst>
          </p:cNvPr>
          <p:cNvSpPr txBox="1"/>
          <p:nvPr/>
        </p:nvSpPr>
        <p:spPr>
          <a:xfrm>
            <a:off x="377312" y="3303657"/>
            <a:ext cx="2627579"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4" name="Picture 3">
            <a:extLst>
              <a:ext uri="{FF2B5EF4-FFF2-40B4-BE49-F238E27FC236}">
                <a16:creationId xmlns:a16="http://schemas.microsoft.com/office/drawing/2014/main" id="{7E41E643-43A8-DDCE-C0D6-978E7F87B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281" y="233680"/>
            <a:ext cx="8289168" cy="6390640"/>
          </a:xfrm>
          <a:prstGeom prst="rect">
            <a:avLst/>
          </a:prstGeom>
        </p:spPr>
      </p:pic>
    </p:spTree>
    <p:extLst>
      <p:ext uri="{BB962C8B-B14F-4D97-AF65-F5344CB8AC3E}">
        <p14:creationId xmlns:p14="http://schemas.microsoft.com/office/powerpoint/2010/main" val="2020698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a:extLst>
            <a:ext uri="{FF2B5EF4-FFF2-40B4-BE49-F238E27FC236}">
              <a16:creationId xmlns:a16="http://schemas.microsoft.com/office/drawing/2014/main" id="{8B3093EC-E085-E42F-3F4F-961D3FA03478}"/>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CC0AAC77-F6C6-B5DB-6714-BF5E7AE7C791}"/>
              </a:ext>
            </a:extLst>
          </p:cNvPr>
          <p:cNvSpPr txBox="1"/>
          <p:nvPr/>
        </p:nvSpPr>
        <p:spPr>
          <a:xfrm>
            <a:off x="152083" y="3242697"/>
            <a:ext cx="3150158" cy="707886"/>
          </a:xfrm>
          <a:prstGeom prst="rect">
            <a:avLst/>
          </a:prstGeom>
          <a:noFill/>
        </p:spPr>
        <p:txBody>
          <a:bodyPr wrap="none" rtlCol="0">
            <a:spAutoFit/>
          </a:bodyPr>
          <a:lstStyle/>
          <a:p>
            <a:r>
              <a:rPr lang="en-US" sz="4000" b="1" dirty="0">
                <a:solidFill>
                  <a:srgbClr val="000000"/>
                </a:solidFill>
                <a:latin typeface="+mj-lt"/>
              </a:rPr>
              <a:t>Class Diagram</a:t>
            </a:r>
          </a:p>
        </p:txBody>
      </p:sp>
      <p:pic>
        <p:nvPicPr>
          <p:cNvPr id="4" name="Picture 3">
            <a:extLst>
              <a:ext uri="{FF2B5EF4-FFF2-40B4-BE49-F238E27FC236}">
                <a16:creationId xmlns:a16="http://schemas.microsoft.com/office/drawing/2014/main" id="{7AD74AB7-542F-5F0B-F945-3B2D3AA03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443" y="0"/>
            <a:ext cx="8524557" cy="6858000"/>
          </a:xfrm>
          <a:prstGeom prst="rect">
            <a:avLst/>
          </a:prstGeom>
        </p:spPr>
      </p:pic>
    </p:spTree>
    <p:extLst>
      <p:ext uri="{BB962C8B-B14F-4D97-AF65-F5344CB8AC3E}">
        <p14:creationId xmlns:p14="http://schemas.microsoft.com/office/powerpoint/2010/main" val="4095759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a:extLst>
            <a:ext uri="{FF2B5EF4-FFF2-40B4-BE49-F238E27FC236}">
              <a16:creationId xmlns:a16="http://schemas.microsoft.com/office/drawing/2014/main" id="{D966B265-9AA1-C285-4221-AAE27E50EA18}"/>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8A6A4069-D076-66D5-3FAF-D13FE2F8271A}"/>
              </a:ext>
            </a:extLst>
          </p:cNvPr>
          <p:cNvSpPr txBox="1"/>
          <p:nvPr/>
        </p:nvSpPr>
        <p:spPr>
          <a:xfrm>
            <a:off x="152083" y="3242697"/>
            <a:ext cx="3850670" cy="1323439"/>
          </a:xfrm>
          <a:prstGeom prst="rect">
            <a:avLst/>
          </a:prstGeom>
          <a:noFill/>
        </p:spPr>
        <p:txBody>
          <a:bodyPr wrap="none" rtlCol="0">
            <a:spAutoFit/>
          </a:bodyPr>
          <a:lstStyle/>
          <a:p>
            <a:pPr algn="ctr"/>
            <a:r>
              <a:rPr lang="en-US" sz="4000" b="1" dirty="0">
                <a:solidFill>
                  <a:srgbClr val="000000"/>
                </a:solidFill>
                <a:latin typeface="+mj-lt"/>
              </a:rPr>
              <a:t>Activity Diagram:</a:t>
            </a:r>
          </a:p>
          <a:p>
            <a:pPr algn="ctr"/>
            <a:r>
              <a:rPr lang="en-US" sz="4000" b="1" dirty="0">
                <a:solidFill>
                  <a:srgbClr val="000000"/>
                </a:solidFill>
                <a:latin typeface="+mj-lt"/>
              </a:rPr>
              <a:t>For User</a:t>
            </a:r>
          </a:p>
        </p:txBody>
      </p:sp>
      <p:pic>
        <p:nvPicPr>
          <p:cNvPr id="3" name="Picture 2">
            <a:extLst>
              <a:ext uri="{FF2B5EF4-FFF2-40B4-BE49-F238E27FC236}">
                <a16:creationId xmlns:a16="http://schemas.microsoft.com/office/drawing/2014/main" id="{0E42F20F-B004-3FE9-4003-CF906531C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7620000" cy="6858000"/>
          </a:xfrm>
          <a:prstGeom prst="rect">
            <a:avLst/>
          </a:prstGeom>
        </p:spPr>
      </p:pic>
    </p:spTree>
    <p:extLst>
      <p:ext uri="{BB962C8B-B14F-4D97-AF65-F5344CB8AC3E}">
        <p14:creationId xmlns:p14="http://schemas.microsoft.com/office/powerpoint/2010/main" val="2367911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a:extLst>
            <a:ext uri="{FF2B5EF4-FFF2-40B4-BE49-F238E27FC236}">
              <a16:creationId xmlns:a16="http://schemas.microsoft.com/office/drawing/2014/main" id="{040C5F34-7872-C822-243C-A329FB323541}"/>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FD0CE1C0-C6A5-3CF0-AA91-58E7FD4D271D}"/>
              </a:ext>
            </a:extLst>
          </p:cNvPr>
          <p:cNvSpPr txBox="1"/>
          <p:nvPr/>
        </p:nvSpPr>
        <p:spPr>
          <a:xfrm>
            <a:off x="152083" y="3242697"/>
            <a:ext cx="3850670" cy="1323439"/>
          </a:xfrm>
          <a:prstGeom prst="rect">
            <a:avLst/>
          </a:prstGeom>
          <a:noFill/>
        </p:spPr>
        <p:txBody>
          <a:bodyPr wrap="none" rtlCol="0">
            <a:spAutoFit/>
          </a:bodyPr>
          <a:lstStyle/>
          <a:p>
            <a:pPr algn="ctr"/>
            <a:r>
              <a:rPr lang="en-US" sz="4000" b="1" dirty="0">
                <a:solidFill>
                  <a:srgbClr val="000000"/>
                </a:solidFill>
                <a:latin typeface="+mj-lt"/>
              </a:rPr>
              <a:t>Activity Diagram:</a:t>
            </a:r>
          </a:p>
          <a:p>
            <a:pPr algn="ctr"/>
            <a:r>
              <a:rPr lang="en-US" sz="4000" b="1" dirty="0">
                <a:solidFill>
                  <a:srgbClr val="000000"/>
                </a:solidFill>
                <a:latin typeface="+mj-lt"/>
              </a:rPr>
              <a:t>For Admin</a:t>
            </a:r>
          </a:p>
        </p:txBody>
      </p:sp>
      <p:pic>
        <p:nvPicPr>
          <p:cNvPr id="4" name="Picture 3">
            <a:extLst>
              <a:ext uri="{FF2B5EF4-FFF2-40B4-BE49-F238E27FC236}">
                <a16:creationId xmlns:a16="http://schemas.microsoft.com/office/drawing/2014/main" id="{A42B42CF-FC18-1258-E0A2-92688D01B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0" y="0"/>
            <a:ext cx="7711440" cy="6858000"/>
          </a:xfrm>
          <a:prstGeom prst="rect">
            <a:avLst/>
          </a:prstGeom>
        </p:spPr>
      </p:pic>
    </p:spTree>
    <p:extLst>
      <p:ext uri="{BB962C8B-B14F-4D97-AF65-F5344CB8AC3E}">
        <p14:creationId xmlns:p14="http://schemas.microsoft.com/office/powerpoint/2010/main" val="4074068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a:extLst>
            <a:ext uri="{FF2B5EF4-FFF2-40B4-BE49-F238E27FC236}">
              <a16:creationId xmlns:a16="http://schemas.microsoft.com/office/drawing/2014/main" id="{D8BA3EF3-3746-F986-4219-EDA053A4149B}"/>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5A781AA1-49A8-6F48-C368-FA55247C1199}"/>
              </a:ext>
            </a:extLst>
          </p:cNvPr>
          <p:cNvSpPr txBox="1"/>
          <p:nvPr/>
        </p:nvSpPr>
        <p:spPr>
          <a:xfrm>
            <a:off x="-66727" y="3242697"/>
            <a:ext cx="4288290" cy="1323439"/>
          </a:xfrm>
          <a:prstGeom prst="rect">
            <a:avLst/>
          </a:prstGeom>
          <a:noFill/>
        </p:spPr>
        <p:txBody>
          <a:bodyPr wrap="none" rtlCol="0">
            <a:spAutoFit/>
          </a:bodyPr>
          <a:lstStyle/>
          <a:p>
            <a:pPr algn="ctr"/>
            <a:r>
              <a:rPr lang="en-US" sz="4000" b="1" dirty="0">
                <a:solidFill>
                  <a:srgbClr val="000000"/>
                </a:solidFill>
                <a:latin typeface="+mj-lt"/>
              </a:rPr>
              <a:t>Sequence Diagram:</a:t>
            </a:r>
          </a:p>
          <a:p>
            <a:pPr algn="ctr"/>
            <a:r>
              <a:rPr lang="en-US" sz="4000" b="1" dirty="0">
                <a:solidFill>
                  <a:srgbClr val="000000"/>
                </a:solidFill>
                <a:latin typeface="+mj-lt"/>
              </a:rPr>
              <a:t>For User Survey</a:t>
            </a:r>
          </a:p>
        </p:txBody>
      </p:sp>
      <p:pic>
        <p:nvPicPr>
          <p:cNvPr id="3" name="Picture 2">
            <a:extLst>
              <a:ext uri="{FF2B5EF4-FFF2-40B4-BE49-F238E27FC236}">
                <a16:creationId xmlns:a16="http://schemas.microsoft.com/office/drawing/2014/main" id="{36708ED0-B066-7054-0768-527175779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480" y="0"/>
            <a:ext cx="7843520" cy="6858000"/>
          </a:xfrm>
          <a:prstGeom prst="rect">
            <a:avLst/>
          </a:prstGeom>
        </p:spPr>
      </p:pic>
    </p:spTree>
    <p:extLst>
      <p:ext uri="{BB962C8B-B14F-4D97-AF65-F5344CB8AC3E}">
        <p14:creationId xmlns:p14="http://schemas.microsoft.com/office/powerpoint/2010/main" val="738505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a:extLst>
            <a:ext uri="{FF2B5EF4-FFF2-40B4-BE49-F238E27FC236}">
              <a16:creationId xmlns:a16="http://schemas.microsoft.com/office/drawing/2014/main" id="{445C7C5B-48E1-5D68-02BF-EA81DFC6A3DD}"/>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F419612B-CB10-D307-579D-8D6DE248FDC0}"/>
              </a:ext>
            </a:extLst>
          </p:cNvPr>
          <p:cNvSpPr txBox="1"/>
          <p:nvPr/>
        </p:nvSpPr>
        <p:spPr>
          <a:xfrm>
            <a:off x="95834" y="3191897"/>
            <a:ext cx="4288290" cy="1938992"/>
          </a:xfrm>
          <a:prstGeom prst="rect">
            <a:avLst/>
          </a:prstGeom>
          <a:noFill/>
        </p:spPr>
        <p:txBody>
          <a:bodyPr wrap="none" rtlCol="0">
            <a:spAutoFit/>
          </a:bodyPr>
          <a:lstStyle/>
          <a:p>
            <a:pPr algn="ctr"/>
            <a:r>
              <a:rPr lang="en-US" sz="4000" b="1" dirty="0">
                <a:solidFill>
                  <a:srgbClr val="000000"/>
                </a:solidFill>
                <a:latin typeface="+mj-lt"/>
              </a:rPr>
              <a:t>Sequence Diagram:</a:t>
            </a:r>
          </a:p>
          <a:p>
            <a:pPr algn="ctr"/>
            <a:r>
              <a:rPr lang="en-US" sz="4000" b="1" dirty="0">
                <a:solidFill>
                  <a:srgbClr val="000000"/>
                </a:solidFill>
                <a:latin typeface="+mj-lt"/>
              </a:rPr>
              <a:t>For Resume </a:t>
            </a:r>
          </a:p>
          <a:p>
            <a:pPr algn="ctr"/>
            <a:r>
              <a:rPr lang="en-US" sz="4000" b="1" dirty="0">
                <a:solidFill>
                  <a:srgbClr val="000000"/>
                </a:solidFill>
                <a:latin typeface="+mj-lt"/>
              </a:rPr>
              <a:t>Optimization</a:t>
            </a:r>
          </a:p>
        </p:txBody>
      </p:sp>
      <p:pic>
        <p:nvPicPr>
          <p:cNvPr id="4" name="Picture 3">
            <a:extLst>
              <a:ext uri="{FF2B5EF4-FFF2-40B4-BE49-F238E27FC236}">
                <a16:creationId xmlns:a16="http://schemas.microsoft.com/office/drawing/2014/main" id="{9653820D-4ABA-69B0-0847-68664F965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640" y="0"/>
            <a:ext cx="7579360" cy="6858000"/>
          </a:xfrm>
          <a:prstGeom prst="rect">
            <a:avLst/>
          </a:prstGeom>
        </p:spPr>
      </p:pic>
    </p:spTree>
    <p:extLst>
      <p:ext uri="{BB962C8B-B14F-4D97-AF65-F5344CB8AC3E}">
        <p14:creationId xmlns:p14="http://schemas.microsoft.com/office/powerpoint/2010/main" val="3241129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73CE2-DBCE-D50C-A11C-66A47D328A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2A4BDE-E68E-2195-0AB2-546DDA3C350B}"/>
              </a:ext>
            </a:extLst>
          </p:cNvPr>
          <p:cNvSpPr txBox="1"/>
          <p:nvPr/>
        </p:nvSpPr>
        <p:spPr>
          <a:xfrm>
            <a:off x="495300" y="510540"/>
            <a:ext cx="11201400" cy="707886"/>
          </a:xfrm>
          <a:prstGeom prst="rect">
            <a:avLst/>
          </a:prstGeom>
          <a:noFill/>
        </p:spPr>
        <p:txBody>
          <a:bodyPr wrap="square">
            <a:spAutoFit/>
          </a:bodyPr>
          <a:lstStyle/>
          <a:p>
            <a:pPr algn="ctr"/>
            <a:r>
              <a:rPr lang="en-US" sz="4000" b="1" dirty="0">
                <a:solidFill>
                  <a:srgbClr val="FFFCFD"/>
                </a:solidFill>
                <a:latin typeface="+mj-lt"/>
              </a:rPr>
              <a:t>Tasks Done so Far</a:t>
            </a:r>
          </a:p>
        </p:txBody>
      </p:sp>
      <p:sp>
        <p:nvSpPr>
          <p:cNvPr id="3" name="TextBox 2">
            <a:extLst>
              <a:ext uri="{FF2B5EF4-FFF2-40B4-BE49-F238E27FC236}">
                <a16:creationId xmlns:a16="http://schemas.microsoft.com/office/drawing/2014/main" id="{EDE962FC-2C4E-F098-6F67-AC4C7EF9D86C}"/>
              </a:ext>
            </a:extLst>
          </p:cNvPr>
          <p:cNvSpPr txBox="1"/>
          <p:nvPr/>
        </p:nvSpPr>
        <p:spPr>
          <a:xfrm>
            <a:off x="495300" y="2028617"/>
            <a:ext cx="112014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Dataset Gathering: Dataset gathered for requirement analysis from different platforms like Kaggle, LinkedIn .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Model Training and Testing Preparation: Prepared smaller dataset and </a:t>
            </a:r>
            <a:r>
              <a:rPr lang="en-US" sz="2000" dirty="0" err="1"/>
              <a:t>splitted</a:t>
            </a:r>
            <a:r>
              <a:rPr lang="en-US" sz="2000" dirty="0"/>
              <a:t> into 80 percent for training and 30 percent for testing subsets in Google </a:t>
            </a:r>
            <a:r>
              <a:rPr lang="en-US" sz="2000" dirty="0" err="1"/>
              <a:t>Colab</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Backend Development: Backend developed using Laravel.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Basic User Interface: A homepage and dashboard is created for navigation purpose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User Authentication and Authorization: Basic signup/login page created for user authentication and authorization and dashboard is created</a:t>
            </a:r>
          </a:p>
        </p:txBody>
      </p:sp>
    </p:spTree>
    <p:extLst>
      <p:ext uri="{BB962C8B-B14F-4D97-AF65-F5344CB8AC3E}">
        <p14:creationId xmlns:p14="http://schemas.microsoft.com/office/powerpoint/2010/main" val="574959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F871465-8A6E-484A-AAA5-B5A7FC6A4DB8}"/>
              </a:ext>
            </a:extLst>
          </p:cNvPr>
          <p:cNvGrpSpPr/>
          <p:nvPr/>
        </p:nvGrpSpPr>
        <p:grpSpPr>
          <a:xfrm>
            <a:off x="495300" y="1320604"/>
            <a:ext cx="11201400" cy="4438392"/>
            <a:chOff x="495300" y="621760"/>
            <a:chExt cx="11201400" cy="4438392"/>
          </a:xfrm>
        </p:grpSpPr>
        <p:sp>
          <p:nvSpPr>
            <p:cNvPr id="30" name="TextBox 29">
              <a:extLst>
                <a:ext uri="{FF2B5EF4-FFF2-40B4-BE49-F238E27FC236}">
                  <a16:creationId xmlns:a16="http://schemas.microsoft.com/office/drawing/2014/main" id="{73F0ED85-9485-49D2-B1E0-AF040A23EFF4}"/>
                </a:ext>
              </a:extLst>
            </p:cNvPr>
            <p:cNvSpPr txBox="1"/>
            <p:nvPr/>
          </p:nvSpPr>
          <p:spPr>
            <a:xfrm>
              <a:off x="2965977" y="621760"/>
              <a:ext cx="6260047" cy="994319"/>
            </a:xfrm>
            <a:prstGeom prst="rect">
              <a:avLst/>
            </a:prstGeom>
            <a:noFill/>
          </p:spPr>
          <p:txBody>
            <a:bodyPr wrap="none" rtlCol="0">
              <a:spAutoFit/>
            </a:bodyPr>
            <a:lstStyle/>
            <a:p>
              <a:r>
                <a:rPr lang="en-US" sz="8000" b="1">
                  <a:solidFill>
                    <a:srgbClr val="4B2E1D"/>
                  </a:solidFill>
                  <a:latin typeface="+mj-lt"/>
                </a:rPr>
                <a:t>Introduction</a:t>
              </a:r>
            </a:p>
          </p:txBody>
        </p:sp>
        <p:sp>
          <p:nvSpPr>
            <p:cNvPr id="31" name="TextBox 30">
              <a:extLst>
                <a:ext uri="{FF2B5EF4-FFF2-40B4-BE49-F238E27FC236}">
                  <a16:creationId xmlns:a16="http://schemas.microsoft.com/office/drawing/2014/main" id="{26DA3560-F131-46D3-979F-0545A0CD05AB}"/>
                </a:ext>
              </a:extLst>
            </p:cNvPr>
            <p:cNvSpPr txBox="1"/>
            <p:nvPr/>
          </p:nvSpPr>
          <p:spPr>
            <a:xfrm>
              <a:off x="495300" y="2481113"/>
              <a:ext cx="11201400" cy="2579039"/>
            </a:xfrm>
            <a:prstGeom prst="rect">
              <a:avLst/>
            </a:prstGeom>
            <a:noFill/>
          </p:spPr>
          <p:txBody>
            <a:bodyPr wrap="square" rtlCol="0">
              <a:spAutoFit/>
            </a:bodyPr>
            <a:lstStyle/>
            <a:p>
              <a:pPr algn="ctr">
                <a:lnSpc>
                  <a:spcPct val="150000"/>
                </a:lnSpc>
              </a:pPr>
              <a:r>
                <a:rPr lang="en-US" sz="2200" b="1" dirty="0">
                  <a:solidFill>
                    <a:srgbClr val="4B2E1D"/>
                  </a:solidFill>
                </a:rPr>
                <a:t>Career  Matching and Resume Optimizer</a:t>
              </a:r>
              <a:r>
                <a:rPr lang="en-US" sz="2200" b="1" dirty="0">
                  <a:latin typeface="Playfair Display"/>
                  <a:ea typeface="Calibri"/>
                  <a:cs typeface="Calibri"/>
                </a:rPr>
                <a:t> </a:t>
              </a:r>
              <a:r>
                <a:rPr lang="en-US" sz="2200" dirty="0">
                  <a:solidFill>
                    <a:srgbClr val="4B2E1D"/>
                  </a:solidFill>
                </a:rPr>
                <a:t>aims to make career matching more accessible for students as well as graduates. It accommodates its users by helping match a career based on their interests, skills to remove dilemma of choosing career. AI-powered resume optimizer is integrated to enhance resume for ATS. In this presentation, we will explore problems and motivation, objectives, project scope and limitations.</a:t>
              </a:r>
            </a:p>
          </p:txBody>
        </p:sp>
      </p:grpSp>
      <p:grpSp>
        <p:nvGrpSpPr>
          <p:cNvPr id="11" name="Group 10">
            <a:extLst>
              <a:ext uri="{FF2B5EF4-FFF2-40B4-BE49-F238E27FC236}">
                <a16:creationId xmlns:a16="http://schemas.microsoft.com/office/drawing/2014/main" id="{867BDDE4-21C3-46A0-AA0D-98D491FFA18C}"/>
              </a:ext>
            </a:extLst>
          </p:cNvPr>
          <p:cNvGrpSpPr/>
          <p:nvPr/>
        </p:nvGrpSpPr>
        <p:grpSpPr>
          <a:xfrm>
            <a:off x="0" y="-7962814"/>
            <a:ext cx="12192000" cy="6087418"/>
            <a:chOff x="0" y="205458"/>
            <a:chExt cx="12192000" cy="6087418"/>
          </a:xfrm>
        </p:grpSpPr>
        <p:sp>
          <p:nvSpPr>
            <p:cNvPr id="12" name="Google Shape;1740;p59">
              <a:extLst>
                <a:ext uri="{FF2B5EF4-FFF2-40B4-BE49-F238E27FC236}">
                  <a16:creationId xmlns:a16="http://schemas.microsoft.com/office/drawing/2014/main" id="{F2715C18-3079-4939-B311-0997E70A14CF}"/>
                </a:ext>
              </a:extLst>
            </p:cNvPr>
            <p:cNvSpPr txBox="1">
              <a:spLocks/>
            </p:cNvSpPr>
            <p:nvPr/>
          </p:nvSpPr>
          <p:spPr>
            <a:xfrm>
              <a:off x="0" y="2443870"/>
              <a:ext cx="12192000" cy="2854687"/>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000">
                  <a:solidFill>
                    <a:srgbClr val="4B2E1D"/>
                  </a:solidFill>
                </a:rPr>
                <a:t>A Minor Project Proposal On</a:t>
              </a:r>
            </a:p>
            <a:p>
              <a:pPr algn="ctr">
                <a:spcBef>
                  <a:spcPts val="0"/>
                </a:spcBef>
              </a:pPr>
              <a:r>
                <a:rPr lang="en-US" sz="4000" b="1">
                  <a:solidFill>
                    <a:srgbClr val="4B2E1D"/>
                  </a:solidFill>
                </a:rPr>
                <a:t>Vision Craft: Career Counseling and Resume Optimizer</a:t>
              </a:r>
              <a:endParaRPr lang="en-US">
                <a:latin typeface="Playfair Display"/>
                <a:ea typeface="Calibri"/>
                <a:cs typeface="Calibri"/>
              </a:endParaRPr>
            </a:p>
            <a:p>
              <a:pPr algn="ctr">
                <a:spcBef>
                  <a:spcPts val="0"/>
                </a:spcBef>
              </a:pPr>
              <a:endParaRPr lang="en-US" sz="4000" b="1">
                <a:solidFill>
                  <a:srgbClr val="4B2E1D"/>
                </a:solidFill>
              </a:endParaRPr>
            </a:p>
            <a:p>
              <a:pPr algn="ctr">
                <a:spcBef>
                  <a:spcPts val="0"/>
                </a:spcBef>
              </a:pPr>
              <a:r>
                <a:rPr lang="en-US" sz="1700">
                  <a:solidFill>
                    <a:srgbClr val="4B2E1D"/>
                  </a:solidFill>
                </a:rPr>
                <a:t>Submitted in Partial Fulfillment of the Requirements for</a:t>
              </a:r>
            </a:p>
            <a:p>
              <a:pPr algn="ctr">
                <a:spcBef>
                  <a:spcPts val="0"/>
                </a:spcBef>
              </a:pPr>
              <a:r>
                <a:rPr lang="en-US" sz="1700">
                  <a:solidFill>
                    <a:srgbClr val="4B2E1D"/>
                  </a:solidFill>
                </a:rPr>
                <a:t>The Degree of </a:t>
              </a:r>
              <a:r>
                <a:rPr lang="en-US" sz="1700" b="1">
                  <a:solidFill>
                    <a:srgbClr val="4B2E1D"/>
                  </a:solidFill>
                </a:rPr>
                <a:t>Bachelor of Engineering in Information Technology</a:t>
              </a:r>
            </a:p>
            <a:p>
              <a:pPr algn="ctr">
                <a:spcBef>
                  <a:spcPts val="0"/>
                </a:spcBef>
              </a:pPr>
              <a:r>
                <a:rPr lang="en-US" sz="1700">
                  <a:solidFill>
                    <a:srgbClr val="4B2E1D"/>
                  </a:solidFill>
                </a:rPr>
                <a:t>Under Pokhara University</a:t>
              </a:r>
            </a:p>
          </p:txBody>
        </p:sp>
        <p:sp>
          <p:nvSpPr>
            <p:cNvPr id="13" name="Google Shape;1741;p59">
              <a:extLst>
                <a:ext uri="{FF2B5EF4-FFF2-40B4-BE49-F238E27FC236}">
                  <a16:creationId xmlns:a16="http://schemas.microsoft.com/office/drawing/2014/main" id="{2E2BD8B6-5718-4C49-A45C-D2B179759AC0}"/>
                </a:ext>
              </a:extLst>
            </p:cNvPr>
            <p:cNvSpPr txBox="1">
              <a:spLocks/>
            </p:cNvSpPr>
            <p:nvPr/>
          </p:nvSpPr>
          <p:spPr>
            <a:xfrm>
              <a:off x="495300" y="5298557"/>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a:solidFill>
                    <a:srgbClr val="4B2E1D"/>
                  </a:solidFill>
                </a:rPr>
                <a:t>Submitted by:</a:t>
              </a:r>
            </a:p>
            <a:p>
              <a:pPr marL="0" indent="0" algn="ctr">
                <a:lnSpc>
                  <a:spcPct val="150000"/>
                </a:lnSpc>
                <a:spcBef>
                  <a:spcPts val="0"/>
                </a:spcBef>
                <a:buFont typeface="Arial" panose="020B0604020202020204" pitchFamily="34" charset="0"/>
                <a:buNone/>
              </a:pPr>
              <a:r>
                <a:rPr lang="en-US" sz="2000" b="1">
                  <a:solidFill>
                    <a:srgbClr val="4B2E1D"/>
                  </a:solidFill>
                </a:rPr>
                <a:t>Aman Sheikh</a:t>
              </a:r>
              <a:r>
                <a:rPr lang="en-US" sz="2000">
                  <a:solidFill>
                    <a:srgbClr val="4B2E1D"/>
                  </a:solidFill>
                </a:rPr>
                <a:t>, 211506, </a:t>
              </a:r>
              <a:r>
                <a:rPr lang="en-US" sz="2000" b="1">
                  <a:solidFill>
                    <a:srgbClr val="4B2E1D"/>
                  </a:solidFill>
                </a:rPr>
                <a:t>Shikshya K.C</a:t>
              </a:r>
              <a:r>
                <a:rPr lang="en-US" sz="2000">
                  <a:solidFill>
                    <a:srgbClr val="4B2E1D"/>
                  </a:solidFill>
                </a:rPr>
                <a:t>., 211541, </a:t>
              </a:r>
              <a:r>
                <a:rPr lang="en-US" sz="2000" b="1">
                  <a:solidFill>
                    <a:srgbClr val="4B2E1D"/>
                  </a:solidFill>
                </a:rPr>
                <a:t>Shreya Khanal</a:t>
              </a:r>
              <a:r>
                <a:rPr lang="en-US" sz="2000">
                  <a:solidFill>
                    <a:srgbClr val="4B2E1D"/>
                  </a:solidFill>
                </a:rPr>
                <a:t>, 211546</a:t>
              </a:r>
            </a:p>
          </p:txBody>
        </p:sp>
        <p:pic>
          <p:nvPicPr>
            <p:cNvPr id="14" name="Picture 13">
              <a:extLst>
                <a:ext uri="{FF2B5EF4-FFF2-40B4-BE49-F238E27FC236}">
                  <a16:creationId xmlns:a16="http://schemas.microsoft.com/office/drawing/2014/main" id="{A02118F1-0310-48D7-9E3E-899B30B2E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17" y="205458"/>
              <a:ext cx="2409565" cy="2001164"/>
            </a:xfrm>
            <a:prstGeom prst="rect">
              <a:avLst/>
            </a:prstGeom>
          </p:spPr>
        </p:pic>
      </p:grpSp>
      <p:grpSp>
        <p:nvGrpSpPr>
          <p:cNvPr id="21" name="Group 20">
            <a:extLst>
              <a:ext uri="{FF2B5EF4-FFF2-40B4-BE49-F238E27FC236}">
                <a16:creationId xmlns:a16="http://schemas.microsoft.com/office/drawing/2014/main" id="{82BFBF2A-1637-4F59-9B1D-1741D87848CA}"/>
              </a:ext>
            </a:extLst>
          </p:cNvPr>
          <p:cNvGrpSpPr/>
          <p:nvPr/>
        </p:nvGrpSpPr>
        <p:grpSpPr>
          <a:xfrm>
            <a:off x="457200" y="9043382"/>
            <a:ext cx="11258550" cy="4585685"/>
            <a:chOff x="438150" y="-234165"/>
            <a:chExt cx="11258550" cy="4590970"/>
          </a:xfrm>
        </p:grpSpPr>
        <p:sp>
          <p:nvSpPr>
            <p:cNvPr id="22" name="TextBox 21">
              <a:extLst>
                <a:ext uri="{FF2B5EF4-FFF2-40B4-BE49-F238E27FC236}">
                  <a16:creationId xmlns:a16="http://schemas.microsoft.com/office/drawing/2014/main" id="{4085651E-671D-4052-8E15-F84B5EBF8ADF}"/>
                </a:ext>
              </a:extLst>
            </p:cNvPr>
            <p:cNvSpPr txBox="1"/>
            <p:nvPr/>
          </p:nvSpPr>
          <p:spPr>
            <a:xfrm>
              <a:off x="495300" y="-234165"/>
              <a:ext cx="11201400" cy="1448217"/>
            </a:xfrm>
            <a:prstGeom prst="rect">
              <a:avLst/>
            </a:prstGeom>
            <a:noFill/>
          </p:spPr>
          <p:txBody>
            <a:bodyPr wrap="square" rtlCol="0">
              <a:spAutoFit/>
            </a:bodyPr>
            <a:lstStyle/>
            <a:p>
              <a:r>
                <a:rPr lang="en-US" sz="8800" b="1">
                  <a:latin typeface="+mj-lt"/>
                </a:rPr>
                <a:t>Problem Statement</a:t>
              </a:r>
            </a:p>
          </p:txBody>
        </p:sp>
        <p:sp>
          <p:nvSpPr>
            <p:cNvPr id="23" name="TextBox 22">
              <a:extLst>
                <a:ext uri="{FF2B5EF4-FFF2-40B4-BE49-F238E27FC236}">
                  <a16:creationId xmlns:a16="http://schemas.microsoft.com/office/drawing/2014/main" id="{299857F3-6D5E-4DB6-88A2-48B2C5344277}"/>
                </a:ext>
              </a:extLst>
            </p:cNvPr>
            <p:cNvSpPr txBox="1"/>
            <p:nvPr/>
          </p:nvSpPr>
          <p:spPr>
            <a:xfrm>
              <a:off x="438150" y="1891946"/>
              <a:ext cx="11239499" cy="24648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000" b="1"/>
                <a:t>Struggle to select a professional path owing to a lack of direction</a:t>
              </a:r>
            </a:p>
            <a:p>
              <a:pPr marL="457200" indent="-457200">
                <a:lnSpc>
                  <a:spcPct val="200000"/>
                </a:lnSpc>
                <a:buFont typeface="Arial" panose="020B0604020202020204" pitchFamily="34" charset="0"/>
                <a:buChar char="•"/>
              </a:pPr>
              <a:r>
                <a:rPr lang="en-US" sz="2000" b="1"/>
                <a:t>Difficulty in matching interests, talents, or hobbies with relevant opportunities</a:t>
              </a:r>
            </a:p>
            <a:p>
              <a:pPr marL="457200" indent="-457200">
                <a:lnSpc>
                  <a:spcPct val="200000"/>
                </a:lnSpc>
                <a:buFont typeface="Arial" panose="020B0604020202020204" pitchFamily="34" charset="0"/>
                <a:buChar char="•"/>
              </a:pPr>
              <a:r>
                <a:rPr lang="en-US" sz="2000" b="1"/>
                <a:t>Challenges in developing professional resumes due to inadequate portrayal of skills. </a:t>
              </a:r>
            </a:p>
            <a:p>
              <a:pPr marL="457200" indent="-457200">
                <a:lnSpc>
                  <a:spcPct val="200000"/>
                </a:lnSpc>
                <a:buFont typeface="Arial" panose="020B0604020202020204" pitchFamily="34" charset="0"/>
                <a:buChar char="•"/>
              </a:pPr>
              <a:r>
                <a:rPr lang="en-US" sz="2000" b="1"/>
                <a:t>Existing career counseling services often provide generalized guidance.</a:t>
              </a:r>
            </a:p>
          </p:txBody>
        </p:sp>
      </p:grpSp>
    </p:spTree>
    <p:extLst>
      <p:ext uri="{BB962C8B-B14F-4D97-AF65-F5344CB8AC3E}">
        <p14:creationId xmlns:p14="http://schemas.microsoft.com/office/powerpoint/2010/main" val="865754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2F6CD-4F07-66EC-32B3-43B31E247B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925F95-C254-2BE9-21C3-6FA5DA5DA483}"/>
              </a:ext>
            </a:extLst>
          </p:cNvPr>
          <p:cNvSpPr txBox="1"/>
          <p:nvPr/>
        </p:nvSpPr>
        <p:spPr>
          <a:xfrm>
            <a:off x="495300" y="510540"/>
            <a:ext cx="11201400" cy="707886"/>
          </a:xfrm>
          <a:prstGeom prst="rect">
            <a:avLst/>
          </a:prstGeom>
          <a:noFill/>
        </p:spPr>
        <p:txBody>
          <a:bodyPr wrap="square">
            <a:spAutoFit/>
          </a:bodyPr>
          <a:lstStyle/>
          <a:p>
            <a:pPr algn="ctr"/>
            <a:r>
              <a:rPr lang="en-US" sz="4000" b="1" dirty="0">
                <a:solidFill>
                  <a:srgbClr val="FFFCFD"/>
                </a:solidFill>
                <a:latin typeface="+mj-lt"/>
              </a:rPr>
              <a:t>Model Trained in Google </a:t>
            </a:r>
            <a:r>
              <a:rPr lang="en-US" sz="4000" b="1" dirty="0" err="1">
                <a:solidFill>
                  <a:srgbClr val="FFFCFD"/>
                </a:solidFill>
                <a:latin typeface="+mj-lt"/>
              </a:rPr>
              <a:t>Colab</a:t>
            </a:r>
            <a:endParaRPr lang="en-US" sz="4000" b="1" dirty="0">
              <a:solidFill>
                <a:srgbClr val="FFFCFD"/>
              </a:solidFill>
              <a:latin typeface="+mj-lt"/>
            </a:endParaRPr>
          </a:p>
        </p:txBody>
      </p:sp>
      <p:pic>
        <p:nvPicPr>
          <p:cNvPr id="5" name="Picture 4">
            <a:extLst>
              <a:ext uri="{FF2B5EF4-FFF2-40B4-BE49-F238E27FC236}">
                <a16:creationId xmlns:a16="http://schemas.microsoft.com/office/drawing/2014/main" id="{6B0C9A11-E854-369F-90B2-6458013B6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218426"/>
            <a:ext cx="11201400" cy="5129033"/>
          </a:xfrm>
          <a:prstGeom prst="rect">
            <a:avLst/>
          </a:prstGeom>
        </p:spPr>
      </p:pic>
    </p:spTree>
    <p:extLst>
      <p:ext uri="{BB962C8B-B14F-4D97-AF65-F5344CB8AC3E}">
        <p14:creationId xmlns:p14="http://schemas.microsoft.com/office/powerpoint/2010/main" val="1093627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A20E7-A093-7388-CB7B-5506F69AE7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EB8B4F-A4F6-3C61-5E09-5026CB393BA2}"/>
              </a:ext>
            </a:extLst>
          </p:cNvPr>
          <p:cNvSpPr txBox="1"/>
          <p:nvPr/>
        </p:nvSpPr>
        <p:spPr>
          <a:xfrm>
            <a:off x="495300" y="510540"/>
            <a:ext cx="11201400" cy="707886"/>
          </a:xfrm>
          <a:prstGeom prst="rect">
            <a:avLst/>
          </a:prstGeom>
          <a:noFill/>
        </p:spPr>
        <p:txBody>
          <a:bodyPr wrap="square">
            <a:spAutoFit/>
          </a:bodyPr>
          <a:lstStyle/>
          <a:p>
            <a:pPr algn="ctr"/>
            <a:r>
              <a:rPr lang="en-US" sz="4000" b="1" dirty="0">
                <a:solidFill>
                  <a:srgbClr val="FFFCFD"/>
                </a:solidFill>
                <a:latin typeface="+mj-lt"/>
              </a:rPr>
              <a:t>Model Trained in Google </a:t>
            </a:r>
            <a:r>
              <a:rPr lang="en-US" sz="4000" b="1" dirty="0" err="1">
                <a:solidFill>
                  <a:srgbClr val="FFFCFD"/>
                </a:solidFill>
                <a:latin typeface="+mj-lt"/>
              </a:rPr>
              <a:t>Colab</a:t>
            </a:r>
            <a:endParaRPr lang="en-US" sz="4000" b="1" dirty="0">
              <a:solidFill>
                <a:srgbClr val="FFFCFD"/>
              </a:solidFill>
              <a:latin typeface="+mj-lt"/>
            </a:endParaRPr>
          </a:p>
        </p:txBody>
      </p:sp>
      <p:pic>
        <p:nvPicPr>
          <p:cNvPr id="7" name="Picture 6">
            <a:extLst>
              <a:ext uri="{FF2B5EF4-FFF2-40B4-BE49-F238E27FC236}">
                <a16:creationId xmlns:a16="http://schemas.microsoft.com/office/drawing/2014/main" id="{50D1EA22-6064-D12E-014D-43126B449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218426"/>
            <a:ext cx="11201400" cy="5129034"/>
          </a:xfrm>
          <a:prstGeom prst="rect">
            <a:avLst/>
          </a:prstGeom>
        </p:spPr>
      </p:pic>
    </p:spTree>
    <p:extLst>
      <p:ext uri="{BB962C8B-B14F-4D97-AF65-F5344CB8AC3E}">
        <p14:creationId xmlns:p14="http://schemas.microsoft.com/office/powerpoint/2010/main" val="3236462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FB05B-9598-3306-1677-B5C7356185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09A1B1-3522-567D-3795-0065FA0A54F0}"/>
              </a:ext>
            </a:extLst>
          </p:cNvPr>
          <p:cNvSpPr txBox="1"/>
          <p:nvPr/>
        </p:nvSpPr>
        <p:spPr>
          <a:xfrm>
            <a:off x="495300" y="510540"/>
            <a:ext cx="11201400" cy="707886"/>
          </a:xfrm>
          <a:prstGeom prst="rect">
            <a:avLst/>
          </a:prstGeom>
          <a:noFill/>
        </p:spPr>
        <p:txBody>
          <a:bodyPr wrap="square">
            <a:spAutoFit/>
          </a:bodyPr>
          <a:lstStyle/>
          <a:p>
            <a:pPr algn="ctr"/>
            <a:r>
              <a:rPr lang="en-US" sz="4000" b="1" dirty="0">
                <a:solidFill>
                  <a:srgbClr val="FFFCFD"/>
                </a:solidFill>
                <a:latin typeface="+mj-lt"/>
              </a:rPr>
              <a:t>Results and Discussion</a:t>
            </a:r>
          </a:p>
        </p:txBody>
      </p:sp>
      <p:sp>
        <p:nvSpPr>
          <p:cNvPr id="3" name="TextBox 2">
            <a:extLst>
              <a:ext uri="{FF2B5EF4-FFF2-40B4-BE49-F238E27FC236}">
                <a16:creationId xmlns:a16="http://schemas.microsoft.com/office/drawing/2014/main" id="{6570986C-624B-3158-FD28-FCFF4005BC3C}"/>
              </a:ext>
            </a:extLst>
          </p:cNvPr>
          <p:cNvSpPr txBox="1"/>
          <p:nvPr/>
        </p:nvSpPr>
        <p:spPr>
          <a:xfrm>
            <a:off x="495300" y="2028617"/>
            <a:ext cx="112014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FCFD"/>
                </a:solidFill>
              </a:rPr>
              <a:t>Model training preparations: Used a smaller dataset which was divided 80 percent into training and 20 percent into testing</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Backend Development: Backend functionalities developed using Laravel which enables integration with frontend development and model training modules</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Basic User Interface: Includes homepage and dashboard with user authentication and authorization by creating signup/login page</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Survey: A section will be added in home page allowing users to fill questions to match career</a:t>
            </a:r>
          </a:p>
          <a:p>
            <a:pPr marL="285750" indent="-285750">
              <a:buFont typeface="Arial" panose="020B0604020202020204" pitchFamily="34" charset="0"/>
              <a:buChar char="•"/>
            </a:pPr>
            <a:endParaRPr lang="en-US" sz="2000" dirty="0">
              <a:solidFill>
                <a:srgbClr val="FFFCFD"/>
              </a:solidFill>
            </a:endParaRPr>
          </a:p>
        </p:txBody>
      </p:sp>
    </p:spTree>
    <p:extLst>
      <p:ext uri="{BB962C8B-B14F-4D97-AF65-F5344CB8AC3E}">
        <p14:creationId xmlns:p14="http://schemas.microsoft.com/office/powerpoint/2010/main" val="1117102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E41E7-C253-95B3-1A42-D111D481AE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8E0E321-2C3E-F0A0-CBB9-73B7F8B6F585}"/>
              </a:ext>
            </a:extLst>
          </p:cNvPr>
          <p:cNvSpPr txBox="1"/>
          <p:nvPr/>
        </p:nvSpPr>
        <p:spPr>
          <a:xfrm>
            <a:off x="495300" y="510540"/>
            <a:ext cx="11201400" cy="707886"/>
          </a:xfrm>
          <a:prstGeom prst="rect">
            <a:avLst/>
          </a:prstGeom>
          <a:noFill/>
        </p:spPr>
        <p:txBody>
          <a:bodyPr wrap="square">
            <a:spAutoFit/>
          </a:bodyPr>
          <a:lstStyle/>
          <a:p>
            <a:pPr algn="ctr"/>
            <a:r>
              <a:rPr lang="en-US" sz="4000" b="1" dirty="0">
                <a:solidFill>
                  <a:srgbClr val="FFFCFD"/>
                </a:solidFill>
                <a:latin typeface="+mj-lt"/>
              </a:rPr>
              <a:t>Tasks Remaining</a:t>
            </a:r>
          </a:p>
        </p:txBody>
      </p:sp>
      <p:sp>
        <p:nvSpPr>
          <p:cNvPr id="3" name="TextBox 2">
            <a:extLst>
              <a:ext uri="{FF2B5EF4-FFF2-40B4-BE49-F238E27FC236}">
                <a16:creationId xmlns:a16="http://schemas.microsoft.com/office/drawing/2014/main" id="{49F8A8CD-A12D-0612-531A-276971E94056}"/>
              </a:ext>
            </a:extLst>
          </p:cNvPr>
          <p:cNvSpPr txBox="1"/>
          <p:nvPr/>
        </p:nvSpPr>
        <p:spPr>
          <a:xfrm>
            <a:off x="495300" y="2028617"/>
            <a:ext cx="1120140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FCFD"/>
                </a:solidFill>
              </a:rPr>
              <a:t>Integration of Model into System: Trained and tested model in Google </a:t>
            </a:r>
            <a:r>
              <a:rPr lang="en-US" sz="2000" dirty="0" err="1">
                <a:solidFill>
                  <a:srgbClr val="FFFCFD"/>
                </a:solidFill>
              </a:rPr>
              <a:t>Colab</a:t>
            </a:r>
            <a:r>
              <a:rPr lang="en-US" sz="2000" dirty="0">
                <a:solidFill>
                  <a:srgbClr val="FFFCFD"/>
                </a:solidFill>
              </a:rPr>
              <a:t> to be integrated into the system via API and the platform’s accuracy and usability to be tested </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Development of Fully Functional UI: Fully functional user interface to be developed ensuring ease of navigation for users.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solidFill>
                  <a:srgbClr val="FFFCFD"/>
                </a:solidFill>
              </a:rPr>
              <a:t>Development of Resume Optimization Model:  Machine Learning model to be built and trained to analyze and optimize resumes for applicant tracking system by highlighting key skills, experiences</a:t>
            </a:r>
          </a:p>
          <a:p>
            <a:pPr marL="285750" indent="-285750">
              <a:buFont typeface="Arial" panose="020B0604020202020204" pitchFamily="34" charset="0"/>
              <a:buChar char="•"/>
            </a:pPr>
            <a:endParaRPr lang="en-US" sz="2000" dirty="0">
              <a:solidFill>
                <a:srgbClr val="FFFCFD"/>
              </a:solidFill>
            </a:endParaRPr>
          </a:p>
        </p:txBody>
      </p:sp>
    </p:spTree>
    <p:extLst>
      <p:ext uri="{BB962C8B-B14F-4D97-AF65-F5344CB8AC3E}">
        <p14:creationId xmlns:p14="http://schemas.microsoft.com/office/powerpoint/2010/main" val="1094585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622300"/>
            <a:ext cx="11201400" cy="707886"/>
          </a:xfrm>
          <a:prstGeom prst="rect">
            <a:avLst/>
          </a:prstGeom>
          <a:noFill/>
        </p:spPr>
        <p:txBody>
          <a:bodyPr wrap="square">
            <a:spAutoFit/>
          </a:bodyPr>
          <a:lstStyle/>
          <a:p>
            <a:pPr algn="ctr"/>
            <a:r>
              <a:rPr lang="en-US" sz="4000" b="1">
                <a:solidFill>
                  <a:srgbClr val="FFFCFD"/>
                </a:solidFill>
                <a:latin typeface="+mj-lt"/>
              </a:rPr>
              <a:t>Proposed Deliverables</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2028617"/>
            <a:ext cx="11201400"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FCFD"/>
                </a:solidFill>
              </a:rPr>
              <a:t>Interactive User Interface</a:t>
            </a:r>
            <a:r>
              <a:rPr lang="en-US" dirty="0">
                <a:solidFill>
                  <a:srgbClr val="FFFCFD"/>
                </a:solidFill>
              </a:rPr>
              <a:t>:</a:t>
            </a:r>
            <a:r>
              <a:rPr lang="en-US" b="1" dirty="0">
                <a:solidFill>
                  <a:srgbClr val="FFFCFD"/>
                </a:solidFill>
              </a:rPr>
              <a:t> </a:t>
            </a:r>
            <a:r>
              <a:rPr lang="en-US" dirty="0">
                <a:solidFill>
                  <a:srgbClr val="FFFCFD"/>
                </a:solidFill>
              </a:rPr>
              <a:t>A responsive online resource for resume enhancement, career advice and quizzes.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b="1" dirty="0">
                <a:solidFill>
                  <a:srgbClr val="FFFCFD"/>
                </a:solidFill>
              </a:rPr>
              <a:t>AI-Powered Career Suggestions</a:t>
            </a:r>
            <a:r>
              <a:rPr lang="en-US" dirty="0">
                <a:solidFill>
                  <a:srgbClr val="FFFCFD"/>
                </a:solidFill>
              </a:rPr>
              <a:t>: Matches career derived from user input.</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b="1" dirty="0">
                <a:solidFill>
                  <a:srgbClr val="FFFCFD"/>
                </a:solidFill>
              </a:rPr>
              <a:t>Resume Optimizer</a:t>
            </a:r>
            <a:r>
              <a:rPr lang="en-US" dirty="0">
                <a:solidFill>
                  <a:srgbClr val="FFFCFD"/>
                </a:solidFill>
              </a:rPr>
              <a:t>: AI-powered recommendations to enhance current resumes with an emphasis on content improvement and ATS compatibility.</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b="1" dirty="0">
                <a:solidFill>
                  <a:srgbClr val="FFFCFD"/>
                </a:solidFill>
              </a:rPr>
              <a:t>User Authorization and Authentication: </a:t>
            </a:r>
            <a:r>
              <a:rPr lang="en-US" dirty="0">
                <a:solidFill>
                  <a:srgbClr val="FFFCFD"/>
                </a:solidFill>
              </a:rPr>
              <a:t>Sign-up and Login page integrated for user authentication and authorization</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b="1" dirty="0">
                <a:solidFill>
                  <a:srgbClr val="FFFCFD"/>
                </a:solidFill>
              </a:rPr>
              <a:t>Database and Reports</a:t>
            </a:r>
            <a:r>
              <a:rPr lang="en-US" dirty="0">
                <a:solidFill>
                  <a:srgbClr val="FFFCFD"/>
                </a:solidFill>
              </a:rPr>
              <a:t>:</a:t>
            </a:r>
            <a:r>
              <a:rPr lang="en-US" b="1" dirty="0">
                <a:solidFill>
                  <a:srgbClr val="FFFCFD"/>
                </a:solidFill>
              </a:rPr>
              <a:t> </a:t>
            </a:r>
            <a:r>
              <a:rPr lang="en-US" dirty="0">
                <a:solidFill>
                  <a:srgbClr val="FFFCFD"/>
                </a:solidFill>
              </a:rPr>
              <a:t>Centralized user data storage featuring downloadable insights for resume enhancement and career assessment.</a:t>
            </a:r>
          </a:p>
        </p:txBody>
      </p:sp>
    </p:spTree>
    <p:extLst>
      <p:ext uri="{BB962C8B-B14F-4D97-AF65-F5344CB8AC3E}">
        <p14:creationId xmlns:p14="http://schemas.microsoft.com/office/powerpoint/2010/main" val="153722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13D45-47C3-482C-896D-673C3FA4C6A9}"/>
              </a:ext>
            </a:extLst>
          </p:cNvPr>
          <p:cNvSpPr txBox="1"/>
          <p:nvPr/>
        </p:nvSpPr>
        <p:spPr>
          <a:xfrm>
            <a:off x="1428108" y="750013"/>
            <a:ext cx="9010436" cy="1446550"/>
          </a:xfrm>
          <a:prstGeom prst="rect">
            <a:avLst/>
          </a:prstGeom>
          <a:noFill/>
        </p:spPr>
        <p:txBody>
          <a:bodyPr wrap="square" rtlCol="0">
            <a:spAutoFit/>
          </a:bodyPr>
          <a:lstStyle/>
          <a:p>
            <a:pPr algn="ctr"/>
            <a:r>
              <a:rPr lang="en-US" sz="8800" b="1">
                <a:latin typeface="+mj-lt"/>
              </a:rPr>
              <a:t>TASK</a:t>
            </a:r>
            <a:r>
              <a:rPr lang="en-US" sz="8800">
                <a:latin typeface="+mj-lt"/>
              </a:rPr>
              <a:t> </a:t>
            </a:r>
            <a:r>
              <a:rPr lang="en-US" sz="8800" b="1">
                <a:latin typeface="+mj-lt"/>
              </a:rPr>
              <a:t>DIVISION</a:t>
            </a:r>
          </a:p>
        </p:txBody>
      </p:sp>
      <p:graphicFrame>
        <p:nvGraphicFramePr>
          <p:cNvPr id="5" name="Table 5">
            <a:extLst>
              <a:ext uri="{FF2B5EF4-FFF2-40B4-BE49-F238E27FC236}">
                <a16:creationId xmlns:a16="http://schemas.microsoft.com/office/drawing/2014/main" id="{D8691ABB-5280-469E-B029-5B5DD576B9C8}"/>
              </a:ext>
            </a:extLst>
          </p:cNvPr>
          <p:cNvGraphicFramePr>
            <a:graphicFrameLocks noGrp="1"/>
          </p:cNvGraphicFramePr>
          <p:nvPr>
            <p:extLst>
              <p:ext uri="{D42A27DB-BD31-4B8C-83A1-F6EECF244321}">
                <p14:modId xmlns:p14="http://schemas.microsoft.com/office/powerpoint/2010/main" val="1565807270"/>
              </p:ext>
            </p:extLst>
          </p:nvPr>
        </p:nvGraphicFramePr>
        <p:xfrm>
          <a:off x="1137577" y="2432610"/>
          <a:ext cx="9916846" cy="3116163"/>
        </p:xfrm>
        <a:graphic>
          <a:graphicData uri="http://schemas.openxmlformats.org/drawingml/2006/table">
            <a:tbl>
              <a:tblPr firstRow="1" bandRow="1">
                <a:tableStyleId>{073A0DAA-6AF3-43AB-8588-CEC1D06C72B9}</a:tableStyleId>
              </a:tblPr>
              <a:tblGrid>
                <a:gridCol w="3198117">
                  <a:extLst>
                    <a:ext uri="{9D8B030D-6E8A-4147-A177-3AD203B41FA5}">
                      <a16:colId xmlns:a16="http://schemas.microsoft.com/office/drawing/2014/main" val="1684335501"/>
                    </a:ext>
                  </a:extLst>
                </a:gridCol>
                <a:gridCol w="6718729">
                  <a:extLst>
                    <a:ext uri="{9D8B030D-6E8A-4147-A177-3AD203B41FA5}">
                      <a16:colId xmlns:a16="http://schemas.microsoft.com/office/drawing/2014/main" val="4263221476"/>
                    </a:ext>
                  </a:extLst>
                </a:gridCol>
              </a:tblGrid>
              <a:tr h="764011">
                <a:tc>
                  <a:txBody>
                    <a:bodyPr/>
                    <a:lstStyle/>
                    <a:p>
                      <a:pPr algn="ctr"/>
                      <a:r>
                        <a:rPr lang="en-US" dirty="0"/>
                        <a:t>GROUP MEMBERS</a:t>
                      </a:r>
                    </a:p>
                  </a:txBody>
                  <a:tcPr anchor="ctr"/>
                </a:tc>
                <a:tc>
                  <a:txBody>
                    <a:bodyPr/>
                    <a:lstStyle/>
                    <a:p>
                      <a:pPr algn="ctr"/>
                      <a:r>
                        <a:rPr lang="en-US"/>
                        <a:t>TASK </a:t>
                      </a:r>
                    </a:p>
                  </a:txBody>
                  <a:tcPr anchor="ctr"/>
                </a:tc>
                <a:extLst>
                  <a:ext uri="{0D108BD9-81ED-4DB2-BD59-A6C34878D82A}">
                    <a16:rowId xmlns:a16="http://schemas.microsoft.com/office/drawing/2014/main" val="3534438423"/>
                  </a:ext>
                </a:extLst>
              </a:tr>
              <a:tr h="764011">
                <a:tc>
                  <a:txBody>
                    <a:bodyPr/>
                    <a:lstStyle/>
                    <a:p>
                      <a:pPr algn="ctr"/>
                      <a:r>
                        <a:rPr lang="en-US"/>
                        <a:t>Aman Sheikh</a:t>
                      </a:r>
                    </a:p>
                  </a:txBody>
                  <a:tcPr anchor="ctr"/>
                </a:tc>
                <a:tc>
                  <a:txBody>
                    <a:bodyPr/>
                    <a:lstStyle/>
                    <a:p>
                      <a:pPr algn="ctr"/>
                      <a:r>
                        <a:rPr lang="en-US"/>
                        <a:t>Back-End Design, Database Design</a:t>
                      </a:r>
                    </a:p>
                  </a:txBody>
                  <a:tcPr anchor="ctr"/>
                </a:tc>
                <a:extLst>
                  <a:ext uri="{0D108BD9-81ED-4DB2-BD59-A6C34878D82A}">
                    <a16:rowId xmlns:a16="http://schemas.microsoft.com/office/drawing/2014/main" val="658787534"/>
                  </a:ext>
                </a:extLst>
              </a:tr>
              <a:tr h="824130">
                <a:tc>
                  <a:txBody>
                    <a:bodyPr/>
                    <a:lstStyle/>
                    <a:p>
                      <a:pPr algn="ctr"/>
                      <a:r>
                        <a:rPr lang="en-US"/>
                        <a:t>Shreya Khanal</a:t>
                      </a:r>
                    </a:p>
                  </a:txBody>
                  <a:tcPr anchor="ctr"/>
                </a:tc>
                <a:tc>
                  <a:txBody>
                    <a:bodyPr/>
                    <a:lstStyle/>
                    <a:p>
                      <a:pPr algn="ctr"/>
                      <a:r>
                        <a:rPr lang="en-US" dirty="0"/>
                        <a:t>Research and Data Analysis, Model Train</a:t>
                      </a:r>
                    </a:p>
                  </a:txBody>
                  <a:tcPr anchor="ctr"/>
                </a:tc>
                <a:extLst>
                  <a:ext uri="{0D108BD9-81ED-4DB2-BD59-A6C34878D82A}">
                    <a16:rowId xmlns:a16="http://schemas.microsoft.com/office/drawing/2014/main" val="559832467"/>
                  </a:ext>
                </a:extLst>
              </a:tr>
              <a:tr h="764011">
                <a:tc>
                  <a:txBody>
                    <a:bodyPr/>
                    <a:lstStyle/>
                    <a:p>
                      <a:pPr algn="ctr"/>
                      <a:r>
                        <a:rPr lang="en-US" err="1"/>
                        <a:t>Shikshya</a:t>
                      </a:r>
                      <a:r>
                        <a:rPr lang="en-US"/>
                        <a:t> K.C.</a:t>
                      </a:r>
                    </a:p>
                  </a:txBody>
                  <a:tcPr anchor="ctr"/>
                </a:tc>
                <a:tc>
                  <a:txBody>
                    <a:bodyPr/>
                    <a:lstStyle/>
                    <a:p>
                      <a:pPr algn="ctr"/>
                      <a:r>
                        <a:rPr lang="en-US" dirty="0"/>
                        <a:t>Front-End Design, Documentation</a:t>
                      </a:r>
                    </a:p>
                  </a:txBody>
                  <a:tcPr anchor="ctr"/>
                </a:tc>
                <a:extLst>
                  <a:ext uri="{0D108BD9-81ED-4DB2-BD59-A6C34878D82A}">
                    <a16:rowId xmlns:a16="http://schemas.microsoft.com/office/drawing/2014/main" val="3178083902"/>
                  </a:ext>
                </a:extLst>
              </a:tr>
            </a:tbl>
          </a:graphicData>
        </a:graphic>
      </p:graphicFrame>
      <p:sp>
        <p:nvSpPr>
          <p:cNvPr id="7" name="TextBox 6">
            <a:extLst>
              <a:ext uri="{FF2B5EF4-FFF2-40B4-BE49-F238E27FC236}">
                <a16:creationId xmlns:a16="http://schemas.microsoft.com/office/drawing/2014/main" id="{DB0604A9-1A80-400B-96AC-437A5C72B4D4}"/>
              </a:ext>
            </a:extLst>
          </p:cNvPr>
          <p:cNvSpPr txBox="1"/>
          <p:nvPr/>
        </p:nvSpPr>
        <p:spPr>
          <a:xfrm>
            <a:off x="1808252" y="5784821"/>
            <a:ext cx="8866598" cy="707886"/>
          </a:xfrm>
          <a:prstGeom prst="rect">
            <a:avLst/>
          </a:prstGeom>
          <a:noFill/>
        </p:spPr>
        <p:txBody>
          <a:bodyPr wrap="square" rtlCol="0">
            <a:spAutoFit/>
          </a:bodyPr>
          <a:lstStyle/>
          <a:p>
            <a:r>
              <a:rPr lang="en-US" sz="2000" dirty="0"/>
              <a:t>Individual tasks are flexible as we move forward with the software development phases and increments.</a:t>
            </a:r>
          </a:p>
        </p:txBody>
      </p:sp>
    </p:spTree>
    <p:extLst>
      <p:ext uri="{BB962C8B-B14F-4D97-AF65-F5344CB8AC3E}">
        <p14:creationId xmlns:p14="http://schemas.microsoft.com/office/powerpoint/2010/main" val="289464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D81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2191758" y="2613392"/>
            <a:ext cx="7808484" cy="1631216"/>
          </a:xfrm>
          <a:prstGeom prst="rect">
            <a:avLst/>
          </a:prstGeom>
          <a:noFill/>
        </p:spPr>
        <p:txBody>
          <a:bodyPr wrap="none" rtlCol="0">
            <a:spAutoFit/>
          </a:bodyPr>
          <a:lstStyle/>
          <a:p>
            <a:pPr algn="ctr"/>
            <a:r>
              <a:rPr lang="en-US" sz="10000" b="1" dirty="0">
                <a:solidFill>
                  <a:srgbClr val="000000"/>
                </a:solidFill>
                <a:latin typeface="+mj-lt"/>
              </a:rPr>
              <a:t>GANTT CHART</a:t>
            </a:r>
          </a:p>
        </p:txBody>
      </p:sp>
      <p:grpSp>
        <p:nvGrpSpPr>
          <p:cNvPr id="23" name="Group 22">
            <a:extLst>
              <a:ext uri="{FF2B5EF4-FFF2-40B4-BE49-F238E27FC236}">
                <a16:creationId xmlns:a16="http://schemas.microsoft.com/office/drawing/2014/main" id="{A7F61A0C-4EBE-4C47-A9E6-2120A579335B}"/>
              </a:ext>
            </a:extLst>
          </p:cNvPr>
          <p:cNvGrpSpPr/>
          <p:nvPr/>
        </p:nvGrpSpPr>
        <p:grpSpPr>
          <a:xfrm>
            <a:off x="811893" y="7708900"/>
            <a:ext cx="457200" cy="8575131"/>
            <a:chOff x="811893" y="7708900"/>
            <a:chExt cx="457200" cy="8575131"/>
          </a:xfrm>
        </p:grpSpPr>
        <p:sp>
          <p:nvSpPr>
            <p:cNvPr id="8" name="Rectangle 7">
              <a:extLst>
                <a:ext uri="{FF2B5EF4-FFF2-40B4-BE49-F238E27FC236}">
                  <a16:creationId xmlns:a16="http://schemas.microsoft.com/office/drawing/2014/main" id="{0013CA51-A871-4D09-ABC5-EFB0B40A1427}"/>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3BA530-EF02-4C13-B237-A3A1121BF8BB}"/>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CC1E308-6A74-4FFA-AE3A-DF139F06718D}"/>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D7965DA-8AFC-4ED4-9A56-077FF197EC9A}"/>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ABAE36-D707-42CE-98C3-B70DD7163E8E}"/>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566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341EE7B-EC51-4A6D-9354-FFA759111890}"/>
              </a:ext>
            </a:extLst>
          </p:cNvPr>
          <p:cNvGrpSpPr/>
          <p:nvPr/>
        </p:nvGrpSpPr>
        <p:grpSpPr>
          <a:xfrm>
            <a:off x="926193" y="-9641569"/>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2D8184E0-4CB9-47A4-8BC9-E35861E5485A}"/>
              </a:ext>
            </a:extLst>
          </p:cNvPr>
          <p:cNvSpPr txBox="1"/>
          <p:nvPr/>
        </p:nvSpPr>
        <p:spPr>
          <a:xfrm>
            <a:off x="1877106" y="7647214"/>
            <a:ext cx="7571694" cy="3724096"/>
          </a:xfrm>
          <a:prstGeom prst="rect">
            <a:avLst/>
          </a:prstGeom>
          <a:noFill/>
        </p:spPr>
        <p:txBody>
          <a:bodyPr wrap="square" rtlCol="0">
            <a:spAutoFit/>
          </a:bodyPr>
          <a:lstStyle/>
          <a:p>
            <a:r>
              <a:rPr lang="en-US" sz="4000" b="1">
                <a:solidFill>
                  <a:srgbClr val="FFFCFD"/>
                </a:solidFill>
              </a:rPr>
              <a:t>Testing and Debugging</a:t>
            </a:r>
          </a:p>
          <a:p>
            <a:endParaRPr lang="en-US" sz="2000">
              <a:solidFill>
                <a:srgbClr val="FFFCFD"/>
              </a:solidFill>
            </a:endParaRPr>
          </a:p>
          <a:p>
            <a:pPr lvl="1"/>
            <a:r>
              <a:rPr lang="en-US" sz="1600">
                <a:solidFill>
                  <a:srgbClr val="FFFCFD"/>
                </a:solidFill>
              </a:rPr>
              <a:t>Approximated Duration (in Days):</a:t>
            </a:r>
            <a:br>
              <a:rPr lang="en-US" sz="2000">
                <a:solidFill>
                  <a:srgbClr val="FFFCFD"/>
                </a:solidFill>
              </a:rPr>
            </a:br>
            <a:r>
              <a:rPr lang="en-US" sz="3600" b="1">
                <a:solidFill>
                  <a:srgbClr val="FFFCFD"/>
                </a:solidFill>
              </a:rPr>
              <a:t>19</a:t>
            </a:r>
            <a:br>
              <a:rPr lang="en-US" sz="2000">
                <a:solidFill>
                  <a:srgbClr val="FFFCFD"/>
                </a:solidFill>
              </a:rPr>
            </a:br>
            <a:br>
              <a:rPr lang="en-US" sz="2000">
                <a:solidFill>
                  <a:srgbClr val="FFFCFD"/>
                </a:solidFill>
              </a:rPr>
            </a:br>
            <a:r>
              <a:rPr lang="en-US" sz="1600">
                <a:solidFill>
                  <a:srgbClr val="FFFCFD"/>
                </a:solidFill>
              </a:rPr>
              <a:t>1</a:t>
            </a:r>
            <a:r>
              <a:rPr lang="en-US" sz="1600" baseline="30000">
                <a:solidFill>
                  <a:srgbClr val="FFFCFD"/>
                </a:solidFill>
              </a:rPr>
              <a:t>st</a:t>
            </a:r>
            <a:r>
              <a:rPr lang="en-US" sz="1600">
                <a:solidFill>
                  <a:srgbClr val="FFFCFD"/>
                </a:solidFill>
              </a:rPr>
              <a:t> Increment: </a:t>
            </a:r>
          </a:p>
          <a:p>
            <a:pPr lvl="1"/>
            <a:r>
              <a:rPr lang="en-US" sz="2800" b="1">
                <a:solidFill>
                  <a:srgbClr val="FFFCFD"/>
                </a:solidFill>
              </a:rPr>
              <a:t>13 Days</a:t>
            </a:r>
          </a:p>
          <a:p>
            <a:pPr lvl="1"/>
            <a:endParaRPr lang="en-US" sz="1600" b="1">
              <a:solidFill>
                <a:srgbClr val="FFFCFD"/>
              </a:solidFill>
            </a:endParaRPr>
          </a:p>
          <a:p>
            <a:pPr lvl="1"/>
            <a:r>
              <a:rPr lang="en-US" sz="1600">
                <a:solidFill>
                  <a:srgbClr val="FFFCFD"/>
                </a:solidFill>
              </a:rPr>
              <a:t>2</a:t>
            </a:r>
            <a:r>
              <a:rPr lang="en-US" sz="1600" baseline="30000">
                <a:solidFill>
                  <a:srgbClr val="FFFCFD"/>
                </a:solidFill>
              </a:rPr>
              <a:t>nd</a:t>
            </a:r>
            <a:r>
              <a:rPr lang="en-US" sz="1600">
                <a:solidFill>
                  <a:srgbClr val="FFFCFD"/>
                </a:solidFill>
              </a:rPr>
              <a:t> Increment: </a:t>
            </a:r>
          </a:p>
          <a:p>
            <a:pPr lvl="1"/>
            <a:r>
              <a:rPr lang="en-US" sz="2800" b="1">
                <a:solidFill>
                  <a:srgbClr val="FFFCFD"/>
                </a:solidFill>
              </a:rPr>
              <a:t>6 Days</a:t>
            </a:r>
            <a:endParaRPr lang="en-US" sz="2000" b="1">
              <a:solidFill>
                <a:srgbClr val="FFFCFD"/>
              </a:solidFill>
            </a:endParaRPr>
          </a:p>
        </p:txBody>
      </p:sp>
      <p:sp>
        <p:nvSpPr>
          <p:cNvPr id="15" name="TextBox 14">
            <a:extLst>
              <a:ext uri="{FF2B5EF4-FFF2-40B4-BE49-F238E27FC236}">
                <a16:creationId xmlns:a16="http://schemas.microsoft.com/office/drawing/2014/main" id="{9278C091-DB78-419E-A6F7-CF4B4E5BC09B}"/>
              </a:ext>
            </a:extLst>
          </p:cNvPr>
          <p:cNvSpPr txBox="1"/>
          <p:nvPr/>
        </p:nvSpPr>
        <p:spPr>
          <a:xfrm>
            <a:off x="4493510" y="756078"/>
            <a:ext cx="3204980" cy="707886"/>
          </a:xfrm>
          <a:prstGeom prst="rect">
            <a:avLst/>
          </a:prstGeom>
          <a:noFill/>
        </p:spPr>
        <p:txBody>
          <a:bodyPr wrap="none" rtlCol="0">
            <a:spAutoFit/>
          </a:bodyPr>
          <a:lstStyle/>
          <a:p>
            <a:pPr algn="ctr"/>
            <a:r>
              <a:rPr lang="en-US" sz="4000" b="1" dirty="0">
                <a:solidFill>
                  <a:srgbClr val="FFFCFD"/>
                </a:solidFill>
                <a:latin typeface="+mj-lt"/>
              </a:rPr>
              <a:t>For Iteration 1</a:t>
            </a:r>
          </a:p>
        </p:txBody>
      </p:sp>
      <p:sp>
        <p:nvSpPr>
          <p:cNvPr id="5" name="TextBox 4">
            <a:extLst>
              <a:ext uri="{FF2B5EF4-FFF2-40B4-BE49-F238E27FC236}">
                <a16:creationId xmlns:a16="http://schemas.microsoft.com/office/drawing/2014/main" id="{3F706C84-370D-45F4-B337-23AF1C79222F}"/>
              </a:ext>
            </a:extLst>
          </p:cNvPr>
          <p:cNvSpPr txBox="1"/>
          <p:nvPr/>
        </p:nvSpPr>
        <p:spPr>
          <a:xfrm>
            <a:off x="5112397" y="5795812"/>
            <a:ext cx="1967205" cy="369332"/>
          </a:xfrm>
          <a:prstGeom prst="rect">
            <a:avLst/>
          </a:prstGeom>
          <a:noFill/>
        </p:spPr>
        <p:txBody>
          <a:bodyPr wrap="none" rtlCol="0">
            <a:spAutoFit/>
          </a:bodyPr>
          <a:lstStyle/>
          <a:p>
            <a:r>
              <a:rPr lang="en-US" b="1" dirty="0">
                <a:solidFill>
                  <a:srgbClr val="FFFCFD"/>
                </a:solidFill>
              </a:rPr>
              <a:t>Fig: Gantt Chart</a:t>
            </a:r>
          </a:p>
        </p:txBody>
      </p:sp>
      <p:pic>
        <p:nvPicPr>
          <p:cNvPr id="6" name="Picture 5">
            <a:extLst>
              <a:ext uri="{FF2B5EF4-FFF2-40B4-BE49-F238E27FC236}">
                <a16:creationId xmlns:a16="http://schemas.microsoft.com/office/drawing/2014/main" id="{E3407A22-04E9-9CF3-4C48-35857020A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93" y="1859280"/>
            <a:ext cx="9853567" cy="3724096"/>
          </a:xfrm>
          <a:prstGeom prst="rect">
            <a:avLst/>
          </a:prstGeom>
        </p:spPr>
      </p:pic>
    </p:spTree>
    <p:extLst>
      <p:ext uri="{BB962C8B-B14F-4D97-AF65-F5344CB8AC3E}">
        <p14:creationId xmlns:p14="http://schemas.microsoft.com/office/powerpoint/2010/main" val="1469332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A3281-373A-936D-E1FC-6D17FF0B2C76}"/>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E9F790C-6C9A-CA99-7A5C-D0E3D3281407}"/>
              </a:ext>
            </a:extLst>
          </p:cNvPr>
          <p:cNvGrpSpPr/>
          <p:nvPr/>
        </p:nvGrpSpPr>
        <p:grpSpPr>
          <a:xfrm>
            <a:off x="926193" y="-9641569"/>
            <a:ext cx="457200" cy="8575131"/>
            <a:chOff x="811893" y="7708900"/>
            <a:chExt cx="457200" cy="8575131"/>
          </a:xfrm>
        </p:grpSpPr>
        <p:sp>
          <p:nvSpPr>
            <p:cNvPr id="10" name="Rectangle 9">
              <a:extLst>
                <a:ext uri="{FF2B5EF4-FFF2-40B4-BE49-F238E27FC236}">
                  <a16:creationId xmlns:a16="http://schemas.microsoft.com/office/drawing/2014/main" id="{60D89B42-8F5D-86D6-FACB-B0238F8E6FD6}"/>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6AD2DAC-FEE0-AD3B-EFB7-1D58D17D1061}"/>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72B0F58-DD98-A1B8-E781-1E6E8F559968}"/>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B49BEF5-14B1-455B-EE1D-1C498F333621}"/>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E4C8210-327E-BE80-76C3-9F087C2D29B6}"/>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F89E49E-0B45-FBAF-4E05-957D567C303B}"/>
              </a:ext>
            </a:extLst>
          </p:cNvPr>
          <p:cNvSpPr txBox="1"/>
          <p:nvPr/>
        </p:nvSpPr>
        <p:spPr>
          <a:xfrm>
            <a:off x="1877106" y="7647214"/>
            <a:ext cx="7571694" cy="3724096"/>
          </a:xfrm>
          <a:prstGeom prst="rect">
            <a:avLst/>
          </a:prstGeom>
          <a:noFill/>
        </p:spPr>
        <p:txBody>
          <a:bodyPr wrap="square" rtlCol="0">
            <a:spAutoFit/>
          </a:bodyPr>
          <a:lstStyle/>
          <a:p>
            <a:r>
              <a:rPr lang="en-US" sz="4000" b="1">
                <a:solidFill>
                  <a:srgbClr val="FFFCFD"/>
                </a:solidFill>
              </a:rPr>
              <a:t>Testing and Debugging</a:t>
            </a:r>
          </a:p>
          <a:p>
            <a:endParaRPr lang="en-US" sz="2000">
              <a:solidFill>
                <a:srgbClr val="FFFCFD"/>
              </a:solidFill>
            </a:endParaRPr>
          </a:p>
          <a:p>
            <a:pPr lvl="1"/>
            <a:r>
              <a:rPr lang="en-US" sz="1600">
                <a:solidFill>
                  <a:srgbClr val="FFFCFD"/>
                </a:solidFill>
              </a:rPr>
              <a:t>Approximated Duration (in Days):</a:t>
            </a:r>
            <a:br>
              <a:rPr lang="en-US" sz="2000">
                <a:solidFill>
                  <a:srgbClr val="FFFCFD"/>
                </a:solidFill>
              </a:rPr>
            </a:br>
            <a:r>
              <a:rPr lang="en-US" sz="3600" b="1">
                <a:solidFill>
                  <a:srgbClr val="FFFCFD"/>
                </a:solidFill>
              </a:rPr>
              <a:t>19</a:t>
            </a:r>
            <a:br>
              <a:rPr lang="en-US" sz="2000">
                <a:solidFill>
                  <a:srgbClr val="FFFCFD"/>
                </a:solidFill>
              </a:rPr>
            </a:br>
            <a:br>
              <a:rPr lang="en-US" sz="2000">
                <a:solidFill>
                  <a:srgbClr val="FFFCFD"/>
                </a:solidFill>
              </a:rPr>
            </a:br>
            <a:r>
              <a:rPr lang="en-US" sz="1600">
                <a:solidFill>
                  <a:srgbClr val="FFFCFD"/>
                </a:solidFill>
              </a:rPr>
              <a:t>1</a:t>
            </a:r>
            <a:r>
              <a:rPr lang="en-US" sz="1600" baseline="30000">
                <a:solidFill>
                  <a:srgbClr val="FFFCFD"/>
                </a:solidFill>
              </a:rPr>
              <a:t>st</a:t>
            </a:r>
            <a:r>
              <a:rPr lang="en-US" sz="1600">
                <a:solidFill>
                  <a:srgbClr val="FFFCFD"/>
                </a:solidFill>
              </a:rPr>
              <a:t> Increment: </a:t>
            </a:r>
          </a:p>
          <a:p>
            <a:pPr lvl="1"/>
            <a:r>
              <a:rPr lang="en-US" sz="2800" b="1">
                <a:solidFill>
                  <a:srgbClr val="FFFCFD"/>
                </a:solidFill>
              </a:rPr>
              <a:t>13 Days</a:t>
            </a:r>
          </a:p>
          <a:p>
            <a:pPr lvl="1"/>
            <a:endParaRPr lang="en-US" sz="1600" b="1">
              <a:solidFill>
                <a:srgbClr val="FFFCFD"/>
              </a:solidFill>
            </a:endParaRPr>
          </a:p>
          <a:p>
            <a:pPr lvl="1"/>
            <a:r>
              <a:rPr lang="en-US" sz="1600">
                <a:solidFill>
                  <a:srgbClr val="FFFCFD"/>
                </a:solidFill>
              </a:rPr>
              <a:t>2</a:t>
            </a:r>
            <a:r>
              <a:rPr lang="en-US" sz="1600" baseline="30000">
                <a:solidFill>
                  <a:srgbClr val="FFFCFD"/>
                </a:solidFill>
              </a:rPr>
              <a:t>nd</a:t>
            </a:r>
            <a:r>
              <a:rPr lang="en-US" sz="1600">
                <a:solidFill>
                  <a:srgbClr val="FFFCFD"/>
                </a:solidFill>
              </a:rPr>
              <a:t> Increment: </a:t>
            </a:r>
          </a:p>
          <a:p>
            <a:pPr lvl="1"/>
            <a:r>
              <a:rPr lang="en-US" sz="2800" b="1">
                <a:solidFill>
                  <a:srgbClr val="FFFCFD"/>
                </a:solidFill>
              </a:rPr>
              <a:t>6 Days</a:t>
            </a:r>
            <a:endParaRPr lang="en-US" sz="2000" b="1">
              <a:solidFill>
                <a:srgbClr val="FFFCFD"/>
              </a:solidFill>
            </a:endParaRPr>
          </a:p>
        </p:txBody>
      </p:sp>
      <p:sp>
        <p:nvSpPr>
          <p:cNvPr id="15" name="TextBox 14">
            <a:extLst>
              <a:ext uri="{FF2B5EF4-FFF2-40B4-BE49-F238E27FC236}">
                <a16:creationId xmlns:a16="http://schemas.microsoft.com/office/drawing/2014/main" id="{13261E24-B847-A62C-8BB8-6E5AC0E795B5}"/>
              </a:ext>
            </a:extLst>
          </p:cNvPr>
          <p:cNvSpPr txBox="1"/>
          <p:nvPr/>
        </p:nvSpPr>
        <p:spPr>
          <a:xfrm>
            <a:off x="4493510" y="756078"/>
            <a:ext cx="3204980" cy="707886"/>
          </a:xfrm>
          <a:prstGeom prst="rect">
            <a:avLst/>
          </a:prstGeom>
          <a:noFill/>
        </p:spPr>
        <p:txBody>
          <a:bodyPr wrap="none" rtlCol="0">
            <a:spAutoFit/>
          </a:bodyPr>
          <a:lstStyle/>
          <a:p>
            <a:pPr algn="ctr"/>
            <a:r>
              <a:rPr lang="en-US" sz="4000" b="1" dirty="0">
                <a:solidFill>
                  <a:srgbClr val="FFFCFD"/>
                </a:solidFill>
                <a:latin typeface="+mj-lt"/>
              </a:rPr>
              <a:t>For Iteration 2</a:t>
            </a:r>
          </a:p>
        </p:txBody>
      </p:sp>
      <p:sp>
        <p:nvSpPr>
          <p:cNvPr id="5" name="TextBox 4">
            <a:extLst>
              <a:ext uri="{FF2B5EF4-FFF2-40B4-BE49-F238E27FC236}">
                <a16:creationId xmlns:a16="http://schemas.microsoft.com/office/drawing/2014/main" id="{D88B00F5-143D-2558-371C-4BFCCFBC8466}"/>
              </a:ext>
            </a:extLst>
          </p:cNvPr>
          <p:cNvSpPr txBox="1"/>
          <p:nvPr/>
        </p:nvSpPr>
        <p:spPr>
          <a:xfrm>
            <a:off x="5112397" y="5795812"/>
            <a:ext cx="1967205" cy="369332"/>
          </a:xfrm>
          <a:prstGeom prst="rect">
            <a:avLst/>
          </a:prstGeom>
          <a:noFill/>
        </p:spPr>
        <p:txBody>
          <a:bodyPr wrap="none" rtlCol="0">
            <a:spAutoFit/>
          </a:bodyPr>
          <a:lstStyle/>
          <a:p>
            <a:r>
              <a:rPr lang="en-US" b="1" dirty="0">
                <a:solidFill>
                  <a:srgbClr val="FFFCFD"/>
                </a:solidFill>
              </a:rPr>
              <a:t>Fig: Gantt Chart</a:t>
            </a:r>
          </a:p>
        </p:txBody>
      </p:sp>
      <p:pic>
        <p:nvPicPr>
          <p:cNvPr id="4" name="Picture 3">
            <a:extLst>
              <a:ext uri="{FF2B5EF4-FFF2-40B4-BE49-F238E27FC236}">
                <a16:creationId xmlns:a16="http://schemas.microsoft.com/office/drawing/2014/main" id="{F6ADACF2-AEE8-3F64-A01A-7739286EF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93" y="1955344"/>
            <a:ext cx="9762126" cy="3724095"/>
          </a:xfrm>
          <a:prstGeom prst="rect">
            <a:avLst/>
          </a:prstGeom>
        </p:spPr>
      </p:pic>
    </p:spTree>
    <p:extLst>
      <p:ext uri="{BB962C8B-B14F-4D97-AF65-F5344CB8AC3E}">
        <p14:creationId xmlns:p14="http://schemas.microsoft.com/office/powerpoint/2010/main" val="3490927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D43A7-8657-02C3-C5F8-AC0B30F447DC}"/>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708D133-AD13-0A1A-A556-B62DDF1F9334}"/>
              </a:ext>
            </a:extLst>
          </p:cNvPr>
          <p:cNvGrpSpPr/>
          <p:nvPr/>
        </p:nvGrpSpPr>
        <p:grpSpPr>
          <a:xfrm>
            <a:off x="926193" y="-9641569"/>
            <a:ext cx="457200" cy="8575131"/>
            <a:chOff x="811893" y="7708900"/>
            <a:chExt cx="457200" cy="8575131"/>
          </a:xfrm>
        </p:grpSpPr>
        <p:sp>
          <p:nvSpPr>
            <p:cNvPr id="10" name="Rectangle 9">
              <a:extLst>
                <a:ext uri="{FF2B5EF4-FFF2-40B4-BE49-F238E27FC236}">
                  <a16:creationId xmlns:a16="http://schemas.microsoft.com/office/drawing/2014/main" id="{BA06F161-BA79-6077-585F-0B25CDE3135A}"/>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CE2E561-0DCB-23A2-47C1-60DC1402AB69}"/>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843A7CB-EE97-1AAB-4DDF-A2A85978DE06}"/>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50E053-8098-5072-1D63-9743C986659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D779C60-33D5-8FDF-5111-61E27AB37766}"/>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C23BF6D7-3E70-DCCA-D17A-6EFAFE8DA29E}"/>
              </a:ext>
            </a:extLst>
          </p:cNvPr>
          <p:cNvSpPr txBox="1"/>
          <p:nvPr/>
        </p:nvSpPr>
        <p:spPr>
          <a:xfrm>
            <a:off x="1877106" y="7647214"/>
            <a:ext cx="7571694" cy="3724096"/>
          </a:xfrm>
          <a:prstGeom prst="rect">
            <a:avLst/>
          </a:prstGeom>
          <a:noFill/>
        </p:spPr>
        <p:txBody>
          <a:bodyPr wrap="square" rtlCol="0">
            <a:spAutoFit/>
          </a:bodyPr>
          <a:lstStyle/>
          <a:p>
            <a:r>
              <a:rPr lang="en-US" sz="4000" b="1">
                <a:solidFill>
                  <a:srgbClr val="FFFCFD"/>
                </a:solidFill>
              </a:rPr>
              <a:t>Testing and Debugging</a:t>
            </a:r>
          </a:p>
          <a:p>
            <a:endParaRPr lang="en-US" sz="2000">
              <a:solidFill>
                <a:srgbClr val="FFFCFD"/>
              </a:solidFill>
            </a:endParaRPr>
          </a:p>
          <a:p>
            <a:pPr lvl="1"/>
            <a:r>
              <a:rPr lang="en-US" sz="1600">
                <a:solidFill>
                  <a:srgbClr val="FFFCFD"/>
                </a:solidFill>
              </a:rPr>
              <a:t>Approximated Duration (in Days):</a:t>
            </a:r>
            <a:br>
              <a:rPr lang="en-US" sz="2000">
                <a:solidFill>
                  <a:srgbClr val="FFFCFD"/>
                </a:solidFill>
              </a:rPr>
            </a:br>
            <a:r>
              <a:rPr lang="en-US" sz="3600" b="1">
                <a:solidFill>
                  <a:srgbClr val="FFFCFD"/>
                </a:solidFill>
              </a:rPr>
              <a:t>19</a:t>
            </a:r>
            <a:br>
              <a:rPr lang="en-US" sz="2000">
                <a:solidFill>
                  <a:srgbClr val="FFFCFD"/>
                </a:solidFill>
              </a:rPr>
            </a:br>
            <a:br>
              <a:rPr lang="en-US" sz="2000">
                <a:solidFill>
                  <a:srgbClr val="FFFCFD"/>
                </a:solidFill>
              </a:rPr>
            </a:br>
            <a:r>
              <a:rPr lang="en-US" sz="1600">
                <a:solidFill>
                  <a:srgbClr val="FFFCFD"/>
                </a:solidFill>
              </a:rPr>
              <a:t>1</a:t>
            </a:r>
            <a:r>
              <a:rPr lang="en-US" sz="1600" baseline="30000">
                <a:solidFill>
                  <a:srgbClr val="FFFCFD"/>
                </a:solidFill>
              </a:rPr>
              <a:t>st</a:t>
            </a:r>
            <a:r>
              <a:rPr lang="en-US" sz="1600">
                <a:solidFill>
                  <a:srgbClr val="FFFCFD"/>
                </a:solidFill>
              </a:rPr>
              <a:t> Increment: </a:t>
            </a:r>
          </a:p>
          <a:p>
            <a:pPr lvl="1"/>
            <a:r>
              <a:rPr lang="en-US" sz="2800" b="1">
                <a:solidFill>
                  <a:srgbClr val="FFFCFD"/>
                </a:solidFill>
              </a:rPr>
              <a:t>13 Days</a:t>
            </a:r>
          </a:p>
          <a:p>
            <a:pPr lvl="1"/>
            <a:endParaRPr lang="en-US" sz="1600" b="1">
              <a:solidFill>
                <a:srgbClr val="FFFCFD"/>
              </a:solidFill>
            </a:endParaRPr>
          </a:p>
          <a:p>
            <a:pPr lvl="1"/>
            <a:r>
              <a:rPr lang="en-US" sz="1600">
                <a:solidFill>
                  <a:srgbClr val="FFFCFD"/>
                </a:solidFill>
              </a:rPr>
              <a:t>2</a:t>
            </a:r>
            <a:r>
              <a:rPr lang="en-US" sz="1600" baseline="30000">
                <a:solidFill>
                  <a:srgbClr val="FFFCFD"/>
                </a:solidFill>
              </a:rPr>
              <a:t>nd</a:t>
            </a:r>
            <a:r>
              <a:rPr lang="en-US" sz="1600">
                <a:solidFill>
                  <a:srgbClr val="FFFCFD"/>
                </a:solidFill>
              </a:rPr>
              <a:t> Increment: </a:t>
            </a:r>
          </a:p>
          <a:p>
            <a:pPr lvl="1"/>
            <a:r>
              <a:rPr lang="en-US" sz="2800" b="1">
                <a:solidFill>
                  <a:srgbClr val="FFFCFD"/>
                </a:solidFill>
              </a:rPr>
              <a:t>6 Days</a:t>
            </a:r>
            <a:endParaRPr lang="en-US" sz="2000" b="1">
              <a:solidFill>
                <a:srgbClr val="FFFCFD"/>
              </a:solidFill>
            </a:endParaRPr>
          </a:p>
        </p:txBody>
      </p:sp>
      <p:sp>
        <p:nvSpPr>
          <p:cNvPr id="15" name="TextBox 14">
            <a:extLst>
              <a:ext uri="{FF2B5EF4-FFF2-40B4-BE49-F238E27FC236}">
                <a16:creationId xmlns:a16="http://schemas.microsoft.com/office/drawing/2014/main" id="{2F378E89-8A46-F838-3477-9D2F349BE71B}"/>
              </a:ext>
            </a:extLst>
          </p:cNvPr>
          <p:cNvSpPr txBox="1"/>
          <p:nvPr/>
        </p:nvSpPr>
        <p:spPr>
          <a:xfrm>
            <a:off x="4493510" y="756078"/>
            <a:ext cx="3204980" cy="707886"/>
          </a:xfrm>
          <a:prstGeom prst="rect">
            <a:avLst/>
          </a:prstGeom>
          <a:noFill/>
        </p:spPr>
        <p:txBody>
          <a:bodyPr wrap="none" rtlCol="0">
            <a:spAutoFit/>
          </a:bodyPr>
          <a:lstStyle/>
          <a:p>
            <a:pPr algn="ctr"/>
            <a:r>
              <a:rPr lang="en-US" sz="4000" b="1" dirty="0">
                <a:solidFill>
                  <a:srgbClr val="FFFCFD"/>
                </a:solidFill>
                <a:latin typeface="+mj-lt"/>
              </a:rPr>
              <a:t>For Iteration 3</a:t>
            </a:r>
          </a:p>
        </p:txBody>
      </p:sp>
      <p:sp>
        <p:nvSpPr>
          <p:cNvPr id="5" name="TextBox 4">
            <a:extLst>
              <a:ext uri="{FF2B5EF4-FFF2-40B4-BE49-F238E27FC236}">
                <a16:creationId xmlns:a16="http://schemas.microsoft.com/office/drawing/2014/main" id="{A88F9C56-ACBA-07EA-1122-9D9A3DF0A1CD}"/>
              </a:ext>
            </a:extLst>
          </p:cNvPr>
          <p:cNvSpPr txBox="1"/>
          <p:nvPr/>
        </p:nvSpPr>
        <p:spPr>
          <a:xfrm>
            <a:off x="5112397" y="5795812"/>
            <a:ext cx="1967205" cy="369332"/>
          </a:xfrm>
          <a:prstGeom prst="rect">
            <a:avLst/>
          </a:prstGeom>
          <a:noFill/>
        </p:spPr>
        <p:txBody>
          <a:bodyPr wrap="none" rtlCol="0">
            <a:spAutoFit/>
          </a:bodyPr>
          <a:lstStyle/>
          <a:p>
            <a:r>
              <a:rPr lang="en-US" b="1" dirty="0">
                <a:solidFill>
                  <a:srgbClr val="FFFCFD"/>
                </a:solidFill>
              </a:rPr>
              <a:t>Fig: Gantt Chart</a:t>
            </a:r>
          </a:p>
        </p:txBody>
      </p:sp>
      <p:pic>
        <p:nvPicPr>
          <p:cNvPr id="4" name="Picture 3">
            <a:extLst>
              <a:ext uri="{FF2B5EF4-FFF2-40B4-BE49-F238E27FC236}">
                <a16:creationId xmlns:a16="http://schemas.microsoft.com/office/drawing/2014/main" id="{7F17F119-B427-8FB0-D47F-15749510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1838960"/>
            <a:ext cx="9560560" cy="3647440"/>
          </a:xfrm>
          <a:prstGeom prst="rect">
            <a:avLst/>
          </a:prstGeom>
        </p:spPr>
      </p:pic>
    </p:spTree>
    <p:extLst>
      <p:ext uri="{BB962C8B-B14F-4D97-AF65-F5344CB8AC3E}">
        <p14:creationId xmlns:p14="http://schemas.microsoft.com/office/powerpoint/2010/main" val="1955185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A0CD8F8-5C3A-4F1B-8094-B11651567F15}"/>
              </a:ext>
            </a:extLst>
          </p:cNvPr>
          <p:cNvGrpSpPr/>
          <p:nvPr/>
        </p:nvGrpSpPr>
        <p:grpSpPr>
          <a:xfrm>
            <a:off x="457201" y="1022024"/>
            <a:ext cx="12756906" cy="3734630"/>
            <a:chOff x="438151" y="476349"/>
            <a:chExt cx="12756906" cy="3738935"/>
          </a:xfrm>
        </p:grpSpPr>
        <p:sp>
          <p:nvSpPr>
            <p:cNvPr id="22" name="TextBox 21">
              <a:extLst>
                <a:ext uri="{FF2B5EF4-FFF2-40B4-BE49-F238E27FC236}">
                  <a16:creationId xmlns:a16="http://schemas.microsoft.com/office/drawing/2014/main" id="{D8404BD9-8519-4668-A677-8C1DEA755ABE}"/>
                </a:ext>
              </a:extLst>
            </p:cNvPr>
            <p:cNvSpPr txBox="1"/>
            <p:nvPr/>
          </p:nvSpPr>
          <p:spPr>
            <a:xfrm>
              <a:off x="1993657" y="476349"/>
              <a:ext cx="11201400" cy="1448217"/>
            </a:xfrm>
            <a:prstGeom prst="rect">
              <a:avLst/>
            </a:prstGeom>
            <a:noFill/>
          </p:spPr>
          <p:txBody>
            <a:bodyPr wrap="square" rtlCol="0">
              <a:spAutoFit/>
            </a:bodyPr>
            <a:lstStyle/>
            <a:p>
              <a:r>
                <a:rPr lang="en-US" sz="8800" b="1" dirty="0">
                  <a:latin typeface="+mj-lt"/>
                </a:rPr>
                <a:t>Problem Statement</a:t>
              </a:r>
            </a:p>
          </p:txBody>
        </p:sp>
        <p:sp>
          <p:nvSpPr>
            <p:cNvPr id="23" name="TextBox 22">
              <a:extLst>
                <a:ext uri="{FF2B5EF4-FFF2-40B4-BE49-F238E27FC236}">
                  <a16:creationId xmlns:a16="http://schemas.microsoft.com/office/drawing/2014/main" id="{26F636EE-72F4-4AFA-ADBF-254AC3CFB814}"/>
                </a:ext>
              </a:extLst>
            </p:cNvPr>
            <p:cNvSpPr txBox="1"/>
            <p:nvPr/>
          </p:nvSpPr>
          <p:spPr>
            <a:xfrm>
              <a:off x="438151" y="2184056"/>
              <a:ext cx="11239499" cy="203122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200" b="1" dirty="0"/>
                <a:t>Struggle to select a career path owing to a lack of direction</a:t>
              </a:r>
            </a:p>
            <a:p>
              <a:pPr marL="457200" indent="-457200">
                <a:lnSpc>
                  <a:spcPct val="200000"/>
                </a:lnSpc>
                <a:buFont typeface="Arial" panose="020B0604020202020204" pitchFamily="34" charset="0"/>
                <a:buChar char="•"/>
              </a:pPr>
              <a:r>
                <a:rPr lang="en-US" sz="2200" b="1" dirty="0"/>
                <a:t>Difficulty in matching interests, talents or hobbies with relevant opportunities</a:t>
              </a:r>
            </a:p>
            <a:p>
              <a:pPr marL="457200" indent="-457200">
                <a:lnSpc>
                  <a:spcPct val="200000"/>
                </a:lnSpc>
                <a:buFont typeface="Arial" panose="020B0604020202020204" pitchFamily="34" charset="0"/>
                <a:buChar char="•"/>
              </a:pPr>
              <a:r>
                <a:rPr lang="en-US" sz="2200" b="1" dirty="0"/>
                <a:t>Challenges in developing professional resumes due to inadequate portrayal of skills. </a:t>
              </a:r>
            </a:p>
          </p:txBody>
        </p:sp>
      </p:grpSp>
      <p:grpSp>
        <p:nvGrpSpPr>
          <p:cNvPr id="13" name="Group 12">
            <a:extLst>
              <a:ext uri="{FF2B5EF4-FFF2-40B4-BE49-F238E27FC236}">
                <a16:creationId xmlns:a16="http://schemas.microsoft.com/office/drawing/2014/main" id="{0FAB7283-C8A7-449F-B5AF-A64BE77D0D4F}"/>
              </a:ext>
            </a:extLst>
          </p:cNvPr>
          <p:cNvGrpSpPr/>
          <p:nvPr/>
        </p:nvGrpSpPr>
        <p:grpSpPr>
          <a:xfrm>
            <a:off x="495300" y="-5552149"/>
            <a:ext cx="11201400" cy="4216793"/>
            <a:chOff x="495300" y="621760"/>
            <a:chExt cx="11201400" cy="4216793"/>
          </a:xfrm>
        </p:grpSpPr>
        <p:sp>
          <p:nvSpPr>
            <p:cNvPr id="16" name="TextBox 15">
              <a:extLst>
                <a:ext uri="{FF2B5EF4-FFF2-40B4-BE49-F238E27FC236}">
                  <a16:creationId xmlns:a16="http://schemas.microsoft.com/office/drawing/2014/main" id="{02FE3CC9-8775-4554-9291-03F25DDE74DD}"/>
                </a:ext>
              </a:extLst>
            </p:cNvPr>
            <p:cNvSpPr txBox="1"/>
            <p:nvPr/>
          </p:nvSpPr>
          <p:spPr>
            <a:xfrm>
              <a:off x="2965977" y="621760"/>
              <a:ext cx="6260047" cy="994319"/>
            </a:xfrm>
            <a:prstGeom prst="rect">
              <a:avLst/>
            </a:prstGeom>
            <a:noFill/>
          </p:spPr>
          <p:txBody>
            <a:bodyPr wrap="none" rtlCol="0">
              <a:spAutoFit/>
            </a:bodyPr>
            <a:lstStyle/>
            <a:p>
              <a:r>
                <a:rPr lang="en-US" sz="8000" b="1">
                  <a:solidFill>
                    <a:srgbClr val="4B2E1D"/>
                  </a:solidFill>
                  <a:latin typeface="+mj-lt"/>
                </a:rPr>
                <a:t>Introduction</a:t>
              </a:r>
            </a:p>
          </p:txBody>
        </p:sp>
        <p:sp>
          <p:nvSpPr>
            <p:cNvPr id="17" name="TextBox 16">
              <a:extLst>
                <a:ext uri="{FF2B5EF4-FFF2-40B4-BE49-F238E27FC236}">
                  <a16:creationId xmlns:a16="http://schemas.microsoft.com/office/drawing/2014/main" id="{24103E61-378A-453D-B245-BAD1751800D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a:solidFill>
                    <a:srgbClr val="4B2E1D"/>
                  </a:solidFill>
                </a:rPr>
                <a:t>MedAppoint: Doctor Appointment System </a:t>
              </a:r>
              <a:r>
                <a:rPr lang="en-US" sz="200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31" name="Group 30">
            <a:extLst>
              <a:ext uri="{FF2B5EF4-FFF2-40B4-BE49-F238E27FC236}">
                <a16:creationId xmlns:a16="http://schemas.microsoft.com/office/drawing/2014/main" id="{7BCBE368-9445-4F4A-8E1C-DC20C87DEADB}"/>
              </a:ext>
            </a:extLst>
          </p:cNvPr>
          <p:cNvGrpSpPr/>
          <p:nvPr/>
        </p:nvGrpSpPr>
        <p:grpSpPr>
          <a:xfrm>
            <a:off x="505279" y="8819775"/>
            <a:ext cx="11210471" cy="5708882"/>
            <a:chOff x="602009" y="1020511"/>
            <a:chExt cx="11210471" cy="5247117"/>
          </a:xfrm>
        </p:grpSpPr>
        <p:sp>
          <p:nvSpPr>
            <p:cNvPr id="32" name="TextBox 31">
              <a:extLst>
                <a:ext uri="{FF2B5EF4-FFF2-40B4-BE49-F238E27FC236}">
                  <a16:creationId xmlns:a16="http://schemas.microsoft.com/office/drawing/2014/main" id="{E0C36B2D-AA25-4507-B8B7-D98D8F2F891E}"/>
                </a:ext>
              </a:extLst>
            </p:cNvPr>
            <p:cNvSpPr txBox="1"/>
            <p:nvPr/>
          </p:nvSpPr>
          <p:spPr>
            <a:xfrm>
              <a:off x="602009" y="1020511"/>
              <a:ext cx="6005170" cy="1474967"/>
            </a:xfrm>
            <a:prstGeom prst="rect">
              <a:avLst/>
            </a:prstGeom>
            <a:noFill/>
          </p:spPr>
          <p:txBody>
            <a:bodyPr wrap="none" rtlCol="0">
              <a:spAutoFit/>
            </a:bodyPr>
            <a:lstStyle/>
            <a:p>
              <a:r>
                <a:rPr lang="en-US" sz="8800" b="1">
                  <a:latin typeface="+mj-lt"/>
                </a:rPr>
                <a:t>Objectives</a:t>
              </a:r>
            </a:p>
          </p:txBody>
        </p:sp>
        <p:sp>
          <p:nvSpPr>
            <p:cNvPr id="33" name="TextBox 32">
              <a:extLst>
                <a:ext uri="{FF2B5EF4-FFF2-40B4-BE49-F238E27FC236}">
                  <a16:creationId xmlns:a16="http://schemas.microsoft.com/office/drawing/2014/main" id="{8DDF4865-5223-4697-B37F-29439BCF0472}"/>
                </a:ext>
              </a:extLst>
            </p:cNvPr>
            <p:cNvSpPr txBox="1"/>
            <p:nvPr/>
          </p:nvSpPr>
          <p:spPr>
            <a:xfrm>
              <a:off x="611082" y="2495478"/>
              <a:ext cx="11201398" cy="3772150"/>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a:solidFill>
                    <a:srgbClr val="FFF5E4"/>
                  </a:solidFill>
                </a:rPr>
                <a:t>To create an AI-powered platform for personalized and easily accessible career coaching.  </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a:solidFill>
                    <a:srgbClr val="FFF5E4"/>
                  </a:solidFill>
                </a:rPr>
                <a:t>Use of quizzes and assessment exams to evaluate users' talents and interests.  </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a:solidFill>
                    <a:srgbClr val="FFF5E4"/>
                  </a:solidFill>
                </a:rPr>
                <a:t>Specific job suggestions based on tailored analysis.  </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a:solidFill>
                    <a:srgbClr val="FFF5E4"/>
                  </a:solidFill>
                </a:rPr>
                <a:t>AI-powered CV optimizer to analyze existing resumes.  </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a:solidFill>
                    <a:srgbClr val="FFF5E4"/>
                  </a:solidFill>
                </a:rPr>
                <a:t>Identification of areas for improvement in resumes highlighting key skills effectively.  </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a:solidFill>
                    <a:srgbClr val="FFF5E4"/>
                  </a:solidFill>
                </a:rPr>
                <a:t>Goal to help students properly evaluate their skills and seize new opportunities.</a:t>
              </a:r>
            </a:p>
          </p:txBody>
        </p:sp>
      </p:grpSp>
    </p:spTree>
    <p:extLst>
      <p:ext uri="{BB962C8B-B14F-4D97-AF65-F5344CB8AC3E}">
        <p14:creationId xmlns:p14="http://schemas.microsoft.com/office/powerpoint/2010/main" val="419345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C802-D45F-00F2-CD83-993F29D7A2B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3AB2AAFF-5E33-550E-86BD-13C3E637F768}"/>
              </a:ext>
            </a:extLst>
          </p:cNvPr>
          <p:cNvGrpSpPr/>
          <p:nvPr/>
        </p:nvGrpSpPr>
        <p:grpSpPr>
          <a:xfrm>
            <a:off x="926193" y="-9641569"/>
            <a:ext cx="457200" cy="8575131"/>
            <a:chOff x="811893" y="7708900"/>
            <a:chExt cx="457200" cy="8575131"/>
          </a:xfrm>
        </p:grpSpPr>
        <p:sp>
          <p:nvSpPr>
            <p:cNvPr id="10" name="Rectangle 9">
              <a:extLst>
                <a:ext uri="{FF2B5EF4-FFF2-40B4-BE49-F238E27FC236}">
                  <a16:creationId xmlns:a16="http://schemas.microsoft.com/office/drawing/2014/main" id="{F45E2260-479B-BE11-10B0-6BC73D3902B3}"/>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1855C46-7AF8-1C9B-6BF6-9A46782AE3F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30B05B3-C3A2-F657-AAA1-69F9EBBEA288}"/>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203FC1-C40E-0CCE-D692-5448A95F3EF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5DBEF9-5ABD-9112-C32B-20E22FEA391D}"/>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0857F90-DED1-17EE-ABE1-F4691C0C96C7}"/>
              </a:ext>
            </a:extLst>
          </p:cNvPr>
          <p:cNvSpPr txBox="1"/>
          <p:nvPr/>
        </p:nvSpPr>
        <p:spPr>
          <a:xfrm>
            <a:off x="1877106" y="7647214"/>
            <a:ext cx="7571694" cy="3724096"/>
          </a:xfrm>
          <a:prstGeom prst="rect">
            <a:avLst/>
          </a:prstGeom>
          <a:noFill/>
        </p:spPr>
        <p:txBody>
          <a:bodyPr wrap="square" rtlCol="0">
            <a:spAutoFit/>
          </a:bodyPr>
          <a:lstStyle/>
          <a:p>
            <a:r>
              <a:rPr lang="en-US" sz="4000" b="1">
                <a:solidFill>
                  <a:srgbClr val="FFFCFD"/>
                </a:solidFill>
              </a:rPr>
              <a:t>Testing and Debugging</a:t>
            </a:r>
          </a:p>
          <a:p>
            <a:endParaRPr lang="en-US" sz="2000">
              <a:solidFill>
                <a:srgbClr val="FFFCFD"/>
              </a:solidFill>
            </a:endParaRPr>
          </a:p>
          <a:p>
            <a:pPr lvl="1"/>
            <a:r>
              <a:rPr lang="en-US" sz="1600">
                <a:solidFill>
                  <a:srgbClr val="FFFCFD"/>
                </a:solidFill>
              </a:rPr>
              <a:t>Approximated Duration (in Days):</a:t>
            </a:r>
            <a:br>
              <a:rPr lang="en-US" sz="2000">
                <a:solidFill>
                  <a:srgbClr val="FFFCFD"/>
                </a:solidFill>
              </a:rPr>
            </a:br>
            <a:r>
              <a:rPr lang="en-US" sz="3600" b="1">
                <a:solidFill>
                  <a:srgbClr val="FFFCFD"/>
                </a:solidFill>
              </a:rPr>
              <a:t>19</a:t>
            </a:r>
            <a:br>
              <a:rPr lang="en-US" sz="2000">
                <a:solidFill>
                  <a:srgbClr val="FFFCFD"/>
                </a:solidFill>
              </a:rPr>
            </a:br>
            <a:br>
              <a:rPr lang="en-US" sz="2000">
                <a:solidFill>
                  <a:srgbClr val="FFFCFD"/>
                </a:solidFill>
              </a:rPr>
            </a:br>
            <a:r>
              <a:rPr lang="en-US" sz="1600">
                <a:solidFill>
                  <a:srgbClr val="FFFCFD"/>
                </a:solidFill>
              </a:rPr>
              <a:t>1</a:t>
            </a:r>
            <a:r>
              <a:rPr lang="en-US" sz="1600" baseline="30000">
                <a:solidFill>
                  <a:srgbClr val="FFFCFD"/>
                </a:solidFill>
              </a:rPr>
              <a:t>st</a:t>
            </a:r>
            <a:r>
              <a:rPr lang="en-US" sz="1600">
                <a:solidFill>
                  <a:srgbClr val="FFFCFD"/>
                </a:solidFill>
              </a:rPr>
              <a:t> Increment: </a:t>
            </a:r>
          </a:p>
          <a:p>
            <a:pPr lvl="1"/>
            <a:r>
              <a:rPr lang="en-US" sz="2800" b="1">
                <a:solidFill>
                  <a:srgbClr val="FFFCFD"/>
                </a:solidFill>
              </a:rPr>
              <a:t>13 Days</a:t>
            </a:r>
          </a:p>
          <a:p>
            <a:pPr lvl="1"/>
            <a:endParaRPr lang="en-US" sz="1600" b="1">
              <a:solidFill>
                <a:srgbClr val="FFFCFD"/>
              </a:solidFill>
            </a:endParaRPr>
          </a:p>
          <a:p>
            <a:pPr lvl="1"/>
            <a:r>
              <a:rPr lang="en-US" sz="1600">
                <a:solidFill>
                  <a:srgbClr val="FFFCFD"/>
                </a:solidFill>
              </a:rPr>
              <a:t>2</a:t>
            </a:r>
            <a:r>
              <a:rPr lang="en-US" sz="1600" baseline="30000">
                <a:solidFill>
                  <a:srgbClr val="FFFCFD"/>
                </a:solidFill>
              </a:rPr>
              <a:t>nd</a:t>
            </a:r>
            <a:r>
              <a:rPr lang="en-US" sz="1600">
                <a:solidFill>
                  <a:srgbClr val="FFFCFD"/>
                </a:solidFill>
              </a:rPr>
              <a:t> Increment: </a:t>
            </a:r>
          </a:p>
          <a:p>
            <a:pPr lvl="1"/>
            <a:r>
              <a:rPr lang="en-US" sz="2800" b="1">
                <a:solidFill>
                  <a:srgbClr val="FFFCFD"/>
                </a:solidFill>
              </a:rPr>
              <a:t>6 Days</a:t>
            </a:r>
            <a:endParaRPr lang="en-US" sz="2000" b="1">
              <a:solidFill>
                <a:srgbClr val="FFFCFD"/>
              </a:solidFill>
            </a:endParaRPr>
          </a:p>
        </p:txBody>
      </p:sp>
      <p:sp>
        <p:nvSpPr>
          <p:cNvPr id="15" name="TextBox 14">
            <a:extLst>
              <a:ext uri="{FF2B5EF4-FFF2-40B4-BE49-F238E27FC236}">
                <a16:creationId xmlns:a16="http://schemas.microsoft.com/office/drawing/2014/main" id="{FAA8D40A-AF14-AA7F-EBA3-A8ABE06FE0E1}"/>
              </a:ext>
            </a:extLst>
          </p:cNvPr>
          <p:cNvSpPr txBox="1"/>
          <p:nvPr/>
        </p:nvSpPr>
        <p:spPr>
          <a:xfrm>
            <a:off x="4493510" y="756078"/>
            <a:ext cx="3204980" cy="707886"/>
          </a:xfrm>
          <a:prstGeom prst="rect">
            <a:avLst/>
          </a:prstGeom>
          <a:noFill/>
        </p:spPr>
        <p:txBody>
          <a:bodyPr wrap="none" rtlCol="0">
            <a:spAutoFit/>
          </a:bodyPr>
          <a:lstStyle/>
          <a:p>
            <a:pPr algn="ctr"/>
            <a:r>
              <a:rPr lang="en-US" sz="4000" b="1" dirty="0">
                <a:solidFill>
                  <a:srgbClr val="FFFCFD"/>
                </a:solidFill>
                <a:latin typeface="+mj-lt"/>
              </a:rPr>
              <a:t>For Iteration 4</a:t>
            </a:r>
          </a:p>
        </p:txBody>
      </p:sp>
      <p:sp>
        <p:nvSpPr>
          <p:cNvPr id="5" name="TextBox 4">
            <a:extLst>
              <a:ext uri="{FF2B5EF4-FFF2-40B4-BE49-F238E27FC236}">
                <a16:creationId xmlns:a16="http://schemas.microsoft.com/office/drawing/2014/main" id="{7E4B71DB-96F9-F404-3121-8192EB5D5ED9}"/>
              </a:ext>
            </a:extLst>
          </p:cNvPr>
          <p:cNvSpPr txBox="1"/>
          <p:nvPr/>
        </p:nvSpPr>
        <p:spPr>
          <a:xfrm>
            <a:off x="5112397" y="5795812"/>
            <a:ext cx="1967205" cy="369332"/>
          </a:xfrm>
          <a:prstGeom prst="rect">
            <a:avLst/>
          </a:prstGeom>
          <a:noFill/>
        </p:spPr>
        <p:txBody>
          <a:bodyPr wrap="none" rtlCol="0">
            <a:spAutoFit/>
          </a:bodyPr>
          <a:lstStyle/>
          <a:p>
            <a:r>
              <a:rPr lang="en-US" b="1" dirty="0">
                <a:solidFill>
                  <a:srgbClr val="FFFCFD"/>
                </a:solidFill>
              </a:rPr>
              <a:t>Fig: Gantt Chart</a:t>
            </a:r>
          </a:p>
        </p:txBody>
      </p:sp>
      <p:pic>
        <p:nvPicPr>
          <p:cNvPr id="4" name="Picture 3">
            <a:extLst>
              <a:ext uri="{FF2B5EF4-FFF2-40B4-BE49-F238E27FC236}">
                <a16:creationId xmlns:a16="http://schemas.microsoft.com/office/drawing/2014/main" id="{541A5477-BF1C-0AF7-7935-DA2EFDF52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30" y="1981200"/>
            <a:ext cx="10078570" cy="3596640"/>
          </a:xfrm>
          <a:prstGeom prst="rect">
            <a:avLst/>
          </a:prstGeom>
        </p:spPr>
      </p:pic>
    </p:spTree>
    <p:extLst>
      <p:ext uri="{BB962C8B-B14F-4D97-AF65-F5344CB8AC3E}">
        <p14:creationId xmlns:p14="http://schemas.microsoft.com/office/powerpoint/2010/main" val="3668522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30152-78DE-6D60-B2B4-158339412275}"/>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E2C44A3F-191F-2B07-E7C9-4877917F10E0}"/>
              </a:ext>
            </a:extLst>
          </p:cNvPr>
          <p:cNvGrpSpPr/>
          <p:nvPr/>
        </p:nvGrpSpPr>
        <p:grpSpPr>
          <a:xfrm>
            <a:off x="926193" y="-9641569"/>
            <a:ext cx="457200" cy="8575131"/>
            <a:chOff x="811893" y="7708900"/>
            <a:chExt cx="457200" cy="8575131"/>
          </a:xfrm>
        </p:grpSpPr>
        <p:sp>
          <p:nvSpPr>
            <p:cNvPr id="10" name="Rectangle 9">
              <a:extLst>
                <a:ext uri="{FF2B5EF4-FFF2-40B4-BE49-F238E27FC236}">
                  <a16:creationId xmlns:a16="http://schemas.microsoft.com/office/drawing/2014/main" id="{B4DF0763-40D8-C808-2AAD-4A8B87CABCB7}"/>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599FD6D-5CCF-2BC3-21F6-1A9D2B521C23}"/>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24A266-156E-7B10-34FB-1174A3FD5288}"/>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6291F4-CA72-2B86-4855-1D6FB79B21CE}"/>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1DE0EB-CCE5-0607-2117-750825AAC51E}"/>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EC1254F-E62A-A96C-0A05-102F6A2E3E5F}"/>
              </a:ext>
            </a:extLst>
          </p:cNvPr>
          <p:cNvSpPr txBox="1"/>
          <p:nvPr/>
        </p:nvSpPr>
        <p:spPr>
          <a:xfrm>
            <a:off x="1877106" y="7647214"/>
            <a:ext cx="7571694" cy="3724096"/>
          </a:xfrm>
          <a:prstGeom prst="rect">
            <a:avLst/>
          </a:prstGeom>
          <a:noFill/>
        </p:spPr>
        <p:txBody>
          <a:bodyPr wrap="square" rtlCol="0">
            <a:spAutoFit/>
          </a:bodyPr>
          <a:lstStyle/>
          <a:p>
            <a:r>
              <a:rPr lang="en-US" sz="4000" b="1">
                <a:solidFill>
                  <a:srgbClr val="FFFCFD"/>
                </a:solidFill>
              </a:rPr>
              <a:t>Testing and Debugging</a:t>
            </a:r>
          </a:p>
          <a:p>
            <a:endParaRPr lang="en-US" sz="2000">
              <a:solidFill>
                <a:srgbClr val="FFFCFD"/>
              </a:solidFill>
            </a:endParaRPr>
          </a:p>
          <a:p>
            <a:pPr lvl="1"/>
            <a:r>
              <a:rPr lang="en-US" sz="1600">
                <a:solidFill>
                  <a:srgbClr val="FFFCFD"/>
                </a:solidFill>
              </a:rPr>
              <a:t>Approximated Duration (in Days):</a:t>
            </a:r>
            <a:br>
              <a:rPr lang="en-US" sz="2000">
                <a:solidFill>
                  <a:srgbClr val="FFFCFD"/>
                </a:solidFill>
              </a:rPr>
            </a:br>
            <a:r>
              <a:rPr lang="en-US" sz="3600" b="1">
                <a:solidFill>
                  <a:srgbClr val="FFFCFD"/>
                </a:solidFill>
              </a:rPr>
              <a:t>19</a:t>
            </a:r>
            <a:br>
              <a:rPr lang="en-US" sz="2000">
                <a:solidFill>
                  <a:srgbClr val="FFFCFD"/>
                </a:solidFill>
              </a:rPr>
            </a:br>
            <a:br>
              <a:rPr lang="en-US" sz="2000">
                <a:solidFill>
                  <a:srgbClr val="FFFCFD"/>
                </a:solidFill>
              </a:rPr>
            </a:br>
            <a:r>
              <a:rPr lang="en-US" sz="1600">
                <a:solidFill>
                  <a:srgbClr val="FFFCFD"/>
                </a:solidFill>
              </a:rPr>
              <a:t>1</a:t>
            </a:r>
            <a:r>
              <a:rPr lang="en-US" sz="1600" baseline="30000">
                <a:solidFill>
                  <a:srgbClr val="FFFCFD"/>
                </a:solidFill>
              </a:rPr>
              <a:t>st</a:t>
            </a:r>
            <a:r>
              <a:rPr lang="en-US" sz="1600">
                <a:solidFill>
                  <a:srgbClr val="FFFCFD"/>
                </a:solidFill>
              </a:rPr>
              <a:t> Increment: </a:t>
            </a:r>
          </a:p>
          <a:p>
            <a:pPr lvl="1"/>
            <a:r>
              <a:rPr lang="en-US" sz="2800" b="1">
                <a:solidFill>
                  <a:srgbClr val="FFFCFD"/>
                </a:solidFill>
              </a:rPr>
              <a:t>13 Days</a:t>
            </a:r>
          </a:p>
          <a:p>
            <a:pPr lvl="1"/>
            <a:endParaRPr lang="en-US" sz="1600" b="1">
              <a:solidFill>
                <a:srgbClr val="FFFCFD"/>
              </a:solidFill>
            </a:endParaRPr>
          </a:p>
          <a:p>
            <a:pPr lvl="1"/>
            <a:r>
              <a:rPr lang="en-US" sz="1600">
                <a:solidFill>
                  <a:srgbClr val="FFFCFD"/>
                </a:solidFill>
              </a:rPr>
              <a:t>2</a:t>
            </a:r>
            <a:r>
              <a:rPr lang="en-US" sz="1600" baseline="30000">
                <a:solidFill>
                  <a:srgbClr val="FFFCFD"/>
                </a:solidFill>
              </a:rPr>
              <a:t>nd</a:t>
            </a:r>
            <a:r>
              <a:rPr lang="en-US" sz="1600">
                <a:solidFill>
                  <a:srgbClr val="FFFCFD"/>
                </a:solidFill>
              </a:rPr>
              <a:t> Increment: </a:t>
            </a:r>
          </a:p>
          <a:p>
            <a:pPr lvl="1"/>
            <a:r>
              <a:rPr lang="en-US" sz="2800" b="1">
                <a:solidFill>
                  <a:srgbClr val="FFFCFD"/>
                </a:solidFill>
              </a:rPr>
              <a:t>6 Days</a:t>
            </a:r>
            <a:endParaRPr lang="en-US" sz="2000" b="1">
              <a:solidFill>
                <a:srgbClr val="FFFCFD"/>
              </a:solidFill>
            </a:endParaRPr>
          </a:p>
        </p:txBody>
      </p:sp>
      <p:sp>
        <p:nvSpPr>
          <p:cNvPr id="15" name="TextBox 14">
            <a:extLst>
              <a:ext uri="{FF2B5EF4-FFF2-40B4-BE49-F238E27FC236}">
                <a16:creationId xmlns:a16="http://schemas.microsoft.com/office/drawing/2014/main" id="{62C49CD2-33D1-5A74-6976-08C8D610F70D}"/>
              </a:ext>
            </a:extLst>
          </p:cNvPr>
          <p:cNvSpPr txBox="1"/>
          <p:nvPr/>
        </p:nvSpPr>
        <p:spPr>
          <a:xfrm>
            <a:off x="4493510" y="756078"/>
            <a:ext cx="3204980" cy="707886"/>
          </a:xfrm>
          <a:prstGeom prst="rect">
            <a:avLst/>
          </a:prstGeom>
          <a:noFill/>
        </p:spPr>
        <p:txBody>
          <a:bodyPr wrap="none" rtlCol="0">
            <a:spAutoFit/>
          </a:bodyPr>
          <a:lstStyle/>
          <a:p>
            <a:pPr algn="ctr"/>
            <a:r>
              <a:rPr lang="en-US" sz="4000" b="1" dirty="0">
                <a:solidFill>
                  <a:srgbClr val="FFFCFD"/>
                </a:solidFill>
                <a:latin typeface="+mj-lt"/>
              </a:rPr>
              <a:t>For Iteration 5</a:t>
            </a:r>
          </a:p>
        </p:txBody>
      </p:sp>
      <p:sp>
        <p:nvSpPr>
          <p:cNvPr id="5" name="TextBox 4">
            <a:extLst>
              <a:ext uri="{FF2B5EF4-FFF2-40B4-BE49-F238E27FC236}">
                <a16:creationId xmlns:a16="http://schemas.microsoft.com/office/drawing/2014/main" id="{5891AFEF-E41A-12B4-32A0-A832FEBB9502}"/>
              </a:ext>
            </a:extLst>
          </p:cNvPr>
          <p:cNvSpPr txBox="1"/>
          <p:nvPr/>
        </p:nvSpPr>
        <p:spPr>
          <a:xfrm>
            <a:off x="5112397" y="5795812"/>
            <a:ext cx="1967205" cy="369332"/>
          </a:xfrm>
          <a:prstGeom prst="rect">
            <a:avLst/>
          </a:prstGeom>
          <a:noFill/>
        </p:spPr>
        <p:txBody>
          <a:bodyPr wrap="none" rtlCol="0">
            <a:spAutoFit/>
          </a:bodyPr>
          <a:lstStyle/>
          <a:p>
            <a:r>
              <a:rPr lang="en-US" b="1" dirty="0">
                <a:solidFill>
                  <a:srgbClr val="FFFCFD"/>
                </a:solidFill>
              </a:rPr>
              <a:t>Fig: Gantt Chart</a:t>
            </a:r>
          </a:p>
        </p:txBody>
      </p:sp>
      <p:pic>
        <p:nvPicPr>
          <p:cNvPr id="4" name="Picture 3">
            <a:extLst>
              <a:ext uri="{FF2B5EF4-FFF2-40B4-BE49-F238E27FC236}">
                <a16:creationId xmlns:a16="http://schemas.microsoft.com/office/drawing/2014/main" id="{4AADF448-0B9C-65A5-9AA9-86600BE04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94" y="1899920"/>
            <a:ext cx="9975486" cy="3616959"/>
          </a:xfrm>
          <a:prstGeom prst="rect">
            <a:avLst/>
          </a:prstGeom>
        </p:spPr>
      </p:pic>
    </p:spTree>
    <p:extLst>
      <p:ext uri="{BB962C8B-B14F-4D97-AF65-F5344CB8AC3E}">
        <p14:creationId xmlns:p14="http://schemas.microsoft.com/office/powerpoint/2010/main" val="719461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1BCB0-D3D7-4425-9BEC-2340804E4C20}"/>
              </a:ext>
            </a:extLst>
          </p:cNvPr>
          <p:cNvSpPr/>
          <p:nvPr/>
        </p:nvSpPr>
        <p:spPr>
          <a:xfrm>
            <a:off x="0" y="0"/>
            <a:ext cx="12192000" cy="6858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7E3659E-84D7-4BE0-B281-0E88BF787776}"/>
              </a:ext>
            </a:extLst>
          </p:cNvPr>
          <p:cNvSpPr/>
          <p:nvPr/>
        </p:nvSpPr>
        <p:spPr>
          <a:xfrm>
            <a:off x="0" y="0"/>
            <a:ext cx="12192000" cy="6858000"/>
          </a:xfrm>
          <a:custGeom>
            <a:avLst/>
            <a:gdLst/>
            <a:ahLst/>
            <a:cxnLst/>
            <a:rect l="l" t="t" r="r" b="b"/>
            <a:pathLst>
              <a:path w="12192000" h="6858000">
                <a:moveTo>
                  <a:pt x="4189477" y="3334512"/>
                </a:moveTo>
                <a:lnTo>
                  <a:pt x="4189477" y="3803142"/>
                </a:lnTo>
                <a:cubicBezTo>
                  <a:pt x="4166617" y="3836670"/>
                  <a:pt x="4142614" y="3860673"/>
                  <a:pt x="4117468" y="3875151"/>
                </a:cubicBezTo>
                <a:cubicBezTo>
                  <a:pt x="4092322" y="3889629"/>
                  <a:pt x="4064509" y="3896868"/>
                  <a:pt x="4034029" y="3896868"/>
                </a:cubicBezTo>
                <a:cubicBezTo>
                  <a:pt x="3991357" y="3896868"/>
                  <a:pt x="3957066" y="3882390"/>
                  <a:pt x="3931158" y="3853434"/>
                </a:cubicBezTo>
                <a:cubicBezTo>
                  <a:pt x="3905250" y="3824478"/>
                  <a:pt x="3892297" y="3780282"/>
                  <a:pt x="3892297" y="3720846"/>
                </a:cubicBezTo>
                <a:cubicBezTo>
                  <a:pt x="3892297" y="3673602"/>
                  <a:pt x="3899916" y="3633216"/>
                  <a:pt x="3915156" y="3599688"/>
                </a:cubicBezTo>
                <a:cubicBezTo>
                  <a:pt x="3930396" y="3566160"/>
                  <a:pt x="3950589" y="3537966"/>
                  <a:pt x="3975735" y="3515106"/>
                </a:cubicBezTo>
                <a:cubicBezTo>
                  <a:pt x="4000882" y="3492246"/>
                  <a:pt x="4027171" y="3471291"/>
                  <a:pt x="4054602" y="3452241"/>
                </a:cubicBezTo>
                <a:cubicBezTo>
                  <a:pt x="4082035" y="3433191"/>
                  <a:pt x="4107943" y="3414522"/>
                  <a:pt x="4132327" y="3396234"/>
                </a:cubicBezTo>
                <a:cubicBezTo>
                  <a:pt x="4156710" y="3377946"/>
                  <a:pt x="4175761" y="3357372"/>
                  <a:pt x="4189477" y="3334512"/>
                </a:cubicBezTo>
                <a:close/>
                <a:moveTo>
                  <a:pt x="9794367" y="2859024"/>
                </a:moveTo>
                <a:cubicBezTo>
                  <a:pt x="9856851" y="2859024"/>
                  <a:pt x="9908286" y="2904363"/>
                  <a:pt x="9948672" y="2995041"/>
                </a:cubicBezTo>
                <a:cubicBezTo>
                  <a:pt x="9989058" y="3085719"/>
                  <a:pt x="10009251" y="3233166"/>
                  <a:pt x="10009251" y="3437382"/>
                </a:cubicBezTo>
                <a:cubicBezTo>
                  <a:pt x="10009251" y="3641598"/>
                  <a:pt x="9989058" y="3788664"/>
                  <a:pt x="9948672" y="3878580"/>
                </a:cubicBezTo>
                <a:cubicBezTo>
                  <a:pt x="9908286" y="3968496"/>
                  <a:pt x="9856851" y="4013454"/>
                  <a:pt x="9794367" y="4013454"/>
                </a:cubicBezTo>
                <a:cubicBezTo>
                  <a:pt x="9733407" y="4013454"/>
                  <a:pt x="9682353" y="3968496"/>
                  <a:pt x="9641205" y="3878580"/>
                </a:cubicBezTo>
                <a:cubicBezTo>
                  <a:pt x="9600056" y="3788664"/>
                  <a:pt x="9579483" y="3641598"/>
                  <a:pt x="9579483" y="3437382"/>
                </a:cubicBezTo>
                <a:cubicBezTo>
                  <a:pt x="9579483" y="3233166"/>
                  <a:pt x="9600056" y="3085719"/>
                  <a:pt x="9641205" y="2995041"/>
                </a:cubicBezTo>
                <a:cubicBezTo>
                  <a:pt x="9682353" y="2904363"/>
                  <a:pt x="9733407" y="2859024"/>
                  <a:pt x="9794367" y="2859024"/>
                </a:cubicBezTo>
                <a:close/>
                <a:moveTo>
                  <a:pt x="7927086" y="2845308"/>
                </a:moveTo>
                <a:lnTo>
                  <a:pt x="7927086" y="2893314"/>
                </a:lnTo>
                <a:cubicBezTo>
                  <a:pt x="7945374" y="2893314"/>
                  <a:pt x="7967091" y="2899791"/>
                  <a:pt x="7992237" y="2912745"/>
                </a:cubicBezTo>
                <a:cubicBezTo>
                  <a:pt x="8017383" y="2925699"/>
                  <a:pt x="8042910" y="2961894"/>
                  <a:pt x="8068818" y="3021330"/>
                </a:cubicBezTo>
                <a:lnTo>
                  <a:pt x="8554124" y="4123287"/>
                </a:lnTo>
                <a:lnTo>
                  <a:pt x="8516874" y="4232910"/>
                </a:lnTo>
                <a:cubicBezTo>
                  <a:pt x="8494014" y="4295394"/>
                  <a:pt x="8465058" y="4341114"/>
                  <a:pt x="8430006" y="4370070"/>
                </a:cubicBezTo>
                <a:cubicBezTo>
                  <a:pt x="8394954" y="4399026"/>
                  <a:pt x="8354568" y="4413504"/>
                  <a:pt x="8308848" y="4413504"/>
                </a:cubicBezTo>
                <a:cubicBezTo>
                  <a:pt x="8302752" y="4413504"/>
                  <a:pt x="8294370" y="4413504"/>
                  <a:pt x="8283702" y="4413504"/>
                </a:cubicBezTo>
                <a:cubicBezTo>
                  <a:pt x="8273034" y="4413504"/>
                  <a:pt x="8263890" y="4412742"/>
                  <a:pt x="8256270" y="4411218"/>
                </a:cubicBezTo>
                <a:cubicBezTo>
                  <a:pt x="8294370" y="4397502"/>
                  <a:pt x="8322945" y="4376928"/>
                  <a:pt x="8341995" y="4349496"/>
                </a:cubicBezTo>
                <a:cubicBezTo>
                  <a:pt x="8361045" y="4322064"/>
                  <a:pt x="8370570" y="4293108"/>
                  <a:pt x="8370570" y="4262628"/>
                </a:cubicBezTo>
                <a:cubicBezTo>
                  <a:pt x="8370570" y="4215384"/>
                  <a:pt x="8354568" y="4179570"/>
                  <a:pt x="8322564" y="4155186"/>
                </a:cubicBezTo>
                <a:cubicBezTo>
                  <a:pt x="8290560" y="4130802"/>
                  <a:pt x="8249412" y="4118610"/>
                  <a:pt x="8199120" y="4118610"/>
                </a:cubicBezTo>
                <a:cubicBezTo>
                  <a:pt x="8144256" y="4118610"/>
                  <a:pt x="8100060" y="4132707"/>
                  <a:pt x="8066532" y="4160901"/>
                </a:cubicBezTo>
                <a:cubicBezTo>
                  <a:pt x="8033004" y="4189095"/>
                  <a:pt x="8016240" y="4226814"/>
                  <a:pt x="8016240" y="4274058"/>
                </a:cubicBezTo>
                <a:cubicBezTo>
                  <a:pt x="8016240" y="4316730"/>
                  <a:pt x="8029194" y="4351782"/>
                  <a:pt x="8055102" y="4379214"/>
                </a:cubicBezTo>
                <a:cubicBezTo>
                  <a:pt x="8081010" y="4406646"/>
                  <a:pt x="8113395" y="4426458"/>
                  <a:pt x="8152257" y="4438650"/>
                </a:cubicBezTo>
                <a:cubicBezTo>
                  <a:pt x="8191119" y="4450842"/>
                  <a:pt x="8228838" y="4456938"/>
                  <a:pt x="8265414" y="4456938"/>
                </a:cubicBezTo>
                <a:cubicBezTo>
                  <a:pt x="8309610" y="4456938"/>
                  <a:pt x="8348472" y="4451985"/>
                  <a:pt x="8382000" y="4442079"/>
                </a:cubicBezTo>
                <a:cubicBezTo>
                  <a:pt x="8415528" y="4432173"/>
                  <a:pt x="8442960" y="4418076"/>
                  <a:pt x="8464296" y="4399788"/>
                </a:cubicBezTo>
                <a:cubicBezTo>
                  <a:pt x="8484108" y="4383024"/>
                  <a:pt x="8502015" y="4361307"/>
                  <a:pt x="8518016" y="4334637"/>
                </a:cubicBezTo>
                <a:cubicBezTo>
                  <a:pt x="8534018" y="4307967"/>
                  <a:pt x="8549640" y="4275582"/>
                  <a:pt x="8564880" y="4237482"/>
                </a:cubicBezTo>
                <a:lnTo>
                  <a:pt x="8651748" y="3992880"/>
                </a:lnTo>
                <a:lnTo>
                  <a:pt x="8974074" y="3087624"/>
                </a:lnTo>
                <a:cubicBezTo>
                  <a:pt x="8998458" y="3020568"/>
                  <a:pt x="9023604" y="2972943"/>
                  <a:pt x="9049512" y="2944749"/>
                </a:cubicBezTo>
                <a:cubicBezTo>
                  <a:pt x="9075419" y="2916555"/>
                  <a:pt x="9102851" y="2898648"/>
                  <a:pt x="9131808" y="2891028"/>
                </a:cubicBezTo>
                <a:lnTo>
                  <a:pt x="9131808" y="2845308"/>
                </a:lnTo>
                <a:cubicBezTo>
                  <a:pt x="9111996" y="2846832"/>
                  <a:pt x="9085326" y="2848356"/>
                  <a:pt x="9051797" y="2849880"/>
                </a:cubicBezTo>
                <a:cubicBezTo>
                  <a:pt x="9018269" y="2851404"/>
                  <a:pt x="8986265" y="2852166"/>
                  <a:pt x="8955786" y="2852166"/>
                </a:cubicBezTo>
                <a:cubicBezTo>
                  <a:pt x="8935974" y="2852166"/>
                  <a:pt x="8913114" y="2851785"/>
                  <a:pt x="8887206" y="2851023"/>
                </a:cubicBezTo>
                <a:cubicBezTo>
                  <a:pt x="8861298" y="2850261"/>
                  <a:pt x="8835390" y="2849499"/>
                  <a:pt x="8809482" y="2848737"/>
                </a:cubicBezTo>
                <a:cubicBezTo>
                  <a:pt x="8783574" y="2847975"/>
                  <a:pt x="8758428" y="2846832"/>
                  <a:pt x="8734044" y="2845308"/>
                </a:cubicBezTo>
                <a:lnTo>
                  <a:pt x="8734044" y="2891028"/>
                </a:lnTo>
                <a:cubicBezTo>
                  <a:pt x="8784336" y="2894076"/>
                  <a:pt x="8823960" y="2908935"/>
                  <a:pt x="8852916" y="2935605"/>
                </a:cubicBezTo>
                <a:cubicBezTo>
                  <a:pt x="8881872" y="2962275"/>
                  <a:pt x="8898636" y="3001899"/>
                  <a:pt x="8903208" y="3054477"/>
                </a:cubicBezTo>
                <a:cubicBezTo>
                  <a:pt x="8907780" y="3107055"/>
                  <a:pt x="8895588" y="3174492"/>
                  <a:pt x="8866632" y="3256788"/>
                </a:cubicBezTo>
                <a:lnTo>
                  <a:pt x="8709628" y="3695975"/>
                </a:lnTo>
                <a:lnTo>
                  <a:pt x="8430006" y="3021330"/>
                </a:lnTo>
                <a:cubicBezTo>
                  <a:pt x="8411718" y="2978658"/>
                  <a:pt x="8407527" y="2948559"/>
                  <a:pt x="8417432" y="2931033"/>
                </a:cubicBezTo>
                <a:cubicBezTo>
                  <a:pt x="8427338" y="2913507"/>
                  <a:pt x="8445626" y="2902839"/>
                  <a:pt x="8472297" y="2899029"/>
                </a:cubicBezTo>
                <a:cubicBezTo>
                  <a:pt x="8498966" y="2895219"/>
                  <a:pt x="8527542" y="2893314"/>
                  <a:pt x="8558022" y="2893314"/>
                </a:cubicBezTo>
                <a:lnTo>
                  <a:pt x="8558022" y="2845308"/>
                </a:lnTo>
                <a:cubicBezTo>
                  <a:pt x="8512302" y="2848356"/>
                  <a:pt x="8463534" y="2851404"/>
                  <a:pt x="8411718" y="2854452"/>
                </a:cubicBezTo>
                <a:cubicBezTo>
                  <a:pt x="8359902" y="2857500"/>
                  <a:pt x="8302752" y="2859024"/>
                  <a:pt x="8240268" y="2859024"/>
                </a:cubicBezTo>
                <a:cubicBezTo>
                  <a:pt x="8189976" y="2859024"/>
                  <a:pt x="8137779" y="2857881"/>
                  <a:pt x="8083677" y="2855595"/>
                </a:cubicBezTo>
                <a:cubicBezTo>
                  <a:pt x="8029575" y="2853309"/>
                  <a:pt x="7977378" y="2849880"/>
                  <a:pt x="7927086" y="2845308"/>
                </a:cubicBezTo>
                <a:close/>
                <a:moveTo>
                  <a:pt x="10950321" y="2820162"/>
                </a:moveTo>
                <a:cubicBezTo>
                  <a:pt x="10903078" y="2830830"/>
                  <a:pt x="10851642" y="2838831"/>
                  <a:pt x="10796015" y="2844165"/>
                </a:cubicBezTo>
                <a:cubicBezTo>
                  <a:pt x="10740390" y="2849499"/>
                  <a:pt x="10680572" y="2852166"/>
                  <a:pt x="10616565" y="2852166"/>
                </a:cubicBezTo>
                <a:cubicBezTo>
                  <a:pt x="10570844" y="2852166"/>
                  <a:pt x="10523601" y="2849880"/>
                  <a:pt x="10474833" y="2845308"/>
                </a:cubicBezTo>
                <a:lnTo>
                  <a:pt x="10474833" y="2893314"/>
                </a:lnTo>
                <a:cubicBezTo>
                  <a:pt x="10531220" y="2893314"/>
                  <a:pt x="10569701" y="2909697"/>
                  <a:pt x="10590276" y="2942463"/>
                </a:cubicBezTo>
                <a:cubicBezTo>
                  <a:pt x="10610850" y="2975229"/>
                  <a:pt x="10621137" y="3025902"/>
                  <a:pt x="10621137" y="3094482"/>
                </a:cubicBezTo>
                <a:lnTo>
                  <a:pt x="10621137" y="3672840"/>
                </a:lnTo>
                <a:cubicBezTo>
                  <a:pt x="10621137" y="3747516"/>
                  <a:pt x="10626471" y="3808476"/>
                  <a:pt x="10637139" y="3855720"/>
                </a:cubicBezTo>
                <a:cubicBezTo>
                  <a:pt x="10647806" y="3902964"/>
                  <a:pt x="10666094" y="3941064"/>
                  <a:pt x="10692003" y="3970020"/>
                </a:cubicBezTo>
                <a:cubicBezTo>
                  <a:pt x="10714862" y="3995928"/>
                  <a:pt x="10746105" y="4017264"/>
                  <a:pt x="10785729" y="4034028"/>
                </a:cubicBezTo>
                <a:cubicBezTo>
                  <a:pt x="10825353" y="4050792"/>
                  <a:pt x="10877169" y="4059174"/>
                  <a:pt x="10941176" y="4059174"/>
                </a:cubicBezTo>
                <a:cubicBezTo>
                  <a:pt x="11020424" y="4059174"/>
                  <a:pt x="11092433" y="4042791"/>
                  <a:pt x="11157204" y="4010025"/>
                </a:cubicBezTo>
                <a:cubicBezTo>
                  <a:pt x="11221974" y="3977259"/>
                  <a:pt x="11272647" y="3922776"/>
                  <a:pt x="11309222" y="3846576"/>
                </a:cubicBezTo>
                <a:lnTo>
                  <a:pt x="11309222" y="4052316"/>
                </a:lnTo>
                <a:cubicBezTo>
                  <a:pt x="11357992" y="4040124"/>
                  <a:pt x="11409807" y="4031742"/>
                  <a:pt x="11464671" y="4027170"/>
                </a:cubicBezTo>
                <a:cubicBezTo>
                  <a:pt x="11519535" y="4022598"/>
                  <a:pt x="11578971" y="4020312"/>
                  <a:pt x="11642979" y="4020312"/>
                </a:cubicBezTo>
                <a:cubicBezTo>
                  <a:pt x="11690222" y="4020312"/>
                  <a:pt x="11737467" y="4022598"/>
                  <a:pt x="11784711" y="4027170"/>
                </a:cubicBezTo>
                <a:lnTo>
                  <a:pt x="11784711" y="3979164"/>
                </a:lnTo>
                <a:cubicBezTo>
                  <a:pt x="11729847" y="3979164"/>
                  <a:pt x="11691747" y="3962781"/>
                  <a:pt x="11670411" y="3930015"/>
                </a:cubicBezTo>
                <a:cubicBezTo>
                  <a:pt x="11649074" y="3897249"/>
                  <a:pt x="11638407" y="3846576"/>
                  <a:pt x="11638407" y="3777996"/>
                </a:cubicBezTo>
                <a:lnTo>
                  <a:pt x="11638407" y="2820162"/>
                </a:lnTo>
                <a:cubicBezTo>
                  <a:pt x="11591163" y="2830830"/>
                  <a:pt x="11539728" y="2838831"/>
                  <a:pt x="11484101" y="2844165"/>
                </a:cubicBezTo>
                <a:cubicBezTo>
                  <a:pt x="11428476" y="2849499"/>
                  <a:pt x="11368658" y="2852166"/>
                  <a:pt x="11304651" y="2852166"/>
                </a:cubicBezTo>
                <a:cubicBezTo>
                  <a:pt x="11258930" y="2852166"/>
                  <a:pt x="11211687" y="2849880"/>
                  <a:pt x="11162919" y="2845308"/>
                </a:cubicBezTo>
                <a:lnTo>
                  <a:pt x="11162919" y="2893314"/>
                </a:lnTo>
                <a:cubicBezTo>
                  <a:pt x="11219306" y="2893314"/>
                  <a:pt x="11257787" y="2909697"/>
                  <a:pt x="11278362" y="2942463"/>
                </a:cubicBezTo>
                <a:cubicBezTo>
                  <a:pt x="11298936" y="2975229"/>
                  <a:pt x="11309222" y="3025902"/>
                  <a:pt x="11309222" y="3094482"/>
                </a:cubicBezTo>
                <a:lnTo>
                  <a:pt x="11309222" y="3693414"/>
                </a:lnTo>
                <a:cubicBezTo>
                  <a:pt x="11309222" y="3743706"/>
                  <a:pt x="11298936" y="3789045"/>
                  <a:pt x="11278362" y="3829431"/>
                </a:cubicBezTo>
                <a:cubicBezTo>
                  <a:pt x="11257787" y="3869817"/>
                  <a:pt x="11231118" y="3901440"/>
                  <a:pt x="11198351" y="3924300"/>
                </a:cubicBezTo>
                <a:cubicBezTo>
                  <a:pt x="11165586" y="3947160"/>
                  <a:pt x="11128629" y="3958590"/>
                  <a:pt x="11087480" y="3958590"/>
                </a:cubicBezTo>
                <a:cubicBezTo>
                  <a:pt x="11049381" y="3958590"/>
                  <a:pt x="11020424" y="3950589"/>
                  <a:pt x="11000612" y="3934587"/>
                </a:cubicBezTo>
                <a:cubicBezTo>
                  <a:pt x="10980801" y="3918585"/>
                  <a:pt x="10967465" y="3896106"/>
                  <a:pt x="10960608" y="3867150"/>
                </a:cubicBezTo>
                <a:cubicBezTo>
                  <a:pt x="10953750" y="3838194"/>
                  <a:pt x="10950321" y="3804666"/>
                  <a:pt x="10950321" y="3766566"/>
                </a:cubicBezTo>
                <a:close/>
                <a:moveTo>
                  <a:pt x="9794367" y="2813304"/>
                </a:moveTo>
                <a:cubicBezTo>
                  <a:pt x="9686163" y="2813304"/>
                  <a:pt x="9589769" y="2833878"/>
                  <a:pt x="9505188" y="2875026"/>
                </a:cubicBezTo>
                <a:cubicBezTo>
                  <a:pt x="9420606" y="2916174"/>
                  <a:pt x="9354312" y="2982468"/>
                  <a:pt x="9306306" y="3073908"/>
                </a:cubicBezTo>
                <a:cubicBezTo>
                  <a:pt x="9258299" y="3165348"/>
                  <a:pt x="9234297" y="3286506"/>
                  <a:pt x="9234297" y="3437382"/>
                </a:cubicBezTo>
                <a:cubicBezTo>
                  <a:pt x="9234297" y="3588258"/>
                  <a:pt x="9258299" y="3709035"/>
                  <a:pt x="9306306" y="3799713"/>
                </a:cubicBezTo>
                <a:cubicBezTo>
                  <a:pt x="9354312" y="3890391"/>
                  <a:pt x="9420606" y="3956304"/>
                  <a:pt x="9505188" y="3997452"/>
                </a:cubicBezTo>
                <a:cubicBezTo>
                  <a:pt x="9589769" y="4038600"/>
                  <a:pt x="9686163" y="4059174"/>
                  <a:pt x="9794367" y="4059174"/>
                </a:cubicBezTo>
                <a:cubicBezTo>
                  <a:pt x="9905619" y="4059174"/>
                  <a:pt x="10003155" y="4038600"/>
                  <a:pt x="10086975" y="3997452"/>
                </a:cubicBezTo>
                <a:cubicBezTo>
                  <a:pt x="10170795" y="3956304"/>
                  <a:pt x="10236326" y="3890391"/>
                  <a:pt x="10283571" y="3799713"/>
                </a:cubicBezTo>
                <a:cubicBezTo>
                  <a:pt x="10330815" y="3709035"/>
                  <a:pt x="10354437" y="3588258"/>
                  <a:pt x="10354437" y="3437382"/>
                </a:cubicBezTo>
                <a:cubicBezTo>
                  <a:pt x="10354437" y="3286506"/>
                  <a:pt x="10330815" y="3165348"/>
                  <a:pt x="10283571" y="3073908"/>
                </a:cubicBezTo>
                <a:cubicBezTo>
                  <a:pt x="10236326" y="2982468"/>
                  <a:pt x="10170795" y="2916174"/>
                  <a:pt x="10086975" y="2875026"/>
                </a:cubicBezTo>
                <a:cubicBezTo>
                  <a:pt x="10003155" y="2833878"/>
                  <a:pt x="9905619" y="2813304"/>
                  <a:pt x="9794367" y="2813304"/>
                </a:cubicBezTo>
                <a:close/>
                <a:moveTo>
                  <a:pt x="5587746" y="2813304"/>
                </a:moveTo>
                <a:cubicBezTo>
                  <a:pt x="5506974" y="2813304"/>
                  <a:pt x="5433822" y="2829306"/>
                  <a:pt x="5368291" y="2861310"/>
                </a:cubicBezTo>
                <a:cubicBezTo>
                  <a:pt x="5302759" y="2893314"/>
                  <a:pt x="5250943" y="2948178"/>
                  <a:pt x="5212843" y="3025902"/>
                </a:cubicBezTo>
                <a:lnTo>
                  <a:pt x="5212843" y="2820162"/>
                </a:lnTo>
                <a:cubicBezTo>
                  <a:pt x="5165599" y="2830830"/>
                  <a:pt x="5114164" y="2838831"/>
                  <a:pt x="5058537" y="2844165"/>
                </a:cubicBezTo>
                <a:cubicBezTo>
                  <a:pt x="5002911" y="2849499"/>
                  <a:pt x="4943094" y="2852166"/>
                  <a:pt x="4879087" y="2852166"/>
                </a:cubicBezTo>
                <a:cubicBezTo>
                  <a:pt x="4833367" y="2852166"/>
                  <a:pt x="4786123" y="2849880"/>
                  <a:pt x="4737354" y="2845308"/>
                </a:cubicBezTo>
                <a:lnTo>
                  <a:pt x="4737354" y="2893314"/>
                </a:lnTo>
                <a:cubicBezTo>
                  <a:pt x="4793743" y="2893314"/>
                  <a:pt x="4832224" y="2909697"/>
                  <a:pt x="4852797" y="2942463"/>
                </a:cubicBezTo>
                <a:cubicBezTo>
                  <a:pt x="4873371" y="2975229"/>
                  <a:pt x="4883659" y="3025902"/>
                  <a:pt x="4883659" y="3094482"/>
                </a:cubicBezTo>
                <a:lnTo>
                  <a:pt x="4883659" y="3814572"/>
                </a:lnTo>
                <a:cubicBezTo>
                  <a:pt x="4883659" y="3878580"/>
                  <a:pt x="4872610" y="3922014"/>
                  <a:pt x="4850511" y="3944874"/>
                </a:cubicBezTo>
                <a:cubicBezTo>
                  <a:pt x="4828414" y="3967734"/>
                  <a:pt x="4790694" y="3979164"/>
                  <a:pt x="4737354" y="3979164"/>
                </a:cubicBezTo>
                <a:lnTo>
                  <a:pt x="4737354" y="4027170"/>
                </a:lnTo>
                <a:cubicBezTo>
                  <a:pt x="4767835" y="4025646"/>
                  <a:pt x="4813555" y="4023741"/>
                  <a:pt x="4874515" y="4021455"/>
                </a:cubicBezTo>
                <a:cubicBezTo>
                  <a:pt x="4935475" y="4019169"/>
                  <a:pt x="4994911" y="4018026"/>
                  <a:pt x="5052822" y="4018026"/>
                </a:cubicBezTo>
                <a:cubicBezTo>
                  <a:pt x="5109211" y="4018026"/>
                  <a:pt x="5163693" y="4019169"/>
                  <a:pt x="5216271" y="4021455"/>
                </a:cubicBezTo>
                <a:cubicBezTo>
                  <a:pt x="5268850" y="4023741"/>
                  <a:pt x="5308854" y="4025646"/>
                  <a:pt x="5336286" y="4027170"/>
                </a:cubicBezTo>
                <a:lnTo>
                  <a:pt x="5336286" y="3979164"/>
                </a:lnTo>
                <a:cubicBezTo>
                  <a:pt x="5292090" y="3979164"/>
                  <a:pt x="5260468" y="3967734"/>
                  <a:pt x="5241418" y="3944874"/>
                </a:cubicBezTo>
                <a:cubicBezTo>
                  <a:pt x="5222368" y="3922014"/>
                  <a:pt x="5212843" y="3878580"/>
                  <a:pt x="5212843" y="3814572"/>
                </a:cubicBezTo>
                <a:lnTo>
                  <a:pt x="5212843" y="3179064"/>
                </a:lnTo>
                <a:cubicBezTo>
                  <a:pt x="5212843" y="3128772"/>
                  <a:pt x="5223129" y="3083433"/>
                  <a:pt x="5243703" y="3043047"/>
                </a:cubicBezTo>
                <a:cubicBezTo>
                  <a:pt x="5264277" y="3002661"/>
                  <a:pt x="5291710" y="2971038"/>
                  <a:pt x="5326000" y="2948178"/>
                </a:cubicBezTo>
                <a:cubicBezTo>
                  <a:pt x="5360290" y="2925318"/>
                  <a:pt x="5398009" y="2913888"/>
                  <a:pt x="5439157" y="2913888"/>
                </a:cubicBezTo>
                <a:cubicBezTo>
                  <a:pt x="5478780" y="2913888"/>
                  <a:pt x="5508498" y="2921889"/>
                  <a:pt x="5528311" y="2937891"/>
                </a:cubicBezTo>
                <a:cubicBezTo>
                  <a:pt x="5548122" y="2953893"/>
                  <a:pt x="5561838" y="2975991"/>
                  <a:pt x="5569458" y="3004185"/>
                </a:cubicBezTo>
                <a:cubicBezTo>
                  <a:pt x="5577078" y="3032379"/>
                  <a:pt x="5580888" y="3065526"/>
                  <a:pt x="5580888" y="3103626"/>
                </a:cubicBezTo>
                <a:lnTo>
                  <a:pt x="5580888" y="3814572"/>
                </a:lnTo>
                <a:cubicBezTo>
                  <a:pt x="5580888" y="3878580"/>
                  <a:pt x="5571744" y="3922014"/>
                  <a:pt x="5553457" y="3944874"/>
                </a:cubicBezTo>
                <a:cubicBezTo>
                  <a:pt x="5535168" y="3967734"/>
                  <a:pt x="5503164" y="3979164"/>
                  <a:pt x="5457444" y="3979164"/>
                </a:cubicBezTo>
                <a:lnTo>
                  <a:pt x="5457444" y="4027170"/>
                </a:lnTo>
                <a:cubicBezTo>
                  <a:pt x="5486400" y="4025646"/>
                  <a:pt x="5528691" y="4023741"/>
                  <a:pt x="5584317" y="4021455"/>
                </a:cubicBezTo>
                <a:cubicBezTo>
                  <a:pt x="5639943" y="4019169"/>
                  <a:pt x="5696712" y="4018026"/>
                  <a:pt x="5754624" y="4018026"/>
                </a:cubicBezTo>
                <a:cubicBezTo>
                  <a:pt x="5811012" y="4018026"/>
                  <a:pt x="5868162" y="4019169"/>
                  <a:pt x="5926074" y="4021455"/>
                </a:cubicBezTo>
                <a:cubicBezTo>
                  <a:pt x="5983986" y="4023741"/>
                  <a:pt x="6027420" y="4025646"/>
                  <a:pt x="6056376" y="4027170"/>
                </a:cubicBezTo>
                <a:lnTo>
                  <a:pt x="6056376" y="3979164"/>
                </a:lnTo>
                <a:cubicBezTo>
                  <a:pt x="6003036" y="3979164"/>
                  <a:pt x="5965317" y="3967734"/>
                  <a:pt x="5943219" y="3944874"/>
                </a:cubicBezTo>
                <a:cubicBezTo>
                  <a:pt x="5921121" y="3922014"/>
                  <a:pt x="5910072" y="3878580"/>
                  <a:pt x="5910072" y="3814572"/>
                </a:cubicBezTo>
                <a:lnTo>
                  <a:pt x="5910072" y="3199638"/>
                </a:lnTo>
                <a:cubicBezTo>
                  <a:pt x="5910072" y="3121914"/>
                  <a:pt x="5904358" y="3060192"/>
                  <a:pt x="5892927" y="3014472"/>
                </a:cubicBezTo>
                <a:cubicBezTo>
                  <a:pt x="5881497" y="2968752"/>
                  <a:pt x="5863590" y="2931414"/>
                  <a:pt x="5839207" y="2902458"/>
                </a:cubicBezTo>
                <a:cubicBezTo>
                  <a:pt x="5816346" y="2875026"/>
                  <a:pt x="5784723" y="2853309"/>
                  <a:pt x="5744337" y="2837307"/>
                </a:cubicBezTo>
                <a:cubicBezTo>
                  <a:pt x="5703951" y="2821305"/>
                  <a:pt x="5651754" y="2813304"/>
                  <a:pt x="5587746" y="2813304"/>
                </a:cubicBezTo>
                <a:close/>
                <a:moveTo>
                  <a:pt x="4102608" y="2813304"/>
                </a:moveTo>
                <a:cubicBezTo>
                  <a:pt x="4032505" y="2813304"/>
                  <a:pt x="3967354" y="2820162"/>
                  <a:pt x="3907155" y="2833878"/>
                </a:cubicBezTo>
                <a:cubicBezTo>
                  <a:pt x="3846958" y="2847594"/>
                  <a:pt x="3795523" y="2866644"/>
                  <a:pt x="3752851" y="2891028"/>
                </a:cubicBezTo>
                <a:cubicBezTo>
                  <a:pt x="3713227" y="2916936"/>
                  <a:pt x="3682365" y="2944368"/>
                  <a:pt x="3660267" y="2973324"/>
                </a:cubicBezTo>
                <a:cubicBezTo>
                  <a:pt x="3638170" y="3002280"/>
                  <a:pt x="3627120" y="3038856"/>
                  <a:pt x="3627120" y="3083052"/>
                </a:cubicBezTo>
                <a:cubicBezTo>
                  <a:pt x="3627120" y="3131820"/>
                  <a:pt x="3641217" y="3173349"/>
                  <a:pt x="3669412" y="3207639"/>
                </a:cubicBezTo>
                <a:cubicBezTo>
                  <a:pt x="3697606" y="3241929"/>
                  <a:pt x="3739135" y="3259074"/>
                  <a:pt x="3793998" y="3259074"/>
                </a:cubicBezTo>
                <a:cubicBezTo>
                  <a:pt x="3842766" y="3259074"/>
                  <a:pt x="3885057" y="3243834"/>
                  <a:pt x="3920872" y="3213354"/>
                </a:cubicBezTo>
                <a:cubicBezTo>
                  <a:pt x="3956686" y="3182874"/>
                  <a:pt x="3974592" y="3141726"/>
                  <a:pt x="3974592" y="3089910"/>
                </a:cubicBezTo>
                <a:cubicBezTo>
                  <a:pt x="3974592" y="3050286"/>
                  <a:pt x="3962781" y="3014853"/>
                  <a:pt x="3939160" y="2983611"/>
                </a:cubicBezTo>
                <a:cubicBezTo>
                  <a:pt x="3915537" y="2952369"/>
                  <a:pt x="3882390" y="2929128"/>
                  <a:pt x="3839719" y="2913888"/>
                </a:cubicBezTo>
                <a:cubicBezTo>
                  <a:pt x="3859530" y="2894076"/>
                  <a:pt x="3884677" y="2879979"/>
                  <a:pt x="3915156" y="2871597"/>
                </a:cubicBezTo>
                <a:cubicBezTo>
                  <a:pt x="3945636" y="2863215"/>
                  <a:pt x="3976116" y="2859024"/>
                  <a:pt x="4006597" y="2859024"/>
                </a:cubicBezTo>
                <a:cubicBezTo>
                  <a:pt x="4049269" y="2859024"/>
                  <a:pt x="4083939" y="2867406"/>
                  <a:pt x="4110609" y="2884170"/>
                </a:cubicBezTo>
                <a:cubicBezTo>
                  <a:pt x="4137280" y="2900934"/>
                  <a:pt x="4157092" y="2924937"/>
                  <a:pt x="4170046" y="2956179"/>
                </a:cubicBezTo>
                <a:cubicBezTo>
                  <a:pt x="4183000" y="2987421"/>
                  <a:pt x="4189477" y="3022854"/>
                  <a:pt x="4189477" y="3062478"/>
                </a:cubicBezTo>
                <a:lnTo>
                  <a:pt x="4189477" y="3240786"/>
                </a:lnTo>
                <a:cubicBezTo>
                  <a:pt x="4189477" y="3275838"/>
                  <a:pt x="4174618" y="3304413"/>
                  <a:pt x="4144899" y="3326511"/>
                </a:cubicBezTo>
                <a:cubicBezTo>
                  <a:pt x="4115181" y="3348609"/>
                  <a:pt x="4076320" y="3367659"/>
                  <a:pt x="4028314" y="3383661"/>
                </a:cubicBezTo>
                <a:cubicBezTo>
                  <a:pt x="3980307" y="3399663"/>
                  <a:pt x="3930016" y="3416046"/>
                  <a:pt x="3877438" y="3432810"/>
                </a:cubicBezTo>
                <a:cubicBezTo>
                  <a:pt x="3824860" y="3449574"/>
                  <a:pt x="3774948" y="3470910"/>
                  <a:pt x="3727705" y="3496818"/>
                </a:cubicBezTo>
                <a:cubicBezTo>
                  <a:pt x="3680461" y="3522726"/>
                  <a:pt x="3641979" y="3556254"/>
                  <a:pt x="3612261" y="3597402"/>
                </a:cubicBezTo>
                <a:cubicBezTo>
                  <a:pt x="3582544" y="3638550"/>
                  <a:pt x="3567685" y="3691890"/>
                  <a:pt x="3567685" y="3757422"/>
                </a:cubicBezTo>
                <a:cubicBezTo>
                  <a:pt x="3567685" y="3809238"/>
                  <a:pt x="3578353" y="3856863"/>
                  <a:pt x="3599688" y="3900297"/>
                </a:cubicBezTo>
                <a:cubicBezTo>
                  <a:pt x="3621025" y="3943731"/>
                  <a:pt x="3654552" y="3978402"/>
                  <a:pt x="3700273" y="4004310"/>
                </a:cubicBezTo>
                <a:cubicBezTo>
                  <a:pt x="3745992" y="4030218"/>
                  <a:pt x="3803142" y="4043172"/>
                  <a:pt x="3871723" y="4043172"/>
                </a:cubicBezTo>
                <a:cubicBezTo>
                  <a:pt x="3946399" y="4043172"/>
                  <a:pt x="4009645" y="4026789"/>
                  <a:pt x="4061461" y="3994023"/>
                </a:cubicBezTo>
                <a:cubicBezTo>
                  <a:pt x="4113276" y="3961257"/>
                  <a:pt x="4157472" y="3915918"/>
                  <a:pt x="4194049" y="3858006"/>
                </a:cubicBezTo>
                <a:cubicBezTo>
                  <a:pt x="4194049" y="3894582"/>
                  <a:pt x="4201287" y="3926586"/>
                  <a:pt x="4215765" y="3954018"/>
                </a:cubicBezTo>
                <a:cubicBezTo>
                  <a:pt x="4230243" y="3981450"/>
                  <a:pt x="4254246" y="4003167"/>
                  <a:pt x="4287775" y="4019169"/>
                </a:cubicBezTo>
                <a:cubicBezTo>
                  <a:pt x="4321302" y="4035171"/>
                  <a:pt x="4366261" y="4043172"/>
                  <a:pt x="4422648" y="4043172"/>
                </a:cubicBezTo>
                <a:cubicBezTo>
                  <a:pt x="4474464" y="4043172"/>
                  <a:pt x="4521327" y="4035933"/>
                  <a:pt x="4563238" y="4021455"/>
                </a:cubicBezTo>
                <a:cubicBezTo>
                  <a:pt x="4605147" y="4006977"/>
                  <a:pt x="4642104" y="3986022"/>
                  <a:pt x="4674108" y="3958590"/>
                </a:cubicBezTo>
                <a:lnTo>
                  <a:pt x="4651249" y="3919728"/>
                </a:lnTo>
                <a:cubicBezTo>
                  <a:pt x="4636009" y="3930396"/>
                  <a:pt x="4621911" y="3939540"/>
                  <a:pt x="4608957" y="3947160"/>
                </a:cubicBezTo>
                <a:cubicBezTo>
                  <a:pt x="4596004" y="3954780"/>
                  <a:pt x="4582668" y="3958590"/>
                  <a:pt x="4568952" y="3958590"/>
                </a:cubicBezTo>
                <a:cubicBezTo>
                  <a:pt x="4550665" y="3958590"/>
                  <a:pt x="4537710" y="3951351"/>
                  <a:pt x="4530090" y="3936873"/>
                </a:cubicBezTo>
                <a:cubicBezTo>
                  <a:pt x="4522470" y="3922395"/>
                  <a:pt x="4518660" y="3896106"/>
                  <a:pt x="4518660" y="3858006"/>
                </a:cubicBezTo>
                <a:lnTo>
                  <a:pt x="4518660" y="3236214"/>
                </a:lnTo>
                <a:cubicBezTo>
                  <a:pt x="4518660" y="3158490"/>
                  <a:pt x="4513327" y="3094101"/>
                  <a:pt x="4502658" y="3043047"/>
                </a:cubicBezTo>
                <a:cubicBezTo>
                  <a:pt x="4491990" y="2991993"/>
                  <a:pt x="4469131" y="2948940"/>
                  <a:pt x="4434079" y="2913888"/>
                </a:cubicBezTo>
                <a:cubicBezTo>
                  <a:pt x="4395978" y="2875788"/>
                  <a:pt x="4348734" y="2849499"/>
                  <a:pt x="4292347" y="2835021"/>
                </a:cubicBezTo>
                <a:cubicBezTo>
                  <a:pt x="4235958" y="2820543"/>
                  <a:pt x="4172712" y="2813304"/>
                  <a:pt x="4102608" y="2813304"/>
                </a:cubicBezTo>
                <a:close/>
                <a:moveTo>
                  <a:pt x="643890" y="2408682"/>
                </a:moveTo>
                <a:cubicBezTo>
                  <a:pt x="649986" y="2486406"/>
                  <a:pt x="654177" y="2561082"/>
                  <a:pt x="656463" y="2632710"/>
                </a:cubicBezTo>
                <a:cubicBezTo>
                  <a:pt x="658749" y="2704338"/>
                  <a:pt x="659892" y="2759202"/>
                  <a:pt x="659892" y="2797302"/>
                </a:cubicBezTo>
                <a:cubicBezTo>
                  <a:pt x="659892" y="2830830"/>
                  <a:pt x="659511" y="2862834"/>
                  <a:pt x="658749" y="2893314"/>
                </a:cubicBezTo>
                <a:cubicBezTo>
                  <a:pt x="657987" y="2923794"/>
                  <a:pt x="656082" y="2949702"/>
                  <a:pt x="653034" y="2971038"/>
                </a:cubicBezTo>
                <a:lnTo>
                  <a:pt x="705612" y="2971038"/>
                </a:lnTo>
                <a:cubicBezTo>
                  <a:pt x="733044" y="2841498"/>
                  <a:pt x="765048" y="2739771"/>
                  <a:pt x="801624" y="2665857"/>
                </a:cubicBezTo>
                <a:cubicBezTo>
                  <a:pt x="838200" y="2591943"/>
                  <a:pt x="882396" y="2539365"/>
                  <a:pt x="934212" y="2508123"/>
                </a:cubicBezTo>
                <a:cubicBezTo>
                  <a:pt x="986029" y="2476881"/>
                  <a:pt x="1046988" y="2461260"/>
                  <a:pt x="1117092" y="2461260"/>
                </a:cubicBezTo>
                <a:lnTo>
                  <a:pt x="1167384" y="2461260"/>
                </a:lnTo>
                <a:lnTo>
                  <a:pt x="1167384" y="3766566"/>
                </a:lnTo>
                <a:cubicBezTo>
                  <a:pt x="1167384" y="3827526"/>
                  <a:pt x="1161289" y="3873246"/>
                  <a:pt x="1149097" y="3903726"/>
                </a:cubicBezTo>
                <a:cubicBezTo>
                  <a:pt x="1136904" y="3934206"/>
                  <a:pt x="1113282" y="3954399"/>
                  <a:pt x="1078230" y="3964305"/>
                </a:cubicBezTo>
                <a:cubicBezTo>
                  <a:pt x="1043179" y="3974211"/>
                  <a:pt x="991362" y="3979926"/>
                  <a:pt x="922782" y="3981450"/>
                </a:cubicBezTo>
                <a:lnTo>
                  <a:pt x="922782" y="4027170"/>
                </a:lnTo>
                <a:cubicBezTo>
                  <a:pt x="968502" y="4025646"/>
                  <a:pt x="1028700" y="4024122"/>
                  <a:pt x="1103377" y="4022598"/>
                </a:cubicBezTo>
                <a:cubicBezTo>
                  <a:pt x="1178052" y="4021074"/>
                  <a:pt x="1257300" y="4020312"/>
                  <a:pt x="1341120" y="4020312"/>
                </a:cubicBezTo>
                <a:cubicBezTo>
                  <a:pt x="1426464" y="4020312"/>
                  <a:pt x="1508379" y="4021074"/>
                  <a:pt x="1586865" y="4022598"/>
                </a:cubicBezTo>
                <a:cubicBezTo>
                  <a:pt x="1665352" y="4024122"/>
                  <a:pt x="1728216" y="4025646"/>
                  <a:pt x="1775461" y="4027170"/>
                </a:cubicBezTo>
                <a:lnTo>
                  <a:pt x="1775461" y="3981450"/>
                </a:lnTo>
                <a:cubicBezTo>
                  <a:pt x="1708404" y="3979926"/>
                  <a:pt x="1657350" y="3974211"/>
                  <a:pt x="1622298" y="3964305"/>
                </a:cubicBezTo>
                <a:cubicBezTo>
                  <a:pt x="1587246" y="3954399"/>
                  <a:pt x="1563243" y="3934206"/>
                  <a:pt x="1550290" y="3903726"/>
                </a:cubicBezTo>
                <a:cubicBezTo>
                  <a:pt x="1537336" y="3873246"/>
                  <a:pt x="1530858" y="3827526"/>
                  <a:pt x="1530858" y="3766566"/>
                </a:cubicBezTo>
                <a:lnTo>
                  <a:pt x="1530858" y="2461260"/>
                </a:lnTo>
                <a:lnTo>
                  <a:pt x="1583436" y="2461260"/>
                </a:lnTo>
                <a:cubicBezTo>
                  <a:pt x="1653540" y="2461260"/>
                  <a:pt x="1714500" y="2476881"/>
                  <a:pt x="1766316" y="2508123"/>
                </a:cubicBezTo>
                <a:cubicBezTo>
                  <a:pt x="1818133" y="2539365"/>
                  <a:pt x="1862710" y="2592324"/>
                  <a:pt x="1900047" y="2667000"/>
                </a:cubicBezTo>
                <a:cubicBezTo>
                  <a:pt x="1937385" y="2741676"/>
                  <a:pt x="1968246" y="2843022"/>
                  <a:pt x="1992630" y="2971038"/>
                </a:cubicBezTo>
                <a:lnTo>
                  <a:pt x="2045208" y="2971038"/>
                </a:lnTo>
                <a:cubicBezTo>
                  <a:pt x="2043684" y="2949702"/>
                  <a:pt x="2042161" y="2923794"/>
                  <a:pt x="2040636" y="2893314"/>
                </a:cubicBezTo>
                <a:cubicBezTo>
                  <a:pt x="2039112" y="2862834"/>
                  <a:pt x="2038350" y="2830830"/>
                  <a:pt x="2038350" y="2797302"/>
                </a:cubicBezTo>
                <a:cubicBezTo>
                  <a:pt x="2038350" y="2759202"/>
                  <a:pt x="2039493" y="2704338"/>
                  <a:pt x="2041779" y="2632710"/>
                </a:cubicBezTo>
                <a:cubicBezTo>
                  <a:pt x="2044066" y="2561082"/>
                  <a:pt x="2048257" y="2486406"/>
                  <a:pt x="2054353" y="2408682"/>
                </a:cubicBezTo>
                <a:cubicBezTo>
                  <a:pt x="1987296" y="2410206"/>
                  <a:pt x="1911858" y="2411730"/>
                  <a:pt x="1828039" y="2413254"/>
                </a:cubicBezTo>
                <a:cubicBezTo>
                  <a:pt x="1744218" y="2414778"/>
                  <a:pt x="1660779" y="2415540"/>
                  <a:pt x="1577721" y="2415540"/>
                </a:cubicBezTo>
                <a:cubicBezTo>
                  <a:pt x="1494664" y="2415540"/>
                  <a:pt x="1418844" y="2415540"/>
                  <a:pt x="1350264" y="2415540"/>
                </a:cubicBezTo>
                <a:cubicBezTo>
                  <a:pt x="1283208" y="2415540"/>
                  <a:pt x="1207770" y="2415540"/>
                  <a:pt x="1123950" y="2415540"/>
                </a:cubicBezTo>
                <a:cubicBezTo>
                  <a:pt x="1040130" y="2415540"/>
                  <a:pt x="956691" y="2414778"/>
                  <a:pt x="873633" y="2413254"/>
                </a:cubicBezTo>
                <a:cubicBezTo>
                  <a:pt x="790575" y="2411730"/>
                  <a:pt x="713994" y="2410206"/>
                  <a:pt x="643890" y="2408682"/>
                </a:cubicBezTo>
                <a:close/>
                <a:moveTo>
                  <a:pt x="2629662" y="2239518"/>
                </a:moveTo>
                <a:cubicBezTo>
                  <a:pt x="2582419" y="2250186"/>
                  <a:pt x="2530603" y="2258187"/>
                  <a:pt x="2474214" y="2263521"/>
                </a:cubicBezTo>
                <a:cubicBezTo>
                  <a:pt x="2417827" y="2268855"/>
                  <a:pt x="2358391" y="2271522"/>
                  <a:pt x="2295906" y="2271522"/>
                </a:cubicBezTo>
                <a:cubicBezTo>
                  <a:pt x="2250187" y="2271522"/>
                  <a:pt x="2202942" y="2269236"/>
                  <a:pt x="2154174" y="2264664"/>
                </a:cubicBezTo>
                <a:lnTo>
                  <a:pt x="2154174" y="2312670"/>
                </a:lnTo>
                <a:cubicBezTo>
                  <a:pt x="2210562" y="2312670"/>
                  <a:pt x="2249044" y="2329053"/>
                  <a:pt x="2269618" y="2361819"/>
                </a:cubicBezTo>
                <a:cubicBezTo>
                  <a:pt x="2290192" y="2394585"/>
                  <a:pt x="2300478" y="2445258"/>
                  <a:pt x="2300478" y="2513838"/>
                </a:cubicBezTo>
                <a:lnTo>
                  <a:pt x="2300478" y="3814572"/>
                </a:lnTo>
                <a:cubicBezTo>
                  <a:pt x="2300478" y="3878580"/>
                  <a:pt x="2289429" y="3922014"/>
                  <a:pt x="2267332" y="3944874"/>
                </a:cubicBezTo>
                <a:cubicBezTo>
                  <a:pt x="2245233" y="3967734"/>
                  <a:pt x="2207515" y="3979164"/>
                  <a:pt x="2154174" y="3979164"/>
                </a:cubicBezTo>
                <a:lnTo>
                  <a:pt x="2154174" y="4027170"/>
                </a:lnTo>
                <a:cubicBezTo>
                  <a:pt x="2184654" y="4025646"/>
                  <a:pt x="2229994" y="4023741"/>
                  <a:pt x="2290192" y="4021455"/>
                </a:cubicBezTo>
                <a:cubicBezTo>
                  <a:pt x="2350390" y="4019169"/>
                  <a:pt x="2410207" y="4018026"/>
                  <a:pt x="2469643" y="4018026"/>
                </a:cubicBezTo>
                <a:cubicBezTo>
                  <a:pt x="2524507" y="4018026"/>
                  <a:pt x="2578608" y="4019169"/>
                  <a:pt x="2631948" y="4021455"/>
                </a:cubicBezTo>
                <a:cubicBezTo>
                  <a:pt x="2685289" y="4023741"/>
                  <a:pt x="2725675" y="4025646"/>
                  <a:pt x="2753107" y="4027170"/>
                </a:cubicBezTo>
                <a:lnTo>
                  <a:pt x="2753107" y="3979164"/>
                </a:lnTo>
                <a:cubicBezTo>
                  <a:pt x="2707386" y="3979164"/>
                  <a:pt x="2675383" y="3967734"/>
                  <a:pt x="2657094" y="3944874"/>
                </a:cubicBezTo>
                <a:cubicBezTo>
                  <a:pt x="2638807" y="3922014"/>
                  <a:pt x="2629662" y="3878580"/>
                  <a:pt x="2629662" y="3814572"/>
                </a:cubicBezTo>
                <a:lnTo>
                  <a:pt x="2629662" y="3176778"/>
                </a:lnTo>
                <a:cubicBezTo>
                  <a:pt x="2629662" y="3124962"/>
                  <a:pt x="2639950" y="3079242"/>
                  <a:pt x="2660524" y="3039618"/>
                </a:cubicBezTo>
                <a:cubicBezTo>
                  <a:pt x="2681098" y="2999994"/>
                  <a:pt x="2708530" y="2969133"/>
                  <a:pt x="2742820" y="2947035"/>
                </a:cubicBezTo>
                <a:cubicBezTo>
                  <a:pt x="2777110" y="2924937"/>
                  <a:pt x="2814828" y="2913888"/>
                  <a:pt x="2855977" y="2913888"/>
                </a:cubicBezTo>
                <a:cubicBezTo>
                  <a:pt x="2894077" y="2913888"/>
                  <a:pt x="2923414" y="2921889"/>
                  <a:pt x="2943988" y="2937891"/>
                </a:cubicBezTo>
                <a:cubicBezTo>
                  <a:pt x="2964561" y="2953893"/>
                  <a:pt x="2978659" y="2975991"/>
                  <a:pt x="2986278" y="3004185"/>
                </a:cubicBezTo>
                <a:cubicBezTo>
                  <a:pt x="2993898" y="3032379"/>
                  <a:pt x="2997708" y="3065526"/>
                  <a:pt x="2997708" y="3103626"/>
                </a:cubicBezTo>
                <a:lnTo>
                  <a:pt x="2997708" y="3814572"/>
                </a:lnTo>
                <a:cubicBezTo>
                  <a:pt x="2997708" y="3878580"/>
                  <a:pt x="2988564" y="3922014"/>
                  <a:pt x="2970276" y="3944874"/>
                </a:cubicBezTo>
                <a:cubicBezTo>
                  <a:pt x="2951989" y="3967734"/>
                  <a:pt x="2919985" y="3979164"/>
                  <a:pt x="2874265" y="3979164"/>
                </a:cubicBezTo>
                <a:lnTo>
                  <a:pt x="2874265" y="4027170"/>
                </a:lnTo>
                <a:cubicBezTo>
                  <a:pt x="2901697" y="4025646"/>
                  <a:pt x="2943226" y="4023741"/>
                  <a:pt x="2998851" y="4021455"/>
                </a:cubicBezTo>
                <a:cubicBezTo>
                  <a:pt x="3054477" y="4019169"/>
                  <a:pt x="3112009" y="4018026"/>
                  <a:pt x="3171444" y="4018026"/>
                </a:cubicBezTo>
                <a:cubicBezTo>
                  <a:pt x="3226309" y="4018026"/>
                  <a:pt x="3283077" y="4019169"/>
                  <a:pt x="3341751" y="4021455"/>
                </a:cubicBezTo>
                <a:cubicBezTo>
                  <a:pt x="3400426" y="4023741"/>
                  <a:pt x="3444240" y="4025646"/>
                  <a:pt x="3473197" y="4027170"/>
                </a:cubicBezTo>
                <a:lnTo>
                  <a:pt x="3473197" y="3979164"/>
                </a:lnTo>
                <a:cubicBezTo>
                  <a:pt x="3419856" y="3979164"/>
                  <a:pt x="3382138" y="3967734"/>
                  <a:pt x="3360039" y="3944874"/>
                </a:cubicBezTo>
                <a:cubicBezTo>
                  <a:pt x="3337941" y="3922014"/>
                  <a:pt x="3326893" y="3878580"/>
                  <a:pt x="3326893" y="3814572"/>
                </a:cubicBezTo>
                <a:lnTo>
                  <a:pt x="3326893" y="3199638"/>
                </a:lnTo>
                <a:cubicBezTo>
                  <a:pt x="3326893" y="3121914"/>
                  <a:pt x="3321177" y="3060192"/>
                  <a:pt x="3309748" y="3014472"/>
                </a:cubicBezTo>
                <a:cubicBezTo>
                  <a:pt x="3298318" y="2968752"/>
                  <a:pt x="3279649" y="2931414"/>
                  <a:pt x="3253740" y="2902458"/>
                </a:cubicBezTo>
                <a:cubicBezTo>
                  <a:pt x="3230880" y="2875026"/>
                  <a:pt x="3199639" y="2853309"/>
                  <a:pt x="3160015" y="2837307"/>
                </a:cubicBezTo>
                <a:cubicBezTo>
                  <a:pt x="3120391" y="2821305"/>
                  <a:pt x="3067813" y="2813304"/>
                  <a:pt x="3002280" y="2813304"/>
                </a:cubicBezTo>
                <a:cubicBezTo>
                  <a:pt x="2921509" y="2813304"/>
                  <a:pt x="2848738" y="2828925"/>
                  <a:pt x="2783968" y="2860167"/>
                </a:cubicBezTo>
                <a:cubicBezTo>
                  <a:pt x="2719197" y="2891409"/>
                  <a:pt x="2667763" y="2946654"/>
                  <a:pt x="2629662" y="3025902"/>
                </a:cubicBezTo>
                <a:close/>
                <a:moveTo>
                  <a:pt x="6601587" y="2237232"/>
                </a:moveTo>
                <a:cubicBezTo>
                  <a:pt x="6554343" y="2247900"/>
                  <a:pt x="6502527" y="2255901"/>
                  <a:pt x="6446139" y="2261235"/>
                </a:cubicBezTo>
                <a:cubicBezTo>
                  <a:pt x="6389751" y="2266569"/>
                  <a:pt x="6330315" y="2269236"/>
                  <a:pt x="6267831" y="2269236"/>
                </a:cubicBezTo>
                <a:cubicBezTo>
                  <a:pt x="6222111" y="2269236"/>
                  <a:pt x="6174867" y="2266950"/>
                  <a:pt x="6126099" y="2262378"/>
                </a:cubicBezTo>
                <a:lnTo>
                  <a:pt x="6126099" y="2310384"/>
                </a:lnTo>
                <a:cubicBezTo>
                  <a:pt x="6182487" y="2310384"/>
                  <a:pt x="6220968" y="2326767"/>
                  <a:pt x="6241542" y="2359533"/>
                </a:cubicBezTo>
                <a:cubicBezTo>
                  <a:pt x="6262116" y="2392299"/>
                  <a:pt x="6272403" y="2442972"/>
                  <a:pt x="6272403" y="2511552"/>
                </a:cubicBezTo>
                <a:lnTo>
                  <a:pt x="6272403" y="3814572"/>
                </a:lnTo>
                <a:cubicBezTo>
                  <a:pt x="6272403" y="3878580"/>
                  <a:pt x="6261354" y="3922014"/>
                  <a:pt x="6239256" y="3944874"/>
                </a:cubicBezTo>
                <a:cubicBezTo>
                  <a:pt x="6217158" y="3967734"/>
                  <a:pt x="6179439" y="3979164"/>
                  <a:pt x="6126099" y="3979164"/>
                </a:cubicBezTo>
                <a:lnTo>
                  <a:pt x="6126099" y="4027170"/>
                </a:lnTo>
                <a:cubicBezTo>
                  <a:pt x="6156579" y="4025646"/>
                  <a:pt x="6201918" y="4023741"/>
                  <a:pt x="6262116" y="4021455"/>
                </a:cubicBezTo>
                <a:cubicBezTo>
                  <a:pt x="6322314" y="4019169"/>
                  <a:pt x="6382131" y="4018026"/>
                  <a:pt x="6441567" y="4018026"/>
                </a:cubicBezTo>
                <a:cubicBezTo>
                  <a:pt x="6499479" y="4018026"/>
                  <a:pt x="6556248" y="4019169"/>
                  <a:pt x="6611874" y="4021455"/>
                </a:cubicBezTo>
                <a:cubicBezTo>
                  <a:pt x="6667500" y="4023741"/>
                  <a:pt x="6709791" y="4025646"/>
                  <a:pt x="6738747" y="4027170"/>
                </a:cubicBezTo>
                <a:lnTo>
                  <a:pt x="6738747" y="3979164"/>
                </a:lnTo>
                <a:cubicBezTo>
                  <a:pt x="6688455" y="3979164"/>
                  <a:pt x="6653022" y="3967734"/>
                  <a:pt x="6632448" y="3944874"/>
                </a:cubicBezTo>
                <a:cubicBezTo>
                  <a:pt x="6611874" y="3922014"/>
                  <a:pt x="6601587" y="3878580"/>
                  <a:pt x="6601587" y="3814572"/>
                </a:cubicBezTo>
                <a:lnTo>
                  <a:pt x="6601587" y="3422799"/>
                </a:lnTo>
                <a:lnTo>
                  <a:pt x="6629305" y="3426238"/>
                </a:lnTo>
                <a:cubicBezTo>
                  <a:pt x="6640925" y="3428714"/>
                  <a:pt x="6651118" y="3432048"/>
                  <a:pt x="6659880" y="3436239"/>
                </a:cubicBezTo>
                <a:cubicBezTo>
                  <a:pt x="6677406" y="3444621"/>
                  <a:pt x="6695313" y="3463290"/>
                  <a:pt x="6713601" y="3492246"/>
                </a:cubicBezTo>
                <a:lnTo>
                  <a:pt x="6939915" y="3901440"/>
                </a:lnTo>
                <a:cubicBezTo>
                  <a:pt x="6953631" y="3924300"/>
                  <a:pt x="6955155" y="3942969"/>
                  <a:pt x="6944487" y="3957447"/>
                </a:cubicBezTo>
                <a:cubicBezTo>
                  <a:pt x="6933819" y="3971925"/>
                  <a:pt x="6913245" y="3979164"/>
                  <a:pt x="6882765" y="3979164"/>
                </a:cubicBezTo>
                <a:lnTo>
                  <a:pt x="6882765" y="4027170"/>
                </a:lnTo>
                <a:cubicBezTo>
                  <a:pt x="6910197" y="4025646"/>
                  <a:pt x="6952107" y="4023741"/>
                  <a:pt x="7008495" y="4021455"/>
                </a:cubicBezTo>
                <a:cubicBezTo>
                  <a:pt x="7064883" y="4019169"/>
                  <a:pt x="7121271" y="4018026"/>
                  <a:pt x="7177659" y="4018026"/>
                </a:cubicBezTo>
                <a:cubicBezTo>
                  <a:pt x="7223379" y="4018026"/>
                  <a:pt x="7269099" y="4019169"/>
                  <a:pt x="7314819" y="4021455"/>
                </a:cubicBezTo>
                <a:cubicBezTo>
                  <a:pt x="7360539" y="4023741"/>
                  <a:pt x="7394829" y="4025646"/>
                  <a:pt x="7417689" y="4027170"/>
                </a:cubicBezTo>
                <a:lnTo>
                  <a:pt x="7417689" y="3979164"/>
                </a:lnTo>
                <a:cubicBezTo>
                  <a:pt x="7391781" y="3970020"/>
                  <a:pt x="7369683" y="3954780"/>
                  <a:pt x="7351395" y="3933444"/>
                </a:cubicBezTo>
                <a:cubicBezTo>
                  <a:pt x="7333107" y="3912108"/>
                  <a:pt x="7315581" y="3887724"/>
                  <a:pt x="7298817" y="3860292"/>
                </a:cubicBezTo>
                <a:lnTo>
                  <a:pt x="6915171" y="3218637"/>
                </a:lnTo>
                <a:lnTo>
                  <a:pt x="7061073" y="3067050"/>
                </a:lnTo>
                <a:cubicBezTo>
                  <a:pt x="7109841" y="3019806"/>
                  <a:pt x="7157847" y="2980944"/>
                  <a:pt x="7205091" y="2950464"/>
                </a:cubicBezTo>
                <a:cubicBezTo>
                  <a:pt x="7252335" y="2919984"/>
                  <a:pt x="7299579" y="2900172"/>
                  <a:pt x="7346823" y="2891028"/>
                </a:cubicBezTo>
                <a:lnTo>
                  <a:pt x="7346823" y="2845308"/>
                </a:lnTo>
                <a:cubicBezTo>
                  <a:pt x="7328535" y="2846832"/>
                  <a:pt x="7304151" y="2847975"/>
                  <a:pt x="7273671" y="2848737"/>
                </a:cubicBezTo>
                <a:cubicBezTo>
                  <a:pt x="7243191" y="2849499"/>
                  <a:pt x="7210806" y="2850261"/>
                  <a:pt x="7176516" y="2851023"/>
                </a:cubicBezTo>
                <a:cubicBezTo>
                  <a:pt x="7142226" y="2851785"/>
                  <a:pt x="7109841" y="2852166"/>
                  <a:pt x="7079361" y="2852166"/>
                </a:cubicBezTo>
                <a:cubicBezTo>
                  <a:pt x="7044309" y="2852166"/>
                  <a:pt x="7001637" y="2851404"/>
                  <a:pt x="6951345" y="2849880"/>
                </a:cubicBezTo>
                <a:cubicBezTo>
                  <a:pt x="6901053" y="2848356"/>
                  <a:pt x="6854571" y="2846832"/>
                  <a:pt x="6811899" y="2845308"/>
                </a:cubicBezTo>
                <a:lnTo>
                  <a:pt x="6811899" y="2891028"/>
                </a:lnTo>
                <a:cubicBezTo>
                  <a:pt x="6865239" y="2892552"/>
                  <a:pt x="6908292" y="2904744"/>
                  <a:pt x="6941058" y="2927604"/>
                </a:cubicBezTo>
                <a:cubicBezTo>
                  <a:pt x="6973824" y="2950464"/>
                  <a:pt x="6990207" y="2980944"/>
                  <a:pt x="6990207" y="3019044"/>
                </a:cubicBezTo>
                <a:cubicBezTo>
                  <a:pt x="6990207" y="3057144"/>
                  <a:pt x="6964299" y="3100578"/>
                  <a:pt x="6912483" y="3149346"/>
                </a:cubicBezTo>
                <a:lnTo>
                  <a:pt x="6738747" y="3318510"/>
                </a:lnTo>
                <a:cubicBezTo>
                  <a:pt x="6718935" y="3339846"/>
                  <a:pt x="6697218" y="3354324"/>
                  <a:pt x="6673596" y="3361944"/>
                </a:cubicBezTo>
                <a:cubicBezTo>
                  <a:pt x="6661785" y="3365754"/>
                  <a:pt x="6648926" y="3368993"/>
                  <a:pt x="6635020" y="3371660"/>
                </a:cubicBezTo>
                <a:lnTo>
                  <a:pt x="6601587" y="3376345"/>
                </a:lnTo>
                <a:close/>
                <a:moveTo>
                  <a:pt x="0" y="0"/>
                </a:moveTo>
                <a:lnTo>
                  <a:pt x="12192000" y="0"/>
                </a:lnTo>
                <a:lnTo>
                  <a:pt x="12192000" y="6858000"/>
                </a:lnTo>
                <a:lnTo>
                  <a:pt x="0" y="685800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582329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B7AE4CD-C919-4B42-9DD9-5673F5484AEF}"/>
              </a:ext>
            </a:extLst>
          </p:cNvPr>
          <p:cNvGrpSpPr/>
          <p:nvPr/>
        </p:nvGrpSpPr>
        <p:grpSpPr>
          <a:xfrm>
            <a:off x="607969" y="887228"/>
            <a:ext cx="11201398" cy="3654849"/>
            <a:chOff x="704699" y="1538664"/>
            <a:chExt cx="11201398" cy="3359225"/>
          </a:xfrm>
        </p:grpSpPr>
        <p:sp>
          <p:nvSpPr>
            <p:cNvPr id="20" name="TextBox 19">
              <a:extLst>
                <a:ext uri="{FF2B5EF4-FFF2-40B4-BE49-F238E27FC236}">
                  <a16:creationId xmlns:a16="http://schemas.microsoft.com/office/drawing/2014/main" id="{EC84733D-270F-43BF-A51A-346CF5FF1DCB}"/>
                </a:ext>
              </a:extLst>
            </p:cNvPr>
            <p:cNvSpPr txBox="1"/>
            <p:nvPr/>
          </p:nvSpPr>
          <p:spPr>
            <a:xfrm>
              <a:off x="3171094" y="1538664"/>
              <a:ext cx="6005170" cy="1474967"/>
            </a:xfrm>
            <a:prstGeom prst="rect">
              <a:avLst/>
            </a:prstGeom>
            <a:noFill/>
          </p:spPr>
          <p:txBody>
            <a:bodyPr wrap="none" rtlCol="0">
              <a:spAutoFit/>
            </a:bodyPr>
            <a:lstStyle/>
            <a:p>
              <a:r>
                <a:rPr lang="en-US" sz="8800" b="1" dirty="0">
                  <a:latin typeface="+mj-lt"/>
                </a:rPr>
                <a:t>Objectives</a:t>
              </a:r>
            </a:p>
          </p:txBody>
        </p:sp>
        <p:sp>
          <p:nvSpPr>
            <p:cNvPr id="21" name="TextBox 20">
              <a:extLst>
                <a:ext uri="{FF2B5EF4-FFF2-40B4-BE49-F238E27FC236}">
                  <a16:creationId xmlns:a16="http://schemas.microsoft.com/office/drawing/2014/main" id="{343A5A74-B9F4-4883-9E52-88916EEC9851}"/>
                </a:ext>
              </a:extLst>
            </p:cNvPr>
            <p:cNvSpPr txBox="1"/>
            <p:nvPr/>
          </p:nvSpPr>
          <p:spPr>
            <a:xfrm>
              <a:off x="704699" y="3033108"/>
              <a:ext cx="11201398" cy="1864781"/>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200" b="1" dirty="0">
                  <a:solidFill>
                    <a:srgbClr val="FFF5E4"/>
                  </a:solidFill>
                </a:rPr>
                <a:t>To help users identify potential career fields based on their interests, skills and preferences.</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200" b="1" dirty="0">
                  <a:solidFill>
                    <a:srgbClr val="FFF5E4"/>
                  </a:solidFill>
                </a:rPr>
                <a:t> To optimize resumes for better presentation of skills and experiences</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200" b="1" dirty="0">
                  <a:solidFill>
                    <a:srgbClr val="FFF5E4"/>
                  </a:solidFill>
                </a:rPr>
                <a:t>To provide a general career plan for students to enter a competitive job market. </a:t>
              </a:r>
            </a:p>
          </p:txBody>
        </p:sp>
      </p:grpSp>
      <p:grpSp>
        <p:nvGrpSpPr>
          <p:cNvPr id="15" name="Group 14">
            <a:extLst>
              <a:ext uri="{FF2B5EF4-FFF2-40B4-BE49-F238E27FC236}">
                <a16:creationId xmlns:a16="http://schemas.microsoft.com/office/drawing/2014/main" id="{43C9FDDF-A029-46A1-B435-2ED6BCB2DDC5}"/>
              </a:ext>
            </a:extLst>
          </p:cNvPr>
          <p:cNvGrpSpPr/>
          <p:nvPr/>
        </p:nvGrpSpPr>
        <p:grpSpPr>
          <a:xfrm>
            <a:off x="457200" y="-7445328"/>
            <a:ext cx="11258550" cy="4585685"/>
            <a:chOff x="438150" y="-234165"/>
            <a:chExt cx="11258550" cy="4590970"/>
          </a:xfrm>
        </p:grpSpPr>
        <p:sp>
          <p:nvSpPr>
            <p:cNvPr id="16" name="TextBox 15">
              <a:extLst>
                <a:ext uri="{FF2B5EF4-FFF2-40B4-BE49-F238E27FC236}">
                  <a16:creationId xmlns:a16="http://schemas.microsoft.com/office/drawing/2014/main" id="{EFA80639-153E-4E66-8E19-BF2F2BDE23C6}"/>
                </a:ext>
              </a:extLst>
            </p:cNvPr>
            <p:cNvSpPr txBox="1"/>
            <p:nvPr/>
          </p:nvSpPr>
          <p:spPr>
            <a:xfrm>
              <a:off x="495300" y="-234165"/>
              <a:ext cx="11201400" cy="1448217"/>
            </a:xfrm>
            <a:prstGeom prst="rect">
              <a:avLst/>
            </a:prstGeom>
            <a:noFill/>
          </p:spPr>
          <p:txBody>
            <a:bodyPr wrap="square" rtlCol="0">
              <a:spAutoFit/>
            </a:bodyPr>
            <a:lstStyle/>
            <a:p>
              <a:r>
                <a:rPr lang="en-US" sz="8800" b="1">
                  <a:latin typeface="+mj-lt"/>
                </a:rPr>
                <a:t>Problem Statement</a:t>
              </a:r>
            </a:p>
          </p:txBody>
        </p:sp>
        <p:sp>
          <p:nvSpPr>
            <p:cNvPr id="17" name="TextBox 16">
              <a:extLst>
                <a:ext uri="{FF2B5EF4-FFF2-40B4-BE49-F238E27FC236}">
                  <a16:creationId xmlns:a16="http://schemas.microsoft.com/office/drawing/2014/main" id="{D788AB79-D9C8-4033-892B-145D83D41929}"/>
                </a:ext>
              </a:extLst>
            </p:cNvPr>
            <p:cNvSpPr txBox="1"/>
            <p:nvPr/>
          </p:nvSpPr>
          <p:spPr>
            <a:xfrm>
              <a:off x="438150" y="1891946"/>
              <a:ext cx="11239499" cy="24648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000" b="1"/>
                <a:t>Struggle to select a professional path owing to a lack of direction</a:t>
              </a:r>
            </a:p>
            <a:p>
              <a:pPr marL="457200" indent="-457200">
                <a:lnSpc>
                  <a:spcPct val="200000"/>
                </a:lnSpc>
                <a:buFont typeface="Arial" panose="020B0604020202020204" pitchFamily="34" charset="0"/>
                <a:buChar char="•"/>
              </a:pPr>
              <a:r>
                <a:rPr lang="en-US" sz="2000" b="1"/>
                <a:t>Difficulty in matching interests, talents, or hobbies with relevant opportunities</a:t>
              </a:r>
            </a:p>
            <a:p>
              <a:pPr marL="457200" indent="-457200">
                <a:lnSpc>
                  <a:spcPct val="200000"/>
                </a:lnSpc>
                <a:buFont typeface="Arial" panose="020B0604020202020204" pitchFamily="34" charset="0"/>
                <a:buChar char="•"/>
              </a:pPr>
              <a:r>
                <a:rPr lang="en-US" sz="2000" b="1"/>
                <a:t>Challenges in developing professional resumes due to inadequate portrayal of skills. </a:t>
              </a:r>
            </a:p>
            <a:p>
              <a:pPr marL="457200" indent="-457200">
                <a:lnSpc>
                  <a:spcPct val="200000"/>
                </a:lnSpc>
                <a:buFont typeface="Arial" panose="020B0604020202020204" pitchFamily="34" charset="0"/>
                <a:buChar char="•"/>
              </a:pPr>
              <a:r>
                <a:rPr lang="en-US" sz="2000" b="1"/>
                <a:t>Existing career counseling services often provide generalized guidance.</a:t>
              </a:r>
            </a:p>
          </p:txBody>
        </p:sp>
      </p:grpSp>
      <p:sp>
        <p:nvSpPr>
          <p:cNvPr id="25" name="!!overview">
            <a:extLst>
              <a:ext uri="{FF2B5EF4-FFF2-40B4-BE49-F238E27FC236}">
                <a16:creationId xmlns:a16="http://schemas.microsoft.com/office/drawing/2014/main" id="{2F262E1D-CE9F-48F7-A9CF-AF4A994852D1}"/>
              </a:ext>
            </a:extLst>
          </p:cNvPr>
          <p:cNvSpPr txBox="1"/>
          <p:nvPr/>
        </p:nvSpPr>
        <p:spPr>
          <a:xfrm>
            <a:off x="495301" y="8359992"/>
            <a:ext cx="11201399" cy="1569660"/>
          </a:xfrm>
          <a:prstGeom prst="rect">
            <a:avLst/>
          </a:prstGeom>
          <a:noFill/>
        </p:spPr>
        <p:txBody>
          <a:bodyPr wrap="square">
            <a:spAutoFit/>
          </a:bodyPr>
          <a:lstStyle/>
          <a:p>
            <a:pPr algn="ctr"/>
            <a:r>
              <a:rPr lang="en-US" sz="9600" b="1">
                <a:solidFill>
                  <a:srgbClr val="FFF5E4"/>
                </a:solidFill>
                <a:latin typeface="+mj-lt"/>
              </a:rPr>
              <a:t>Literature Review</a:t>
            </a:r>
          </a:p>
        </p:txBody>
      </p:sp>
    </p:spTree>
    <p:extLst>
      <p:ext uri="{BB962C8B-B14F-4D97-AF65-F5344CB8AC3E}">
        <p14:creationId xmlns:p14="http://schemas.microsoft.com/office/powerpoint/2010/main" val="19482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8" name="!!overview">
            <a:extLst>
              <a:ext uri="{FF2B5EF4-FFF2-40B4-BE49-F238E27FC236}">
                <a16:creationId xmlns:a16="http://schemas.microsoft.com/office/drawing/2014/main" id="{DB7A20B3-69DB-40A2-9B57-356D985FAE14}"/>
              </a:ext>
            </a:extLst>
          </p:cNvPr>
          <p:cNvSpPr txBox="1"/>
          <p:nvPr/>
        </p:nvSpPr>
        <p:spPr>
          <a:xfrm>
            <a:off x="495301" y="2644170"/>
            <a:ext cx="11201399" cy="1569660"/>
          </a:xfrm>
          <a:prstGeom prst="rect">
            <a:avLst/>
          </a:prstGeom>
          <a:noFill/>
        </p:spPr>
        <p:txBody>
          <a:bodyPr wrap="square">
            <a:spAutoFit/>
          </a:bodyPr>
          <a:lstStyle/>
          <a:p>
            <a:pPr algn="ctr"/>
            <a:r>
              <a:rPr lang="en-US" sz="9600" b="1">
                <a:solidFill>
                  <a:srgbClr val="4B2E1D"/>
                </a:solidFill>
                <a:latin typeface="+mj-lt"/>
              </a:rPr>
              <a:t>Methodology</a:t>
            </a:r>
          </a:p>
        </p:txBody>
      </p:sp>
    </p:spTree>
    <p:extLst>
      <p:ext uri="{BB962C8B-B14F-4D97-AF65-F5344CB8AC3E}">
        <p14:creationId xmlns:p14="http://schemas.microsoft.com/office/powerpoint/2010/main" val="167434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7751130" y="280220"/>
            <a:ext cx="3052439" cy="1446550"/>
          </a:xfrm>
          <a:prstGeom prst="rect">
            <a:avLst/>
          </a:prstGeom>
          <a:noFill/>
        </p:spPr>
        <p:txBody>
          <a:bodyPr wrap="none" rtlCol="0">
            <a:spAutoFit/>
          </a:bodyPr>
          <a:lstStyle/>
          <a:p>
            <a:pPr algn="ctr"/>
            <a:r>
              <a:rPr lang="en-US" sz="8800" b="1">
                <a:solidFill>
                  <a:srgbClr val="4B2E1D"/>
                </a:solidFill>
                <a:latin typeface="+mj-lt"/>
              </a:rPr>
              <a:t>SDLC</a:t>
            </a:r>
          </a:p>
        </p:txBody>
      </p:sp>
      <p:sp>
        <p:nvSpPr>
          <p:cNvPr id="23" name="TextBox 22">
            <a:extLst>
              <a:ext uri="{FF2B5EF4-FFF2-40B4-BE49-F238E27FC236}">
                <a16:creationId xmlns:a16="http://schemas.microsoft.com/office/drawing/2014/main" id="{4B70B7A1-B101-4393-A917-8E5C40A2D8B4}"/>
              </a:ext>
            </a:extLst>
          </p:cNvPr>
          <p:cNvSpPr txBox="1"/>
          <p:nvPr/>
        </p:nvSpPr>
        <p:spPr>
          <a:xfrm>
            <a:off x="543417" y="612844"/>
            <a:ext cx="5600699"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a:buNone/>
            </a:pPr>
            <a:endParaRPr lang="en-US" b="1" dirty="0">
              <a:solidFill>
                <a:srgbClr val="4B2E1D"/>
              </a:solidFill>
            </a:endParaRPr>
          </a:p>
          <a:p>
            <a:pPr indent="-285750"/>
            <a:r>
              <a:rPr lang="en-US" dirty="0">
                <a:solidFill>
                  <a:srgbClr val="4B2E1D"/>
                </a:solidFill>
              </a:rPr>
              <a:t>Approach involves breaking down development into smaller increments.</a:t>
            </a:r>
          </a:p>
          <a:p>
            <a:pPr indent="-285750"/>
            <a:r>
              <a:rPr lang="en-US" b="1" dirty="0">
                <a:solidFill>
                  <a:srgbClr val="4B2E1D"/>
                </a:solidFill>
              </a:rPr>
              <a:t>Phases</a:t>
            </a:r>
            <a:r>
              <a:rPr lang="en-US" dirty="0">
                <a:solidFill>
                  <a:srgbClr val="4B2E1D"/>
                </a:solidFill>
              </a:rPr>
              <a:t>: Requirement Analysis, Design, Implementation and Testing</a:t>
            </a:r>
          </a:p>
          <a:p>
            <a:pPr>
              <a:buNone/>
            </a:pPr>
            <a:endParaRPr lang="en-US" b="1" dirty="0">
              <a:solidFill>
                <a:srgbClr val="4B2E1D"/>
              </a:solidFill>
            </a:endParaRPr>
          </a:p>
          <a:p>
            <a:pPr>
              <a:buNone/>
            </a:pPr>
            <a:r>
              <a:rPr lang="en-US" b="1" dirty="0">
                <a:solidFill>
                  <a:srgbClr val="4B2E1D"/>
                </a:solidFill>
              </a:rPr>
              <a:t>First Increment: Dataset gathering</a:t>
            </a:r>
          </a:p>
          <a:p>
            <a:pPr indent="-285750"/>
            <a:r>
              <a:rPr lang="en-US" dirty="0">
                <a:solidFill>
                  <a:srgbClr val="4B2E1D"/>
                </a:solidFill>
              </a:rPr>
              <a:t>Dataset gathering using platforms like Kaggle and LinkedIn</a:t>
            </a:r>
          </a:p>
          <a:p>
            <a:pPr marL="285750" indent="-285750"/>
            <a:r>
              <a:rPr lang="en-US" dirty="0">
                <a:solidFill>
                  <a:srgbClr val="4B2E1D"/>
                </a:solidFill>
              </a:rPr>
              <a:t>Dataset collected to train model was 'Job Recommendation based on JD' from Kaggle</a:t>
            </a:r>
          </a:p>
          <a:p>
            <a:pPr>
              <a:buNone/>
            </a:pPr>
            <a:endParaRPr lang="en-US" dirty="0">
              <a:solidFill>
                <a:srgbClr val="4B2E1D"/>
              </a:solidFill>
            </a:endParaRPr>
          </a:p>
          <a:p>
            <a:pPr>
              <a:buNone/>
            </a:pPr>
            <a:r>
              <a:rPr lang="en-US" b="1" dirty="0">
                <a:solidFill>
                  <a:srgbClr val="4B2E1D"/>
                </a:solidFill>
              </a:rPr>
              <a:t>Second Increment: Model Training</a:t>
            </a:r>
          </a:p>
          <a:p>
            <a:pPr marL="285750" indent="-285750"/>
            <a:r>
              <a:rPr lang="en-US" dirty="0">
                <a:solidFill>
                  <a:srgbClr val="4B2E1D"/>
                </a:solidFill>
              </a:rPr>
              <a:t>Model trained using attributes such as skills, experience, desired salary range, career title, role, industry and </a:t>
            </a:r>
            <a:r>
              <a:rPr lang="en-US" dirty="0" err="1">
                <a:solidFill>
                  <a:srgbClr val="4B2E1D"/>
                </a:solidFill>
              </a:rPr>
              <a:t>domian</a:t>
            </a:r>
            <a:r>
              <a:rPr lang="en-US" dirty="0">
                <a:solidFill>
                  <a:srgbClr val="4B2E1D"/>
                </a:solidFill>
              </a:rPr>
              <a:t> knowledge.</a:t>
            </a:r>
          </a:p>
          <a:p>
            <a:pPr marL="285750" indent="-285750"/>
            <a:r>
              <a:rPr lang="en-US" dirty="0">
                <a:solidFill>
                  <a:srgbClr val="4B2E1D"/>
                </a:solidFill>
              </a:rPr>
              <a:t>User Authentication and Authorization is integrated by creating signup/login page</a:t>
            </a:r>
          </a:p>
          <a:p>
            <a:pPr>
              <a:buNone/>
            </a:pPr>
            <a:endParaRPr lang="en-US" b="1" dirty="0">
              <a:solidFill>
                <a:srgbClr val="4B2E1D"/>
              </a:solidFill>
            </a:endParaRPr>
          </a:p>
        </p:txBody>
      </p:sp>
      <p:sp>
        <p:nvSpPr>
          <p:cNvPr id="9" name="Rectangle 8">
            <a:extLst>
              <a:ext uri="{FF2B5EF4-FFF2-40B4-BE49-F238E27FC236}">
                <a16:creationId xmlns:a16="http://schemas.microsoft.com/office/drawing/2014/main" id="{8FE7794E-6988-46B6-8F00-87447305061B}"/>
              </a:ext>
            </a:extLst>
          </p:cNvPr>
          <p:cNvSpPr/>
          <p:nvPr/>
        </p:nvSpPr>
        <p:spPr>
          <a:xfrm>
            <a:off x="14429773" y="0"/>
            <a:ext cx="741143"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34C0C-E933-446D-A133-163113504FBA}"/>
              </a:ext>
            </a:extLst>
          </p:cNvPr>
          <p:cNvSpPr/>
          <p:nvPr/>
        </p:nvSpPr>
        <p:spPr>
          <a:xfrm>
            <a:off x="13712752" y="0"/>
            <a:ext cx="7411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0BDFB6-32D2-45C4-940B-1AB4811983E9}"/>
              </a:ext>
            </a:extLst>
          </p:cNvPr>
          <p:cNvSpPr/>
          <p:nvPr/>
        </p:nvSpPr>
        <p:spPr>
          <a:xfrm>
            <a:off x="12947879" y="0"/>
            <a:ext cx="769788"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0B30712-A9F6-456E-B7ED-CE8B5B38C4A5}"/>
              </a:ext>
            </a:extLst>
          </p:cNvPr>
          <p:cNvSpPr txBox="1"/>
          <p:nvPr/>
        </p:nvSpPr>
        <p:spPr>
          <a:xfrm rot="16200000">
            <a:off x="12859367" y="5538832"/>
            <a:ext cx="955711" cy="369332"/>
          </a:xfrm>
          <a:prstGeom prst="rect">
            <a:avLst/>
          </a:prstGeom>
          <a:noFill/>
        </p:spPr>
        <p:txBody>
          <a:bodyPr wrap="none" rtlCol="0">
            <a:spAutoFit/>
          </a:bodyPr>
          <a:lstStyle/>
          <a:p>
            <a:r>
              <a:rPr lang="en-US" sz="1800" b="1">
                <a:solidFill>
                  <a:srgbClr val="4B2E1D"/>
                </a:solidFill>
                <a:latin typeface="+mj-lt"/>
              </a:rPr>
              <a:t>Design</a:t>
            </a:r>
          </a:p>
        </p:txBody>
      </p:sp>
      <p:sp>
        <p:nvSpPr>
          <p:cNvPr id="17" name="TextBox 16">
            <a:extLst>
              <a:ext uri="{FF2B5EF4-FFF2-40B4-BE49-F238E27FC236}">
                <a16:creationId xmlns:a16="http://schemas.microsoft.com/office/drawing/2014/main" id="{8BDA0C60-EC6E-4B7B-87E1-E439182EF584}"/>
              </a:ext>
            </a:extLst>
          </p:cNvPr>
          <p:cNvSpPr txBox="1"/>
          <p:nvPr/>
        </p:nvSpPr>
        <p:spPr>
          <a:xfrm rot="16200000">
            <a:off x="13146442" y="5472864"/>
            <a:ext cx="1933543" cy="369332"/>
          </a:xfrm>
          <a:prstGeom prst="rect">
            <a:avLst/>
          </a:prstGeom>
          <a:noFill/>
        </p:spPr>
        <p:txBody>
          <a:bodyPr wrap="none" rtlCol="0">
            <a:spAutoFit/>
          </a:bodyPr>
          <a:lstStyle/>
          <a:p>
            <a:r>
              <a:rPr lang="en-US" b="1">
                <a:solidFill>
                  <a:schemeClr val="tx2"/>
                </a:solidFill>
              </a:rPr>
              <a:t>Implementation</a:t>
            </a:r>
          </a:p>
        </p:txBody>
      </p:sp>
      <p:sp>
        <p:nvSpPr>
          <p:cNvPr id="18" name="TextBox 17">
            <a:extLst>
              <a:ext uri="{FF2B5EF4-FFF2-40B4-BE49-F238E27FC236}">
                <a16:creationId xmlns:a16="http://schemas.microsoft.com/office/drawing/2014/main" id="{27C85D21-D135-4A91-B502-1A51DB4CAA52}"/>
              </a:ext>
            </a:extLst>
          </p:cNvPr>
          <p:cNvSpPr txBox="1"/>
          <p:nvPr/>
        </p:nvSpPr>
        <p:spPr>
          <a:xfrm rot="16200000">
            <a:off x="13328356" y="5060976"/>
            <a:ext cx="3054041" cy="369332"/>
          </a:xfrm>
          <a:prstGeom prst="rect">
            <a:avLst/>
          </a:prstGeom>
          <a:noFill/>
        </p:spPr>
        <p:txBody>
          <a:bodyPr wrap="none" rtlCol="0">
            <a:spAutoFit/>
          </a:bodyPr>
          <a:lstStyle/>
          <a:p>
            <a:r>
              <a:rPr lang="en-US" b="1"/>
              <a:t>Testing and Maintenance</a:t>
            </a:r>
            <a:endParaRPr lang="en-US" b="1">
              <a:solidFill>
                <a:schemeClr val="tx2"/>
              </a:solidFill>
            </a:endParaRPr>
          </a:p>
        </p:txBody>
      </p:sp>
      <p:sp>
        <p:nvSpPr>
          <p:cNvPr id="24" name="!!overview">
            <a:extLst>
              <a:ext uri="{FF2B5EF4-FFF2-40B4-BE49-F238E27FC236}">
                <a16:creationId xmlns:a16="http://schemas.microsoft.com/office/drawing/2014/main" id="{58A77A83-26CE-441D-9C2F-92140CB91A23}"/>
              </a:ext>
            </a:extLst>
          </p:cNvPr>
          <p:cNvSpPr txBox="1"/>
          <p:nvPr/>
        </p:nvSpPr>
        <p:spPr>
          <a:xfrm>
            <a:off x="495301" y="-2871729"/>
            <a:ext cx="11201399" cy="1569660"/>
          </a:xfrm>
          <a:prstGeom prst="rect">
            <a:avLst/>
          </a:prstGeom>
          <a:noFill/>
        </p:spPr>
        <p:txBody>
          <a:bodyPr wrap="square">
            <a:spAutoFit/>
          </a:bodyPr>
          <a:lstStyle/>
          <a:p>
            <a:pPr algn="ctr"/>
            <a:r>
              <a:rPr lang="en-US" sz="9600" b="1">
                <a:solidFill>
                  <a:srgbClr val="4B2E1D"/>
                </a:solidFill>
                <a:latin typeface="+mj-lt"/>
              </a:rPr>
              <a:t>Methodology</a:t>
            </a:r>
          </a:p>
        </p:txBody>
      </p:sp>
      <p:pic>
        <p:nvPicPr>
          <p:cNvPr id="4" name="Picture 3">
            <a:extLst>
              <a:ext uri="{FF2B5EF4-FFF2-40B4-BE49-F238E27FC236}">
                <a16:creationId xmlns:a16="http://schemas.microsoft.com/office/drawing/2014/main" id="{7D42885E-BA51-F9C9-755A-1230FFE24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009" y="1726770"/>
            <a:ext cx="5882336" cy="4591962"/>
          </a:xfrm>
          <a:prstGeom prst="rect">
            <a:avLst/>
          </a:prstGeom>
        </p:spPr>
      </p:pic>
    </p:spTree>
    <p:extLst>
      <p:ext uri="{BB962C8B-B14F-4D97-AF65-F5344CB8AC3E}">
        <p14:creationId xmlns:p14="http://schemas.microsoft.com/office/powerpoint/2010/main" val="425580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E98855D-984E-DCE1-9C79-CEC89C228042}"/>
            </a:ext>
          </a:extLst>
        </p:cNvPr>
        <p:cNvGrpSpPr/>
        <p:nvPr/>
      </p:nvGrpSpPr>
      <p:grpSpPr>
        <a:xfrm>
          <a:off x="0" y="0"/>
          <a:ext cx="0" cy="0"/>
          <a:chOff x="0" y="0"/>
          <a:chExt cx="0" cy="0"/>
        </a:xfrm>
      </p:grpSpPr>
      <p:sp>
        <p:nvSpPr>
          <p:cNvPr id="2" name="!!overview">
            <a:extLst>
              <a:ext uri="{FF2B5EF4-FFF2-40B4-BE49-F238E27FC236}">
                <a16:creationId xmlns:a16="http://schemas.microsoft.com/office/drawing/2014/main" id="{E825597F-C860-2926-26EF-123EFEFB3368}"/>
              </a:ext>
            </a:extLst>
          </p:cNvPr>
          <p:cNvSpPr txBox="1"/>
          <p:nvPr/>
        </p:nvSpPr>
        <p:spPr>
          <a:xfrm>
            <a:off x="7751130" y="280220"/>
            <a:ext cx="3052439" cy="1446550"/>
          </a:xfrm>
          <a:prstGeom prst="rect">
            <a:avLst/>
          </a:prstGeom>
          <a:noFill/>
        </p:spPr>
        <p:txBody>
          <a:bodyPr wrap="none" rtlCol="0">
            <a:spAutoFit/>
          </a:bodyPr>
          <a:lstStyle/>
          <a:p>
            <a:pPr algn="ctr"/>
            <a:r>
              <a:rPr lang="en-US" sz="8800" b="1">
                <a:solidFill>
                  <a:srgbClr val="4B2E1D"/>
                </a:solidFill>
                <a:latin typeface="+mj-lt"/>
              </a:rPr>
              <a:t>SDLC</a:t>
            </a:r>
          </a:p>
        </p:txBody>
      </p:sp>
      <p:sp>
        <p:nvSpPr>
          <p:cNvPr id="23" name="TextBox 22">
            <a:extLst>
              <a:ext uri="{FF2B5EF4-FFF2-40B4-BE49-F238E27FC236}">
                <a16:creationId xmlns:a16="http://schemas.microsoft.com/office/drawing/2014/main" id="{543DD6D0-633F-4684-CC1B-953932B06AE4}"/>
              </a:ext>
            </a:extLst>
          </p:cNvPr>
          <p:cNvSpPr txBox="1"/>
          <p:nvPr/>
        </p:nvSpPr>
        <p:spPr>
          <a:xfrm>
            <a:off x="609364" y="1663229"/>
            <a:ext cx="5600699" cy="4524315"/>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Third Increment : Test Accuracy and Usability</a:t>
            </a:r>
          </a:p>
          <a:p>
            <a:pPr marL="285750" indent="-285750"/>
            <a:r>
              <a:rPr lang="en-US" dirty="0">
                <a:solidFill>
                  <a:srgbClr val="4B2E1D"/>
                </a:solidFill>
              </a:rPr>
              <a:t>Accuracy and usability of model is tested to meet the requirements</a:t>
            </a:r>
          </a:p>
          <a:p>
            <a:pPr marL="285750" indent="-285750"/>
            <a:endParaRPr lang="en-US" dirty="0">
              <a:solidFill>
                <a:srgbClr val="4B2E1D"/>
              </a:solidFill>
            </a:endParaRPr>
          </a:p>
          <a:p>
            <a:pPr>
              <a:buNone/>
            </a:pPr>
            <a:r>
              <a:rPr lang="en-US" b="1" dirty="0">
                <a:solidFill>
                  <a:srgbClr val="4B2E1D"/>
                </a:solidFill>
              </a:rPr>
              <a:t>Fourth Increment: Fully Functional User Interface(UI)</a:t>
            </a:r>
          </a:p>
          <a:p>
            <a:pPr marL="285750" indent="-285750"/>
            <a:r>
              <a:rPr lang="en-US" dirty="0">
                <a:solidFill>
                  <a:srgbClr val="4B2E1D"/>
                </a:solidFill>
              </a:rPr>
              <a:t>Fully functional UI designed to make the platform accessible and easy to navigate for users</a:t>
            </a:r>
          </a:p>
          <a:p>
            <a:pPr marL="285750" indent="-285750"/>
            <a:r>
              <a:rPr lang="en-US" dirty="0">
                <a:solidFill>
                  <a:srgbClr val="4B2E1D"/>
                </a:solidFill>
              </a:rPr>
              <a:t>Enables users to receive career recommendation which enhances their experience</a:t>
            </a:r>
          </a:p>
          <a:p>
            <a:pPr>
              <a:buNone/>
            </a:pPr>
            <a:endParaRPr lang="en-US" dirty="0">
              <a:solidFill>
                <a:srgbClr val="4B2E1D"/>
              </a:solidFill>
            </a:endParaRPr>
          </a:p>
          <a:p>
            <a:pPr>
              <a:buNone/>
            </a:pPr>
            <a:r>
              <a:rPr lang="en-US" b="1" dirty="0">
                <a:solidFill>
                  <a:srgbClr val="4B2E1D"/>
                </a:solidFill>
              </a:rPr>
              <a:t>Fifth Increment: Integrate resume Optimizer Tool</a:t>
            </a:r>
          </a:p>
          <a:p>
            <a:pPr marL="285750" indent="-285750"/>
            <a:r>
              <a:rPr lang="en-US" dirty="0">
                <a:solidFill>
                  <a:srgbClr val="4B2E1D"/>
                </a:solidFill>
              </a:rPr>
              <a:t>Integration of resume optimizer that helps users to enhance their resumes</a:t>
            </a:r>
          </a:p>
          <a:p>
            <a:pPr marL="285750" indent="-285750"/>
            <a:r>
              <a:rPr lang="en-US" dirty="0">
                <a:solidFill>
                  <a:srgbClr val="4B2E1D"/>
                </a:solidFill>
              </a:rPr>
              <a:t>Enhances resume by highlighting key skills and experiences making resume ready for ATS</a:t>
            </a:r>
          </a:p>
          <a:p>
            <a:pPr>
              <a:buNone/>
            </a:pPr>
            <a:endParaRPr lang="en-US" b="1" dirty="0">
              <a:solidFill>
                <a:srgbClr val="4B2E1D"/>
              </a:solidFill>
            </a:endParaRPr>
          </a:p>
        </p:txBody>
      </p:sp>
      <p:sp>
        <p:nvSpPr>
          <p:cNvPr id="9" name="Rectangle 8">
            <a:extLst>
              <a:ext uri="{FF2B5EF4-FFF2-40B4-BE49-F238E27FC236}">
                <a16:creationId xmlns:a16="http://schemas.microsoft.com/office/drawing/2014/main" id="{472BBC96-3868-32A9-95FB-3838B5975273}"/>
              </a:ext>
            </a:extLst>
          </p:cNvPr>
          <p:cNvSpPr/>
          <p:nvPr/>
        </p:nvSpPr>
        <p:spPr>
          <a:xfrm>
            <a:off x="14429773" y="0"/>
            <a:ext cx="741143"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8B3696-6EA4-832B-EF6A-455E769B6380}"/>
              </a:ext>
            </a:extLst>
          </p:cNvPr>
          <p:cNvSpPr/>
          <p:nvPr/>
        </p:nvSpPr>
        <p:spPr>
          <a:xfrm>
            <a:off x="13712752" y="0"/>
            <a:ext cx="7411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C662F8-800D-3BD9-A205-CB47A1CE120B}"/>
              </a:ext>
            </a:extLst>
          </p:cNvPr>
          <p:cNvSpPr/>
          <p:nvPr/>
        </p:nvSpPr>
        <p:spPr>
          <a:xfrm>
            <a:off x="12947879" y="0"/>
            <a:ext cx="769788"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88BB3A4-E33E-4154-F9E9-1CE0F7E91A3D}"/>
              </a:ext>
            </a:extLst>
          </p:cNvPr>
          <p:cNvSpPr txBox="1"/>
          <p:nvPr/>
        </p:nvSpPr>
        <p:spPr>
          <a:xfrm rot="16200000">
            <a:off x="12859367" y="5538832"/>
            <a:ext cx="955711" cy="369332"/>
          </a:xfrm>
          <a:prstGeom prst="rect">
            <a:avLst/>
          </a:prstGeom>
          <a:noFill/>
        </p:spPr>
        <p:txBody>
          <a:bodyPr wrap="none" rtlCol="0">
            <a:spAutoFit/>
          </a:bodyPr>
          <a:lstStyle/>
          <a:p>
            <a:r>
              <a:rPr lang="en-US" sz="1800" b="1">
                <a:solidFill>
                  <a:srgbClr val="4B2E1D"/>
                </a:solidFill>
                <a:latin typeface="+mj-lt"/>
              </a:rPr>
              <a:t>Design</a:t>
            </a:r>
          </a:p>
        </p:txBody>
      </p:sp>
      <p:sp>
        <p:nvSpPr>
          <p:cNvPr id="17" name="TextBox 16">
            <a:extLst>
              <a:ext uri="{FF2B5EF4-FFF2-40B4-BE49-F238E27FC236}">
                <a16:creationId xmlns:a16="http://schemas.microsoft.com/office/drawing/2014/main" id="{DD07C517-72EA-B694-6DF3-2470787E73A9}"/>
              </a:ext>
            </a:extLst>
          </p:cNvPr>
          <p:cNvSpPr txBox="1"/>
          <p:nvPr/>
        </p:nvSpPr>
        <p:spPr>
          <a:xfrm rot="16200000">
            <a:off x="13146442" y="5472864"/>
            <a:ext cx="1933543" cy="369332"/>
          </a:xfrm>
          <a:prstGeom prst="rect">
            <a:avLst/>
          </a:prstGeom>
          <a:noFill/>
        </p:spPr>
        <p:txBody>
          <a:bodyPr wrap="none" rtlCol="0">
            <a:spAutoFit/>
          </a:bodyPr>
          <a:lstStyle/>
          <a:p>
            <a:r>
              <a:rPr lang="en-US" b="1">
                <a:solidFill>
                  <a:schemeClr val="tx2"/>
                </a:solidFill>
              </a:rPr>
              <a:t>Implementation</a:t>
            </a:r>
          </a:p>
        </p:txBody>
      </p:sp>
      <p:sp>
        <p:nvSpPr>
          <p:cNvPr id="18" name="TextBox 17">
            <a:extLst>
              <a:ext uri="{FF2B5EF4-FFF2-40B4-BE49-F238E27FC236}">
                <a16:creationId xmlns:a16="http://schemas.microsoft.com/office/drawing/2014/main" id="{E22629FD-DE1F-BD82-75EE-5A04B62FEE3D}"/>
              </a:ext>
            </a:extLst>
          </p:cNvPr>
          <p:cNvSpPr txBox="1"/>
          <p:nvPr/>
        </p:nvSpPr>
        <p:spPr>
          <a:xfrm rot="16200000">
            <a:off x="13328356" y="5060976"/>
            <a:ext cx="3054041" cy="369332"/>
          </a:xfrm>
          <a:prstGeom prst="rect">
            <a:avLst/>
          </a:prstGeom>
          <a:noFill/>
        </p:spPr>
        <p:txBody>
          <a:bodyPr wrap="none" rtlCol="0">
            <a:spAutoFit/>
          </a:bodyPr>
          <a:lstStyle/>
          <a:p>
            <a:r>
              <a:rPr lang="en-US" b="1"/>
              <a:t>Testing and Maintenance</a:t>
            </a:r>
            <a:endParaRPr lang="en-US" b="1">
              <a:solidFill>
                <a:schemeClr val="tx2"/>
              </a:solidFill>
            </a:endParaRPr>
          </a:p>
        </p:txBody>
      </p:sp>
      <p:sp>
        <p:nvSpPr>
          <p:cNvPr id="24" name="!!overview">
            <a:extLst>
              <a:ext uri="{FF2B5EF4-FFF2-40B4-BE49-F238E27FC236}">
                <a16:creationId xmlns:a16="http://schemas.microsoft.com/office/drawing/2014/main" id="{D7B65ECC-7844-633D-00E2-A3B0B48271EB}"/>
              </a:ext>
            </a:extLst>
          </p:cNvPr>
          <p:cNvSpPr txBox="1"/>
          <p:nvPr/>
        </p:nvSpPr>
        <p:spPr>
          <a:xfrm>
            <a:off x="495301" y="-2871729"/>
            <a:ext cx="11201399" cy="1569660"/>
          </a:xfrm>
          <a:prstGeom prst="rect">
            <a:avLst/>
          </a:prstGeom>
          <a:noFill/>
        </p:spPr>
        <p:txBody>
          <a:bodyPr wrap="square">
            <a:spAutoFit/>
          </a:bodyPr>
          <a:lstStyle/>
          <a:p>
            <a:pPr algn="ctr"/>
            <a:r>
              <a:rPr lang="en-US" sz="9600" b="1">
                <a:solidFill>
                  <a:srgbClr val="4B2E1D"/>
                </a:solidFill>
                <a:latin typeface="+mj-lt"/>
              </a:rPr>
              <a:t>Methodology</a:t>
            </a:r>
          </a:p>
        </p:txBody>
      </p:sp>
      <p:pic>
        <p:nvPicPr>
          <p:cNvPr id="5" name="Picture 4">
            <a:extLst>
              <a:ext uri="{FF2B5EF4-FFF2-40B4-BE49-F238E27FC236}">
                <a16:creationId xmlns:a16="http://schemas.microsoft.com/office/drawing/2014/main" id="{6886E239-77FE-059B-3843-66BE6EFEF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009" y="1726770"/>
            <a:ext cx="5882336" cy="4591962"/>
          </a:xfrm>
          <a:prstGeom prst="rect">
            <a:avLst/>
          </a:prstGeom>
        </p:spPr>
      </p:pic>
    </p:spTree>
    <p:extLst>
      <p:ext uri="{BB962C8B-B14F-4D97-AF65-F5344CB8AC3E}">
        <p14:creationId xmlns:p14="http://schemas.microsoft.com/office/powerpoint/2010/main" val="101304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C8ADD6B-1116-46BA-9BC7-881885756BAB}"/>
              </a:ext>
            </a:extLst>
          </p:cNvPr>
          <p:cNvGrpSpPr/>
          <p:nvPr/>
        </p:nvGrpSpPr>
        <p:grpSpPr>
          <a:xfrm>
            <a:off x="495299" y="1027654"/>
            <a:ext cx="8711609" cy="4802692"/>
            <a:chOff x="495299" y="332600"/>
            <a:chExt cx="8711609" cy="4802692"/>
          </a:xfrm>
        </p:grpSpPr>
        <p:sp>
          <p:nvSpPr>
            <p:cNvPr id="17" name="Homepage desc">
              <a:extLst>
                <a:ext uri="{FF2B5EF4-FFF2-40B4-BE49-F238E27FC236}">
                  <a16:creationId xmlns:a16="http://schemas.microsoft.com/office/drawing/2014/main" id="{6CC1D9DA-85AC-49CB-B7E0-109955F34E0C}"/>
                </a:ext>
              </a:extLst>
            </p:cNvPr>
            <p:cNvSpPr txBox="1"/>
            <p:nvPr/>
          </p:nvSpPr>
          <p:spPr>
            <a:xfrm>
              <a:off x="495300" y="1718972"/>
              <a:ext cx="8711608" cy="3416320"/>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rgbClr val="4B2E1D"/>
                  </a:solidFill>
                </a:rPr>
                <a:t>Collection of Datasets from different platforms like Kaggle, LinkedIn</a:t>
              </a:r>
            </a:p>
            <a:p>
              <a:pPr marL="285750" indent="-285750">
                <a:buFont typeface="Arial" panose="020B0604020202020204" pitchFamily="34" charset="0"/>
                <a:buChar char="•"/>
              </a:pPr>
              <a:endParaRPr lang="en-US" sz="2200" b="1" dirty="0">
                <a:solidFill>
                  <a:srgbClr val="4B2E1D"/>
                </a:solidFill>
              </a:endParaRPr>
            </a:p>
            <a:p>
              <a:pPr marL="285750" indent="-285750">
                <a:buFont typeface="Arial" panose="020B0604020202020204" pitchFamily="34" charset="0"/>
                <a:buChar char="•"/>
              </a:pPr>
              <a:r>
                <a:rPr lang="en-US" sz="2200" b="1" dirty="0">
                  <a:solidFill>
                    <a:srgbClr val="4B2E1D"/>
                  </a:solidFill>
                </a:rPr>
                <a:t>Analyzed these datasets to understand its behavior</a:t>
              </a:r>
            </a:p>
            <a:p>
              <a:pPr marL="285750" indent="-285750">
                <a:buFont typeface="Arial" panose="020B0604020202020204" pitchFamily="34" charset="0"/>
                <a:buChar char="•"/>
              </a:pPr>
              <a:endParaRPr lang="en-US" sz="2200" b="1" dirty="0">
                <a:solidFill>
                  <a:srgbClr val="4B2E1D"/>
                </a:solidFill>
              </a:endParaRPr>
            </a:p>
            <a:p>
              <a:pPr marL="285750" indent="-285750">
                <a:buFont typeface="Arial" panose="020B0604020202020204" pitchFamily="34" charset="0"/>
                <a:buChar char="•"/>
              </a:pPr>
              <a:r>
                <a:rPr lang="en-US" sz="2200" b="1" dirty="0">
                  <a:solidFill>
                    <a:srgbClr val="4B2E1D"/>
                  </a:solidFill>
                </a:rPr>
                <a:t>Cleaned data by handling missing values and removing duplicates</a:t>
              </a:r>
            </a:p>
            <a:p>
              <a:pPr marL="285750" indent="-285750">
                <a:buFont typeface="Arial" panose="020B0604020202020204" pitchFamily="34" charset="0"/>
                <a:buChar char="•"/>
              </a:pPr>
              <a:endParaRPr lang="en-US" sz="2200" b="1" dirty="0">
                <a:solidFill>
                  <a:srgbClr val="4B2E1D"/>
                </a:solidFill>
              </a:endParaRPr>
            </a:p>
            <a:p>
              <a:pPr marL="285750" indent="-285750">
                <a:buFont typeface="Arial" panose="020B0604020202020204" pitchFamily="34" charset="0"/>
                <a:buChar char="•"/>
              </a:pPr>
              <a:r>
                <a:rPr lang="en-US" sz="2200" b="1" dirty="0">
                  <a:solidFill>
                    <a:srgbClr val="4B2E1D"/>
                  </a:solidFill>
                </a:rPr>
                <a:t>Preprocessed raw data into suitable format</a:t>
              </a:r>
            </a:p>
            <a:p>
              <a:pPr marL="285750" indent="-285750">
                <a:buFont typeface="Arial" panose="020B0604020202020204" pitchFamily="34" charset="0"/>
                <a:buChar char="•"/>
              </a:pPr>
              <a:endParaRPr lang="en-US" sz="2200" b="1" dirty="0">
                <a:solidFill>
                  <a:srgbClr val="4B2E1D"/>
                </a:solidFill>
              </a:endParaRPr>
            </a:p>
            <a:p>
              <a:pPr marL="285750" indent="-285750">
                <a:buFont typeface="Arial" panose="020B0604020202020204" pitchFamily="34" charset="0"/>
                <a:buChar char="•"/>
              </a:pPr>
              <a:r>
                <a:rPr lang="en-US" sz="2200" b="1" dirty="0">
                  <a:solidFill>
                    <a:srgbClr val="4B2E1D"/>
                  </a:solidFill>
                </a:rPr>
                <a:t>Developed different questions</a:t>
              </a:r>
            </a:p>
            <a:p>
              <a:pPr marL="285750" indent="-285750">
                <a:buFont typeface="Arial" panose="020B0604020202020204" pitchFamily="34" charset="0"/>
                <a:buChar char="•"/>
              </a:pPr>
              <a:endParaRPr lang="en-US" dirty="0">
                <a:solidFill>
                  <a:srgbClr val="4B2E1D"/>
                </a:solidFill>
              </a:endParaRPr>
            </a:p>
          </p:txBody>
        </p:sp>
        <p:sp>
          <p:nvSpPr>
            <p:cNvPr id="16" name="Homepage">
              <a:extLst>
                <a:ext uri="{FF2B5EF4-FFF2-40B4-BE49-F238E27FC236}">
                  <a16:creationId xmlns:a16="http://schemas.microsoft.com/office/drawing/2014/main" id="{0B398A56-D2D9-4A66-8ADC-B4AE33568F78}"/>
                </a:ext>
              </a:extLst>
            </p:cNvPr>
            <p:cNvSpPr txBox="1"/>
            <p:nvPr/>
          </p:nvSpPr>
          <p:spPr>
            <a:xfrm>
              <a:off x="495299" y="332600"/>
              <a:ext cx="8711609" cy="861774"/>
            </a:xfrm>
            <a:prstGeom prst="rect">
              <a:avLst/>
            </a:prstGeom>
            <a:noFill/>
          </p:spPr>
          <p:txBody>
            <a:bodyPr wrap="square" rtlCol="0">
              <a:spAutoFit/>
            </a:bodyPr>
            <a:lstStyle/>
            <a:p>
              <a:r>
                <a:rPr lang="en-US" sz="5000" b="1" dirty="0">
                  <a:solidFill>
                    <a:srgbClr val="4B2E1D"/>
                  </a:solidFill>
                  <a:latin typeface="+mj-lt"/>
                </a:rPr>
                <a:t>Requirement Analysis</a:t>
              </a:r>
            </a:p>
          </p:txBody>
        </p:sp>
      </p:grpSp>
      <p:sp>
        <p:nvSpPr>
          <p:cNvPr id="18" name="Homepage index">
            <a:extLst>
              <a:ext uri="{FF2B5EF4-FFF2-40B4-BE49-F238E27FC236}">
                <a16:creationId xmlns:a16="http://schemas.microsoft.com/office/drawing/2014/main" id="{5D8B85C3-F83A-4A96-BD39-9AADA7F6793E}"/>
              </a:ext>
            </a:extLst>
          </p:cNvPr>
          <p:cNvSpPr txBox="1"/>
          <p:nvPr/>
        </p:nvSpPr>
        <p:spPr>
          <a:xfrm rot="16200000">
            <a:off x="-1023224" y="4330788"/>
            <a:ext cx="2667718" cy="369332"/>
          </a:xfrm>
          <a:prstGeom prst="rect">
            <a:avLst/>
          </a:prstGeom>
          <a:noFill/>
        </p:spPr>
        <p:txBody>
          <a:bodyPr wrap="none" rtlCol="0">
            <a:spAutoFit/>
          </a:bodyPr>
          <a:lstStyle/>
          <a:p>
            <a:r>
              <a:rPr lang="en-US" sz="1800" b="1">
                <a:solidFill>
                  <a:srgbClr val="4B2E1D"/>
                </a:solidFill>
                <a:latin typeface="+mj-lt"/>
              </a:rPr>
              <a:t>Requirement Analysis</a:t>
            </a:r>
          </a:p>
        </p:txBody>
      </p:sp>
      <p:sp>
        <p:nvSpPr>
          <p:cNvPr id="2" name="Rectangle 1">
            <a:extLst>
              <a:ext uri="{FF2B5EF4-FFF2-40B4-BE49-F238E27FC236}">
                <a16:creationId xmlns:a16="http://schemas.microsoft.com/office/drawing/2014/main" id="{19211572-1C3E-4C41-8745-1911185053CE}"/>
              </a:ext>
            </a:extLst>
          </p:cNvPr>
          <p:cNvSpPr/>
          <p:nvPr/>
        </p:nvSpPr>
        <p:spPr>
          <a:xfrm>
            <a:off x="11696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CBA6201-285A-483B-A7E4-5E46E5D91165}"/>
              </a:ext>
            </a:extLst>
          </p:cNvPr>
          <p:cNvSpPr/>
          <p:nvPr/>
        </p:nvSpPr>
        <p:spPr>
          <a:xfrm>
            <a:off x="1121454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5217ED-9EE3-48FA-BEB3-74EB84FA9B31}"/>
              </a:ext>
            </a:extLst>
          </p:cNvPr>
          <p:cNvSpPr/>
          <p:nvPr/>
        </p:nvSpPr>
        <p:spPr>
          <a:xfrm>
            <a:off x="10718800" y="0"/>
            <a:ext cx="4953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18">
            <a:extLst>
              <a:ext uri="{FF2B5EF4-FFF2-40B4-BE49-F238E27FC236}">
                <a16:creationId xmlns:a16="http://schemas.microsoft.com/office/drawing/2014/main" id="{7A96D971-68BC-4459-95F5-0583B16D5344}"/>
              </a:ext>
            </a:extLst>
          </p:cNvPr>
          <p:cNvSpPr txBox="1"/>
          <p:nvPr/>
        </p:nvSpPr>
        <p:spPr>
          <a:xfrm rot="16200000">
            <a:off x="10474889" y="5403936"/>
            <a:ext cx="1026243" cy="369332"/>
          </a:xfrm>
          <a:prstGeom prst="rect">
            <a:avLst/>
          </a:prstGeom>
          <a:noFill/>
        </p:spPr>
        <p:txBody>
          <a:bodyPr wrap="none" rtlCol="0">
            <a:spAutoFit/>
          </a:bodyPr>
          <a:lstStyle/>
          <a:p>
            <a:r>
              <a:rPr lang="en-US" b="1">
                <a:solidFill>
                  <a:schemeClr val="bg2"/>
                </a:solidFill>
              </a:rPr>
              <a:t> Design</a:t>
            </a:r>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10495427" y="5403938"/>
            <a:ext cx="1933543" cy="369332"/>
          </a:xfrm>
          <a:prstGeom prst="rect">
            <a:avLst/>
          </a:prstGeom>
          <a:noFill/>
        </p:spPr>
        <p:txBody>
          <a:bodyPr wrap="none" rtlCol="0">
            <a:spAutoFit/>
          </a:bodyPr>
          <a:lstStyle/>
          <a:p>
            <a:r>
              <a:rPr lang="en-US" b="1">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417632" y="4843689"/>
            <a:ext cx="3054041" cy="369332"/>
          </a:xfrm>
          <a:prstGeom prst="rect">
            <a:avLst/>
          </a:prstGeom>
          <a:noFill/>
        </p:spPr>
        <p:txBody>
          <a:bodyPr wrap="none" rtlCol="0">
            <a:spAutoFit/>
          </a:bodyPr>
          <a:lstStyle/>
          <a:p>
            <a:r>
              <a:rPr lang="en-US" b="1"/>
              <a:t>Testing and Maintenance</a:t>
            </a:r>
            <a:endParaRPr lang="en-US" b="1">
              <a:solidFill>
                <a:schemeClr val="tx2"/>
              </a:solidFill>
            </a:endParaRPr>
          </a:p>
        </p:txBody>
      </p:sp>
      <p:sp>
        <p:nvSpPr>
          <p:cNvPr id="19" name="!!overview">
            <a:extLst>
              <a:ext uri="{FF2B5EF4-FFF2-40B4-BE49-F238E27FC236}">
                <a16:creationId xmlns:a16="http://schemas.microsoft.com/office/drawing/2014/main" id="{2826FE3F-99F5-4D30-9ECA-6753AD670A29}"/>
              </a:ext>
            </a:extLst>
          </p:cNvPr>
          <p:cNvSpPr txBox="1"/>
          <p:nvPr/>
        </p:nvSpPr>
        <p:spPr>
          <a:xfrm>
            <a:off x="7556365" y="-2459269"/>
            <a:ext cx="3441968" cy="1631216"/>
          </a:xfrm>
          <a:prstGeom prst="rect">
            <a:avLst/>
          </a:prstGeom>
          <a:noFill/>
        </p:spPr>
        <p:txBody>
          <a:bodyPr wrap="none" rtlCol="0">
            <a:spAutoFit/>
          </a:bodyPr>
          <a:lstStyle/>
          <a:p>
            <a:pPr algn="ctr"/>
            <a:r>
              <a:rPr lang="en-US" sz="10000" b="1">
                <a:solidFill>
                  <a:srgbClr val="4B2E1D"/>
                </a:solidFill>
                <a:latin typeface="+mj-lt"/>
              </a:rPr>
              <a:t>SDLC</a:t>
            </a:r>
          </a:p>
        </p:txBody>
      </p:sp>
      <p:sp>
        <p:nvSpPr>
          <p:cNvPr id="24" name="TextBox 23">
            <a:extLst>
              <a:ext uri="{FF2B5EF4-FFF2-40B4-BE49-F238E27FC236}">
                <a16:creationId xmlns:a16="http://schemas.microsoft.com/office/drawing/2014/main" id="{80CEEB83-10AF-4092-A3CA-6E3462319AC7}"/>
              </a:ext>
            </a:extLst>
          </p:cNvPr>
          <p:cNvSpPr txBox="1"/>
          <p:nvPr/>
        </p:nvSpPr>
        <p:spPr>
          <a:xfrm>
            <a:off x="-6438899" y="612844"/>
            <a:ext cx="5600699" cy="5909310"/>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a:solidFill>
                  <a:srgbClr val="4B2E1D"/>
                </a:solidFill>
              </a:rPr>
              <a:t>Incremental Model Overview:</a:t>
            </a:r>
          </a:p>
          <a:p>
            <a:pPr>
              <a:buNone/>
            </a:pPr>
            <a:endParaRPr lang="en-US" b="1">
              <a:solidFill>
                <a:srgbClr val="4B2E1D"/>
              </a:solidFill>
            </a:endParaRPr>
          </a:p>
          <a:p>
            <a:pPr indent="-285750"/>
            <a:r>
              <a:rPr lang="en-US">
                <a:solidFill>
                  <a:srgbClr val="4B2E1D"/>
                </a:solidFill>
              </a:rPr>
              <a:t>Approach involves breaking down development into smaller increments.</a:t>
            </a:r>
          </a:p>
          <a:p>
            <a:pPr indent="-285750"/>
            <a:r>
              <a:rPr lang="en-US" u="sng">
                <a:solidFill>
                  <a:srgbClr val="4B2E1D"/>
                </a:solidFill>
              </a:rPr>
              <a:t>Phases</a:t>
            </a:r>
            <a:r>
              <a:rPr lang="en-US">
                <a:solidFill>
                  <a:srgbClr val="4B2E1D"/>
                </a:solidFill>
              </a:rPr>
              <a:t>: Requirement Analysis, Design, Implementation, Testing, and Maintenance.</a:t>
            </a:r>
          </a:p>
          <a:p>
            <a:pPr>
              <a:buNone/>
            </a:pPr>
            <a:endParaRPr lang="en-US" b="1">
              <a:solidFill>
                <a:srgbClr val="4B2E1D"/>
              </a:solidFill>
            </a:endParaRPr>
          </a:p>
          <a:p>
            <a:pPr>
              <a:buNone/>
            </a:pPr>
            <a:r>
              <a:rPr lang="en-US" b="1">
                <a:solidFill>
                  <a:srgbClr val="4B2E1D"/>
                </a:solidFill>
              </a:rPr>
              <a:t>First Increment: Core Product Development</a:t>
            </a:r>
          </a:p>
          <a:p>
            <a:pPr>
              <a:buNone/>
            </a:pPr>
            <a:endParaRPr lang="en-US" b="1">
              <a:solidFill>
                <a:srgbClr val="4B2E1D"/>
              </a:solidFill>
            </a:endParaRPr>
          </a:p>
          <a:p>
            <a:pPr indent="-285750"/>
            <a:r>
              <a:rPr lang="en-US">
                <a:solidFill>
                  <a:srgbClr val="4B2E1D"/>
                </a:solidFill>
              </a:rPr>
              <a:t>Dataset gathering using Google Forms</a:t>
            </a:r>
          </a:p>
          <a:p>
            <a:pPr indent="-285750"/>
            <a:r>
              <a:rPr lang="en-US">
                <a:solidFill>
                  <a:srgbClr val="4B2E1D"/>
                </a:solidFill>
              </a:rPr>
              <a:t>Design of Machine Learning Model (Core Product)</a:t>
            </a:r>
          </a:p>
          <a:p>
            <a:pPr indent="-285750"/>
            <a:r>
              <a:rPr lang="en-US">
                <a:solidFill>
                  <a:srgbClr val="4B2E1D"/>
                </a:solidFill>
              </a:rPr>
              <a:t>Major functionalities developed: user account creation and login.</a:t>
            </a:r>
          </a:p>
          <a:p>
            <a:pPr>
              <a:buNone/>
            </a:pPr>
            <a:endParaRPr lang="en-US" b="1">
              <a:solidFill>
                <a:srgbClr val="4B2E1D"/>
              </a:solidFill>
            </a:endParaRPr>
          </a:p>
          <a:p>
            <a:pPr>
              <a:buNone/>
            </a:pPr>
            <a:r>
              <a:rPr lang="en-US" b="1">
                <a:solidFill>
                  <a:srgbClr val="4B2E1D"/>
                </a:solidFill>
              </a:rPr>
              <a:t>Second Increment: Dashboard Implementation</a:t>
            </a:r>
          </a:p>
          <a:p>
            <a:pPr>
              <a:buNone/>
            </a:pPr>
            <a:endParaRPr lang="en-US" b="1">
              <a:solidFill>
                <a:srgbClr val="4B2E1D"/>
              </a:solidFill>
            </a:endParaRPr>
          </a:p>
          <a:p>
            <a:pPr marL="285750" indent="-285750"/>
            <a:r>
              <a:rPr lang="en-US">
                <a:solidFill>
                  <a:srgbClr val="4B2E1D"/>
                </a:solidFill>
              </a:rPr>
              <a:t>UI/UX Designing</a:t>
            </a:r>
          </a:p>
          <a:p>
            <a:pPr marL="285750" indent="-285750"/>
            <a:r>
              <a:rPr lang="en-US">
                <a:solidFill>
                  <a:srgbClr val="4B2E1D"/>
                </a:solidFill>
              </a:rPr>
              <a:t>Integration of dashboard where users can view their profiles, suggestions and optimize their resume.</a:t>
            </a:r>
            <a:endParaRPr lang="en-US"/>
          </a:p>
        </p:txBody>
      </p:sp>
    </p:spTree>
    <p:extLst>
      <p:ext uri="{BB962C8B-B14F-4D97-AF65-F5344CB8AC3E}">
        <p14:creationId xmlns:p14="http://schemas.microsoft.com/office/powerpoint/2010/main" val="233113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1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5217ED-9EE3-48FA-BEB3-74EB84FA9B31}"/>
              </a:ext>
            </a:extLst>
          </p:cNvPr>
          <p:cNvSpPr/>
          <p:nvPr/>
        </p:nvSpPr>
        <p:spPr>
          <a:xfrm>
            <a:off x="-2" y="0"/>
            <a:ext cx="11208351"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nvGrpSpPr>
          <p:cNvPr id="14" name="Group 13">
            <a:extLst>
              <a:ext uri="{FF2B5EF4-FFF2-40B4-BE49-F238E27FC236}">
                <a16:creationId xmlns:a16="http://schemas.microsoft.com/office/drawing/2014/main" id="{A5B1B22F-26D0-4243-80B4-33CFC2FBD023}"/>
              </a:ext>
            </a:extLst>
          </p:cNvPr>
          <p:cNvGrpSpPr/>
          <p:nvPr/>
        </p:nvGrpSpPr>
        <p:grpSpPr>
          <a:xfrm>
            <a:off x="507958" y="978999"/>
            <a:ext cx="9194060" cy="2210105"/>
            <a:chOff x="460633" y="155197"/>
            <a:chExt cx="9220270" cy="2210105"/>
          </a:xfrm>
        </p:grpSpPr>
        <p:sp>
          <p:nvSpPr>
            <p:cNvPr id="10" name="Menu desc">
              <a:extLst>
                <a:ext uri="{FF2B5EF4-FFF2-40B4-BE49-F238E27FC236}">
                  <a16:creationId xmlns:a16="http://schemas.microsoft.com/office/drawing/2014/main" id="{32FF0A03-00CC-464C-B0BC-8DC0A7ACD663}"/>
                </a:ext>
              </a:extLst>
            </p:cNvPr>
            <p:cNvSpPr txBox="1"/>
            <p:nvPr/>
          </p:nvSpPr>
          <p:spPr>
            <a:xfrm>
              <a:off x="473738" y="1995970"/>
              <a:ext cx="9194063" cy="369332"/>
            </a:xfrm>
            <a:prstGeom prst="rect">
              <a:avLst/>
            </a:prstGeom>
            <a:noFill/>
          </p:spPr>
          <p:txBody>
            <a:bodyPr wrap="square" rtlCol="0">
              <a:spAutoFit/>
            </a:bodyPr>
            <a:lstStyle/>
            <a:p>
              <a:pPr marL="285750" indent="-285750">
                <a:buFont typeface="Arial" panose="020B0604020202020204" pitchFamily="34" charset="0"/>
                <a:buChar char="•"/>
              </a:pPr>
              <a:endParaRPr lang="en-US">
                <a:solidFill>
                  <a:schemeClr val="bg2"/>
                </a:solidFill>
              </a:endParaRPr>
            </a:p>
          </p:txBody>
        </p:sp>
        <p:sp>
          <p:nvSpPr>
            <p:cNvPr id="8" name="Menu Title">
              <a:extLst>
                <a:ext uri="{FF2B5EF4-FFF2-40B4-BE49-F238E27FC236}">
                  <a16:creationId xmlns:a16="http://schemas.microsoft.com/office/drawing/2014/main" id="{AC2D51F4-7AC7-4790-ADEB-692289DE16CB}"/>
                </a:ext>
              </a:extLst>
            </p:cNvPr>
            <p:cNvSpPr txBox="1"/>
            <p:nvPr/>
          </p:nvSpPr>
          <p:spPr>
            <a:xfrm>
              <a:off x="460633" y="155197"/>
              <a:ext cx="9220270"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bg2"/>
                  </a:solidFill>
                </a:rPr>
                <a:t>Design</a:t>
              </a:r>
            </a:p>
          </p:txBody>
        </p:sp>
      </p:grpSp>
      <p:sp>
        <p:nvSpPr>
          <p:cNvPr id="34" name="Menu index">
            <a:extLst>
              <a:ext uri="{FF2B5EF4-FFF2-40B4-BE49-F238E27FC236}">
                <a16:creationId xmlns:a16="http://schemas.microsoft.com/office/drawing/2014/main" id="{7A96D971-68BC-4459-95F5-0583B16D5344}"/>
              </a:ext>
            </a:extLst>
          </p:cNvPr>
          <p:cNvSpPr txBox="1"/>
          <p:nvPr/>
        </p:nvSpPr>
        <p:spPr>
          <a:xfrm rot="16200000">
            <a:off x="-246560" y="5468931"/>
            <a:ext cx="971741" cy="369332"/>
          </a:xfrm>
          <a:prstGeom prst="rect">
            <a:avLst/>
          </a:prstGeom>
          <a:noFill/>
        </p:spPr>
        <p:txBody>
          <a:bodyPr wrap="none" rtlCol="0">
            <a:spAutoFit/>
          </a:bodyPr>
          <a:lstStyle/>
          <a:p>
            <a:r>
              <a:rPr lang="en-US" b="1">
                <a:solidFill>
                  <a:schemeClr val="bg2"/>
                </a:solidFill>
              </a:rPr>
              <a:t>Design</a:t>
            </a:r>
          </a:p>
        </p:txBody>
      </p:sp>
      <p:sp>
        <p:nvSpPr>
          <p:cNvPr id="2" name="Rectangle 1">
            <a:extLst>
              <a:ext uri="{FF2B5EF4-FFF2-40B4-BE49-F238E27FC236}">
                <a16:creationId xmlns:a16="http://schemas.microsoft.com/office/drawing/2014/main" id="{19211572-1C3E-4C41-8745-1911185053CE}"/>
              </a:ext>
            </a:extLst>
          </p:cNvPr>
          <p:cNvSpPr/>
          <p:nvPr/>
        </p:nvSpPr>
        <p:spPr>
          <a:xfrm>
            <a:off x="116779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CBA6201-285A-483B-A7E4-5E46E5D91165}"/>
              </a:ext>
            </a:extLst>
          </p:cNvPr>
          <p:cNvSpPr/>
          <p:nvPr/>
        </p:nvSpPr>
        <p:spPr>
          <a:xfrm>
            <a:off x="111954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10476377" y="5403938"/>
            <a:ext cx="1933543" cy="369332"/>
          </a:xfrm>
          <a:prstGeom prst="rect">
            <a:avLst/>
          </a:prstGeom>
          <a:noFill/>
        </p:spPr>
        <p:txBody>
          <a:bodyPr wrap="none" rtlCol="0">
            <a:spAutoFit/>
          </a:bodyPr>
          <a:lstStyle/>
          <a:p>
            <a:r>
              <a:rPr lang="en-US" b="1">
                <a:solidFill>
                  <a:schemeClr val="tx2"/>
                </a:solidFill>
              </a:rPr>
              <a:t>Implementation</a:t>
            </a:r>
          </a:p>
        </p:txBody>
      </p:sp>
      <p:sp>
        <p:nvSpPr>
          <p:cNvPr id="15" name="About desc">
            <a:extLst>
              <a:ext uri="{FF2B5EF4-FFF2-40B4-BE49-F238E27FC236}">
                <a16:creationId xmlns:a16="http://schemas.microsoft.com/office/drawing/2014/main" id="{0C9A480C-FC08-42F2-A16C-064DF07A70C8}"/>
              </a:ext>
            </a:extLst>
          </p:cNvPr>
          <p:cNvSpPr txBox="1"/>
          <p:nvPr/>
        </p:nvSpPr>
        <p:spPr>
          <a:xfrm>
            <a:off x="541930" y="2599635"/>
            <a:ext cx="9713251" cy="2585323"/>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b="1" dirty="0">
                <a:solidFill>
                  <a:srgbClr val="121212"/>
                </a:solidFill>
              </a:rPr>
              <a:t>System Architecture</a:t>
            </a:r>
            <a:r>
              <a:rPr lang="en-US" dirty="0">
                <a:solidFill>
                  <a:srgbClr val="121212"/>
                </a:solidFill>
              </a:rPr>
              <a:t>: </a:t>
            </a:r>
            <a:r>
              <a:rPr lang="en-US" dirty="0">
                <a:solidFill>
                  <a:schemeClr val="bg2"/>
                </a:solidFill>
              </a:rPr>
              <a:t>A system architecture linking the client-side, server, database, and machine learning model for career recommendations and resume analysis.</a:t>
            </a:r>
          </a:p>
          <a:p>
            <a:endParaRPr lang="en-US" dirty="0">
              <a:solidFill>
                <a:schemeClr val="bg2"/>
              </a:solidFill>
            </a:endParaRPr>
          </a:p>
          <a:p>
            <a:r>
              <a:rPr lang="en-US" b="1" dirty="0">
                <a:solidFill>
                  <a:srgbClr val="121212"/>
                </a:solidFill>
              </a:rPr>
              <a:t>Database Design</a:t>
            </a:r>
            <a:r>
              <a:rPr lang="en-US" dirty="0">
                <a:solidFill>
                  <a:srgbClr val="121212"/>
                </a:solidFill>
              </a:rPr>
              <a:t>: Created a database schema that efficiently stores and retrieves data related to users and other relevant entities. Established relationships between tables for data consistency.</a:t>
            </a:r>
          </a:p>
          <a:p>
            <a:endParaRPr lang="en-US" dirty="0">
              <a:solidFill>
                <a:srgbClr val="121212"/>
              </a:solidFill>
            </a:endParaRPr>
          </a:p>
          <a:p>
            <a:r>
              <a:rPr lang="en-US" b="1" dirty="0">
                <a:solidFill>
                  <a:srgbClr val="121212"/>
                </a:solidFill>
              </a:rPr>
              <a:t>User Interface Design</a:t>
            </a:r>
            <a:r>
              <a:rPr lang="en-US" dirty="0">
                <a:solidFill>
                  <a:srgbClr val="121212"/>
                </a:solidFill>
              </a:rPr>
              <a:t>: Developed user interface design using Figma. A responsive design accessible across different devices using technologies like HTML, CSS, JavaScript, PHP, and MySQL.</a:t>
            </a:r>
          </a:p>
          <a:p>
            <a:endParaRPr lang="en-US" dirty="0"/>
          </a:p>
        </p:txBody>
      </p:sp>
      <p:sp>
        <p:nvSpPr>
          <p:cNvPr id="16" name="TextBox 15">
            <a:extLst>
              <a:ext uri="{FF2B5EF4-FFF2-40B4-BE49-F238E27FC236}">
                <a16:creationId xmlns:a16="http://schemas.microsoft.com/office/drawing/2014/main" id="{E122B428-3B0A-471F-BD48-0791BF40399C}"/>
              </a:ext>
            </a:extLst>
          </p:cNvPr>
          <p:cNvSpPr txBox="1"/>
          <p:nvPr/>
        </p:nvSpPr>
        <p:spPr>
          <a:xfrm rot="16200000">
            <a:off x="10404932" y="4843689"/>
            <a:ext cx="3054041" cy="369332"/>
          </a:xfrm>
          <a:prstGeom prst="rect">
            <a:avLst/>
          </a:prstGeom>
          <a:noFill/>
        </p:spPr>
        <p:txBody>
          <a:bodyPr wrap="none" rtlCol="0">
            <a:spAutoFit/>
          </a:bodyPr>
          <a:lstStyle/>
          <a:p>
            <a:r>
              <a:rPr lang="en-US" b="1"/>
              <a:t>Testing and Maintenance</a:t>
            </a:r>
            <a:endParaRPr lang="en-US" b="1">
              <a:solidFill>
                <a:schemeClr val="tx2"/>
              </a:solidFill>
            </a:endParaRPr>
          </a:p>
        </p:txBody>
      </p:sp>
    </p:spTree>
    <p:extLst>
      <p:ext uri="{BB962C8B-B14F-4D97-AF65-F5344CB8AC3E}">
        <p14:creationId xmlns:p14="http://schemas.microsoft.com/office/powerpoint/2010/main" val="252780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1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akery1">
      <a:dk1>
        <a:srgbClr val="4B2E1D"/>
      </a:dk1>
      <a:lt1>
        <a:srgbClr val="FFF5E4"/>
      </a:lt1>
      <a:dk2>
        <a:srgbClr val="121212"/>
      </a:dk2>
      <a:lt2>
        <a:srgbClr val="FFF5E4"/>
      </a:lt2>
      <a:accent1>
        <a:srgbClr val="F27B90"/>
      </a:accent1>
      <a:accent2>
        <a:srgbClr val="ED7D31"/>
      </a:accent2>
      <a:accent3>
        <a:srgbClr val="A5A5A5"/>
      </a:accent3>
      <a:accent4>
        <a:srgbClr val="FFC000"/>
      </a:accent4>
      <a:accent5>
        <a:srgbClr val="5B9BD5"/>
      </a:accent5>
      <a:accent6>
        <a:srgbClr val="70AD47"/>
      </a:accent6>
      <a:hlink>
        <a:srgbClr val="0563C1"/>
      </a:hlink>
      <a:folHlink>
        <a:srgbClr val="F27B90"/>
      </a:folHlink>
    </a:clrScheme>
    <a:fontScheme name="Bricolage; Inter">
      <a:majorFont>
        <a:latin typeface="Bricolage Grotesque"/>
        <a:ea typeface=""/>
        <a:cs typeface=""/>
      </a:majorFont>
      <a:minorFont>
        <a:latin typeface="Inte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1640</Words>
  <Application>Microsoft Office PowerPoint</Application>
  <PresentationFormat>Widescreen</PresentationFormat>
  <Paragraphs>246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Bricolage Grotesque</vt:lpstr>
      <vt:lpstr>Calibri</vt:lpstr>
      <vt:lpstr>Inter</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Aman</dc:creator>
  <cp:lastModifiedBy>DELL</cp:lastModifiedBy>
  <cp:revision>4</cp:revision>
  <dcterms:created xsi:type="dcterms:W3CDTF">2023-08-05T02:48:02Z</dcterms:created>
  <dcterms:modified xsi:type="dcterms:W3CDTF">2025-01-24T16:58:57Z</dcterms:modified>
  <cp:contentStatus/>
</cp:coreProperties>
</file>