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  <p:sldId id="268" r:id="rId7"/>
    <p:sldId id="261" r:id="rId8"/>
    <p:sldId id="262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2F8-214D-4C01-9E1B-D01308E8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ADB6-4E17-4523-BA9E-BB9CFE72A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705C-FAA3-49B7-BCD8-53000C93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1C858-2736-4308-9DB0-D0231C1C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40BB-63F1-4234-8947-B35A712B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5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09B3-243E-4C8A-8A1C-4AAF85B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F9561-7630-4FDF-B7A2-B20668FB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C045-7974-4E97-B242-D6A752A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E148-4FAF-4D8E-922E-723636F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235D-0D22-4854-8F30-72F3FFE7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2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546F9-D2CD-4FE5-ADE7-C6368F20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212F0-54E0-48BB-BE91-69A977FB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7B94-BFB1-4BAB-A1B9-38AEEF42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4BC0-4B8E-488C-9C47-05EBB3AB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546A-E048-457E-B15D-BC65C054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CFC-79A3-4DAF-953E-CD939EE2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7C02-6E47-4529-8A09-5EDD59DD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8A2B-9A9F-46B3-AA8B-FE3C8E7D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CB4F-9516-4BCA-B000-FA5CE845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CF32-180C-4751-8FDB-155E1D16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65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BA7A-78AA-4E16-99E3-2676ACE5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0C398-7CAE-4B47-B90F-8AC58689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1FBF-6674-47F1-AAC8-685B5592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DBBA-B8CD-401F-B3B7-E7559B86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F835-05A5-4A0F-9C0A-FAA974C2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6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52A3-6FDD-4C52-8D91-13FB8CB5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E157-BF11-4C61-A26B-14E4A3794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BDEA2-F0FA-462A-A68C-F2A3D600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5B4D-4026-4E18-ACB4-A6F7FD67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6E03-6850-4A23-82C6-96F83707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8F38A-AF23-4052-8BAD-A33BB324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7774-34DD-447B-8243-2E0F3E7E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E54C4-D9FA-4776-B1A2-2AEF550B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B7EFF-41A3-41E1-AEBC-42F5DF6F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AB326-C342-4025-A533-D7DE7C7C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67E2D-8336-4769-8AB8-F219CE9A4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C5489-4ECF-4D4D-AC8F-FC9CD293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E12F4-C123-46B7-AAA4-00E57F91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8C38B-125A-4AEA-9CC6-B1C58E5E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0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61A7-B3EF-4A82-94F7-7E1469CA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94B13-26C1-4141-8ECA-92AB7188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8EA2E-CCD7-45C0-AC7F-3B4E5E08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DBC4A-C707-43E3-A543-6055B688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8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BE3E9-6E2E-42DF-99E3-7E6297DA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C3B21-9FE2-4F1E-954B-049D3783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E7500-0BEA-482C-AC2B-DF6C5483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4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C9E-2E7A-44F8-B1CA-C2B377E7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EAE-AFFB-48A8-9144-4CF3A697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47AC0-E40A-4C54-971D-89F52219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0489-CED6-4180-AD95-A4427C3E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B311-80AC-4434-B7B4-62B52BDF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0AED-6A18-4F50-B959-D3E7D5A2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5A55-F3B9-4E3E-995E-D0EB870C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8F012-5EB4-4E73-A2F3-1944747E1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FFE4-FF33-4A85-BE30-AA85EF1D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B1EB-0033-4CBE-945D-8662F494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BDF3-F787-4834-8FC7-DC0B4342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6D52-4E82-4B23-9B93-7AA80E74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AF99-5C8F-4C99-8492-FDC36895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943C-5B35-40A9-B529-C0BB50E32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4EAD-126D-4EE5-B8F3-C466098B3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5885-5835-4A27-A5C1-D0A5C428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3AE0-F548-4992-85D1-BCFFF0F5A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ECE-C641-4765-9276-F93528645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B9D2-D734-4145-B3DC-B1A2EDA170E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CBB12-C069-4DAB-96BB-D7007E21677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73738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0244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4D085-11EF-4471-84A1-D6365B934526}"/>
              </a:ext>
            </a:extLst>
          </p:cNvPr>
          <p:cNvSpPr txBox="1"/>
          <p:nvPr/>
        </p:nvSpPr>
        <p:spPr>
          <a:xfrm>
            <a:off x="-18298" y="343540"/>
            <a:ext cx="1211422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Risk Insight Analysis</a:t>
            </a:r>
          </a:p>
          <a:p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This PBI model has been developed to support risk management activities and identification of data integrity issues </a:t>
            </a:r>
          </a:p>
          <a:p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 ARM, enabling improved accuracy in risk reporting.</a:t>
            </a:r>
          </a:p>
          <a:p>
            <a:endParaRPr lang="en-GB" sz="1500" dirty="0"/>
          </a:p>
          <a:p>
            <a:r>
              <a:rPr lang="en-GB" sz="2000" dirty="0">
                <a:solidFill>
                  <a:srgbClr val="FFFF00"/>
                </a:solidFill>
              </a:rPr>
              <a:t>Model completed and in test phase, to validate data integrity and gain feedback to finalise release version.</a:t>
            </a:r>
          </a:p>
          <a:p>
            <a:endParaRPr lang="en-GB" sz="2000" dirty="0">
              <a:solidFill>
                <a:srgbClr val="FFFF00"/>
              </a:solidFill>
            </a:endParaRPr>
          </a:p>
          <a:p>
            <a:r>
              <a:rPr lang="en-GB" sz="1400" dirty="0">
                <a:solidFill>
                  <a:srgbClr val="FFFF00"/>
                </a:solidFill>
              </a:rPr>
              <a:t>Enhancements To Be Completed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risk reporting dashboard to demonstrate contingency release.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 hyperlink to PBI tables to enable direct link to ARM edit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Programme / Operational reporting functionality being developed.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warehouse currently being configured to include folder selection, which will enable specific folder to be referenced in PBI based on folder name</a:t>
            </a:r>
            <a:b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i.e. Programme Level Risks Heritage, Programme Level Risks Data Centres.</a:t>
            </a:r>
            <a:b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Portfolio Level Risk folder to be created and populated, this can then be referenced via PBI.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Operational Level Risks to be populated in top level folders for each area i.e. Finance, HSE, etc </a:t>
            </a:r>
            <a:b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Management plan information currently not in the data warehouse, collaboration with David Brassington required to develop this data in the data warehouse.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921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388626" y="222115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Contingency Tab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D82628-224A-4A04-86CE-8415D25A5E56}"/>
              </a:ext>
            </a:extLst>
          </p:cNvPr>
          <p:cNvSpPr/>
          <p:nvPr/>
        </p:nvSpPr>
        <p:spPr>
          <a:xfrm rot="10800000">
            <a:off x="8565851" y="1732720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4CB79-1F67-4CCE-BB84-1415D85AA595}"/>
              </a:ext>
            </a:extLst>
          </p:cNvPr>
          <p:cNvSpPr txBox="1"/>
          <p:nvPr/>
        </p:nvSpPr>
        <p:spPr>
          <a:xfrm>
            <a:off x="9177946" y="4562903"/>
            <a:ext cx="28625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Panel</a:t>
            </a:r>
          </a:p>
          <a:p>
            <a:r>
              <a:rPr lang="en-GB" sz="1100" b="1" dirty="0"/>
              <a:t>Contingency: </a:t>
            </a:r>
            <a:r>
              <a:rPr lang="en-GB" sz="1100" dirty="0"/>
              <a:t>Contingency profile and detail regarding contingency alignment and contingency with no associated risks.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8034D-6FFB-4940-8A9E-7441056D3C8B}"/>
              </a:ext>
            </a:extLst>
          </p:cNvPr>
          <p:cNvSpPr txBox="1"/>
          <p:nvPr/>
        </p:nvSpPr>
        <p:spPr>
          <a:xfrm>
            <a:off x="9177946" y="170131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Filters</a:t>
            </a:r>
            <a:endParaRPr lang="en-GB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48744F-EFC5-4E7A-BD86-1B7FE5370826}"/>
              </a:ext>
            </a:extLst>
          </p:cNvPr>
          <p:cNvSpPr/>
          <p:nvPr/>
        </p:nvSpPr>
        <p:spPr>
          <a:xfrm rot="10800000">
            <a:off x="8565851" y="2474644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5C09C1-D543-4252-A176-0E7BE2DC49D5}"/>
              </a:ext>
            </a:extLst>
          </p:cNvPr>
          <p:cNvSpPr/>
          <p:nvPr/>
        </p:nvSpPr>
        <p:spPr>
          <a:xfrm rot="10800000">
            <a:off x="8591537" y="2922453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CF28E-AFEE-42C2-A582-737BBF13FE7A}"/>
              </a:ext>
            </a:extLst>
          </p:cNvPr>
          <p:cNvSpPr txBox="1"/>
          <p:nvPr/>
        </p:nvSpPr>
        <p:spPr>
          <a:xfrm>
            <a:off x="9297215" y="239250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Status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EDEA8-2C4E-40E4-A311-FC798030D0A9}"/>
              </a:ext>
            </a:extLst>
          </p:cNvPr>
          <p:cNvSpPr txBox="1"/>
          <p:nvPr/>
        </p:nvSpPr>
        <p:spPr>
          <a:xfrm>
            <a:off x="9297215" y="2866647"/>
            <a:ext cx="276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Report Measures</a:t>
            </a:r>
          </a:p>
          <a:p>
            <a:r>
              <a:rPr lang="en-GB" sz="900" b="1" dirty="0"/>
              <a:t>Watchlist Projects: </a:t>
            </a:r>
            <a:r>
              <a:rPr lang="en-GB" sz="900" dirty="0"/>
              <a:t>Projects on watchlist </a:t>
            </a:r>
          </a:p>
          <a:p>
            <a:r>
              <a:rPr lang="en-GB" sz="900" b="1" dirty="0"/>
              <a:t>Project No Risks: </a:t>
            </a:r>
            <a:r>
              <a:rPr lang="en-GB" sz="900" dirty="0"/>
              <a:t>Projects identified with no risks.</a:t>
            </a:r>
          </a:p>
          <a:p>
            <a:r>
              <a:rPr lang="en-GB" sz="900" b="1" dirty="0"/>
              <a:t>No Action Plan: </a:t>
            </a:r>
            <a:r>
              <a:rPr lang="en-GB" sz="900" dirty="0"/>
              <a:t>Risks identified with no action plan.</a:t>
            </a:r>
          </a:p>
          <a:p>
            <a:r>
              <a:rPr lang="en-GB" sz="900" b="1" dirty="0"/>
              <a:t>Contingency No Risk: </a:t>
            </a:r>
            <a:r>
              <a:rPr lang="en-GB" sz="900" dirty="0"/>
              <a:t>Contingency identified with no risks.</a:t>
            </a:r>
          </a:p>
          <a:p>
            <a:r>
              <a:rPr lang="en-GB" sz="900" b="1" dirty="0"/>
              <a:t>Exposure End Passed: </a:t>
            </a:r>
            <a:r>
              <a:rPr lang="en-GB" sz="900" dirty="0"/>
              <a:t>Open risk exposure has lapsed.</a:t>
            </a:r>
          </a:p>
          <a:p>
            <a:r>
              <a:rPr lang="en-GB" sz="900" b="1" dirty="0"/>
              <a:t>Late Action: </a:t>
            </a:r>
            <a:r>
              <a:rPr lang="en-GB" sz="900" dirty="0"/>
              <a:t>Action date has lapsed.</a:t>
            </a:r>
          </a:p>
          <a:p>
            <a:r>
              <a:rPr lang="en-GB" sz="900" b="1" dirty="0"/>
              <a:t>Assessment Passed: </a:t>
            </a:r>
            <a:r>
              <a:rPr lang="en-GB" sz="900" dirty="0"/>
              <a:t>Assessment Date has lapsed.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05F787-EC90-4FFA-97F8-762784AFE08E}"/>
              </a:ext>
            </a:extLst>
          </p:cNvPr>
          <p:cNvSpPr/>
          <p:nvPr/>
        </p:nvSpPr>
        <p:spPr>
          <a:xfrm rot="10800000">
            <a:off x="8490081" y="4763582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C39B1-426D-4974-B73C-B918820B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2183"/>
            <a:ext cx="8345126" cy="4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4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388626" y="222115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Risk Cause Effect Tab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D82628-224A-4A04-86CE-8415D25A5E56}"/>
              </a:ext>
            </a:extLst>
          </p:cNvPr>
          <p:cNvSpPr/>
          <p:nvPr/>
        </p:nvSpPr>
        <p:spPr>
          <a:xfrm rot="10800000">
            <a:off x="8565851" y="1732720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4CB79-1F67-4CCE-BB84-1415D85AA595}"/>
              </a:ext>
            </a:extLst>
          </p:cNvPr>
          <p:cNvSpPr txBox="1"/>
          <p:nvPr/>
        </p:nvSpPr>
        <p:spPr>
          <a:xfrm>
            <a:off x="9177946" y="4562903"/>
            <a:ext cx="286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Panel</a:t>
            </a:r>
          </a:p>
          <a:p>
            <a:r>
              <a:rPr lang="en-GB" sz="1100" b="1" dirty="0"/>
              <a:t>Risk Cause Effect: </a:t>
            </a:r>
            <a:r>
              <a:rPr lang="en-GB" sz="1100" dirty="0"/>
              <a:t>Detailed risk information to support assurance reviews.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8034D-6FFB-4940-8A9E-7441056D3C8B}"/>
              </a:ext>
            </a:extLst>
          </p:cNvPr>
          <p:cNvSpPr txBox="1"/>
          <p:nvPr/>
        </p:nvSpPr>
        <p:spPr>
          <a:xfrm>
            <a:off x="9177946" y="170131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Filters</a:t>
            </a:r>
            <a:endParaRPr lang="en-GB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48744F-EFC5-4E7A-BD86-1B7FE5370826}"/>
              </a:ext>
            </a:extLst>
          </p:cNvPr>
          <p:cNvSpPr/>
          <p:nvPr/>
        </p:nvSpPr>
        <p:spPr>
          <a:xfrm rot="10800000">
            <a:off x="8565851" y="2474644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5C09C1-D543-4252-A176-0E7BE2DC49D5}"/>
              </a:ext>
            </a:extLst>
          </p:cNvPr>
          <p:cNvSpPr/>
          <p:nvPr/>
        </p:nvSpPr>
        <p:spPr>
          <a:xfrm rot="10800000">
            <a:off x="8591537" y="2922453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CF28E-AFEE-42C2-A582-737BBF13FE7A}"/>
              </a:ext>
            </a:extLst>
          </p:cNvPr>
          <p:cNvSpPr txBox="1"/>
          <p:nvPr/>
        </p:nvSpPr>
        <p:spPr>
          <a:xfrm>
            <a:off x="9297215" y="239250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Status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EDEA8-2C4E-40E4-A311-FC798030D0A9}"/>
              </a:ext>
            </a:extLst>
          </p:cNvPr>
          <p:cNvSpPr txBox="1"/>
          <p:nvPr/>
        </p:nvSpPr>
        <p:spPr>
          <a:xfrm>
            <a:off x="9297215" y="2866647"/>
            <a:ext cx="276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Report Measures</a:t>
            </a:r>
          </a:p>
          <a:p>
            <a:r>
              <a:rPr lang="en-GB" sz="900" b="1" dirty="0"/>
              <a:t>Watchlist Projects: </a:t>
            </a:r>
            <a:r>
              <a:rPr lang="en-GB" sz="900" dirty="0"/>
              <a:t>Projects on watchlist </a:t>
            </a:r>
          </a:p>
          <a:p>
            <a:r>
              <a:rPr lang="en-GB" sz="900" b="1" dirty="0"/>
              <a:t>Project No Risks: </a:t>
            </a:r>
            <a:r>
              <a:rPr lang="en-GB" sz="900" dirty="0"/>
              <a:t>Projects identified with no risks.</a:t>
            </a:r>
          </a:p>
          <a:p>
            <a:r>
              <a:rPr lang="en-GB" sz="900" b="1" dirty="0"/>
              <a:t>No Action Plan: </a:t>
            </a:r>
            <a:r>
              <a:rPr lang="en-GB" sz="900" dirty="0"/>
              <a:t>Risks identified with no action plan.</a:t>
            </a:r>
          </a:p>
          <a:p>
            <a:r>
              <a:rPr lang="en-GB" sz="900" b="1" dirty="0"/>
              <a:t>Contingency No Risk: </a:t>
            </a:r>
            <a:r>
              <a:rPr lang="en-GB" sz="900" dirty="0"/>
              <a:t>Contingency identified with no risks.</a:t>
            </a:r>
          </a:p>
          <a:p>
            <a:r>
              <a:rPr lang="en-GB" sz="900" b="1" dirty="0"/>
              <a:t>Exposure End Passed: </a:t>
            </a:r>
            <a:r>
              <a:rPr lang="en-GB" sz="900" dirty="0"/>
              <a:t>Open risk exposure has lapsed.</a:t>
            </a:r>
          </a:p>
          <a:p>
            <a:r>
              <a:rPr lang="en-GB" sz="900" b="1" dirty="0"/>
              <a:t>Late Action: </a:t>
            </a:r>
            <a:r>
              <a:rPr lang="en-GB" sz="900" dirty="0"/>
              <a:t>Action date has lapsed.</a:t>
            </a:r>
          </a:p>
          <a:p>
            <a:r>
              <a:rPr lang="en-GB" sz="900" b="1" dirty="0"/>
              <a:t>Assessment Passed: </a:t>
            </a:r>
            <a:r>
              <a:rPr lang="en-GB" sz="900" dirty="0"/>
              <a:t>Assessment Date has lapsed.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05F787-EC90-4FFA-97F8-762784AFE08E}"/>
              </a:ext>
            </a:extLst>
          </p:cNvPr>
          <p:cNvSpPr/>
          <p:nvPr/>
        </p:nvSpPr>
        <p:spPr>
          <a:xfrm rot="10800000">
            <a:off x="8490081" y="4763582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50C28-69FD-4AB4-AD5B-4AE5F6F1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" y="1191882"/>
            <a:ext cx="8345126" cy="46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388626" y="222115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Risk Data Quality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8034D-6FFB-4940-8A9E-7441056D3C8B}"/>
              </a:ext>
            </a:extLst>
          </p:cNvPr>
          <p:cNvSpPr txBox="1"/>
          <p:nvPr/>
        </p:nvSpPr>
        <p:spPr>
          <a:xfrm>
            <a:off x="8919746" y="2505670"/>
            <a:ext cx="2997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Panels</a:t>
            </a:r>
          </a:p>
          <a:p>
            <a:r>
              <a:rPr lang="en-GB" sz="1200" b="1" dirty="0"/>
              <a:t>Data Quality Trend Lines</a:t>
            </a:r>
          </a:p>
          <a:p>
            <a:r>
              <a:rPr lang="en-GB" sz="900" dirty="0"/>
              <a:t>1</a:t>
            </a:r>
            <a:r>
              <a:rPr lang="en-GB" sz="900" baseline="30000" dirty="0"/>
              <a:t>st</a:t>
            </a:r>
            <a:r>
              <a:rPr lang="en-GB" sz="900" dirty="0"/>
              <a:t> line of defence on risk data quality assurance.</a:t>
            </a:r>
          </a:p>
          <a:p>
            <a:endParaRPr lang="en-GB" sz="900" dirty="0"/>
          </a:p>
          <a:p>
            <a:endParaRPr lang="en-GB" sz="900" dirty="0"/>
          </a:p>
          <a:p>
            <a:r>
              <a:rPr lang="en-GB" sz="1050" b="1" dirty="0"/>
              <a:t>Data Quality By Project</a:t>
            </a:r>
          </a:p>
          <a:p>
            <a:r>
              <a:rPr lang="en-GB" sz="900" dirty="0"/>
              <a:t>Bar chart risk quality categorised by project</a:t>
            </a:r>
          </a:p>
          <a:p>
            <a:endParaRPr lang="en-GB" sz="900" dirty="0"/>
          </a:p>
          <a:p>
            <a:r>
              <a:rPr lang="en-GB" sz="1050" b="1" dirty="0"/>
              <a:t>Risk Detail Information</a:t>
            </a:r>
          </a:p>
          <a:p>
            <a:r>
              <a:rPr lang="en-GB" sz="900" dirty="0"/>
              <a:t>Risk quality detail including hyperlink to ARM to support updates.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7D6D0-E3BC-4995-B7DD-2081DD62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2756"/>
            <a:ext cx="8430545" cy="46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428382" y="222115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Ria Landing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6449A-34C9-423B-9CA7-8C960B1E6A71}"/>
              </a:ext>
            </a:extLst>
          </p:cNvPr>
          <p:cNvSpPr txBox="1"/>
          <p:nvPr/>
        </p:nvSpPr>
        <p:spPr>
          <a:xfrm>
            <a:off x="8428382" y="1631170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Filter Panel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3527D-3DED-4B99-AB2A-8CD22641AE34}"/>
              </a:ext>
            </a:extLst>
          </p:cNvPr>
          <p:cNvSpPr txBox="1"/>
          <p:nvPr/>
        </p:nvSpPr>
        <p:spPr>
          <a:xfrm>
            <a:off x="8428382" y="1954981"/>
            <a:ext cx="385394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50000"/>
                  </a:schemeClr>
                </a:solidFill>
              </a:rPr>
              <a:t>Any filters set here will filter the entire report by the chosen options.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000" dirty="0">
                <a:solidFill>
                  <a:srgbClr val="C00000"/>
                </a:solidFill>
              </a:rPr>
              <a:t>Excluding the SLT dashboard.</a:t>
            </a:r>
          </a:p>
          <a:p>
            <a:endParaRPr lang="en-GB" sz="1000" dirty="0">
              <a:solidFill>
                <a:srgbClr val="C00000"/>
              </a:solidFill>
            </a:endParaRPr>
          </a:p>
          <a:p>
            <a:r>
              <a:rPr lang="en-GB" sz="1000" b="1" dirty="0">
                <a:solidFill>
                  <a:schemeClr val="bg1">
                    <a:lumMod val="50000"/>
                  </a:schemeClr>
                </a:solidFill>
              </a:rPr>
              <a:t>Reset will set all values back to default.</a:t>
            </a:r>
          </a:p>
          <a:p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200" b="1" dirty="0"/>
              <a:t>Report Buttons</a:t>
            </a:r>
          </a:p>
          <a:p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88BF8-8D6D-4BEC-9DAB-299D6C7B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563"/>
            <a:ext cx="8375541" cy="474337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0C1AD8F-64FF-4F6F-91E6-F004A50B6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82" y="3288335"/>
            <a:ext cx="467139" cy="467139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E9CC3C2-B263-48BC-9670-2FFD0FD13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75" y="3858993"/>
            <a:ext cx="430546" cy="426959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5A077A7-4E01-4BDD-92D6-BFE02FD1A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75" y="4389471"/>
            <a:ext cx="467139" cy="4671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CD6448-E907-44A7-80BF-8A9A8376132A}"/>
              </a:ext>
            </a:extLst>
          </p:cNvPr>
          <p:cNvSpPr txBox="1"/>
          <p:nvPr/>
        </p:nvSpPr>
        <p:spPr>
          <a:xfrm>
            <a:off x="9279900" y="3302481"/>
            <a:ext cx="293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Open Filter Panel: </a:t>
            </a:r>
          </a:p>
          <a:p>
            <a:r>
              <a:rPr lang="en-GB" sz="1200" dirty="0"/>
              <a:t>Opens a filter panel to change filter options.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663B9-668A-45F5-A53E-B756AAE60D1B}"/>
              </a:ext>
            </a:extLst>
          </p:cNvPr>
          <p:cNvSpPr txBox="1"/>
          <p:nvPr/>
        </p:nvSpPr>
        <p:spPr>
          <a:xfrm>
            <a:off x="9254573" y="3824287"/>
            <a:ext cx="202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Close Filter Panel: </a:t>
            </a:r>
          </a:p>
          <a:p>
            <a:r>
              <a:rPr lang="en-GB" sz="1200" dirty="0"/>
              <a:t>Close filter panel / Info panel.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C521C2-39E1-4E92-95BF-DEB1096FA455}"/>
              </a:ext>
            </a:extLst>
          </p:cNvPr>
          <p:cNvSpPr txBox="1"/>
          <p:nvPr/>
        </p:nvSpPr>
        <p:spPr>
          <a:xfrm>
            <a:off x="9254573" y="4389471"/>
            <a:ext cx="2587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Info Pane Button: </a:t>
            </a:r>
          </a:p>
          <a:p>
            <a:r>
              <a:rPr lang="en-GB" sz="1200" dirty="0"/>
              <a:t>Opens an information pane, providing</a:t>
            </a:r>
          </a:p>
          <a:p>
            <a:r>
              <a:rPr lang="en-GB" sz="1200" dirty="0"/>
              <a:t>Some clarity on data &amp; visual outputs.</a:t>
            </a:r>
          </a:p>
        </p:txBody>
      </p:sp>
    </p:spTree>
    <p:extLst>
      <p:ext uri="{BB962C8B-B14F-4D97-AF65-F5344CB8AC3E}">
        <p14:creationId xmlns:p14="http://schemas.microsoft.com/office/powerpoint/2010/main" val="9304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428382" y="222115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SLT Risk Dashboard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E0367C9-84D4-436E-A535-1BF40E2E9855}"/>
              </a:ext>
            </a:extLst>
          </p:cNvPr>
          <p:cNvSpPr/>
          <p:nvPr/>
        </p:nvSpPr>
        <p:spPr>
          <a:xfrm rot="10800000">
            <a:off x="8580782" y="1511754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6449A-34C9-423B-9CA7-8C960B1E6A71}"/>
              </a:ext>
            </a:extLst>
          </p:cNvPr>
          <p:cNvSpPr txBox="1"/>
          <p:nvPr/>
        </p:nvSpPr>
        <p:spPr>
          <a:xfrm>
            <a:off x="9254573" y="1496053"/>
            <a:ext cx="20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Level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3527D-3DED-4B99-AB2A-8CD22641AE34}"/>
              </a:ext>
            </a:extLst>
          </p:cNvPr>
          <p:cNvSpPr txBox="1"/>
          <p:nvPr/>
        </p:nvSpPr>
        <p:spPr>
          <a:xfrm>
            <a:off x="8503445" y="2441121"/>
            <a:ext cx="3613490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Report Panels</a:t>
            </a:r>
          </a:p>
          <a:p>
            <a:endParaRPr lang="en-GB" sz="1100" b="1" dirty="0"/>
          </a:p>
          <a:p>
            <a:r>
              <a:rPr lang="en-GB" sz="1100" b="1" dirty="0"/>
              <a:t>ORR RAIB Watchlist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Current rag status of ORR / RAIB related projects.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Including impact area assessment below.</a:t>
            </a:r>
          </a:p>
          <a:p>
            <a:endParaRPr lang="en-GB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1100" b="1" dirty="0"/>
              <a:t>Project Watchlist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Current risk status of  projects identified as high profile.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Including impact area assessment below.</a:t>
            </a:r>
          </a:p>
          <a:p>
            <a:endParaRPr lang="en-GB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1100" b="1" dirty="0"/>
              <a:t>Project Impact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Project risk score categorised by impact area to support an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Improved understanding of areas of concern.</a:t>
            </a:r>
          </a:p>
          <a:p>
            <a:endParaRPr lang="en-GB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1100" b="1" dirty="0"/>
              <a:t>Aggregated Project Risk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Projects aggregated by impact area to support programme level 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risk assessment.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Threshold identifies projects that require reporting at programme</a:t>
            </a:r>
          </a:p>
          <a:p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level.</a:t>
            </a:r>
          </a:p>
          <a:p>
            <a:endParaRPr lang="en-GB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E69B51-A811-4D58-BF9D-B3093DC9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150"/>
            <a:ext cx="8416063" cy="47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438164" y="2929120"/>
            <a:ext cx="3627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Risk Trend: </a:t>
            </a:r>
            <a:r>
              <a:rPr lang="en-GB" sz="1100" dirty="0"/>
              <a:t>Provides periodic trend of project / programme uncertainty, highlighting increased / reduced risk uncertainty.</a:t>
            </a:r>
          </a:p>
          <a:p>
            <a:endParaRPr lang="en-GB" sz="1100" dirty="0"/>
          </a:p>
          <a:p>
            <a:r>
              <a:rPr lang="en-GB" sz="1100" b="1" dirty="0"/>
              <a:t>Contingency Forecast: </a:t>
            </a:r>
            <a:r>
              <a:rPr lang="en-GB" sz="1100" dirty="0"/>
              <a:t>13 period view of forecast contingency spend, to support aggregated view of project uncertainty.</a:t>
            </a:r>
          </a:p>
          <a:p>
            <a:endParaRPr lang="en-GB" sz="1100" dirty="0"/>
          </a:p>
          <a:p>
            <a:r>
              <a:rPr lang="en-GB" sz="1100" b="1" dirty="0"/>
              <a:t>Aggregated Project Risk</a:t>
            </a:r>
            <a:r>
              <a:rPr lang="en-GB" sz="1100" dirty="0"/>
              <a:t>: Projects aggregated by impact area to support programme level risk assessment.</a:t>
            </a:r>
          </a:p>
          <a:p>
            <a:r>
              <a:rPr lang="en-GB" sz="1100" dirty="0"/>
              <a:t>Aggregated total risks capped to reduce data in visual.</a:t>
            </a:r>
          </a:p>
          <a:p>
            <a:r>
              <a:rPr lang="en-GB" sz="1100" dirty="0"/>
              <a:t>Threshold identifies projects that require reporting at programme</a:t>
            </a:r>
          </a:p>
          <a:p>
            <a:r>
              <a:rPr lang="en-GB" sz="1100" dirty="0"/>
              <a:t>level.</a:t>
            </a:r>
          </a:p>
          <a:p>
            <a:endParaRPr lang="en-GB" sz="11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7DA5525-BC7F-4913-8CA5-D7C38609B860}"/>
              </a:ext>
            </a:extLst>
          </p:cNvPr>
          <p:cNvSpPr/>
          <p:nvPr/>
        </p:nvSpPr>
        <p:spPr>
          <a:xfrm rot="10800000">
            <a:off x="8431875" y="1689652"/>
            <a:ext cx="586409" cy="4311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910CB-828E-4F42-83A4-4A3F3BD3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679"/>
            <a:ext cx="8362658" cy="467539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CB8A47-F8DF-42AF-8394-2385DC6E2973}"/>
              </a:ext>
            </a:extLst>
          </p:cNvPr>
          <p:cNvSpPr/>
          <p:nvPr/>
        </p:nvSpPr>
        <p:spPr>
          <a:xfrm rot="10800000">
            <a:off x="8438164" y="1451279"/>
            <a:ext cx="435397" cy="977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3FA5D-BFC8-4A95-B9E1-029EBE800D4B}"/>
              </a:ext>
            </a:extLst>
          </p:cNvPr>
          <p:cNvSpPr txBox="1"/>
          <p:nvPr/>
        </p:nvSpPr>
        <p:spPr>
          <a:xfrm>
            <a:off x="9104243" y="1720539"/>
            <a:ext cx="20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Level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61E6-FCCC-4CCA-9CE8-1E92F0BF8340}"/>
              </a:ext>
            </a:extLst>
          </p:cNvPr>
          <p:cNvSpPr txBox="1"/>
          <p:nvPr/>
        </p:nvSpPr>
        <p:spPr>
          <a:xfrm>
            <a:off x="9087501" y="1361666"/>
            <a:ext cx="15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Data Reporting Period</a:t>
            </a:r>
          </a:p>
        </p:txBody>
      </p:sp>
    </p:spTree>
    <p:extLst>
      <p:ext uri="{BB962C8B-B14F-4D97-AF65-F5344CB8AC3E}">
        <p14:creationId xmlns:p14="http://schemas.microsoft.com/office/powerpoint/2010/main" val="309331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388626" y="222115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Risk Dashboard Tab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D82628-224A-4A04-86CE-8415D25A5E56}"/>
              </a:ext>
            </a:extLst>
          </p:cNvPr>
          <p:cNvSpPr/>
          <p:nvPr/>
        </p:nvSpPr>
        <p:spPr>
          <a:xfrm rot="10800000">
            <a:off x="8565851" y="1732720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4CB79-1F67-4CCE-BB84-1415D85AA595}"/>
              </a:ext>
            </a:extLst>
          </p:cNvPr>
          <p:cNvSpPr txBox="1"/>
          <p:nvPr/>
        </p:nvSpPr>
        <p:spPr>
          <a:xfrm>
            <a:off x="9152260" y="4562903"/>
            <a:ext cx="28625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Panels</a:t>
            </a:r>
          </a:p>
          <a:p>
            <a:r>
              <a:rPr lang="en-GB" sz="1100" b="1" dirty="0"/>
              <a:t>Risks status: P</a:t>
            </a:r>
            <a:r>
              <a:rPr lang="en-GB" sz="1100" dirty="0"/>
              <a:t>ercentage view of total filtered risks.</a:t>
            </a:r>
          </a:p>
          <a:p>
            <a:r>
              <a:rPr lang="en-GB" sz="1100" b="1" dirty="0"/>
              <a:t>Risk Type: </a:t>
            </a:r>
            <a:r>
              <a:rPr lang="en-GB" sz="1100" dirty="0"/>
              <a:t>Percentage view of total filtered risks / Issues.</a:t>
            </a:r>
          </a:p>
          <a:p>
            <a:r>
              <a:rPr lang="en-GB" sz="1100" b="1" dirty="0"/>
              <a:t>Contingency: </a:t>
            </a:r>
            <a:r>
              <a:rPr lang="en-GB" sz="1100" dirty="0"/>
              <a:t>Contingency by project.</a:t>
            </a:r>
          </a:p>
          <a:p>
            <a:r>
              <a:rPr lang="en-GB" sz="1100" b="1" dirty="0"/>
              <a:t>Risk Rag: </a:t>
            </a:r>
            <a:r>
              <a:rPr lang="en-GB" sz="1100" dirty="0"/>
              <a:t>Percentage view of total filtered risks by rag status.</a:t>
            </a:r>
          </a:p>
          <a:p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8034D-6FFB-4940-8A9E-7441056D3C8B}"/>
              </a:ext>
            </a:extLst>
          </p:cNvPr>
          <p:cNvSpPr txBox="1"/>
          <p:nvPr/>
        </p:nvSpPr>
        <p:spPr>
          <a:xfrm>
            <a:off x="9177946" y="170131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Filters</a:t>
            </a:r>
            <a:endParaRPr lang="en-GB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48744F-EFC5-4E7A-BD86-1B7FE5370826}"/>
              </a:ext>
            </a:extLst>
          </p:cNvPr>
          <p:cNvSpPr/>
          <p:nvPr/>
        </p:nvSpPr>
        <p:spPr>
          <a:xfrm rot="10800000">
            <a:off x="8565851" y="2474644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5C09C1-D543-4252-A176-0E7BE2DC49D5}"/>
              </a:ext>
            </a:extLst>
          </p:cNvPr>
          <p:cNvSpPr/>
          <p:nvPr/>
        </p:nvSpPr>
        <p:spPr>
          <a:xfrm rot="10800000">
            <a:off x="8591537" y="2922453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CF28E-AFEE-42C2-A582-737BBF13FE7A}"/>
              </a:ext>
            </a:extLst>
          </p:cNvPr>
          <p:cNvSpPr txBox="1"/>
          <p:nvPr/>
        </p:nvSpPr>
        <p:spPr>
          <a:xfrm>
            <a:off x="9297215" y="239250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Status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EDEA8-2C4E-40E4-A311-FC798030D0A9}"/>
              </a:ext>
            </a:extLst>
          </p:cNvPr>
          <p:cNvSpPr txBox="1"/>
          <p:nvPr/>
        </p:nvSpPr>
        <p:spPr>
          <a:xfrm>
            <a:off x="9297215" y="2866647"/>
            <a:ext cx="276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Report Measures</a:t>
            </a:r>
          </a:p>
          <a:p>
            <a:r>
              <a:rPr lang="en-GB" sz="900" b="1" dirty="0"/>
              <a:t>Watchlist Projects: </a:t>
            </a:r>
            <a:r>
              <a:rPr lang="en-GB" sz="900" dirty="0"/>
              <a:t>Projects on watchlist </a:t>
            </a:r>
          </a:p>
          <a:p>
            <a:r>
              <a:rPr lang="en-GB" sz="900" b="1" dirty="0"/>
              <a:t>Project No Risks: </a:t>
            </a:r>
            <a:r>
              <a:rPr lang="en-GB" sz="900" dirty="0"/>
              <a:t>Projects identified with no risks.</a:t>
            </a:r>
          </a:p>
          <a:p>
            <a:r>
              <a:rPr lang="en-GB" sz="900" b="1" dirty="0"/>
              <a:t>No Action Plan: </a:t>
            </a:r>
            <a:r>
              <a:rPr lang="en-GB" sz="900" dirty="0"/>
              <a:t>Risks identified with no action plan.</a:t>
            </a:r>
          </a:p>
          <a:p>
            <a:r>
              <a:rPr lang="en-GB" sz="900" b="1" dirty="0"/>
              <a:t>Contingency No Risk: </a:t>
            </a:r>
            <a:r>
              <a:rPr lang="en-GB" sz="900" dirty="0"/>
              <a:t>Contingency identified with no risks.</a:t>
            </a:r>
          </a:p>
          <a:p>
            <a:r>
              <a:rPr lang="en-GB" sz="900" b="1" dirty="0"/>
              <a:t>Exposure End Passed: </a:t>
            </a:r>
            <a:r>
              <a:rPr lang="en-GB" sz="900" dirty="0"/>
              <a:t>Open risk exposure has lapsed.</a:t>
            </a:r>
          </a:p>
          <a:p>
            <a:r>
              <a:rPr lang="en-GB" sz="900" b="1" dirty="0"/>
              <a:t>Late Action: </a:t>
            </a:r>
            <a:r>
              <a:rPr lang="en-GB" sz="900" dirty="0"/>
              <a:t>Action date has lapsed.</a:t>
            </a:r>
          </a:p>
          <a:p>
            <a:r>
              <a:rPr lang="en-GB" sz="900" b="1" dirty="0"/>
              <a:t>Assessment Passed: </a:t>
            </a:r>
            <a:r>
              <a:rPr lang="en-GB" sz="900" dirty="0"/>
              <a:t>Assessment Date has lapsed.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BAE02F-AE45-49E9-B12D-0E5770D1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6665"/>
            <a:ext cx="8388626" cy="469284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78C074-EEEE-4382-9D20-38C9B507992F}"/>
              </a:ext>
            </a:extLst>
          </p:cNvPr>
          <p:cNvSpPr/>
          <p:nvPr/>
        </p:nvSpPr>
        <p:spPr>
          <a:xfrm rot="10800000">
            <a:off x="8477235" y="3664375"/>
            <a:ext cx="700710" cy="2265134"/>
          </a:xfrm>
          <a:prstGeom prst="rightArrow">
            <a:avLst>
              <a:gd name="adj1" fmla="val 50000"/>
              <a:gd name="adj2" fmla="val 381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2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388626" y="222115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Risk Trendline Tab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D82628-224A-4A04-86CE-8415D25A5E56}"/>
              </a:ext>
            </a:extLst>
          </p:cNvPr>
          <p:cNvSpPr/>
          <p:nvPr/>
        </p:nvSpPr>
        <p:spPr>
          <a:xfrm rot="10800000">
            <a:off x="8565851" y="1732720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4CB79-1F67-4CCE-BB84-1415D85AA595}"/>
              </a:ext>
            </a:extLst>
          </p:cNvPr>
          <p:cNvSpPr txBox="1"/>
          <p:nvPr/>
        </p:nvSpPr>
        <p:spPr>
          <a:xfrm>
            <a:off x="9177946" y="4562903"/>
            <a:ext cx="28625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Panel</a:t>
            </a:r>
          </a:p>
          <a:p>
            <a:r>
              <a:rPr lang="en-GB" sz="1100" b="1" dirty="0"/>
              <a:t>Risks Trendline: </a:t>
            </a:r>
            <a:r>
              <a:rPr lang="en-GB" sz="1100" dirty="0"/>
              <a:t>View of risk uncertainty trend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8034D-6FFB-4940-8A9E-7441056D3C8B}"/>
              </a:ext>
            </a:extLst>
          </p:cNvPr>
          <p:cNvSpPr txBox="1"/>
          <p:nvPr/>
        </p:nvSpPr>
        <p:spPr>
          <a:xfrm>
            <a:off x="9177946" y="170131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Filters</a:t>
            </a:r>
            <a:endParaRPr lang="en-GB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48744F-EFC5-4E7A-BD86-1B7FE5370826}"/>
              </a:ext>
            </a:extLst>
          </p:cNvPr>
          <p:cNvSpPr/>
          <p:nvPr/>
        </p:nvSpPr>
        <p:spPr>
          <a:xfrm rot="10800000">
            <a:off x="8565851" y="2474644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5C09C1-D543-4252-A176-0E7BE2DC49D5}"/>
              </a:ext>
            </a:extLst>
          </p:cNvPr>
          <p:cNvSpPr/>
          <p:nvPr/>
        </p:nvSpPr>
        <p:spPr>
          <a:xfrm rot="10800000">
            <a:off x="8591537" y="2922453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CF28E-AFEE-42C2-A582-737BBF13FE7A}"/>
              </a:ext>
            </a:extLst>
          </p:cNvPr>
          <p:cNvSpPr txBox="1"/>
          <p:nvPr/>
        </p:nvSpPr>
        <p:spPr>
          <a:xfrm>
            <a:off x="9297215" y="239250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Status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EDEA8-2C4E-40E4-A311-FC798030D0A9}"/>
              </a:ext>
            </a:extLst>
          </p:cNvPr>
          <p:cNvSpPr txBox="1"/>
          <p:nvPr/>
        </p:nvSpPr>
        <p:spPr>
          <a:xfrm>
            <a:off x="9297215" y="2866647"/>
            <a:ext cx="276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Report Measures</a:t>
            </a:r>
          </a:p>
          <a:p>
            <a:r>
              <a:rPr lang="en-GB" sz="900" b="1" dirty="0"/>
              <a:t>Watchlist Projects: </a:t>
            </a:r>
            <a:r>
              <a:rPr lang="en-GB" sz="900" dirty="0"/>
              <a:t>Projects on watchlist </a:t>
            </a:r>
          </a:p>
          <a:p>
            <a:r>
              <a:rPr lang="en-GB" sz="900" b="1" dirty="0"/>
              <a:t>Project No Risks: </a:t>
            </a:r>
            <a:r>
              <a:rPr lang="en-GB" sz="900" dirty="0"/>
              <a:t>Projects identified with no risks.</a:t>
            </a:r>
          </a:p>
          <a:p>
            <a:r>
              <a:rPr lang="en-GB" sz="900" b="1" dirty="0"/>
              <a:t>No Action Plan: </a:t>
            </a:r>
            <a:r>
              <a:rPr lang="en-GB" sz="900" dirty="0"/>
              <a:t>Risks identified with no action plan.</a:t>
            </a:r>
          </a:p>
          <a:p>
            <a:r>
              <a:rPr lang="en-GB" sz="900" b="1" dirty="0"/>
              <a:t>Contingency No Risk: </a:t>
            </a:r>
            <a:r>
              <a:rPr lang="en-GB" sz="900" dirty="0"/>
              <a:t>Contingency identified with no risks.</a:t>
            </a:r>
          </a:p>
          <a:p>
            <a:r>
              <a:rPr lang="en-GB" sz="900" b="1" dirty="0"/>
              <a:t>Exposure End Passed: </a:t>
            </a:r>
            <a:r>
              <a:rPr lang="en-GB" sz="900" dirty="0"/>
              <a:t>Open risk exposure has lapsed.</a:t>
            </a:r>
          </a:p>
          <a:p>
            <a:r>
              <a:rPr lang="en-GB" sz="900" b="1" dirty="0"/>
              <a:t>Late Action: </a:t>
            </a:r>
            <a:r>
              <a:rPr lang="en-GB" sz="900" dirty="0"/>
              <a:t>Action date has lapsed.</a:t>
            </a:r>
          </a:p>
          <a:p>
            <a:r>
              <a:rPr lang="en-GB" sz="900" b="1" dirty="0"/>
              <a:t>Assessment Passed: </a:t>
            </a:r>
            <a:r>
              <a:rPr lang="en-GB" sz="900" dirty="0"/>
              <a:t>Assessment Date has lapsed.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7D380-32DE-4213-8420-591C2601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922"/>
            <a:ext cx="8388626" cy="46855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05F787-EC90-4FFA-97F8-762784AFE08E}"/>
              </a:ext>
            </a:extLst>
          </p:cNvPr>
          <p:cNvSpPr/>
          <p:nvPr/>
        </p:nvSpPr>
        <p:spPr>
          <a:xfrm rot="10800000">
            <a:off x="8490081" y="4763582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388626" y="222115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Risk Summary Tab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D82628-224A-4A04-86CE-8415D25A5E56}"/>
              </a:ext>
            </a:extLst>
          </p:cNvPr>
          <p:cNvSpPr/>
          <p:nvPr/>
        </p:nvSpPr>
        <p:spPr>
          <a:xfrm rot="10800000">
            <a:off x="8565851" y="1732720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4CB79-1F67-4CCE-BB84-1415D85AA595}"/>
              </a:ext>
            </a:extLst>
          </p:cNvPr>
          <p:cNvSpPr txBox="1"/>
          <p:nvPr/>
        </p:nvSpPr>
        <p:spPr>
          <a:xfrm>
            <a:off x="9177946" y="4562903"/>
            <a:ext cx="286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Panel</a:t>
            </a:r>
          </a:p>
          <a:p>
            <a:r>
              <a:rPr lang="en-GB" sz="1100" b="1" dirty="0"/>
              <a:t>Risk Summary: </a:t>
            </a:r>
            <a:r>
              <a:rPr lang="en-GB" sz="1100" dirty="0"/>
              <a:t>View of risk status and data quality by project.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8034D-6FFB-4940-8A9E-7441056D3C8B}"/>
              </a:ext>
            </a:extLst>
          </p:cNvPr>
          <p:cNvSpPr txBox="1"/>
          <p:nvPr/>
        </p:nvSpPr>
        <p:spPr>
          <a:xfrm>
            <a:off x="9177946" y="170131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Filters</a:t>
            </a:r>
            <a:endParaRPr lang="en-GB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48744F-EFC5-4E7A-BD86-1B7FE5370826}"/>
              </a:ext>
            </a:extLst>
          </p:cNvPr>
          <p:cNvSpPr/>
          <p:nvPr/>
        </p:nvSpPr>
        <p:spPr>
          <a:xfrm rot="10800000">
            <a:off x="8565851" y="2474644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5C09C1-D543-4252-A176-0E7BE2DC49D5}"/>
              </a:ext>
            </a:extLst>
          </p:cNvPr>
          <p:cNvSpPr/>
          <p:nvPr/>
        </p:nvSpPr>
        <p:spPr>
          <a:xfrm rot="10800000">
            <a:off x="8591537" y="2922453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CF28E-AFEE-42C2-A582-737BBF13FE7A}"/>
              </a:ext>
            </a:extLst>
          </p:cNvPr>
          <p:cNvSpPr txBox="1"/>
          <p:nvPr/>
        </p:nvSpPr>
        <p:spPr>
          <a:xfrm>
            <a:off x="9297215" y="239250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Status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EDEA8-2C4E-40E4-A311-FC798030D0A9}"/>
              </a:ext>
            </a:extLst>
          </p:cNvPr>
          <p:cNvSpPr txBox="1"/>
          <p:nvPr/>
        </p:nvSpPr>
        <p:spPr>
          <a:xfrm>
            <a:off x="9297215" y="2866647"/>
            <a:ext cx="276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Report Measures</a:t>
            </a:r>
          </a:p>
          <a:p>
            <a:r>
              <a:rPr lang="en-GB" sz="900" b="1" dirty="0"/>
              <a:t>Watchlist Projects: </a:t>
            </a:r>
            <a:r>
              <a:rPr lang="en-GB" sz="900" dirty="0"/>
              <a:t>Projects on watchlist </a:t>
            </a:r>
          </a:p>
          <a:p>
            <a:r>
              <a:rPr lang="en-GB" sz="900" b="1" dirty="0"/>
              <a:t>Project No Risks: </a:t>
            </a:r>
            <a:r>
              <a:rPr lang="en-GB" sz="900" dirty="0"/>
              <a:t>Projects identified with no risks.</a:t>
            </a:r>
          </a:p>
          <a:p>
            <a:r>
              <a:rPr lang="en-GB" sz="900" b="1" dirty="0"/>
              <a:t>No Action Plan: </a:t>
            </a:r>
            <a:r>
              <a:rPr lang="en-GB" sz="900" dirty="0"/>
              <a:t>Risks identified with no action plan.</a:t>
            </a:r>
          </a:p>
          <a:p>
            <a:r>
              <a:rPr lang="en-GB" sz="900" b="1" dirty="0"/>
              <a:t>Contingency No Risk: </a:t>
            </a:r>
            <a:r>
              <a:rPr lang="en-GB" sz="900" dirty="0"/>
              <a:t>Contingency identified with no risks.</a:t>
            </a:r>
          </a:p>
          <a:p>
            <a:r>
              <a:rPr lang="en-GB" sz="900" b="1" dirty="0"/>
              <a:t>Exposure End Passed: </a:t>
            </a:r>
            <a:r>
              <a:rPr lang="en-GB" sz="900" dirty="0"/>
              <a:t>Open risk exposure has lapsed.</a:t>
            </a:r>
          </a:p>
          <a:p>
            <a:r>
              <a:rPr lang="en-GB" sz="900" b="1" dirty="0"/>
              <a:t>Late Action: </a:t>
            </a:r>
            <a:r>
              <a:rPr lang="en-GB" sz="900" dirty="0"/>
              <a:t>Action date has lapsed.</a:t>
            </a:r>
          </a:p>
          <a:p>
            <a:r>
              <a:rPr lang="en-GB" sz="900" b="1" dirty="0"/>
              <a:t>Assessment Passed: </a:t>
            </a:r>
            <a:r>
              <a:rPr lang="en-GB" sz="900" dirty="0"/>
              <a:t>Assessment Date has lapsed.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05F787-EC90-4FFA-97F8-762784AFE08E}"/>
              </a:ext>
            </a:extLst>
          </p:cNvPr>
          <p:cNvSpPr/>
          <p:nvPr/>
        </p:nvSpPr>
        <p:spPr>
          <a:xfrm rot="10800000">
            <a:off x="8490081" y="4763582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96DE0-2FF0-49A9-A3F6-8AA13247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2573"/>
            <a:ext cx="8367709" cy="46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388626" y="222115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Risk Detail Tab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D82628-224A-4A04-86CE-8415D25A5E56}"/>
              </a:ext>
            </a:extLst>
          </p:cNvPr>
          <p:cNvSpPr/>
          <p:nvPr/>
        </p:nvSpPr>
        <p:spPr>
          <a:xfrm rot="10800000">
            <a:off x="8565851" y="1732720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4CB79-1F67-4CCE-BB84-1415D85AA595}"/>
              </a:ext>
            </a:extLst>
          </p:cNvPr>
          <p:cNvSpPr txBox="1"/>
          <p:nvPr/>
        </p:nvSpPr>
        <p:spPr>
          <a:xfrm>
            <a:off x="9177946" y="4562903"/>
            <a:ext cx="28625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Panel</a:t>
            </a:r>
          </a:p>
          <a:p>
            <a:r>
              <a:rPr lang="en-GB" sz="1100" b="1" dirty="0"/>
              <a:t>Risk Detail: </a:t>
            </a:r>
            <a:r>
              <a:rPr lang="en-GB" sz="1100" dirty="0"/>
              <a:t>Detailed view of risk information.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8034D-6FFB-4940-8A9E-7441056D3C8B}"/>
              </a:ext>
            </a:extLst>
          </p:cNvPr>
          <p:cNvSpPr txBox="1"/>
          <p:nvPr/>
        </p:nvSpPr>
        <p:spPr>
          <a:xfrm>
            <a:off x="9177946" y="170131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Filters</a:t>
            </a:r>
            <a:endParaRPr lang="en-GB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48744F-EFC5-4E7A-BD86-1B7FE5370826}"/>
              </a:ext>
            </a:extLst>
          </p:cNvPr>
          <p:cNvSpPr/>
          <p:nvPr/>
        </p:nvSpPr>
        <p:spPr>
          <a:xfrm rot="10800000">
            <a:off x="8565851" y="2474644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5C09C1-D543-4252-A176-0E7BE2DC49D5}"/>
              </a:ext>
            </a:extLst>
          </p:cNvPr>
          <p:cNvSpPr/>
          <p:nvPr/>
        </p:nvSpPr>
        <p:spPr>
          <a:xfrm rot="10800000">
            <a:off x="8591537" y="2922453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CF28E-AFEE-42C2-A582-737BBF13FE7A}"/>
              </a:ext>
            </a:extLst>
          </p:cNvPr>
          <p:cNvSpPr txBox="1"/>
          <p:nvPr/>
        </p:nvSpPr>
        <p:spPr>
          <a:xfrm>
            <a:off x="9297215" y="239250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Status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EDEA8-2C4E-40E4-A311-FC798030D0A9}"/>
              </a:ext>
            </a:extLst>
          </p:cNvPr>
          <p:cNvSpPr txBox="1"/>
          <p:nvPr/>
        </p:nvSpPr>
        <p:spPr>
          <a:xfrm>
            <a:off x="9297215" y="2866647"/>
            <a:ext cx="276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Report Measures</a:t>
            </a:r>
          </a:p>
          <a:p>
            <a:r>
              <a:rPr lang="en-GB" sz="900" b="1" dirty="0"/>
              <a:t>Watchlist Projects: </a:t>
            </a:r>
            <a:r>
              <a:rPr lang="en-GB" sz="900" dirty="0"/>
              <a:t>Projects on watchlist </a:t>
            </a:r>
          </a:p>
          <a:p>
            <a:r>
              <a:rPr lang="en-GB" sz="900" b="1" dirty="0"/>
              <a:t>Project No Risks: </a:t>
            </a:r>
            <a:r>
              <a:rPr lang="en-GB" sz="900" dirty="0"/>
              <a:t>Projects identified with no risks.</a:t>
            </a:r>
          </a:p>
          <a:p>
            <a:r>
              <a:rPr lang="en-GB" sz="900" b="1" dirty="0"/>
              <a:t>No Action Plan: </a:t>
            </a:r>
            <a:r>
              <a:rPr lang="en-GB" sz="900" dirty="0"/>
              <a:t>Risks identified with no action plan.</a:t>
            </a:r>
          </a:p>
          <a:p>
            <a:r>
              <a:rPr lang="en-GB" sz="900" b="1" dirty="0"/>
              <a:t>Contingency No Risk: </a:t>
            </a:r>
            <a:r>
              <a:rPr lang="en-GB" sz="900" dirty="0"/>
              <a:t>Contingency identified with no risks.</a:t>
            </a:r>
          </a:p>
          <a:p>
            <a:r>
              <a:rPr lang="en-GB" sz="900" b="1" dirty="0"/>
              <a:t>Exposure End Passed: </a:t>
            </a:r>
            <a:r>
              <a:rPr lang="en-GB" sz="900" dirty="0"/>
              <a:t>Open risk exposure has lapsed.</a:t>
            </a:r>
          </a:p>
          <a:p>
            <a:r>
              <a:rPr lang="en-GB" sz="900" b="1" dirty="0"/>
              <a:t>Late Action: </a:t>
            </a:r>
            <a:r>
              <a:rPr lang="en-GB" sz="900" dirty="0"/>
              <a:t>Action date has lapsed.</a:t>
            </a:r>
          </a:p>
          <a:p>
            <a:r>
              <a:rPr lang="en-GB" sz="900" b="1" dirty="0"/>
              <a:t>Assessment Passed: </a:t>
            </a:r>
            <a:r>
              <a:rPr lang="en-GB" sz="900" dirty="0"/>
              <a:t>Assessment Date has lapsed.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05F787-EC90-4FFA-97F8-762784AFE08E}"/>
              </a:ext>
            </a:extLst>
          </p:cNvPr>
          <p:cNvSpPr/>
          <p:nvPr/>
        </p:nvSpPr>
        <p:spPr>
          <a:xfrm rot="10800000">
            <a:off x="8490081" y="4763582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8F979-F5D6-4BEC-96C2-CD919CD6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0370"/>
            <a:ext cx="8370812" cy="46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0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CCA7D-394A-4F54-A7D6-43D055A64E32}"/>
              </a:ext>
            </a:extLst>
          </p:cNvPr>
          <p:cNvSpPr txBox="1"/>
          <p:nvPr/>
        </p:nvSpPr>
        <p:spPr>
          <a:xfrm>
            <a:off x="8388626" y="222115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Exposure Data Tab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D82628-224A-4A04-86CE-8415D25A5E56}"/>
              </a:ext>
            </a:extLst>
          </p:cNvPr>
          <p:cNvSpPr/>
          <p:nvPr/>
        </p:nvSpPr>
        <p:spPr>
          <a:xfrm rot="10800000">
            <a:off x="8565851" y="1732720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4CB79-1F67-4CCE-BB84-1415D85AA595}"/>
              </a:ext>
            </a:extLst>
          </p:cNvPr>
          <p:cNvSpPr txBox="1"/>
          <p:nvPr/>
        </p:nvSpPr>
        <p:spPr>
          <a:xfrm>
            <a:off x="9177946" y="4562903"/>
            <a:ext cx="286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Panel</a:t>
            </a:r>
          </a:p>
          <a:p>
            <a:r>
              <a:rPr lang="en-GB" sz="1100" b="1" dirty="0"/>
              <a:t>Exposure Data: </a:t>
            </a:r>
            <a:r>
              <a:rPr lang="en-GB" sz="1100" dirty="0"/>
              <a:t>Detailed view of risk exposure information.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8034D-6FFB-4940-8A9E-7441056D3C8B}"/>
              </a:ext>
            </a:extLst>
          </p:cNvPr>
          <p:cNvSpPr txBox="1"/>
          <p:nvPr/>
        </p:nvSpPr>
        <p:spPr>
          <a:xfrm>
            <a:off x="9177946" y="170131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Filters</a:t>
            </a:r>
            <a:endParaRPr lang="en-GB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48744F-EFC5-4E7A-BD86-1B7FE5370826}"/>
              </a:ext>
            </a:extLst>
          </p:cNvPr>
          <p:cNvSpPr/>
          <p:nvPr/>
        </p:nvSpPr>
        <p:spPr>
          <a:xfrm rot="10800000">
            <a:off x="8565851" y="2474644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5C09C1-D543-4252-A176-0E7BE2DC49D5}"/>
              </a:ext>
            </a:extLst>
          </p:cNvPr>
          <p:cNvSpPr/>
          <p:nvPr/>
        </p:nvSpPr>
        <p:spPr>
          <a:xfrm rot="10800000">
            <a:off x="8591537" y="2922453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CF28E-AFEE-42C2-A582-737BBF13FE7A}"/>
              </a:ext>
            </a:extLst>
          </p:cNvPr>
          <p:cNvSpPr txBox="1"/>
          <p:nvPr/>
        </p:nvSpPr>
        <p:spPr>
          <a:xfrm>
            <a:off x="9297215" y="2392509"/>
            <a:ext cx="16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Status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EDEA8-2C4E-40E4-A311-FC798030D0A9}"/>
              </a:ext>
            </a:extLst>
          </p:cNvPr>
          <p:cNvSpPr txBox="1"/>
          <p:nvPr/>
        </p:nvSpPr>
        <p:spPr>
          <a:xfrm>
            <a:off x="9297215" y="2866647"/>
            <a:ext cx="276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Report Measures</a:t>
            </a:r>
          </a:p>
          <a:p>
            <a:r>
              <a:rPr lang="en-GB" sz="900" b="1" dirty="0"/>
              <a:t>Watchlist Projects: </a:t>
            </a:r>
            <a:r>
              <a:rPr lang="en-GB" sz="900" dirty="0"/>
              <a:t>Projects on watchlist </a:t>
            </a:r>
          </a:p>
          <a:p>
            <a:r>
              <a:rPr lang="en-GB" sz="900" b="1" dirty="0"/>
              <a:t>Project No Risks: </a:t>
            </a:r>
            <a:r>
              <a:rPr lang="en-GB" sz="900" dirty="0"/>
              <a:t>Projects identified with no risks.</a:t>
            </a:r>
          </a:p>
          <a:p>
            <a:r>
              <a:rPr lang="en-GB" sz="900" b="1" dirty="0"/>
              <a:t>No Action Plan: </a:t>
            </a:r>
            <a:r>
              <a:rPr lang="en-GB" sz="900" dirty="0"/>
              <a:t>Risks identified with no action plan.</a:t>
            </a:r>
          </a:p>
          <a:p>
            <a:r>
              <a:rPr lang="en-GB" sz="900" b="1" dirty="0"/>
              <a:t>Contingency No Risk: </a:t>
            </a:r>
            <a:r>
              <a:rPr lang="en-GB" sz="900" dirty="0"/>
              <a:t>Contingency identified with no risks.</a:t>
            </a:r>
          </a:p>
          <a:p>
            <a:r>
              <a:rPr lang="en-GB" sz="900" b="1" dirty="0"/>
              <a:t>Exposure End Passed: </a:t>
            </a:r>
            <a:r>
              <a:rPr lang="en-GB" sz="900" dirty="0"/>
              <a:t>Open risk exposure has lapsed.</a:t>
            </a:r>
          </a:p>
          <a:p>
            <a:r>
              <a:rPr lang="en-GB" sz="900" b="1" dirty="0"/>
              <a:t>Late Action: </a:t>
            </a:r>
            <a:r>
              <a:rPr lang="en-GB" sz="900" dirty="0"/>
              <a:t>Action date has lapsed.</a:t>
            </a:r>
          </a:p>
          <a:p>
            <a:r>
              <a:rPr lang="en-GB" sz="900" b="1" dirty="0"/>
              <a:t>Assessment Passed: </a:t>
            </a:r>
            <a:r>
              <a:rPr lang="en-GB" sz="900" dirty="0"/>
              <a:t>Assessment Date has lapsed.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05F787-EC90-4FFA-97F8-762784AFE08E}"/>
              </a:ext>
            </a:extLst>
          </p:cNvPr>
          <p:cNvSpPr/>
          <p:nvPr/>
        </p:nvSpPr>
        <p:spPr>
          <a:xfrm rot="10800000">
            <a:off x="8490081" y="4763582"/>
            <a:ext cx="586409" cy="3379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4E508-C877-4A54-BDD2-2F86C4E5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2818"/>
            <a:ext cx="8397730" cy="46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1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F09C0F1341034F83D2C1543047229B" ma:contentTypeVersion="19" ma:contentTypeDescription="Create a new document." ma:contentTypeScope="" ma:versionID="15d0c66852a74d08582b5a13ed0afb95">
  <xsd:schema xmlns:xsd="http://www.w3.org/2001/XMLSchema" xmlns:xs="http://www.w3.org/2001/XMLSchema" xmlns:p="http://schemas.microsoft.com/office/2006/metadata/properties" xmlns:ns1="http://schemas.microsoft.com/sharepoint/v3" xmlns:ns2="89ca0dab-f2e0-4e98-9465-fee2554549c8" xmlns:ns3="7004c388-b827-4e0d-a2b8-6351c5bd8502" xmlns:ns4="af32717b-85d4-46b0-82d8-410bc3119485" targetNamespace="http://schemas.microsoft.com/office/2006/metadata/properties" ma:root="true" ma:fieldsID="17c1d2b44a360642d2b9272f615f0b8a" ns1:_="" ns2:_="" ns3:_="" ns4:_="">
    <xsd:import namespace="http://schemas.microsoft.com/sharepoint/v3"/>
    <xsd:import namespace="89ca0dab-f2e0-4e98-9465-fee2554549c8"/>
    <xsd:import namespace="7004c388-b827-4e0d-a2b8-6351c5bd8502"/>
    <xsd:import namespace="af32717b-85d4-46b0-82d8-410bc31194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Date" minOccurs="0"/>
                <xsd:element ref="ns2:Date2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a0dab-f2e0-4e98-9465-fee255454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" ma:index="19" nillable="true" ma:displayName="Date" ma:format="DateTime" ma:internalName="Date">
      <xsd:simpleType>
        <xsd:restriction base="dms:DateTime"/>
      </xsd:simpleType>
    </xsd:element>
    <xsd:element name="Date2" ma:index="20" nillable="true" ma:displayName="Date2" ma:format="DateTime" ma:internalName="Date2">
      <xsd:simpleType>
        <xsd:restriction base="dms:DateTim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8e89bcca-d77b-429e-a31c-3f7c234e70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4c388-b827-4e0d-a2b8-6351c5bd85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2717b-85d4-46b0-82d8-410bc3119485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f98c7d2b-4886-4ae8-8b24-eaeb1fc010c2}" ma:internalName="TaxCatchAll" ma:showField="CatchAllData" ma:web="7004c388-b827-4e0d-a2b8-6351c5bd85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89ca0dab-f2e0-4e98-9465-fee2554549c8" xsi:nil="true"/>
    <_ip_UnifiedCompliancePolicyUIAction xmlns="http://schemas.microsoft.com/sharepoint/v3" xsi:nil="true"/>
    <Date2 xmlns="89ca0dab-f2e0-4e98-9465-fee2554549c8" xsi:nil="true"/>
    <TaxCatchAll xmlns="af32717b-85d4-46b0-82d8-410bc3119485" xsi:nil="true"/>
    <_ip_UnifiedCompliancePolicyProperties xmlns="http://schemas.microsoft.com/sharepoint/v3" xsi:nil="true"/>
    <lcf76f155ced4ddcb4097134ff3c332f xmlns="89ca0dab-f2e0-4e98-9465-fee2554549c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56114D-5E48-4095-AABB-A7411DF641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9ca0dab-f2e0-4e98-9465-fee2554549c8"/>
    <ds:schemaRef ds:uri="7004c388-b827-4e0d-a2b8-6351c5bd8502"/>
    <ds:schemaRef ds:uri="af32717b-85d4-46b0-82d8-410bc31194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0A3AB-0B92-4D67-9573-60EFA75CE96A}">
  <ds:schemaRefs>
    <ds:schemaRef ds:uri="http://schemas.microsoft.com/office/2006/metadata/properties"/>
    <ds:schemaRef ds:uri="http://schemas.microsoft.com/office/infopath/2007/PartnerControls"/>
    <ds:schemaRef ds:uri="89ca0dab-f2e0-4e98-9465-fee2554549c8"/>
    <ds:schemaRef ds:uri="http://schemas.microsoft.com/sharepoint/v3"/>
    <ds:schemaRef ds:uri="af32717b-85d4-46b0-82d8-410bc3119485"/>
  </ds:schemaRefs>
</ds:datastoreItem>
</file>

<file path=customXml/itemProps3.xml><?xml version="1.0" encoding="utf-8"?>
<ds:datastoreItem xmlns:ds="http://schemas.openxmlformats.org/officeDocument/2006/customXml" ds:itemID="{02B0C46E-B9D7-4600-B07F-0BFAB160D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1099</Words>
  <Application>Microsoft Office PowerPoint</Application>
  <PresentationFormat>Widescreen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Barrett</dc:creator>
  <cp:lastModifiedBy>Chris Barrett</cp:lastModifiedBy>
  <cp:revision>15</cp:revision>
  <dcterms:created xsi:type="dcterms:W3CDTF">2022-11-15T14:58:18Z</dcterms:created>
  <dcterms:modified xsi:type="dcterms:W3CDTF">2023-02-06T18:04:35Z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577031b-11bc-4db9-b655-7d79027ad570_Enabled">
    <vt:lpwstr>true</vt:lpwstr>
  </property>
  <property fmtid="{D5CDD505-2E9C-101B-9397-08002B2CF9AE}" pid="3" name="MSIP_Label_8577031b-11bc-4db9-b655-7d79027ad570_SetDate">
    <vt:lpwstr>2022-11-15T14:58:18Z</vt:lpwstr>
  </property>
  <property fmtid="{D5CDD505-2E9C-101B-9397-08002B2CF9AE}" pid="4" name="MSIP_Label_8577031b-11bc-4db9-b655-7d79027ad570_Method">
    <vt:lpwstr>Standard</vt:lpwstr>
  </property>
  <property fmtid="{D5CDD505-2E9C-101B-9397-08002B2CF9AE}" pid="5" name="MSIP_Label_8577031b-11bc-4db9-b655-7d79027ad570_Name">
    <vt:lpwstr>8577031b-11bc-4db9-b655-7d79027ad570</vt:lpwstr>
  </property>
  <property fmtid="{D5CDD505-2E9C-101B-9397-08002B2CF9AE}" pid="6" name="MSIP_Label_8577031b-11bc-4db9-b655-7d79027ad570_SiteId">
    <vt:lpwstr>c22cc3e1-5d7f-4f4d-be03-d5a158cc9409</vt:lpwstr>
  </property>
  <property fmtid="{D5CDD505-2E9C-101B-9397-08002B2CF9AE}" pid="7" name="MSIP_Label_8577031b-11bc-4db9-b655-7d79027ad570_ActionId">
    <vt:lpwstr>c432e8fe-f4c5-48d2-b70d-d7031e69af0a</vt:lpwstr>
  </property>
  <property fmtid="{D5CDD505-2E9C-101B-9397-08002B2CF9AE}" pid="8" name="MSIP_Label_8577031b-11bc-4db9-b655-7d79027ad570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  <property fmtid="{D5CDD505-2E9C-101B-9397-08002B2CF9AE}" pid="11" name="ContentTypeId">
    <vt:lpwstr>0x01010099F09C0F1341034F83D2C1543047229B</vt:lpwstr>
  </property>
</Properties>
</file>