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7"/>
  </p:notesMasterIdLst>
  <p:sldIdLst>
    <p:sldId id="256" r:id="rId2"/>
    <p:sldId id="257" r:id="rId3"/>
    <p:sldId id="310" r:id="rId4"/>
    <p:sldId id="259" r:id="rId5"/>
    <p:sldId id="311" r:id="rId6"/>
    <p:sldId id="319" r:id="rId7"/>
    <p:sldId id="320" r:id="rId8"/>
    <p:sldId id="312" r:id="rId9"/>
    <p:sldId id="321" r:id="rId10"/>
    <p:sldId id="317" r:id="rId11"/>
    <p:sldId id="315" r:id="rId12"/>
    <p:sldId id="316" r:id="rId13"/>
    <p:sldId id="313" r:id="rId14"/>
    <p:sldId id="314" r:id="rId15"/>
    <p:sldId id="318" r:id="rId16"/>
  </p:sldIdLst>
  <p:sldSz cx="9144000" cy="5143500" type="screen16x9"/>
  <p:notesSz cx="6858000" cy="9144000"/>
  <p:embeddedFontLst>
    <p:embeddedFont>
      <p:font typeface="Bebas Neue" panose="020B0604020202020204" charset="0"/>
      <p:regular r:id="rId18"/>
    </p:embeddedFon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62E8805-766A-42B1-BE0D-F886C997C533}">
  <a:tblStyle styleId="{462E8805-766A-42B1-BE0D-F886C997C5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4660"/>
  </p:normalViewPr>
  <p:slideViewPr>
    <p:cSldViewPr snapToGrid="0">
      <p:cViewPr>
        <p:scale>
          <a:sx n="120" d="100"/>
          <a:sy n="120" d="100"/>
        </p:scale>
        <p:origin x="-1470" y="-540"/>
      </p:cViewPr>
      <p:guideLst>
        <p:guide orient="horz" pos="3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441016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w="9525" cap="flat" cmpd="sng">
            <a:solidFill>
              <a:schemeClr val="dk2"/>
            </a:solidFill>
            <a:prstDash val="solid"/>
            <a:round/>
            <a:headEnd type="none" w="med" len="med"/>
            <a:tailEnd type="none" w="med" len="med"/>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4" name="Google Shape;1094;p14"/>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1095" name="Google Shape;1095;p14"/>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1101" name="Google Shape;1101;p14"/>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1102" name="Google Shape;1102;p14"/>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1" name="Google Shape;1121;p14"/>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1122" name="Google Shape;1122;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14"/>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5" name="Google Shape;1145;p14"/>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1146" name="Google Shape;1146;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1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1" name="Google Shape;1271;p14"/>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2" name="Google Shape;1272;p14"/>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3" name="Google Shape;1273;p14"/>
          <p:cNvSpPr txBox="1">
            <a:spLocks noGrp="1"/>
          </p:cNvSpPr>
          <p:nvPr>
            <p:ph type="title" idx="3" hasCustomPrompt="1"/>
          </p:nvPr>
        </p:nvSpPr>
        <p:spPr>
          <a:xfrm>
            <a:off x="87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4" name="Google Shape;1274;p14"/>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5" name="Google Shape;1275;p14"/>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6" name="Google Shape;1276;p14"/>
          <p:cNvSpPr txBox="1">
            <a:spLocks noGrp="1"/>
          </p:cNvSpPr>
          <p:nvPr>
            <p:ph type="title" idx="6" hasCustomPrompt="1"/>
          </p:nvPr>
        </p:nvSpPr>
        <p:spPr>
          <a:xfrm>
            <a:off x="382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7" name="Google Shape;1277;p14"/>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8" name="Google Shape;1278;p14"/>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9" name="Google Shape;1279;p14"/>
          <p:cNvSpPr txBox="1">
            <a:spLocks noGrp="1"/>
          </p:cNvSpPr>
          <p:nvPr>
            <p:ph type="title" idx="9" hasCustomPrompt="1"/>
          </p:nvPr>
        </p:nvSpPr>
        <p:spPr>
          <a:xfrm>
            <a:off x="683250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rot="5400000">
            <a:off x="84966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4"/>
          <p:cNvSpPr/>
          <p:nvPr/>
        </p:nvSpPr>
        <p:spPr>
          <a:xfrm rot="5400000">
            <a:off x="84951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4"/>
          <p:cNvSpPr/>
          <p:nvPr/>
        </p:nvSpPr>
        <p:spPr>
          <a:xfrm rot="5400000">
            <a:off x="84966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4"/>
          <p:cNvSpPr/>
          <p:nvPr/>
        </p:nvSpPr>
        <p:spPr>
          <a:xfrm rot="5400000">
            <a:off x="84951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rot="5400000">
            <a:off x="84966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0" r:id="rId5"/>
    <p:sldLayoutId id="214748366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heatonresearch.com/enco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27"/>
          <p:cNvSpPr txBox="1">
            <a:spLocks noGrp="1"/>
          </p:cNvSpPr>
          <p:nvPr>
            <p:ph type="ctrTitle"/>
          </p:nvPr>
        </p:nvSpPr>
        <p:spPr>
          <a:xfrm>
            <a:off x="1009200" y="1893447"/>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solidFill>
                  <a:schemeClr val="dk2"/>
                </a:solidFill>
              </a:rPr>
              <a:t>NEURAL </a:t>
            </a:r>
            <a:r>
              <a:rPr lang="en" smtClean="0">
                <a:solidFill>
                  <a:schemeClr val="dk2"/>
                </a:solidFill>
              </a:rPr>
              <a:t>NETWORKS </a:t>
            </a:r>
            <a:r>
              <a:rPr lang="en" smtClean="0">
                <a:solidFill>
                  <a:schemeClr val="dk2"/>
                </a:solidFill>
              </a:rPr>
              <a:t>PROJECT</a:t>
            </a:r>
            <a:endParaRPr dirty="0">
              <a:solidFill>
                <a:schemeClr val="dk2"/>
              </a:solidFill>
            </a:endParaRPr>
          </a:p>
        </p:txBody>
      </p:sp>
      <p:sp>
        <p:nvSpPr>
          <p:cNvPr id="1862" name="Google Shape;1862;p27"/>
          <p:cNvSpPr txBox="1">
            <a:spLocks noGrp="1"/>
          </p:cNvSpPr>
          <p:nvPr>
            <p:ph type="subTitle" idx="1"/>
          </p:nvPr>
        </p:nvSpPr>
        <p:spPr>
          <a:xfrm>
            <a:off x="1072262" y="2948702"/>
            <a:ext cx="7125600" cy="1285412"/>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s-ES" sz="1600" dirty="0" smtClean="0">
                <a:solidFill>
                  <a:schemeClr val="dk1"/>
                </a:solidFill>
              </a:rPr>
              <a:t>                                                                                                             Lucía Corpas </a:t>
            </a:r>
          </a:p>
          <a:p>
            <a:pPr marL="0" lvl="0" indent="0" algn="r" rtl="0">
              <a:spcBef>
                <a:spcPts val="0"/>
              </a:spcBef>
              <a:spcAft>
                <a:spcPts val="0"/>
              </a:spcAft>
              <a:buNone/>
            </a:pPr>
            <a:r>
              <a:rPr lang="es-ES" sz="1600" dirty="0" smtClean="0">
                <a:solidFill>
                  <a:schemeClr val="dk1"/>
                </a:solidFill>
              </a:rPr>
              <a:t>						 Javier Jordán</a:t>
            </a:r>
          </a:p>
          <a:p>
            <a:pPr marL="0" lvl="0" indent="0" algn="r" rtl="0">
              <a:spcBef>
                <a:spcPts val="0"/>
              </a:spcBef>
              <a:spcAft>
                <a:spcPts val="0"/>
              </a:spcAft>
              <a:buNone/>
            </a:pPr>
            <a:r>
              <a:rPr lang="es-ES" sz="1600" dirty="0" err="1" smtClean="0">
                <a:solidFill>
                  <a:schemeClr val="dk1"/>
                </a:solidFill>
              </a:rPr>
              <a:t>Illya</a:t>
            </a:r>
            <a:r>
              <a:rPr lang="es-ES" sz="1600" dirty="0" smtClean="0">
                <a:solidFill>
                  <a:schemeClr val="dk1"/>
                </a:solidFill>
              </a:rPr>
              <a:t> </a:t>
            </a:r>
            <a:r>
              <a:rPr lang="es-ES" sz="1600" dirty="0" err="1" smtClean="0">
                <a:solidFill>
                  <a:schemeClr val="dk1"/>
                </a:solidFill>
              </a:rPr>
              <a:t>Rozumovsky</a:t>
            </a:r>
            <a:endParaRPr lang="es-ES" sz="1600" dirty="0" smtClean="0">
              <a:solidFill>
                <a:schemeClr val="dk1"/>
              </a:solidFill>
            </a:endParaRPr>
          </a:p>
          <a:p>
            <a:pPr marL="0" lvl="0" indent="0" algn="r" rtl="0">
              <a:spcBef>
                <a:spcPts val="0"/>
              </a:spcBef>
              <a:spcAft>
                <a:spcPts val="0"/>
              </a:spcAft>
              <a:buNone/>
            </a:pPr>
            <a:r>
              <a:rPr lang="es-ES" sz="1600" dirty="0" smtClean="0">
                <a:solidFill>
                  <a:schemeClr val="dk1"/>
                </a:solidFill>
              </a:rPr>
              <a:t>Jorge Velázquez</a:t>
            </a:r>
            <a:endParaRPr sz="1600" dirty="0">
              <a:solidFill>
                <a:schemeClr val="dk1"/>
              </a:solidFill>
            </a:endParaRPr>
          </a:p>
        </p:txBody>
      </p:sp>
      <p:grpSp>
        <p:nvGrpSpPr>
          <p:cNvPr id="1863" name="Google Shape;1863;p27"/>
          <p:cNvGrpSpPr/>
          <p:nvPr/>
        </p:nvGrpSpPr>
        <p:grpSpPr>
          <a:xfrm>
            <a:off x="-223784" y="-6"/>
            <a:ext cx="2284525" cy="985488"/>
            <a:chOff x="-223784" y="-6"/>
            <a:chExt cx="2284525" cy="985488"/>
          </a:xfrm>
        </p:grpSpPr>
        <p:sp>
          <p:nvSpPr>
            <p:cNvPr id="1864" name="Google Shape;1864;p27"/>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7"/>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7"/>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7"/>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7"/>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7"/>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7"/>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7"/>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27"/>
          <p:cNvGrpSpPr/>
          <p:nvPr/>
        </p:nvGrpSpPr>
        <p:grpSpPr>
          <a:xfrm>
            <a:off x="5876365" y="118125"/>
            <a:ext cx="3316597" cy="2830576"/>
            <a:chOff x="5876365" y="118125"/>
            <a:chExt cx="3316597" cy="2830576"/>
          </a:xfrm>
        </p:grpSpPr>
        <p:sp>
          <p:nvSpPr>
            <p:cNvPr id="1873" name="Google Shape;1873;p27"/>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7"/>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7"/>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7"/>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7"/>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7"/>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smtClean="0"/>
              <a:t>ERROR PLOTS</a:t>
            </a:r>
            <a:endParaRPr lang="es-ES" dirty="0"/>
          </a:p>
        </p:txBody>
      </p:sp>
      <p:sp>
        <p:nvSpPr>
          <p:cNvPr id="13" name="12 Marcador de texto"/>
          <p:cNvSpPr>
            <a:spLocks noGrp="1"/>
          </p:cNvSpPr>
          <p:nvPr>
            <p:ph type="body" idx="1"/>
          </p:nvPr>
        </p:nvSpPr>
        <p:spPr>
          <a:xfrm>
            <a:off x="720000" y="1655618"/>
            <a:ext cx="7704000" cy="413193"/>
          </a:xfrm>
        </p:spPr>
        <p:txBody>
          <a:bodyPr/>
          <a:lstStyle/>
          <a:p>
            <a:pPr marL="127000" indent="0">
              <a:buNone/>
            </a:pPr>
            <a:r>
              <a:rPr lang="es-ES" dirty="0" smtClean="0"/>
              <a:t>To </a:t>
            </a:r>
            <a:r>
              <a:rPr lang="es-ES" dirty="0" err="1" smtClean="0"/>
              <a:t>check</a:t>
            </a:r>
            <a:r>
              <a:rPr lang="es-ES" dirty="0" smtClean="0"/>
              <a:t> </a:t>
            </a:r>
            <a:r>
              <a:rPr lang="es-ES" dirty="0" err="1" smtClean="0"/>
              <a:t>which</a:t>
            </a:r>
            <a:r>
              <a:rPr lang="es-ES" dirty="0" smtClean="0"/>
              <a:t> </a:t>
            </a:r>
            <a:r>
              <a:rPr lang="es-ES" dirty="0" err="1" smtClean="0"/>
              <a:t>is</a:t>
            </a:r>
            <a:r>
              <a:rPr lang="es-ES" dirty="0" smtClean="0"/>
              <a:t> </a:t>
            </a:r>
            <a:r>
              <a:rPr lang="es-ES" dirty="0" err="1" smtClean="0"/>
              <a:t>the</a:t>
            </a:r>
            <a:r>
              <a:rPr lang="es-ES" dirty="0" smtClean="0"/>
              <a:t> </a:t>
            </a:r>
            <a:r>
              <a:rPr lang="es-ES" dirty="0" err="1" smtClean="0"/>
              <a:t>best</a:t>
            </a:r>
            <a:r>
              <a:rPr lang="es-ES" dirty="0" smtClean="0"/>
              <a:t> </a:t>
            </a:r>
            <a:r>
              <a:rPr lang="es-ES" dirty="0" err="1" smtClean="0"/>
              <a:t>setting</a:t>
            </a:r>
            <a:r>
              <a:rPr lang="es-ES" dirty="0" smtClean="0"/>
              <a:t> </a:t>
            </a:r>
            <a:r>
              <a:rPr lang="es-ES" dirty="0" err="1" smtClean="0"/>
              <a:t>for</a:t>
            </a:r>
            <a:r>
              <a:rPr lang="es-ES" dirty="0" smtClean="0"/>
              <a:t> </a:t>
            </a:r>
            <a:r>
              <a:rPr lang="es-ES" dirty="0" err="1" smtClean="0"/>
              <a:t>the</a:t>
            </a:r>
            <a:r>
              <a:rPr lang="es-ES" dirty="0" smtClean="0"/>
              <a:t> neural </a:t>
            </a:r>
            <a:r>
              <a:rPr lang="es-ES" dirty="0" err="1" smtClean="0"/>
              <a:t>network</a:t>
            </a:r>
            <a:r>
              <a:rPr lang="es-ES" dirty="0" smtClean="0"/>
              <a:t>, </a:t>
            </a:r>
            <a:r>
              <a:rPr lang="es-ES" dirty="0" err="1" smtClean="0"/>
              <a:t>we</a:t>
            </a:r>
            <a:r>
              <a:rPr lang="es-ES" dirty="0" smtClean="0"/>
              <a:t> </a:t>
            </a:r>
            <a:r>
              <a:rPr lang="es-ES" dirty="0" err="1" smtClean="0"/>
              <a:t>have</a:t>
            </a:r>
            <a:r>
              <a:rPr lang="es-ES" dirty="0" smtClean="0"/>
              <a:t> done </a:t>
            </a:r>
            <a:r>
              <a:rPr lang="es-ES" dirty="0" err="1" smtClean="0"/>
              <a:t>several</a:t>
            </a:r>
            <a:r>
              <a:rPr lang="es-ES" dirty="0" smtClean="0"/>
              <a:t> error </a:t>
            </a:r>
            <a:r>
              <a:rPr lang="es-ES" dirty="0" err="1" smtClean="0"/>
              <a:t>plots</a:t>
            </a:r>
            <a:r>
              <a:rPr lang="es-ES" dirty="0" smtClean="0"/>
              <a:t> </a:t>
            </a:r>
            <a:r>
              <a:rPr lang="es-ES" dirty="0" err="1" smtClean="0"/>
              <a:t>with</a:t>
            </a:r>
            <a:r>
              <a:rPr lang="es-ES" dirty="0" smtClean="0"/>
              <a:t> </a:t>
            </a:r>
            <a:r>
              <a:rPr lang="es-ES" dirty="0" err="1" smtClean="0"/>
              <a:t>different</a:t>
            </a:r>
            <a:r>
              <a:rPr lang="es-ES" dirty="0" smtClean="0"/>
              <a:t> </a:t>
            </a:r>
            <a:r>
              <a:rPr lang="es-ES" dirty="0" err="1" smtClean="0"/>
              <a:t>activation</a:t>
            </a:r>
            <a:r>
              <a:rPr lang="es-ES" dirty="0" smtClean="0"/>
              <a:t> </a:t>
            </a:r>
            <a:r>
              <a:rPr lang="es-ES" dirty="0" err="1" smtClean="0"/>
              <a:t>functions</a:t>
            </a:r>
            <a:r>
              <a:rPr lang="es-ES" dirty="0" smtClean="0"/>
              <a:t> and </a:t>
            </a:r>
            <a:r>
              <a:rPr lang="es-ES" dirty="0" err="1" smtClean="0"/>
              <a:t>number</a:t>
            </a:r>
            <a:r>
              <a:rPr lang="es-ES" dirty="0" smtClean="0"/>
              <a:t> of </a:t>
            </a:r>
            <a:r>
              <a:rPr lang="es-ES" dirty="0" err="1" smtClean="0"/>
              <a:t>neurons</a:t>
            </a:r>
            <a:r>
              <a:rPr lang="es-ES" dirty="0" smtClean="0"/>
              <a:t> in </a:t>
            </a:r>
            <a:r>
              <a:rPr lang="es-ES" dirty="0" err="1" smtClean="0"/>
              <a:t>the</a:t>
            </a:r>
            <a:r>
              <a:rPr lang="es-ES" dirty="0" smtClean="0"/>
              <a:t> </a:t>
            </a:r>
            <a:r>
              <a:rPr lang="es-ES" dirty="0" err="1" smtClean="0"/>
              <a:t>hidden</a:t>
            </a:r>
            <a:r>
              <a:rPr lang="es-ES" dirty="0" smtClean="0"/>
              <a:t> </a:t>
            </a:r>
            <a:r>
              <a:rPr lang="es-ES" dirty="0" err="1" smtClean="0"/>
              <a:t>layer</a:t>
            </a:r>
            <a:r>
              <a:rPr lang="es-ES" dirty="0" smtClean="0"/>
              <a:t>. </a:t>
            </a:r>
            <a:r>
              <a:rPr lang="es-ES" dirty="0" err="1" smtClean="0"/>
              <a:t>The</a:t>
            </a:r>
            <a:r>
              <a:rPr lang="es-ES" dirty="0" smtClean="0"/>
              <a:t> </a:t>
            </a:r>
            <a:r>
              <a:rPr lang="es-ES" dirty="0" err="1" smtClean="0"/>
              <a:t>number</a:t>
            </a:r>
            <a:r>
              <a:rPr lang="es-ES" dirty="0" smtClean="0"/>
              <a:t> of </a:t>
            </a:r>
            <a:r>
              <a:rPr lang="es-ES" dirty="0" err="1" smtClean="0"/>
              <a:t>neurons</a:t>
            </a:r>
            <a:r>
              <a:rPr lang="es-ES" dirty="0" smtClean="0"/>
              <a:t> in </a:t>
            </a:r>
            <a:r>
              <a:rPr lang="es-ES" dirty="0" err="1" smtClean="0"/>
              <a:t>the</a:t>
            </a:r>
            <a:r>
              <a:rPr lang="es-ES" dirty="0" smtClean="0"/>
              <a:t> </a:t>
            </a:r>
            <a:r>
              <a:rPr lang="es-ES" dirty="0" err="1" smtClean="0"/>
              <a:t>hidden</a:t>
            </a:r>
            <a:r>
              <a:rPr lang="es-ES" dirty="0" smtClean="0"/>
              <a:t> </a:t>
            </a:r>
            <a:r>
              <a:rPr lang="es-ES" dirty="0" err="1" smtClean="0"/>
              <a:t>layer</a:t>
            </a:r>
            <a:r>
              <a:rPr lang="es-ES" dirty="0" smtClean="0"/>
              <a:t> </a:t>
            </a:r>
            <a:r>
              <a:rPr lang="es-ES" dirty="0" err="1" smtClean="0"/>
              <a:t>goes</a:t>
            </a:r>
            <a:r>
              <a:rPr lang="es-ES" dirty="0" smtClean="0"/>
              <a:t> </a:t>
            </a:r>
            <a:r>
              <a:rPr lang="es-ES" dirty="0" err="1" smtClean="0"/>
              <a:t>from</a:t>
            </a:r>
            <a:r>
              <a:rPr lang="es-ES" dirty="0" smtClean="0"/>
              <a:t> 4 up to 10. </a:t>
            </a:r>
            <a:r>
              <a:rPr lang="en" dirty="0" smtClean="0"/>
              <a:t>We</a:t>
            </a:r>
            <a:r>
              <a:rPr lang="es-ES" dirty="0" smtClean="0"/>
              <a:t> </a:t>
            </a:r>
            <a:r>
              <a:rPr lang="es-ES" dirty="0" err="1" smtClean="0"/>
              <a:t>have</a:t>
            </a:r>
            <a:r>
              <a:rPr lang="es-ES" dirty="0" smtClean="0"/>
              <a:t> </a:t>
            </a:r>
            <a:r>
              <a:rPr lang="es-ES" dirty="0" err="1" smtClean="0"/>
              <a:t>chosen</a:t>
            </a:r>
            <a:r>
              <a:rPr lang="es-ES" dirty="0" smtClean="0"/>
              <a:t> </a:t>
            </a:r>
            <a:r>
              <a:rPr lang="es-ES" dirty="0" err="1" smtClean="0"/>
              <a:t>between</a:t>
            </a:r>
            <a:r>
              <a:rPr lang="es-ES" dirty="0" smtClean="0"/>
              <a:t> </a:t>
            </a:r>
            <a:r>
              <a:rPr lang="es-ES" dirty="0" err="1" smtClean="0"/>
              <a:t>two</a:t>
            </a:r>
            <a:r>
              <a:rPr lang="es-ES" dirty="0" smtClean="0"/>
              <a:t> </a:t>
            </a:r>
            <a:r>
              <a:rPr lang="es-ES" dirty="0" err="1" smtClean="0"/>
              <a:t>different</a:t>
            </a:r>
            <a:r>
              <a:rPr lang="es-ES" dirty="0" smtClean="0"/>
              <a:t> </a:t>
            </a:r>
            <a:r>
              <a:rPr lang="es-ES" dirty="0" err="1" smtClean="0"/>
              <a:t>activation</a:t>
            </a:r>
            <a:r>
              <a:rPr lang="es-ES" dirty="0" smtClean="0"/>
              <a:t> </a:t>
            </a:r>
            <a:r>
              <a:rPr lang="es-ES" dirty="0" err="1" smtClean="0"/>
              <a:t>functions</a:t>
            </a:r>
            <a:r>
              <a:rPr lang="es-ES" dirty="0" smtClean="0"/>
              <a:t>:</a:t>
            </a:r>
          </a:p>
          <a:p>
            <a:pPr marL="127000" indent="0">
              <a:buNone/>
            </a:pPr>
            <a:endParaRPr lang="es-ES" dirty="0" smtClean="0"/>
          </a:p>
          <a:p>
            <a:pPr marL="127000" indent="0">
              <a:buNone/>
            </a:pPr>
            <a:r>
              <a:rPr lang="es-ES" dirty="0"/>
              <a:t>	</a:t>
            </a:r>
          </a:p>
        </p:txBody>
      </p:sp>
      <p:sp>
        <p:nvSpPr>
          <p:cNvPr id="2" name="1 Flecha derecha"/>
          <p:cNvSpPr/>
          <p:nvPr/>
        </p:nvSpPr>
        <p:spPr>
          <a:xfrm>
            <a:off x="1241669" y="2364316"/>
            <a:ext cx="401782" cy="31865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12 Marcador de texto"/>
          <p:cNvSpPr txBox="1">
            <a:spLocks/>
          </p:cNvSpPr>
          <p:nvPr/>
        </p:nvSpPr>
        <p:spPr>
          <a:xfrm>
            <a:off x="1752163" y="2382246"/>
            <a:ext cx="2882182" cy="2827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Font typeface="Roboto"/>
              <a:buNone/>
            </a:pPr>
            <a:r>
              <a:rPr lang="es-ES" sz="1800" dirty="0" err="1" smtClean="0">
                <a:latin typeface="Bebas Neue" charset="0"/>
              </a:rPr>
              <a:t>Activation</a:t>
            </a:r>
            <a:r>
              <a:rPr lang="es-ES" sz="1800" dirty="0" smtClean="0">
                <a:latin typeface="Bebas Neue" charset="0"/>
              </a:rPr>
              <a:t> ELLIOTT SYMMETRIC</a:t>
            </a:r>
          </a:p>
          <a:p>
            <a:pPr marL="127000" indent="0">
              <a:buFont typeface="Roboto"/>
              <a:buNone/>
            </a:pPr>
            <a:r>
              <a:rPr lang="es-ES" dirty="0" smtClean="0"/>
              <a:t>	</a:t>
            </a:r>
            <a:endParaRPr lang="es-ES" dirty="0"/>
          </a:p>
        </p:txBody>
      </p:sp>
      <p:sp>
        <p:nvSpPr>
          <p:cNvPr id="6" name="5 Flecha derecha"/>
          <p:cNvSpPr/>
          <p:nvPr/>
        </p:nvSpPr>
        <p:spPr>
          <a:xfrm>
            <a:off x="1241669" y="2775393"/>
            <a:ext cx="401782" cy="31865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12 Marcador de texto"/>
          <p:cNvSpPr txBox="1">
            <a:spLocks/>
          </p:cNvSpPr>
          <p:nvPr/>
        </p:nvSpPr>
        <p:spPr>
          <a:xfrm>
            <a:off x="1752163" y="2793322"/>
            <a:ext cx="1905438" cy="2827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None/>
            </a:pPr>
            <a:r>
              <a:rPr lang="es-ES" sz="1800" dirty="0" err="1" smtClean="0">
                <a:latin typeface="Bebas Neue" charset="0"/>
              </a:rPr>
              <a:t>Activation</a:t>
            </a:r>
            <a:r>
              <a:rPr lang="es-ES" sz="1800" dirty="0" smtClean="0">
                <a:latin typeface="Bebas Neue" charset="0"/>
              </a:rPr>
              <a:t> </a:t>
            </a:r>
            <a:r>
              <a:rPr lang="es-ES" sz="1800" dirty="0">
                <a:latin typeface="Bebas Neue" charset="0"/>
              </a:rPr>
              <a:t>LOGARITHM </a:t>
            </a:r>
          </a:p>
          <a:p>
            <a:pPr marL="127000" indent="0">
              <a:buFont typeface="Roboto"/>
              <a:buNone/>
            </a:pPr>
            <a:endParaRPr lang="es-ES" sz="1800" dirty="0" smtClean="0">
              <a:latin typeface="Bebas Neue" charset="0"/>
            </a:endParaRPr>
          </a:p>
          <a:p>
            <a:pPr marL="127000" indent="0">
              <a:buFont typeface="Roboto"/>
              <a:buNone/>
            </a:pPr>
            <a:r>
              <a:rPr lang="es-ES" dirty="0" smtClean="0"/>
              <a:t>	</a:t>
            </a:r>
            <a:endParaRPr lang="es-ES" dirty="0"/>
          </a:p>
        </p:txBody>
      </p:sp>
      <p:sp>
        <p:nvSpPr>
          <p:cNvPr id="8" name="12 Marcador de texto"/>
          <p:cNvSpPr txBox="1">
            <a:spLocks/>
          </p:cNvSpPr>
          <p:nvPr/>
        </p:nvSpPr>
        <p:spPr>
          <a:xfrm>
            <a:off x="782345" y="3076118"/>
            <a:ext cx="7704000" cy="37371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Font typeface="Roboto"/>
              <a:buNone/>
            </a:pPr>
            <a:endParaRPr lang="es-ES" dirty="0" smtClean="0"/>
          </a:p>
          <a:p>
            <a:pPr marL="127000" indent="0">
              <a:buFont typeface="Roboto"/>
              <a:buNone/>
            </a:pPr>
            <a:r>
              <a:rPr lang="es-ES" dirty="0" err="1" smtClean="0"/>
              <a:t>After</a:t>
            </a:r>
            <a:r>
              <a:rPr lang="es-ES" dirty="0" smtClean="0"/>
              <a:t> </a:t>
            </a:r>
            <a:r>
              <a:rPr lang="es-ES" dirty="0" err="1" smtClean="0"/>
              <a:t>seeing</a:t>
            </a:r>
            <a:r>
              <a:rPr lang="es-ES" dirty="0" smtClean="0"/>
              <a:t> </a:t>
            </a:r>
            <a:r>
              <a:rPr lang="es-ES" dirty="0" err="1" smtClean="0"/>
              <a:t>all</a:t>
            </a:r>
            <a:r>
              <a:rPr lang="es-ES" dirty="0" smtClean="0"/>
              <a:t> </a:t>
            </a:r>
            <a:r>
              <a:rPr lang="es-ES" dirty="0" err="1" smtClean="0"/>
              <a:t>possible</a:t>
            </a:r>
            <a:r>
              <a:rPr lang="es-ES" dirty="0" smtClean="0"/>
              <a:t> </a:t>
            </a:r>
            <a:r>
              <a:rPr lang="es-ES" dirty="0" err="1" smtClean="0"/>
              <a:t>plots</a:t>
            </a:r>
            <a:r>
              <a:rPr lang="es-ES" dirty="0" smtClean="0"/>
              <a:t>, </a:t>
            </a:r>
            <a:r>
              <a:rPr lang="es-ES" dirty="0" err="1" smtClean="0"/>
              <a:t>we</a:t>
            </a:r>
            <a:r>
              <a:rPr lang="es-ES" dirty="0" smtClean="0"/>
              <a:t> </a:t>
            </a:r>
            <a:r>
              <a:rPr lang="es-ES" dirty="0" err="1" smtClean="0"/>
              <a:t>choose</a:t>
            </a:r>
            <a:r>
              <a:rPr lang="es-ES" dirty="0" smtClean="0"/>
              <a:t> </a:t>
            </a:r>
            <a:r>
              <a:rPr lang="es-ES" dirty="0" err="1" smtClean="0"/>
              <a:t>the</a:t>
            </a:r>
            <a:r>
              <a:rPr lang="es-ES" dirty="0" smtClean="0"/>
              <a:t> </a:t>
            </a:r>
            <a:r>
              <a:rPr lang="es-ES" dirty="0" err="1" smtClean="0"/>
              <a:t>one</a:t>
            </a:r>
            <a:r>
              <a:rPr lang="es-ES" dirty="0" smtClean="0"/>
              <a:t> </a:t>
            </a:r>
            <a:r>
              <a:rPr lang="es-ES" dirty="0" err="1" smtClean="0"/>
              <a:t>which</a:t>
            </a:r>
            <a:r>
              <a:rPr lang="es-ES" dirty="0"/>
              <a:t> </a:t>
            </a:r>
            <a:r>
              <a:rPr lang="es-ES" dirty="0" err="1" smtClean="0"/>
              <a:t>adapts</a:t>
            </a:r>
            <a:r>
              <a:rPr lang="es-ES" dirty="0" smtClean="0"/>
              <a:t> </a:t>
            </a:r>
            <a:r>
              <a:rPr lang="es-ES" dirty="0" err="1" smtClean="0"/>
              <a:t>better</a:t>
            </a:r>
            <a:r>
              <a:rPr lang="es-ES" dirty="0" smtClean="0"/>
              <a:t> to </a:t>
            </a:r>
            <a:r>
              <a:rPr lang="es-ES" dirty="0" err="1" smtClean="0"/>
              <a:t>our</a:t>
            </a:r>
            <a:r>
              <a:rPr lang="es-ES" dirty="0" smtClean="0"/>
              <a:t> </a:t>
            </a:r>
            <a:r>
              <a:rPr lang="es-ES" dirty="0" err="1" smtClean="0"/>
              <a:t>requirements</a:t>
            </a:r>
            <a:r>
              <a:rPr lang="es-ES" dirty="0" smtClean="0"/>
              <a:t>.</a:t>
            </a:r>
          </a:p>
          <a:p>
            <a:pPr marL="127000" indent="0">
              <a:buFont typeface="Roboto"/>
              <a:buNone/>
            </a:pPr>
            <a:endParaRPr lang="es-ES" dirty="0" smtClean="0"/>
          </a:p>
          <a:p>
            <a:pPr marL="127000" indent="0">
              <a:buFont typeface="Roboto"/>
              <a:buNone/>
            </a:pPr>
            <a:r>
              <a:rPr lang="es-ES" dirty="0" smtClean="0"/>
              <a:t>	</a:t>
            </a:r>
            <a:endParaRPr lang="es-ES" dirty="0"/>
          </a:p>
        </p:txBody>
      </p:sp>
    </p:spTree>
    <p:extLst>
      <p:ext uri="{BB962C8B-B14F-4D97-AF65-F5344CB8AC3E}">
        <p14:creationId xmlns:p14="http://schemas.microsoft.com/office/powerpoint/2010/main" val="4019915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err="1" smtClean="0"/>
              <a:t>Activation</a:t>
            </a:r>
            <a:r>
              <a:rPr lang="es-ES" dirty="0" smtClean="0"/>
              <a:t> </a:t>
            </a:r>
            <a:r>
              <a:rPr lang="es-ES" dirty="0" err="1" smtClean="0"/>
              <a:t>elliott</a:t>
            </a:r>
            <a:r>
              <a:rPr lang="es-ES" dirty="0" smtClean="0"/>
              <a:t> </a:t>
            </a:r>
            <a:r>
              <a:rPr lang="es-ES" dirty="0" err="1" smtClean="0"/>
              <a:t>symmetric</a:t>
            </a:r>
            <a:endParaRPr lang="es-E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48" y="832799"/>
            <a:ext cx="3985403"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0021" y="832798"/>
            <a:ext cx="3985403"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947" y="2911763"/>
            <a:ext cx="3985404"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0022" y="2911763"/>
            <a:ext cx="3985403"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9841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err="1" smtClean="0"/>
              <a:t>Activation</a:t>
            </a:r>
            <a:r>
              <a:rPr lang="es-ES" dirty="0" smtClean="0"/>
              <a:t> </a:t>
            </a:r>
            <a:r>
              <a:rPr lang="es-ES" dirty="0" err="1" smtClean="0"/>
              <a:t>elliott</a:t>
            </a:r>
            <a:r>
              <a:rPr lang="es-ES" dirty="0" smtClean="0"/>
              <a:t> </a:t>
            </a:r>
            <a:r>
              <a:rPr lang="es-ES" dirty="0" err="1" smtClean="0"/>
              <a:t>symmetric</a:t>
            </a:r>
            <a:endParaRPr lang="es-E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48" y="832799"/>
            <a:ext cx="3985403"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3895" y="832799"/>
            <a:ext cx="3985404"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9426" y="2917716"/>
            <a:ext cx="3985402"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8687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err="1" smtClean="0"/>
              <a:t>Activation</a:t>
            </a:r>
            <a:r>
              <a:rPr lang="es-ES" dirty="0" smtClean="0"/>
              <a:t> </a:t>
            </a:r>
            <a:r>
              <a:rPr lang="es-ES" dirty="0" err="1" smtClean="0"/>
              <a:t>logarithm</a:t>
            </a:r>
            <a:r>
              <a:rPr lang="es-ES" dirty="0" smtClean="0"/>
              <a:t/>
            </a:r>
            <a:br>
              <a:rPr lang="es-ES" dirty="0" smtClean="0"/>
            </a:br>
            <a:endParaRPr lang="es-ES"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47" y="832799"/>
            <a:ext cx="3985403"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798" y="832797"/>
            <a:ext cx="3985402"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946" y="2916039"/>
            <a:ext cx="3985403" cy="1915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9798" y="2916039"/>
            <a:ext cx="3985403" cy="1915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9099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smtClean="0"/>
              <a:t>ACTIVATION LOGARITHM</a:t>
            </a:r>
            <a:endParaRPr lang="es-ES" dirty="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45" y="832799"/>
            <a:ext cx="3985403"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086" y="832797"/>
            <a:ext cx="3985403"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041" y="2945328"/>
            <a:ext cx="3985403" cy="190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5691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smtClean="0"/>
              <a:t>SELECTED PLOT</a:t>
            </a:r>
            <a:endParaRPr lang="es-ES" dirty="0"/>
          </a:p>
        </p:txBody>
      </p:sp>
      <p:sp>
        <p:nvSpPr>
          <p:cNvPr id="13" name="12 Marcador de texto"/>
          <p:cNvSpPr>
            <a:spLocks noGrp="1"/>
          </p:cNvSpPr>
          <p:nvPr>
            <p:ph type="body" idx="1"/>
          </p:nvPr>
        </p:nvSpPr>
        <p:spPr>
          <a:xfrm>
            <a:off x="689526" y="1039091"/>
            <a:ext cx="7704000" cy="623454"/>
          </a:xfrm>
        </p:spPr>
        <p:txBody>
          <a:bodyPr/>
          <a:lstStyle/>
          <a:p>
            <a:pPr marL="127000" indent="0">
              <a:buNone/>
            </a:pPr>
            <a:r>
              <a:rPr lang="es-ES" dirty="0" err="1" smtClean="0"/>
              <a:t>The</a:t>
            </a:r>
            <a:r>
              <a:rPr lang="es-ES" dirty="0" smtClean="0"/>
              <a:t> </a:t>
            </a:r>
            <a:r>
              <a:rPr lang="es-ES" dirty="0" err="1" smtClean="0"/>
              <a:t>selected</a:t>
            </a:r>
            <a:r>
              <a:rPr lang="es-ES" dirty="0" smtClean="0"/>
              <a:t> </a:t>
            </a:r>
            <a:r>
              <a:rPr lang="es-ES" dirty="0" err="1" smtClean="0"/>
              <a:t>plot</a:t>
            </a:r>
            <a:r>
              <a:rPr lang="es-ES" dirty="0" smtClean="0"/>
              <a:t> </a:t>
            </a:r>
            <a:r>
              <a:rPr lang="es-ES" dirty="0" err="1" smtClean="0"/>
              <a:t>is</a:t>
            </a:r>
            <a:r>
              <a:rPr lang="es-ES" dirty="0" smtClean="0"/>
              <a:t> </a:t>
            </a:r>
            <a:r>
              <a:rPr lang="es-ES" dirty="0" err="1" smtClean="0"/>
              <a:t>the</a:t>
            </a:r>
            <a:r>
              <a:rPr lang="es-ES" dirty="0" smtClean="0"/>
              <a:t>  </a:t>
            </a:r>
            <a:r>
              <a:rPr lang="es-ES" dirty="0" err="1" smtClean="0"/>
              <a:t>logarithm</a:t>
            </a:r>
            <a:r>
              <a:rPr lang="es-ES" dirty="0" smtClean="0"/>
              <a:t> </a:t>
            </a:r>
            <a:r>
              <a:rPr lang="es-ES" dirty="0" err="1" smtClean="0"/>
              <a:t>plot</a:t>
            </a:r>
            <a:r>
              <a:rPr lang="es-ES" dirty="0" smtClean="0"/>
              <a:t> </a:t>
            </a:r>
            <a:r>
              <a:rPr lang="es-ES" dirty="0" err="1" smtClean="0"/>
              <a:t>with</a:t>
            </a:r>
            <a:r>
              <a:rPr lang="es-ES" dirty="0" smtClean="0"/>
              <a:t> 10 </a:t>
            </a:r>
            <a:r>
              <a:rPr lang="es-ES" dirty="0" err="1" smtClean="0"/>
              <a:t>hidden</a:t>
            </a:r>
            <a:r>
              <a:rPr lang="es-ES" dirty="0" smtClean="0"/>
              <a:t> </a:t>
            </a:r>
            <a:r>
              <a:rPr lang="es-ES" dirty="0" err="1" smtClean="0"/>
              <a:t>neurons</a:t>
            </a:r>
            <a:r>
              <a:rPr lang="es-ES" dirty="0" smtClean="0"/>
              <a:t>, </a:t>
            </a:r>
            <a:r>
              <a:rPr lang="es-ES" dirty="0" err="1" smtClean="0"/>
              <a:t>because</a:t>
            </a:r>
            <a:r>
              <a:rPr lang="es-ES" dirty="0" smtClean="0"/>
              <a:t> </a:t>
            </a:r>
            <a:r>
              <a:rPr lang="es-ES" dirty="0" err="1" smtClean="0"/>
              <a:t>it</a:t>
            </a:r>
            <a:r>
              <a:rPr lang="es-ES" dirty="0" smtClean="0"/>
              <a:t> </a:t>
            </a:r>
            <a:r>
              <a:rPr lang="es-ES" dirty="0" err="1" smtClean="0"/>
              <a:t>is</a:t>
            </a:r>
            <a:r>
              <a:rPr lang="es-ES" dirty="0" smtClean="0"/>
              <a:t> </a:t>
            </a:r>
            <a:r>
              <a:rPr lang="es-ES" dirty="0" err="1" smtClean="0"/>
              <a:t>the</a:t>
            </a:r>
            <a:r>
              <a:rPr lang="es-ES" dirty="0" smtClean="0"/>
              <a:t> </a:t>
            </a:r>
            <a:r>
              <a:rPr lang="es-ES" dirty="0" err="1" smtClean="0"/>
              <a:t>one</a:t>
            </a:r>
            <a:r>
              <a:rPr lang="es-ES" dirty="0" smtClean="0"/>
              <a:t> </a:t>
            </a:r>
            <a:r>
              <a:rPr lang="es-ES" dirty="0" err="1" smtClean="0"/>
              <a:t>that</a:t>
            </a:r>
            <a:r>
              <a:rPr lang="es-ES" dirty="0" smtClean="0"/>
              <a:t> show </a:t>
            </a:r>
            <a:r>
              <a:rPr lang="es-ES" dirty="0" err="1" smtClean="0"/>
              <a:t>us</a:t>
            </a:r>
            <a:r>
              <a:rPr lang="es-ES" dirty="0" smtClean="0"/>
              <a:t> </a:t>
            </a:r>
            <a:r>
              <a:rPr lang="es-ES" dirty="0" err="1" smtClean="0"/>
              <a:t>the</a:t>
            </a:r>
            <a:r>
              <a:rPr lang="es-ES" dirty="0" smtClean="0"/>
              <a:t> </a:t>
            </a:r>
            <a:r>
              <a:rPr lang="es-ES" dirty="0" err="1" smtClean="0"/>
              <a:t>minimum</a:t>
            </a:r>
            <a:r>
              <a:rPr lang="es-ES" dirty="0" smtClean="0"/>
              <a:t> </a:t>
            </a:r>
            <a:r>
              <a:rPr lang="es-ES" dirty="0" err="1" smtClean="0"/>
              <a:t>validation</a:t>
            </a:r>
            <a:r>
              <a:rPr lang="es-ES" dirty="0" smtClean="0"/>
              <a:t> error </a:t>
            </a:r>
            <a:r>
              <a:rPr lang="es-ES" dirty="0" err="1" smtClean="0"/>
              <a:t>with</a:t>
            </a:r>
            <a:r>
              <a:rPr lang="es-ES" dirty="0" smtClean="0"/>
              <a:t> </a:t>
            </a:r>
            <a:r>
              <a:rPr lang="es-ES" dirty="0" err="1" smtClean="0"/>
              <a:t>the</a:t>
            </a:r>
            <a:r>
              <a:rPr lang="es-ES" dirty="0" smtClean="0"/>
              <a:t> </a:t>
            </a:r>
            <a:r>
              <a:rPr lang="es-ES" dirty="0" err="1" smtClean="0"/>
              <a:t>minimum</a:t>
            </a:r>
            <a:r>
              <a:rPr lang="es-ES" dirty="0" smtClean="0"/>
              <a:t> </a:t>
            </a:r>
            <a:r>
              <a:rPr lang="es-ES" dirty="0" err="1" smtClean="0"/>
              <a:t>number</a:t>
            </a:r>
            <a:r>
              <a:rPr lang="es-ES" dirty="0" smtClean="0"/>
              <a:t> of </a:t>
            </a:r>
            <a:r>
              <a:rPr lang="es-ES" dirty="0" err="1" smtClean="0"/>
              <a:t>iterations</a:t>
            </a:r>
            <a:r>
              <a:rPr lang="es-ES" dirty="0"/>
              <a:t>:</a:t>
            </a:r>
            <a:endParaRPr lang="es-ES" dirty="0" smtClean="0"/>
          </a:p>
          <a:p>
            <a:pPr marL="127000" indent="0">
              <a:buNone/>
            </a:pPr>
            <a:r>
              <a:rPr lang="es-ES" dirty="0"/>
              <a:t>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066" y="1719819"/>
            <a:ext cx="5909426" cy="2883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6072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latin typeface="Bebas Neue"/>
                <a:ea typeface="Bebas Neue"/>
                <a:cs typeface="Bebas Neue"/>
                <a:sym typeface="Bebas Neue"/>
              </a:rPr>
              <a:t>Introduction</a:t>
            </a:r>
            <a:endParaRPr dirty="0">
              <a:latin typeface="Bebas Neue"/>
              <a:ea typeface="Bebas Neue"/>
              <a:cs typeface="Bebas Neue"/>
              <a:sym typeface="Bebas Neue"/>
            </a:endParaRPr>
          </a:p>
        </p:txBody>
      </p:sp>
      <p:sp>
        <p:nvSpPr>
          <p:cNvPr id="1884" name="Google Shape;1884;p28"/>
          <p:cNvSpPr txBox="1">
            <a:spLocks noGrp="1"/>
          </p:cNvSpPr>
          <p:nvPr>
            <p:ph type="body" idx="1"/>
          </p:nvPr>
        </p:nvSpPr>
        <p:spPr>
          <a:xfrm>
            <a:off x="713694" y="1512964"/>
            <a:ext cx="7704000" cy="2453012"/>
          </a:xfrm>
          <a:prstGeom prst="rect">
            <a:avLst/>
          </a:prstGeom>
        </p:spPr>
        <p:txBody>
          <a:bodyPr spcFirstLastPara="1" wrap="square" lIns="0" tIns="0" rIns="0" bIns="0" anchor="t" anchorCtr="0">
            <a:noAutofit/>
          </a:bodyPr>
          <a:lstStyle/>
          <a:p>
            <a:pPr marL="0" lvl="0" indent="0" algn="just">
              <a:buNone/>
            </a:pPr>
            <a:r>
              <a:rPr lang="en-US" dirty="0"/>
              <a:t>In this project, </a:t>
            </a:r>
            <a:r>
              <a:rPr lang="en-US" dirty="0" smtClean="0"/>
              <a:t>we have learned a </a:t>
            </a:r>
            <a:r>
              <a:rPr lang="en-US" dirty="0"/>
              <a:t>function from several training patterns by using a multilayer perceptron neural network. The function </a:t>
            </a:r>
            <a:r>
              <a:rPr lang="en-US" dirty="0" smtClean="0"/>
              <a:t>that we have used has </a:t>
            </a:r>
            <a:r>
              <a:rPr lang="en-US" dirty="0"/>
              <a:t>two real numbers (</a:t>
            </a:r>
            <a:r>
              <a:rPr lang="en-US" dirty="0" err="1"/>
              <a:t>x,y</a:t>
            </a:r>
            <a:r>
              <a:rPr lang="en-US" dirty="0"/>
              <a:t>) as inputs and a single real number as output: </a:t>
            </a:r>
            <a:endParaRPr lang="en-US" dirty="0" smtClean="0"/>
          </a:p>
          <a:p>
            <a:pPr marL="0" lvl="0" indent="0" algn="ctr">
              <a:buNone/>
            </a:pPr>
            <a:endParaRPr lang="en-US" dirty="0"/>
          </a:p>
          <a:p>
            <a:pPr marL="0" lvl="0" indent="0" algn="ctr">
              <a:buNone/>
            </a:pPr>
            <a:r>
              <a:rPr lang="en-US" dirty="0" smtClean="0"/>
              <a:t>F(</a:t>
            </a:r>
            <a:r>
              <a:rPr lang="en-US" dirty="0" err="1" smtClean="0"/>
              <a:t>x,y</a:t>
            </a:r>
            <a:r>
              <a:rPr lang="en-US" dirty="0"/>
              <a:t>) = sin(x) * </a:t>
            </a:r>
            <a:r>
              <a:rPr lang="en-US" dirty="0" err="1" smtClean="0"/>
              <a:t>cos</a:t>
            </a:r>
            <a:r>
              <a:rPr lang="en-US" dirty="0" smtClean="0"/>
              <a:t>(y)</a:t>
            </a:r>
          </a:p>
          <a:p>
            <a:pPr marL="0" lvl="0" indent="0">
              <a:buNone/>
            </a:pPr>
            <a:endParaRPr lang="en-US" dirty="0"/>
          </a:p>
          <a:p>
            <a:pPr marL="0" lvl="0" indent="0">
              <a:buNone/>
            </a:pPr>
            <a:r>
              <a:rPr lang="en-US" dirty="0" smtClean="0"/>
              <a:t>We assume </a:t>
            </a:r>
            <a:r>
              <a:rPr lang="en-US" dirty="0"/>
              <a:t>that both inputs </a:t>
            </a:r>
            <a:r>
              <a:rPr lang="en-US" dirty="0" smtClean="0"/>
              <a:t>belong </a:t>
            </a:r>
            <a:r>
              <a:rPr lang="en-US" dirty="0"/>
              <a:t>to the interval [-</a:t>
            </a:r>
            <a:r>
              <a:rPr lang="en-US" dirty="0" err="1"/>
              <a:t>pi,pi</a:t>
            </a:r>
            <a:r>
              <a:rPr lang="en-US" dirty="0"/>
              <a:t>]. The output is in </a:t>
            </a:r>
            <a:r>
              <a:rPr lang="en-US" dirty="0" smtClean="0"/>
              <a:t>the </a:t>
            </a:r>
            <a:r>
              <a:rPr lang="en-US" dirty="0"/>
              <a:t>interval [-1,1]. </a:t>
            </a:r>
            <a:endParaRPr lang="en-US" dirty="0" smtClean="0"/>
          </a:p>
          <a:p>
            <a:pPr marL="0" lvl="0" indent="0">
              <a:buNone/>
            </a:pPr>
            <a:endParaRPr lang="en-US" dirty="0">
              <a:latin typeface="Roboto"/>
              <a:ea typeface="Roboto"/>
              <a:cs typeface="Roboto"/>
              <a:sym typeface="Roboto"/>
            </a:endParaRPr>
          </a:p>
          <a:p>
            <a:pPr marL="0" lvl="0" indent="0" algn="just">
              <a:buNone/>
            </a:pPr>
            <a:r>
              <a:rPr lang="en-US" dirty="0" smtClean="0"/>
              <a:t>We use </a:t>
            </a:r>
            <a:r>
              <a:rPr lang="en-US" dirty="0"/>
              <a:t>the </a:t>
            </a:r>
            <a:r>
              <a:rPr lang="en-US" dirty="0" err="1"/>
              <a:t>Encog</a:t>
            </a:r>
            <a:r>
              <a:rPr lang="en-US" dirty="0"/>
              <a:t> library as the implementation of the multilayer perceptron: </a:t>
            </a:r>
            <a:endParaRPr lang="en-US" dirty="0" smtClean="0"/>
          </a:p>
          <a:p>
            <a:pPr marL="0" lvl="0" indent="0" algn="ctr">
              <a:buNone/>
            </a:pPr>
            <a:endParaRPr lang="en-US" u="sng" dirty="0">
              <a:hlinkClick r:id="rId3"/>
            </a:endParaRPr>
          </a:p>
          <a:p>
            <a:pPr marL="0" lvl="0" indent="0" algn="ctr">
              <a:buNone/>
            </a:pPr>
            <a:r>
              <a:rPr lang="en-US" u="sng" dirty="0" smtClean="0">
                <a:hlinkClick r:id="rId3"/>
              </a:rPr>
              <a:t>https</a:t>
            </a:r>
            <a:r>
              <a:rPr lang="en-US" u="sng" dirty="0">
                <a:hlinkClick r:id="rId3"/>
              </a:rPr>
              <a:t>://www.heatonresearch.com/encog/</a:t>
            </a:r>
            <a:endParaRPr u="sng" dirty="0">
              <a:sym typeface="Roboto"/>
            </a:endParaRPr>
          </a:p>
        </p:txBody>
      </p:sp>
      <p:sp>
        <p:nvSpPr>
          <p:cNvPr id="2" name="1 Rectángulo"/>
          <p:cNvSpPr/>
          <p:nvPr/>
        </p:nvSpPr>
        <p:spPr>
          <a:xfrm>
            <a:off x="3702266" y="1953872"/>
            <a:ext cx="1753126" cy="390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3065865" y="3093981"/>
            <a:ext cx="3025929" cy="390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4860960" y="1172094"/>
            <a:ext cx="3509700" cy="58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latin typeface="Bebas Neue"/>
                <a:ea typeface="Bebas Neue"/>
                <a:cs typeface="Bebas Neue"/>
                <a:sym typeface="Bebas Neue"/>
              </a:rPr>
              <a:t>Encog Library</a:t>
            </a:r>
            <a:endParaRPr dirty="0">
              <a:latin typeface="Bebas Neue"/>
              <a:ea typeface="Bebas Neue"/>
              <a:cs typeface="Bebas Neue"/>
              <a:sym typeface="Bebas Neue"/>
            </a:endParaRPr>
          </a:p>
        </p:txBody>
      </p:sp>
      <p:sp>
        <p:nvSpPr>
          <p:cNvPr id="1884" name="Google Shape;1884;p28"/>
          <p:cNvSpPr txBox="1">
            <a:spLocks noGrp="1"/>
          </p:cNvSpPr>
          <p:nvPr>
            <p:ph type="subTitle" idx="1"/>
          </p:nvPr>
        </p:nvSpPr>
        <p:spPr>
          <a:xfrm>
            <a:off x="4190307" y="1656312"/>
            <a:ext cx="4701540" cy="2743200"/>
          </a:xfrm>
          <a:prstGeom prst="rect">
            <a:avLst/>
          </a:prstGeom>
        </p:spPr>
        <p:txBody>
          <a:bodyPr spcFirstLastPara="1" wrap="square" lIns="0" tIns="0" rIns="0" bIns="0" anchor="t" anchorCtr="0">
            <a:noAutofit/>
          </a:bodyPr>
          <a:lstStyle/>
          <a:p>
            <a:pPr marL="127000" indent="0" algn="just">
              <a:buNone/>
            </a:pPr>
            <a:r>
              <a:rPr lang="es-ES" sz="1200" dirty="0" err="1" smtClean="0"/>
              <a:t>The</a:t>
            </a:r>
            <a:r>
              <a:rPr lang="es-ES" sz="1200" dirty="0" smtClean="0"/>
              <a:t> </a:t>
            </a:r>
            <a:r>
              <a:rPr lang="es-ES" sz="1200" dirty="0" err="1" smtClean="0"/>
              <a:t>Encog</a:t>
            </a:r>
            <a:r>
              <a:rPr lang="es-ES" sz="1200" dirty="0" smtClean="0"/>
              <a:t> Library</a:t>
            </a:r>
            <a:r>
              <a:rPr lang="en-US" sz="1200" dirty="0" smtClean="0"/>
              <a:t> </a:t>
            </a:r>
            <a:r>
              <a:rPr lang="en-US" sz="1200" dirty="0"/>
              <a:t>is a pure-Java/C# machine learning framework that </a:t>
            </a:r>
            <a:r>
              <a:rPr lang="en-US" sz="1200" dirty="0" smtClean="0"/>
              <a:t>was </a:t>
            </a:r>
            <a:r>
              <a:rPr lang="en-US" sz="1200" dirty="0"/>
              <a:t>created back in 2008 to support genetic </a:t>
            </a:r>
            <a:r>
              <a:rPr lang="en-US" sz="1200" dirty="0" smtClean="0"/>
              <a:t>programming and </a:t>
            </a:r>
            <a:r>
              <a:rPr lang="en-US" sz="1200" dirty="0"/>
              <a:t>other neural network </a:t>
            </a:r>
            <a:r>
              <a:rPr lang="en-US" sz="1200" dirty="0" smtClean="0"/>
              <a:t>technologies.</a:t>
            </a:r>
          </a:p>
          <a:p>
            <a:pPr marL="127000" indent="0" algn="just">
              <a:buNone/>
            </a:pPr>
            <a:endParaRPr lang="en-US" sz="1200" dirty="0"/>
          </a:p>
          <a:p>
            <a:pPr marL="127000" indent="0" algn="just">
              <a:buNone/>
            </a:pPr>
            <a:r>
              <a:rPr lang="en-US" sz="1200" dirty="0" smtClean="0"/>
              <a:t>The source </a:t>
            </a:r>
            <a:r>
              <a:rPr lang="en-US" sz="1200" dirty="0"/>
              <a:t>code for </a:t>
            </a:r>
            <a:r>
              <a:rPr lang="en-US" sz="1200" dirty="0" err="1" smtClean="0"/>
              <a:t>Encog</a:t>
            </a:r>
            <a:r>
              <a:rPr lang="en-US" sz="1200" dirty="0" smtClean="0"/>
              <a:t> </a:t>
            </a:r>
            <a:r>
              <a:rPr lang="en-US" sz="1200" dirty="0"/>
              <a:t>can be much simpler to adapt for cases where you want to implement the neural network yourself from scratch. Some of the less mainstream technologies supported by </a:t>
            </a:r>
            <a:r>
              <a:rPr lang="en-US" sz="1200" dirty="0" err="1"/>
              <a:t>Encog</a:t>
            </a:r>
            <a:r>
              <a:rPr lang="en-US" sz="1200" dirty="0"/>
              <a:t> include </a:t>
            </a:r>
            <a:r>
              <a:rPr lang="en-US" sz="1200" dirty="0" smtClean="0"/>
              <a:t>NEAT,</a:t>
            </a:r>
            <a:r>
              <a:rPr lang="en-US" sz="1200" dirty="0"/>
              <a:t> </a:t>
            </a:r>
            <a:r>
              <a:rPr lang="en-US" sz="1200" dirty="0" err="1" smtClean="0"/>
              <a:t>HyperNEAT</a:t>
            </a:r>
            <a:r>
              <a:rPr lang="en-US" sz="1200" dirty="0" smtClean="0"/>
              <a:t>, </a:t>
            </a:r>
            <a:r>
              <a:rPr lang="en-US" sz="1200" dirty="0"/>
              <a:t>and Genetic Programming. </a:t>
            </a:r>
            <a:r>
              <a:rPr lang="en-US" sz="1200" dirty="0" err="1"/>
              <a:t>Encog</a:t>
            </a:r>
            <a:r>
              <a:rPr lang="en-US" sz="1200" dirty="0"/>
              <a:t> has minimal support for computer vision</a:t>
            </a:r>
            <a:r>
              <a:rPr lang="en-US" sz="1200" dirty="0" smtClean="0"/>
              <a:t>.</a:t>
            </a:r>
          </a:p>
          <a:p>
            <a:pPr marL="127000" indent="0" algn="just">
              <a:buNone/>
            </a:pPr>
            <a:endParaRPr lang="en-US" sz="1200" dirty="0"/>
          </a:p>
          <a:p>
            <a:pPr marL="127000" indent="0" algn="just">
              <a:buNone/>
            </a:pPr>
            <a:r>
              <a:rPr lang="en-US" sz="1200" dirty="0" err="1" smtClean="0"/>
              <a:t>Encog</a:t>
            </a:r>
            <a:r>
              <a:rPr lang="en-US" sz="1200" dirty="0" smtClean="0"/>
              <a:t> </a:t>
            </a:r>
            <a:r>
              <a:rPr lang="en-US" sz="1200" dirty="0"/>
              <a:t>supports a variety of advanced algorithms, as well as support classes to normalize and process data. Machine learning algorithms such as Support Vector Machines, Neural Networks, Bayesian Networks, Hidden Markov Models, Genetic Programming and Genetic Algorithms are supported. Most </a:t>
            </a:r>
            <a:r>
              <a:rPr lang="en-US" sz="1200" dirty="0" err="1"/>
              <a:t>Encog</a:t>
            </a:r>
            <a:r>
              <a:rPr lang="en-US" sz="1200" dirty="0"/>
              <a:t> training algorithms are multi-threaded and scale well to multicore hardware</a:t>
            </a:r>
            <a:r>
              <a:rPr lang="en-US" sz="1200" dirty="0" smtClean="0"/>
              <a:t>.</a:t>
            </a:r>
            <a:endParaRPr lang="en-US" sz="12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836" y="2034539"/>
            <a:ext cx="1763482" cy="1601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213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PROJECT STEPS</a:t>
            </a:r>
            <a:endParaRPr dirty="0"/>
          </a:p>
        </p:txBody>
      </p:sp>
      <p:sp>
        <p:nvSpPr>
          <p:cNvPr id="1904" name="Google Shape;1904;p30"/>
          <p:cNvSpPr txBox="1">
            <a:spLocks noGrp="1"/>
          </p:cNvSpPr>
          <p:nvPr>
            <p:ph type="subTitle" idx="1"/>
          </p:nvPr>
        </p:nvSpPr>
        <p:spPr>
          <a:xfrm>
            <a:off x="674268" y="3360420"/>
            <a:ext cx="2129892" cy="1219200"/>
          </a:xfrm>
          <a:prstGeom prst="rect">
            <a:avLst/>
          </a:prstGeom>
        </p:spPr>
        <p:txBody>
          <a:bodyPr spcFirstLastPara="1" wrap="square" lIns="0" tIns="0" rIns="0" bIns="0" anchor="ctr" anchorCtr="0">
            <a:noAutofit/>
          </a:bodyPr>
          <a:lstStyle/>
          <a:p>
            <a:pPr marL="0" lvl="0" indent="0" algn="ctr"/>
            <a:r>
              <a:rPr lang="en-US" sz="1050" dirty="0" smtClean="0"/>
              <a:t>Generate the samples of (</a:t>
            </a:r>
            <a:r>
              <a:rPr lang="en-US" sz="1050" dirty="0" err="1" smtClean="0"/>
              <a:t>x,y</a:t>
            </a:r>
            <a:r>
              <a:rPr lang="en-US" sz="1050" dirty="0" smtClean="0"/>
              <a:t>) uniformly at random on the square [-</a:t>
            </a:r>
            <a:r>
              <a:rPr lang="en-US" sz="1050" dirty="0" err="1" smtClean="0"/>
              <a:t>pi,pi</a:t>
            </a:r>
            <a:r>
              <a:rPr lang="en-US" sz="1050" dirty="0" smtClean="0"/>
              <a:t>] x [-</a:t>
            </a:r>
            <a:r>
              <a:rPr lang="en-US" sz="1050" dirty="0" err="1" smtClean="0"/>
              <a:t>pi,pi</a:t>
            </a:r>
            <a:r>
              <a:rPr lang="en-US" sz="1050" dirty="0" smtClean="0"/>
              <a:t>]. Then compute the value of the function F(</a:t>
            </a:r>
            <a:r>
              <a:rPr lang="en-US" sz="1050" dirty="0" err="1" smtClean="0"/>
              <a:t>x,y</a:t>
            </a:r>
            <a:r>
              <a:rPr lang="en-US" sz="1050" dirty="0" smtClean="0"/>
              <a:t>) at those points.</a:t>
            </a:r>
            <a:endParaRPr sz="1050" dirty="0"/>
          </a:p>
        </p:txBody>
      </p:sp>
      <p:sp>
        <p:nvSpPr>
          <p:cNvPr id="1905" name="Google Shape;1905;p30"/>
          <p:cNvSpPr txBox="1">
            <a:spLocks noGrp="1"/>
          </p:cNvSpPr>
          <p:nvPr>
            <p:ph type="title" idx="2"/>
          </p:nvPr>
        </p:nvSpPr>
        <p:spPr>
          <a:xfrm>
            <a:off x="720000" y="2868050"/>
            <a:ext cx="2084160" cy="645300"/>
          </a:xfrm>
          <a:prstGeom prst="rect">
            <a:avLst/>
          </a:prstGeom>
        </p:spPr>
        <p:txBody>
          <a:bodyPr spcFirstLastPara="1" wrap="square" lIns="0" tIns="0" rIns="0" bIns="0" anchor="ctr" anchorCtr="0">
            <a:noAutofit/>
          </a:bodyPr>
          <a:lstStyle/>
          <a:p>
            <a:pPr lvl="0" algn="ctr"/>
            <a:r>
              <a:rPr lang="en-US" sz="1400" dirty="0"/>
              <a:t>Generate at random 1000 training samples of the </a:t>
            </a:r>
            <a:r>
              <a:rPr lang="en-US" sz="1400" dirty="0" smtClean="0"/>
              <a:t>function</a:t>
            </a:r>
            <a:endParaRPr dirty="0"/>
          </a:p>
        </p:txBody>
      </p:sp>
      <p:sp>
        <p:nvSpPr>
          <p:cNvPr id="1906" name="Google Shape;1906;p30"/>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01</a:t>
            </a:r>
            <a:endParaRPr dirty="0"/>
          </a:p>
        </p:txBody>
      </p:sp>
      <p:sp>
        <p:nvSpPr>
          <p:cNvPr id="1907" name="Google Shape;1907;p30"/>
          <p:cNvSpPr txBox="1">
            <a:spLocks noGrp="1"/>
          </p:cNvSpPr>
          <p:nvPr>
            <p:ph type="title" idx="5"/>
          </p:nvPr>
        </p:nvSpPr>
        <p:spPr>
          <a:xfrm>
            <a:off x="3666724" y="2868050"/>
            <a:ext cx="2322596" cy="645300"/>
          </a:xfrm>
          <a:prstGeom prst="rect">
            <a:avLst/>
          </a:prstGeom>
        </p:spPr>
        <p:txBody>
          <a:bodyPr spcFirstLastPara="1" wrap="square" lIns="0" tIns="0" rIns="0" bIns="0" anchor="ctr" anchorCtr="0">
            <a:noAutofit/>
          </a:bodyPr>
          <a:lstStyle/>
          <a:p>
            <a:pPr lvl="0" algn="ctr"/>
            <a:r>
              <a:rPr lang="en-US" sz="1400" dirty="0"/>
              <a:t>Generate at random 1000 validation samples of the function</a:t>
            </a:r>
            <a:endParaRPr lang="en-US" dirty="0">
              <a:solidFill>
                <a:srgbClr val="00F4AD"/>
              </a:solidFill>
            </a:endParaRPr>
          </a:p>
        </p:txBody>
      </p:sp>
      <p:sp>
        <p:nvSpPr>
          <p:cNvPr id="1908" name="Google Shape;1908;p30"/>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02</a:t>
            </a:r>
            <a:endParaRPr dirty="0"/>
          </a:p>
        </p:txBody>
      </p:sp>
      <p:sp>
        <p:nvSpPr>
          <p:cNvPr id="1911" name="Google Shape;1911;p30"/>
          <p:cNvSpPr txBox="1">
            <a:spLocks noGrp="1"/>
          </p:cNvSpPr>
          <p:nvPr>
            <p:ph type="title" idx="9"/>
          </p:nvPr>
        </p:nvSpPr>
        <p:spPr>
          <a:xfrm>
            <a:off x="683250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03</a:t>
            </a:r>
            <a:endParaRPr dirty="0"/>
          </a:p>
        </p:txBody>
      </p:sp>
      <p:sp>
        <p:nvSpPr>
          <p:cNvPr id="15" name="Google Shape;1904;p30"/>
          <p:cNvSpPr txBox="1">
            <a:spLocks noGrp="1"/>
          </p:cNvSpPr>
          <p:nvPr>
            <p:ph type="subTitle" idx="1"/>
          </p:nvPr>
        </p:nvSpPr>
        <p:spPr>
          <a:xfrm>
            <a:off x="3699408" y="3375660"/>
            <a:ext cx="2267052" cy="1219200"/>
          </a:xfrm>
          <a:prstGeom prst="rect">
            <a:avLst/>
          </a:prstGeom>
        </p:spPr>
        <p:txBody>
          <a:bodyPr spcFirstLastPara="1" wrap="square" lIns="0" tIns="0" rIns="0" bIns="0" anchor="ctr" anchorCtr="0">
            <a:noAutofit/>
          </a:bodyPr>
          <a:lstStyle/>
          <a:p>
            <a:pPr marL="0" lvl="0" indent="0" algn="ctr"/>
            <a:r>
              <a:rPr lang="en-US" sz="1050" dirty="0" smtClean="0"/>
              <a:t>Generate </a:t>
            </a:r>
            <a:r>
              <a:rPr lang="en-US" sz="1050" dirty="0"/>
              <a:t>the samples of (</a:t>
            </a:r>
            <a:r>
              <a:rPr lang="en-US" sz="1050" dirty="0" err="1"/>
              <a:t>x,y</a:t>
            </a:r>
            <a:r>
              <a:rPr lang="en-US" sz="1050" dirty="0"/>
              <a:t>) uniformly at random on the square [-</a:t>
            </a:r>
            <a:r>
              <a:rPr lang="en-US" sz="1050" dirty="0" err="1"/>
              <a:t>pi,pi</a:t>
            </a:r>
            <a:r>
              <a:rPr lang="en-US" sz="1050" dirty="0"/>
              <a:t>] </a:t>
            </a:r>
            <a:r>
              <a:rPr lang="en-US" sz="1050" dirty="0" smtClean="0"/>
              <a:t>x [-</a:t>
            </a:r>
            <a:r>
              <a:rPr lang="en-US" sz="1050" dirty="0" err="1" smtClean="0"/>
              <a:t>pi,pi</a:t>
            </a:r>
            <a:r>
              <a:rPr lang="en-US" sz="1050" dirty="0" smtClean="0"/>
              <a:t>]. Compute </a:t>
            </a:r>
            <a:r>
              <a:rPr lang="en-US" sz="1050" dirty="0"/>
              <a:t>the value of the function F(</a:t>
            </a:r>
            <a:r>
              <a:rPr lang="en-US" sz="1050" dirty="0" err="1"/>
              <a:t>x,y</a:t>
            </a:r>
            <a:r>
              <a:rPr lang="en-US" sz="1050" dirty="0"/>
              <a:t>) at those points. </a:t>
            </a:r>
            <a:endParaRPr sz="1050" dirty="0"/>
          </a:p>
        </p:txBody>
      </p:sp>
      <p:sp>
        <p:nvSpPr>
          <p:cNvPr id="16" name="Google Shape;1904;p30"/>
          <p:cNvSpPr txBox="1">
            <a:spLocks noGrp="1"/>
          </p:cNvSpPr>
          <p:nvPr>
            <p:ph type="subTitle" idx="1"/>
          </p:nvPr>
        </p:nvSpPr>
        <p:spPr>
          <a:xfrm>
            <a:off x="6686448" y="3581400"/>
            <a:ext cx="1931772" cy="1219200"/>
          </a:xfrm>
          <a:prstGeom prst="rect">
            <a:avLst/>
          </a:prstGeom>
        </p:spPr>
        <p:txBody>
          <a:bodyPr spcFirstLastPara="1" wrap="square" lIns="0" tIns="0" rIns="0" bIns="0" anchor="ctr" anchorCtr="0">
            <a:noAutofit/>
          </a:bodyPr>
          <a:lstStyle/>
          <a:p>
            <a:pPr marL="0" lvl="0" indent="0" algn="ctr"/>
            <a:r>
              <a:rPr lang="en-US" sz="1050" dirty="0" smtClean="0"/>
              <a:t>Choose </a:t>
            </a:r>
            <a:r>
              <a:rPr lang="en-US" sz="1050" dirty="0"/>
              <a:t>the number of hidden neurons, the learning parameters, and the number of epochs. The training error and the validation error must be printed out for each training epoch.</a:t>
            </a:r>
            <a:endParaRPr sz="1050" dirty="0"/>
          </a:p>
        </p:txBody>
      </p:sp>
      <p:sp>
        <p:nvSpPr>
          <p:cNvPr id="17" name="Google Shape;1907;p30"/>
          <p:cNvSpPr txBox="1">
            <a:spLocks noGrp="1"/>
          </p:cNvSpPr>
          <p:nvPr>
            <p:ph type="title" idx="5"/>
          </p:nvPr>
        </p:nvSpPr>
        <p:spPr>
          <a:xfrm>
            <a:off x="6676624" y="2852810"/>
            <a:ext cx="2040656" cy="645300"/>
          </a:xfrm>
          <a:prstGeom prst="rect">
            <a:avLst/>
          </a:prstGeom>
        </p:spPr>
        <p:txBody>
          <a:bodyPr spcFirstLastPara="1" wrap="square" lIns="0" tIns="0" rIns="0" bIns="0" anchor="ctr" anchorCtr="0">
            <a:noAutofit/>
          </a:bodyPr>
          <a:lstStyle/>
          <a:p>
            <a:pPr lvl="0" algn="ctr"/>
            <a:r>
              <a:rPr lang="en-US" sz="1400" dirty="0"/>
              <a:t>Train a multilayer perceptron with the 1000 training samples of the function</a:t>
            </a:r>
            <a:endParaRPr lang="en-US" dirty="0">
              <a:solidFill>
                <a:srgbClr val="00F4AD"/>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PROJECT STEPS</a:t>
            </a:r>
            <a:endParaRPr dirty="0"/>
          </a:p>
        </p:txBody>
      </p:sp>
      <p:sp>
        <p:nvSpPr>
          <p:cNvPr id="1906" name="Google Shape;1906;p30"/>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04</a:t>
            </a:r>
            <a:endParaRPr dirty="0"/>
          </a:p>
        </p:txBody>
      </p:sp>
      <p:sp>
        <p:nvSpPr>
          <p:cNvPr id="1908" name="Google Shape;1908;p30"/>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05</a:t>
            </a:r>
            <a:endParaRPr dirty="0"/>
          </a:p>
        </p:txBody>
      </p:sp>
      <p:sp>
        <p:nvSpPr>
          <p:cNvPr id="1911" name="Google Shape;1911;p30"/>
          <p:cNvSpPr txBox="1">
            <a:spLocks noGrp="1"/>
          </p:cNvSpPr>
          <p:nvPr>
            <p:ph type="title" idx="9"/>
          </p:nvPr>
        </p:nvSpPr>
        <p:spPr>
          <a:xfrm>
            <a:off x="683250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06</a:t>
            </a:r>
            <a:endParaRPr dirty="0"/>
          </a:p>
        </p:txBody>
      </p:sp>
      <p:sp>
        <p:nvSpPr>
          <p:cNvPr id="18" name="Google Shape;1905;p30"/>
          <p:cNvSpPr txBox="1">
            <a:spLocks noGrp="1"/>
          </p:cNvSpPr>
          <p:nvPr>
            <p:ph type="title" idx="2"/>
          </p:nvPr>
        </p:nvSpPr>
        <p:spPr>
          <a:xfrm>
            <a:off x="720000" y="2868050"/>
            <a:ext cx="2084160" cy="645300"/>
          </a:xfrm>
          <a:prstGeom prst="rect">
            <a:avLst/>
          </a:prstGeom>
        </p:spPr>
        <p:txBody>
          <a:bodyPr spcFirstLastPara="1" wrap="square" lIns="0" tIns="0" rIns="0" bIns="0" anchor="ctr" anchorCtr="0">
            <a:noAutofit/>
          </a:bodyPr>
          <a:lstStyle/>
          <a:p>
            <a:pPr lvl="0" algn="ctr"/>
            <a:r>
              <a:rPr lang="en-US" sz="1400" dirty="0"/>
              <a:t>Generate test samples of the function</a:t>
            </a:r>
            <a:endParaRPr dirty="0"/>
          </a:p>
        </p:txBody>
      </p:sp>
      <p:sp>
        <p:nvSpPr>
          <p:cNvPr id="19" name="Google Shape;1905;p30"/>
          <p:cNvSpPr txBox="1">
            <a:spLocks noGrp="1"/>
          </p:cNvSpPr>
          <p:nvPr>
            <p:ph type="title" idx="2"/>
          </p:nvPr>
        </p:nvSpPr>
        <p:spPr>
          <a:xfrm>
            <a:off x="3638460" y="2860430"/>
            <a:ext cx="2084160" cy="645300"/>
          </a:xfrm>
          <a:prstGeom prst="rect">
            <a:avLst/>
          </a:prstGeom>
        </p:spPr>
        <p:txBody>
          <a:bodyPr spcFirstLastPara="1" wrap="square" lIns="0" tIns="0" rIns="0" bIns="0" anchor="ctr" anchorCtr="0">
            <a:noAutofit/>
          </a:bodyPr>
          <a:lstStyle/>
          <a:p>
            <a:pPr lvl="0" algn="ctr"/>
            <a:r>
              <a:rPr lang="en-US" sz="1400" dirty="0"/>
              <a:t>Simulate the multilayer perceptron on the test </a:t>
            </a:r>
            <a:r>
              <a:rPr lang="en-US" sz="1400" dirty="0" smtClean="0"/>
              <a:t>samples</a:t>
            </a:r>
            <a:endParaRPr dirty="0"/>
          </a:p>
        </p:txBody>
      </p:sp>
      <p:sp>
        <p:nvSpPr>
          <p:cNvPr id="20" name="Google Shape;1905;p30"/>
          <p:cNvSpPr txBox="1">
            <a:spLocks noGrp="1"/>
          </p:cNvSpPr>
          <p:nvPr>
            <p:ph type="title" idx="2"/>
          </p:nvPr>
        </p:nvSpPr>
        <p:spPr>
          <a:xfrm>
            <a:off x="6606540" y="2845190"/>
            <a:ext cx="1600200" cy="645300"/>
          </a:xfrm>
          <a:prstGeom prst="rect">
            <a:avLst/>
          </a:prstGeom>
        </p:spPr>
        <p:txBody>
          <a:bodyPr spcFirstLastPara="1" wrap="square" lIns="0" tIns="0" rIns="0" bIns="0" anchor="ctr" anchorCtr="0">
            <a:noAutofit/>
          </a:bodyPr>
          <a:lstStyle/>
          <a:p>
            <a:pPr lvl="0" algn="ctr"/>
            <a:r>
              <a:rPr lang="en-US" sz="1400" dirty="0" smtClean="0"/>
              <a:t>Generate error plots</a:t>
            </a:r>
            <a:endParaRPr dirty="0"/>
          </a:p>
        </p:txBody>
      </p:sp>
      <p:sp>
        <p:nvSpPr>
          <p:cNvPr id="21" name="Google Shape;1904;p30"/>
          <p:cNvSpPr txBox="1">
            <a:spLocks noGrp="1"/>
          </p:cNvSpPr>
          <p:nvPr>
            <p:ph type="subTitle" idx="1"/>
          </p:nvPr>
        </p:nvSpPr>
        <p:spPr>
          <a:xfrm>
            <a:off x="674268" y="3360420"/>
            <a:ext cx="2129892" cy="1219200"/>
          </a:xfrm>
          <a:prstGeom prst="rect">
            <a:avLst/>
          </a:prstGeom>
        </p:spPr>
        <p:txBody>
          <a:bodyPr spcFirstLastPara="1" wrap="square" lIns="0" tIns="0" rIns="0" bIns="0" anchor="ctr" anchorCtr="0">
            <a:noAutofit/>
          </a:bodyPr>
          <a:lstStyle/>
          <a:p>
            <a:pPr marL="0" lvl="0" indent="0" algn="ctr"/>
            <a:r>
              <a:rPr lang="en-US" sz="1050" dirty="0" smtClean="0"/>
              <a:t>Generate </a:t>
            </a:r>
            <a:r>
              <a:rPr lang="en-US" sz="1050" dirty="0"/>
              <a:t>the test samples of (</a:t>
            </a:r>
            <a:r>
              <a:rPr lang="en-US" sz="1050" dirty="0" err="1"/>
              <a:t>x,y</a:t>
            </a:r>
            <a:r>
              <a:rPr lang="en-US" sz="1050" dirty="0"/>
              <a:t>) at equally spaced locations in a grid of 100x100 points on the square [-</a:t>
            </a:r>
            <a:r>
              <a:rPr lang="en-US" sz="1050" dirty="0" err="1"/>
              <a:t>pi,pi</a:t>
            </a:r>
            <a:r>
              <a:rPr lang="en-US" sz="1050" dirty="0"/>
              <a:t>] x [-</a:t>
            </a:r>
            <a:r>
              <a:rPr lang="en-US" sz="1050" dirty="0" err="1"/>
              <a:t>pi,pi</a:t>
            </a:r>
            <a:r>
              <a:rPr lang="en-US" sz="1050" dirty="0"/>
              <a:t>]. </a:t>
            </a:r>
            <a:r>
              <a:rPr lang="en-US" sz="1050" dirty="0" smtClean="0"/>
              <a:t>Then compute the </a:t>
            </a:r>
            <a:r>
              <a:rPr lang="en-US" sz="1050" dirty="0"/>
              <a:t>value of the function F(</a:t>
            </a:r>
            <a:r>
              <a:rPr lang="en-US" sz="1050" dirty="0" err="1"/>
              <a:t>x,y</a:t>
            </a:r>
            <a:r>
              <a:rPr lang="en-US" sz="1050" dirty="0"/>
              <a:t>) at those points.</a:t>
            </a:r>
            <a:endParaRPr sz="1050" dirty="0"/>
          </a:p>
        </p:txBody>
      </p:sp>
      <p:sp>
        <p:nvSpPr>
          <p:cNvPr id="22" name="Google Shape;1904;p30"/>
          <p:cNvSpPr txBox="1">
            <a:spLocks noGrp="1"/>
          </p:cNvSpPr>
          <p:nvPr>
            <p:ph type="subTitle" idx="1"/>
          </p:nvPr>
        </p:nvSpPr>
        <p:spPr>
          <a:xfrm>
            <a:off x="3547008" y="3314700"/>
            <a:ext cx="2236572" cy="944880"/>
          </a:xfrm>
          <a:prstGeom prst="rect">
            <a:avLst/>
          </a:prstGeom>
        </p:spPr>
        <p:txBody>
          <a:bodyPr spcFirstLastPara="1" wrap="square" lIns="0" tIns="0" rIns="0" bIns="0" anchor="ctr" anchorCtr="0">
            <a:noAutofit/>
          </a:bodyPr>
          <a:lstStyle/>
          <a:p>
            <a:pPr marL="0" lvl="0" indent="0" algn="ctr"/>
            <a:r>
              <a:rPr lang="en-US" sz="1050" dirty="0" smtClean="0"/>
              <a:t>Compute </a:t>
            </a:r>
            <a:r>
              <a:rPr lang="en-US" sz="1050" dirty="0"/>
              <a:t>the mean squared error for the test samples, and print it out on the console</a:t>
            </a:r>
            <a:endParaRPr sz="1050" dirty="0"/>
          </a:p>
        </p:txBody>
      </p:sp>
      <p:sp>
        <p:nvSpPr>
          <p:cNvPr id="23" name="Google Shape;1904;p30"/>
          <p:cNvSpPr txBox="1">
            <a:spLocks noGrp="1"/>
          </p:cNvSpPr>
          <p:nvPr>
            <p:ph type="subTitle" idx="1"/>
          </p:nvPr>
        </p:nvSpPr>
        <p:spPr>
          <a:xfrm>
            <a:off x="6595007" y="3450474"/>
            <a:ext cx="1642212" cy="716280"/>
          </a:xfrm>
          <a:prstGeom prst="rect">
            <a:avLst/>
          </a:prstGeom>
        </p:spPr>
        <p:txBody>
          <a:bodyPr spcFirstLastPara="1" wrap="square" lIns="0" tIns="0" rIns="0" bIns="0" anchor="ctr" anchorCtr="0">
            <a:noAutofit/>
          </a:bodyPr>
          <a:lstStyle/>
          <a:p>
            <a:pPr marL="0" lvl="0" indent="0" algn="ctr"/>
            <a:r>
              <a:rPr lang="en-US" sz="1050" dirty="0"/>
              <a:t>Generate a plot to show the evolution of the training error and the validation error at each training epoch</a:t>
            </a:r>
            <a:endParaRPr sz="1050" dirty="0"/>
          </a:p>
        </p:txBody>
      </p:sp>
    </p:spTree>
    <p:extLst>
      <p:ext uri="{BB962C8B-B14F-4D97-AF65-F5344CB8AC3E}">
        <p14:creationId xmlns:p14="http://schemas.microsoft.com/office/powerpoint/2010/main" val="796066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err="1" smtClean="0"/>
              <a:t>Program</a:t>
            </a:r>
            <a:r>
              <a:rPr lang="es-ES" dirty="0" smtClean="0"/>
              <a:t> </a:t>
            </a:r>
            <a:r>
              <a:rPr lang="es-ES" dirty="0" err="1" smtClean="0"/>
              <a:t>code</a:t>
            </a:r>
            <a:endParaRPr lang="es-ES" dirty="0"/>
          </a:p>
        </p:txBody>
      </p:sp>
      <p:sp>
        <p:nvSpPr>
          <p:cNvPr id="13" name="12 Marcador de texto"/>
          <p:cNvSpPr>
            <a:spLocks noGrp="1"/>
          </p:cNvSpPr>
          <p:nvPr>
            <p:ph type="body" idx="1"/>
          </p:nvPr>
        </p:nvSpPr>
        <p:spPr>
          <a:xfrm>
            <a:off x="672541" y="2122996"/>
            <a:ext cx="7704000" cy="2449003"/>
          </a:xfrm>
        </p:spPr>
        <p:txBody>
          <a:bodyPr/>
          <a:lstStyle/>
          <a:p>
            <a:pPr marL="127000" indent="0" algn="just">
              <a:buNone/>
            </a:pPr>
            <a:r>
              <a:rPr lang="en-US" dirty="0"/>
              <a:t>If you activate the first function new data sets will be generated and stored in the file</a:t>
            </a:r>
            <a:r>
              <a:rPr lang="en-US" dirty="0" smtClean="0"/>
              <a:t>.</a:t>
            </a:r>
          </a:p>
          <a:p>
            <a:pPr marL="127000" indent="0" algn="just">
              <a:buNone/>
            </a:pPr>
            <a:endParaRPr lang="en-US" dirty="0"/>
          </a:p>
          <a:p>
            <a:pPr marL="127000" indent="0" algn="just">
              <a:buNone/>
            </a:pPr>
            <a:r>
              <a:rPr lang="en-US" dirty="0"/>
              <a:t>If you already have the data and the variable </a:t>
            </a:r>
            <a:r>
              <a:rPr lang="en-US" dirty="0" err="1"/>
              <a:t>iWantToGenerateNewData</a:t>
            </a:r>
            <a:r>
              <a:rPr lang="en-US" dirty="0"/>
              <a:t> is set to false the data will be read from the files. It was made to simulate, to some extent, the real data input</a:t>
            </a:r>
            <a:r>
              <a:rPr lang="en-US" dirty="0" smtClean="0"/>
              <a:t>.</a:t>
            </a:r>
          </a:p>
          <a:p>
            <a:pPr marL="127000" indent="0" algn="just">
              <a:buNone/>
            </a:pPr>
            <a:endParaRPr lang="en-US" dirty="0"/>
          </a:p>
          <a:p>
            <a:pPr marL="127000" indent="0" algn="just">
              <a:buNone/>
            </a:pPr>
            <a:r>
              <a:rPr lang="en-US" dirty="0"/>
              <a:t>Data is processed using methods of the class </a:t>
            </a:r>
            <a:r>
              <a:rPr lang="en-US" dirty="0" smtClean="0"/>
              <a:t>DataProcessing.java.</a:t>
            </a:r>
          </a:p>
          <a:p>
            <a:pPr marL="127000" indent="0">
              <a:buNone/>
            </a:pPr>
            <a:endParaRPr lang="en-US" dirty="0" smtClean="0"/>
          </a:p>
          <a:p>
            <a:pPr marL="127000" indent="0">
              <a:buNone/>
            </a:pPr>
            <a:r>
              <a:rPr lang="en-US" dirty="0" smtClean="0"/>
              <a:t>If </a:t>
            </a:r>
            <a:r>
              <a:rPr lang="en-US" dirty="0"/>
              <a:t>you activate the variable </a:t>
            </a:r>
            <a:r>
              <a:rPr lang="en-US" dirty="0" err="1"/>
              <a:t>iWantToGenerateDataForDrawGraphics</a:t>
            </a:r>
            <a:r>
              <a:rPr lang="en-US" dirty="0"/>
              <a:t> the NN will be created using different settings and for each model and each epoch the training error and validation error will be stored in the corresponding file. </a:t>
            </a:r>
            <a:endParaRPr lang="en-US" dirty="0" smtClean="0"/>
          </a:p>
          <a:p>
            <a:pPr marL="127000" indent="0">
              <a:buNone/>
            </a:pPr>
            <a:endParaRPr lang="en-US" dirty="0"/>
          </a:p>
          <a:p>
            <a:pPr marL="127000" indent="0" algn="just">
              <a:buNone/>
            </a:pPr>
            <a:r>
              <a:rPr lang="en-US" dirty="0"/>
              <a:t>It is made this way to provide to the user different options at the time of choosing the right settings based on the generated data, which can be used to visualize in the form of graphics or diagrams each option.</a:t>
            </a:r>
          </a:p>
          <a:p>
            <a:pPr marL="127000" indent="0">
              <a:buNone/>
            </a:pPr>
            <a:r>
              <a:rPr lang="en-US" dirty="0"/>
              <a:t/>
            </a:r>
            <a:br>
              <a:rPr lang="en-US" dirty="0"/>
            </a:br>
            <a:endParaRPr lang="es-E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762" y="1084237"/>
            <a:ext cx="5215559" cy="959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4595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err="1" smtClean="0"/>
              <a:t>Program</a:t>
            </a:r>
            <a:r>
              <a:rPr lang="es-ES" dirty="0" smtClean="0"/>
              <a:t> </a:t>
            </a:r>
            <a:r>
              <a:rPr lang="es-ES" dirty="0" err="1" smtClean="0"/>
              <a:t>code</a:t>
            </a:r>
            <a:endParaRPr lang="es-ES" dirty="0"/>
          </a:p>
        </p:txBody>
      </p:sp>
      <p:sp>
        <p:nvSpPr>
          <p:cNvPr id="13" name="12 Marcador de texto"/>
          <p:cNvSpPr>
            <a:spLocks noGrp="1"/>
          </p:cNvSpPr>
          <p:nvPr>
            <p:ph type="body" idx="1"/>
          </p:nvPr>
        </p:nvSpPr>
        <p:spPr>
          <a:xfrm>
            <a:off x="663762" y="1900363"/>
            <a:ext cx="7704000" cy="1208598"/>
          </a:xfrm>
        </p:spPr>
        <p:txBody>
          <a:bodyPr/>
          <a:lstStyle/>
          <a:p>
            <a:pPr marL="127000" indent="0" algn="just">
              <a:buNone/>
            </a:pPr>
            <a:r>
              <a:rPr lang="en-US" dirty="0"/>
              <a:t>You can add to the string array the different activation function in order to test the NN with different settings. </a:t>
            </a:r>
            <a:endParaRPr lang="en-US" dirty="0" smtClean="0"/>
          </a:p>
          <a:p>
            <a:pPr marL="127000" indent="0" algn="just">
              <a:buNone/>
            </a:pPr>
            <a:endParaRPr lang="en-US" dirty="0"/>
          </a:p>
          <a:p>
            <a:pPr marL="127000" indent="0" algn="just">
              <a:buNone/>
            </a:pPr>
            <a:r>
              <a:rPr lang="en-US" dirty="0"/>
              <a:t>The testing range of the hidden layer can be adjusted changing for loop range</a:t>
            </a:r>
            <a:r>
              <a:rPr lang="en-US" dirty="0" smtClean="0"/>
              <a:t>.</a:t>
            </a:r>
          </a:p>
          <a:p>
            <a:pPr marL="127000" indent="0" algn="just">
              <a:buNone/>
            </a:pPr>
            <a:endParaRPr lang="en-US" dirty="0"/>
          </a:p>
          <a:p>
            <a:pPr marL="127000" indent="0" algn="just">
              <a:buNone/>
            </a:pPr>
            <a:r>
              <a:rPr lang="en-US" dirty="0"/>
              <a:t>Currently only supports two listed functions, but if you want to add more you need to modify </a:t>
            </a:r>
            <a:r>
              <a:rPr lang="en-US" dirty="0" smtClean="0"/>
              <a:t>the </a:t>
            </a:r>
            <a:r>
              <a:rPr lang="en-US" dirty="0" err="1" smtClean="0"/>
              <a:t>ActivationFuncion</a:t>
            </a:r>
            <a:r>
              <a:rPr lang="en-US" dirty="0" smtClean="0"/>
              <a:t> </a:t>
            </a:r>
            <a:r>
              <a:rPr lang="en-US" dirty="0"/>
              <a:t>method in “method” package, adding a new corresponding case.</a:t>
            </a:r>
          </a:p>
          <a:p>
            <a:pPr marL="127000" indent="0">
              <a:buNone/>
            </a:pPr>
            <a:r>
              <a:rPr lang="en-US" dirty="0"/>
              <a:t/>
            </a:r>
            <a:br>
              <a:rPr lang="en-US" dirty="0"/>
            </a:br>
            <a:r>
              <a:rPr lang="en-US" dirty="0"/>
              <a:t/>
            </a:r>
            <a:br>
              <a:rPr lang="en-US" dirty="0"/>
            </a:br>
            <a:endParaRPr lang="es-E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07" y="1070981"/>
            <a:ext cx="7618510" cy="642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3438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err="1" smtClean="0"/>
              <a:t>Program</a:t>
            </a:r>
            <a:r>
              <a:rPr lang="es-ES" dirty="0" smtClean="0"/>
              <a:t> </a:t>
            </a:r>
            <a:r>
              <a:rPr lang="es-ES" dirty="0" err="1" smtClean="0"/>
              <a:t>code</a:t>
            </a:r>
            <a:endParaRPr lang="es-ES" dirty="0"/>
          </a:p>
        </p:txBody>
      </p:sp>
      <p:sp>
        <p:nvSpPr>
          <p:cNvPr id="13" name="12 Marcador de texto"/>
          <p:cNvSpPr>
            <a:spLocks noGrp="1"/>
          </p:cNvSpPr>
          <p:nvPr>
            <p:ph type="body" idx="1"/>
          </p:nvPr>
        </p:nvSpPr>
        <p:spPr>
          <a:xfrm>
            <a:off x="3717234" y="1001864"/>
            <a:ext cx="5224007" cy="4078025"/>
          </a:xfrm>
        </p:spPr>
        <p:txBody>
          <a:bodyPr/>
          <a:lstStyle/>
          <a:p>
            <a:pPr marL="127000" indent="0" algn="just">
              <a:buNone/>
            </a:pPr>
            <a:r>
              <a:rPr lang="en-US" dirty="0"/>
              <a:t>The creation of NN is done in </a:t>
            </a:r>
            <a:r>
              <a:rPr lang="en-US" dirty="0" smtClean="0"/>
              <a:t>the next method from NeuralNetwork.java class in “method” package:</a:t>
            </a:r>
            <a:r>
              <a:rPr lang="en-US" dirty="0"/>
              <a:t/>
            </a:r>
            <a:br>
              <a:rPr lang="en-US" dirty="0"/>
            </a:br>
            <a:endParaRPr lang="en-US" dirty="0" smtClean="0"/>
          </a:p>
          <a:p>
            <a:pPr marL="127000" indent="0">
              <a:buNone/>
            </a:pPr>
            <a:endParaRPr lang="en-US" dirty="0" smtClean="0"/>
          </a:p>
          <a:p>
            <a:pPr marL="127000" indent="0" algn="just">
              <a:buNone/>
            </a:pPr>
            <a:r>
              <a:rPr lang="en-US" dirty="0" smtClean="0"/>
              <a:t>After </a:t>
            </a:r>
            <a:r>
              <a:rPr lang="en-US" dirty="0"/>
              <a:t>analyzing the generated data in the training step, it was observed that the number of epochs does have a positive impact on the NN prediction capabilities. The generated curves show that the very large number of epochs does not give substantial improvement, but at the same time creates unnecessary load to the hardware of the machine. Was decided to aim for </a:t>
            </a:r>
            <a:r>
              <a:rPr lang="en-US" dirty="0" smtClean="0"/>
              <a:t>2% </a:t>
            </a:r>
            <a:r>
              <a:rPr lang="en-US" dirty="0"/>
              <a:t>accuracy and then about 750 epochs were needed for the NN that has 2 hidden layers with 10 neurons on each level with a Logarithmic activation function</a:t>
            </a:r>
            <a:r>
              <a:rPr lang="en-US" dirty="0" smtClean="0"/>
              <a:t>.</a:t>
            </a:r>
          </a:p>
          <a:p>
            <a:pPr marL="127000" indent="0" algn="just">
              <a:buNone/>
            </a:pPr>
            <a:endParaRPr lang="en-US" dirty="0"/>
          </a:p>
          <a:p>
            <a:pPr marL="127000" indent="0" algn="just">
              <a:buNone/>
            </a:pPr>
            <a:r>
              <a:rPr lang="en-US" dirty="0"/>
              <a:t>To calculate error </a:t>
            </a:r>
            <a:r>
              <a:rPr lang="en-US" dirty="0" smtClean="0"/>
              <a:t>the next method from NeuralNetwork.java </a:t>
            </a:r>
            <a:r>
              <a:rPr lang="en-US" dirty="0"/>
              <a:t>class in  “method” </a:t>
            </a:r>
            <a:r>
              <a:rPr lang="en-US" dirty="0" smtClean="0"/>
              <a:t>package:</a:t>
            </a:r>
          </a:p>
          <a:p>
            <a:pPr marL="127000" indent="0" algn="just">
              <a:buNone/>
            </a:pPr>
            <a:endParaRPr lang="en-US" dirty="0"/>
          </a:p>
          <a:p>
            <a:pPr marL="127000" indent="0" algn="just">
              <a:buNone/>
            </a:pPr>
            <a:endParaRPr lang="en-US" dirty="0" smtClean="0"/>
          </a:p>
          <a:p>
            <a:pPr marL="127000" indent="0" algn="just">
              <a:buNone/>
            </a:pPr>
            <a:r>
              <a:rPr lang="en-US" dirty="0"/>
              <a:t>It rather straightforward application of the MSE formula 1N*0N-1(y'-y)2 implemented in java language. Where ‘y’ is the real output of the formula provided in </a:t>
            </a:r>
            <a:r>
              <a:rPr lang="en-US" dirty="0" err="1"/>
              <a:t>validationY</a:t>
            </a:r>
            <a:r>
              <a:rPr lang="en-US" dirty="0"/>
              <a:t> dataset, ‘y’’ is the calculated by NN output.</a:t>
            </a:r>
          </a:p>
          <a:p>
            <a:pPr marL="127000" indent="0">
              <a:buNone/>
            </a:pPr>
            <a:r>
              <a:rPr lang="en-US" dirty="0"/>
              <a:t/>
            </a:r>
            <a:br>
              <a:rPr lang="en-US" dirty="0"/>
            </a:br>
            <a:endParaRPr lang="es-E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28" y="1689653"/>
            <a:ext cx="3492073" cy="2215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5407" y="1486287"/>
            <a:ext cx="4627659" cy="135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5408" y="3802431"/>
            <a:ext cx="4627659" cy="207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828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err="1" smtClean="0"/>
              <a:t>Program</a:t>
            </a:r>
            <a:r>
              <a:rPr lang="es-ES" dirty="0" smtClean="0"/>
              <a:t> </a:t>
            </a:r>
            <a:r>
              <a:rPr lang="es-ES" dirty="0" err="1" smtClean="0"/>
              <a:t>code</a:t>
            </a:r>
            <a:endParaRPr lang="es-ES" dirty="0"/>
          </a:p>
        </p:txBody>
      </p:sp>
      <p:sp>
        <p:nvSpPr>
          <p:cNvPr id="13" name="12 Marcador de texto"/>
          <p:cNvSpPr>
            <a:spLocks noGrp="1"/>
          </p:cNvSpPr>
          <p:nvPr>
            <p:ph type="body" idx="1"/>
          </p:nvPr>
        </p:nvSpPr>
        <p:spPr>
          <a:xfrm>
            <a:off x="647859" y="1009817"/>
            <a:ext cx="7704000" cy="1518698"/>
          </a:xfrm>
        </p:spPr>
        <p:txBody>
          <a:bodyPr/>
          <a:lstStyle/>
          <a:p>
            <a:pPr marL="127000" indent="0" algn="just">
              <a:buNone/>
            </a:pPr>
            <a:r>
              <a:rPr lang="en-US" dirty="0"/>
              <a:t>If you deactivate the variable </a:t>
            </a:r>
            <a:r>
              <a:rPr lang="en-US" i="1" dirty="0" err="1"/>
              <a:t>iWantToGenerateDataForDrawGraphics</a:t>
            </a:r>
            <a:r>
              <a:rPr lang="en-US" i="1" dirty="0"/>
              <a:t> </a:t>
            </a:r>
            <a:r>
              <a:rPr lang="en-US" dirty="0"/>
              <a:t>the program will jump directly to the analysis of the test set. </a:t>
            </a:r>
            <a:endParaRPr lang="en-US" dirty="0" smtClean="0"/>
          </a:p>
          <a:p>
            <a:pPr marL="127000" indent="0" algn="just">
              <a:buNone/>
            </a:pPr>
            <a:endParaRPr lang="en-US" dirty="0"/>
          </a:p>
          <a:p>
            <a:pPr marL="127000" indent="0" algn="just">
              <a:buNone/>
            </a:pPr>
            <a:r>
              <a:rPr lang="en-US" dirty="0"/>
              <a:t>Was decided to use manual </a:t>
            </a:r>
            <a:r>
              <a:rPr lang="en-US" dirty="0" err="1"/>
              <a:t>setted</a:t>
            </a:r>
            <a:r>
              <a:rPr lang="en-US" dirty="0"/>
              <a:t> parameters for the final model of the neural network in order to provide consistent output. </a:t>
            </a:r>
            <a:endParaRPr lang="en-US" dirty="0" smtClean="0"/>
          </a:p>
          <a:p>
            <a:pPr marL="127000" indent="0" algn="just">
              <a:buNone/>
            </a:pPr>
            <a:endParaRPr lang="en-US" dirty="0"/>
          </a:p>
          <a:p>
            <a:pPr marL="127000" indent="0" algn="just">
              <a:buNone/>
            </a:pPr>
            <a:r>
              <a:rPr lang="en-US" dirty="0"/>
              <a:t>The network being trained using given parameters and the test set data is given to for the analysis. The results are documented and used to build the 3-dimensional plot.</a:t>
            </a:r>
          </a:p>
          <a:p>
            <a:pPr marL="127000" indent="0">
              <a:buNone/>
            </a:pPr>
            <a:r>
              <a:rPr lang="en-US" dirty="0"/>
              <a:t/>
            </a:r>
            <a:br>
              <a:rPr lang="en-US" dirty="0"/>
            </a:br>
            <a:r>
              <a:rPr lang="en-US" dirty="0"/>
              <a:t/>
            </a:r>
            <a:br>
              <a:rPr lang="en-US" dirty="0"/>
            </a:br>
            <a:r>
              <a:rPr lang="en-US" dirty="0"/>
              <a:t/>
            </a:r>
            <a:br>
              <a:rPr lang="en-US" dirty="0"/>
            </a:br>
            <a:endParaRPr lang="es-ES" dirty="0"/>
          </a:p>
        </p:txBody>
      </p:sp>
    </p:spTree>
    <p:extLst>
      <p:ext uri="{BB962C8B-B14F-4D97-AF65-F5344CB8AC3E}">
        <p14:creationId xmlns:p14="http://schemas.microsoft.com/office/powerpoint/2010/main" val="3144484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682</Words>
  <Application>Microsoft Office PowerPoint</Application>
  <PresentationFormat>Presentación en pantalla (16:9)</PresentationFormat>
  <Paragraphs>96</Paragraphs>
  <Slides>15</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Bebas Neue</vt:lpstr>
      <vt:lpstr>Roboto</vt:lpstr>
      <vt:lpstr>Computer Science Proposal by Slidesgo</vt:lpstr>
      <vt:lpstr>NEURAL NETWORKS PROJECT</vt:lpstr>
      <vt:lpstr>Introduction</vt:lpstr>
      <vt:lpstr>Encog Library</vt:lpstr>
      <vt:lpstr>PROJECT STEPS</vt:lpstr>
      <vt:lpstr>PROJECT STEPS</vt:lpstr>
      <vt:lpstr>Program code</vt:lpstr>
      <vt:lpstr>Program code</vt:lpstr>
      <vt:lpstr>Program code</vt:lpstr>
      <vt:lpstr>Program code</vt:lpstr>
      <vt:lpstr>ERROR PLOTS</vt:lpstr>
      <vt:lpstr>Activation elliott symmetric</vt:lpstr>
      <vt:lpstr>Activation elliott symmetric</vt:lpstr>
      <vt:lpstr>Activation logarithm </vt:lpstr>
      <vt:lpstr>ACTIVATION LOGARITHM</vt:lpstr>
      <vt:lpstr>SELECTED PLOT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PROPOSAL</dc:title>
  <dc:creator>Javier Jordán Luque</dc:creator>
  <cp:lastModifiedBy>Usuario</cp:lastModifiedBy>
  <cp:revision>37</cp:revision>
  <dcterms:modified xsi:type="dcterms:W3CDTF">2022-05-02T18:11:04Z</dcterms:modified>
</cp:coreProperties>
</file>