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310" r:id="rId4"/>
    <p:sldId id="259" r:id="rId5"/>
    <p:sldId id="311" r:id="rId6"/>
    <p:sldId id="312" r:id="rId7"/>
    <p:sldId id="317" r:id="rId8"/>
    <p:sldId id="313" r:id="rId9"/>
    <p:sldId id="314" r:id="rId10"/>
    <p:sldId id="315" r:id="rId11"/>
    <p:sldId id="316" r:id="rId12"/>
    <p:sldId id="318" r:id="rId13"/>
  </p:sldIdLst>
  <p:sldSz cx="9144000" cy="5143500" type="screen16x9"/>
  <p:notesSz cx="6858000" cy="9144000"/>
  <p:embeddedFontLst>
    <p:embeddedFont>
      <p:font typeface="Bebas Neue" charset="0"/>
      <p:regular r:id="rId15"/>
    </p:embeddedFont>
    <p:embeddedFont>
      <p:font typeface="Robo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2E8805-766A-42B1-BE0D-F886C997C533}">
  <a:tblStyle styleId="{462E8805-766A-42B1-BE0D-F886C997C5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snapToGrid="0">
      <p:cViewPr>
        <p:scale>
          <a:sx n="110" d="100"/>
          <a:sy n="110" d="100"/>
        </p:scale>
        <p:origin x="-758" y="-96"/>
      </p:cViewPr>
      <p:guideLst>
        <p:guide orient="horz"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4101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tonresearch.com/enco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dk2"/>
                </a:solidFill>
              </a:rPr>
              <a:t>NEURAL NETWORKS PROJECT</a:t>
            </a:r>
            <a:endParaRPr dirty="0">
              <a:solidFill>
                <a:schemeClr val="dk2"/>
              </a:solidFill>
            </a:endParaRPr>
          </a:p>
        </p:txBody>
      </p:sp>
      <p:sp>
        <p:nvSpPr>
          <p:cNvPr id="1862" name="Google Shape;1862;p27"/>
          <p:cNvSpPr txBox="1">
            <a:spLocks noGrp="1"/>
          </p:cNvSpPr>
          <p:nvPr>
            <p:ph type="subTitle" idx="1"/>
          </p:nvPr>
        </p:nvSpPr>
        <p:spPr>
          <a:xfrm>
            <a:off x="1072262" y="2948702"/>
            <a:ext cx="7125600" cy="1285412"/>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sz="1600" dirty="0" smtClean="0">
                <a:solidFill>
                  <a:schemeClr val="dk1"/>
                </a:solidFill>
              </a:rPr>
              <a:t>                                                                                                             Lucía Corpas </a:t>
            </a:r>
          </a:p>
          <a:p>
            <a:pPr marL="0" lvl="0" indent="0" algn="r" rtl="0">
              <a:spcBef>
                <a:spcPts val="0"/>
              </a:spcBef>
              <a:spcAft>
                <a:spcPts val="0"/>
              </a:spcAft>
              <a:buNone/>
            </a:pPr>
            <a:r>
              <a:rPr lang="es-ES" sz="1600" dirty="0" smtClean="0">
                <a:solidFill>
                  <a:schemeClr val="dk1"/>
                </a:solidFill>
              </a:rPr>
              <a:t>						 Javier Jordán</a:t>
            </a:r>
          </a:p>
          <a:p>
            <a:pPr marL="0" lvl="0" indent="0" algn="r" rtl="0">
              <a:spcBef>
                <a:spcPts val="0"/>
              </a:spcBef>
              <a:spcAft>
                <a:spcPts val="0"/>
              </a:spcAft>
              <a:buNone/>
            </a:pPr>
            <a:r>
              <a:rPr lang="es-ES" sz="1600" dirty="0" err="1" smtClean="0">
                <a:solidFill>
                  <a:schemeClr val="dk1"/>
                </a:solidFill>
              </a:rPr>
              <a:t>Illya</a:t>
            </a:r>
            <a:r>
              <a:rPr lang="es-ES" sz="1600" dirty="0" smtClean="0">
                <a:solidFill>
                  <a:schemeClr val="dk1"/>
                </a:solidFill>
              </a:rPr>
              <a:t> </a:t>
            </a:r>
            <a:r>
              <a:rPr lang="es-ES" sz="1600" dirty="0" err="1" smtClean="0">
                <a:solidFill>
                  <a:schemeClr val="dk1"/>
                </a:solidFill>
              </a:rPr>
              <a:t>Rozumovsky</a:t>
            </a:r>
            <a:endParaRPr lang="es-ES" sz="1600" dirty="0" smtClean="0">
              <a:solidFill>
                <a:schemeClr val="dk1"/>
              </a:solidFill>
            </a:endParaRPr>
          </a:p>
          <a:p>
            <a:pPr marL="0" lvl="0" indent="0" algn="r" rtl="0">
              <a:spcBef>
                <a:spcPts val="0"/>
              </a:spcBef>
              <a:spcAft>
                <a:spcPts val="0"/>
              </a:spcAft>
              <a:buNone/>
            </a:pPr>
            <a:r>
              <a:rPr lang="es-ES" sz="1600" dirty="0" smtClean="0">
                <a:solidFill>
                  <a:schemeClr val="dk1"/>
                </a:solidFill>
              </a:rPr>
              <a:t>Jorge Velázquez</a:t>
            </a:r>
            <a:endParaRPr sz="1600" dirty="0">
              <a:solidFill>
                <a:schemeClr val="dk1"/>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elliott</a:t>
            </a:r>
            <a:r>
              <a:rPr lang="es-ES" dirty="0" smtClean="0"/>
              <a:t> </a:t>
            </a:r>
            <a:r>
              <a:rPr lang="es-ES" dirty="0" err="1" smtClean="0"/>
              <a:t>symmetric</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750" y="879050"/>
            <a:ext cx="2998096" cy="183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678" y="879050"/>
            <a:ext cx="3295201" cy="183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782" y="2943376"/>
            <a:ext cx="3078032" cy="183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083" y="2943376"/>
            <a:ext cx="2960390" cy="183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841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elliott</a:t>
            </a:r>
            <a:r>
              <a:rPr lang="es-ES" dirty="0" smtClean="0"/>
              <a:t> </a:t>
            </a:r>
            <a:r>
              <a:rPr lang="es-ES" dirty="0" err="1" smtClean="0"/>
              <a:t>symmetric</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367" y="879051"/>
            <a:ext cx="2915996" cy="1834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622" y="879050"/>
            <a:ext cx="2932937" cy="1834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475" y="2910932"/>
            <a:ext cx="3095327" cy="183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687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SELECTED PLOT</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The</a:t>
            </a:r>
            <a:r>
              <a:rPr lang="es-ES" dirty="0" smtClean="0"/>
              <a:t> </a:t>
            </a:r>
            <a:r>
              <a:rPr lang="es-ES" dirty="0" err="1" smtClean="0"/>
              <a:t>selected</a:t>
            </a:r>
            <a:r>
              <a:rPr lang="es-ES" dirty="0" smtClean="0"/>
              <a:t> </a:t>
            </a:r>
            <a:r>
              <a:rPr lang="es-ES" dirty="0" err="1" smtClean="0"/>
              <a:t>plot</a:t>
            </a:r>
            <a:r>
              <a:rPr lang="es-ES" dirty="0" smtClean="0"/>
              <a:t> </a:t>
            </a:r>
            <a:r>
              <a:rPr lang="es-ES" dirty="0" err="1" smtClean="0"/>
              <a:t>is</a:t>
            </a:r>
            <a:r>
              <a:rPr lang="es-ES" dirty="0" smtClean="0"/>
              <a:t> </a:t>
            </a:r>
            <a:r>
              <a:rPr lang="es-ES" dirty="0" err="1" smtClean="0"/>
              <a:t>the</a:t>
            </a:r>
            <a:r>
              <a:rPr lang="es-ES" dirty="0" smtClean="0"/>
              <a:t> </a:t>
            </a:r>
            <a:r>
              <a:rPr lang="es-ES" dirty="0" err="1" smtClean="0"/>
              <a:t>number</a:t>
            </a:r>
            <a:r>
              <a:rPr lang="es-ES" dirty="0" smtClean="0"/>
              <a:t> 10 </a:t>
            </a:r>
            <a:r>
              <a:rPr lang="es-ES" dirty="0" err="1" smtClean="0"/>
              <a:t>with</a:t>
            </a:r>
            <a:r>
              <a:rPr lang="es-ES" dirty="0" smtClean="0"/>
              <a:t> </a:t>
            </a:r>
            <a:r>
              <a:rPr lang="es-ES" dirty="0" err="1" smtClean="0"/>
              <a:t>Activaiton</a:t>
            </a:r>
            <a:r>
              <a:rPr lang="es-ES" dirty="0" smtClean="0"/>
              <a:t> </a:t>
            </a:r>
            <a:r>
              <a:rPr lang="es-ES" dirty="0" err="1" smtClean="0"/>
              <a:t>Elliott</a:t>
            </a:r>
            <a:r>
              <a:rPr lang="es-ES" dirty="0" smtClean="0"/>
              <a:t> </a:t>
            </a:r>
            <a:r>
              <a:rPr lang="es-ES" dirty="0" err="1" smtClean="0"/>
              <a:t>Symmetric</a:t>
            </a:r>
            <a:r>
              <a:rPr lang="es-ES" dirty="0" smtClean="0"/>
              <a:t>, </a:t>
            </a:r>
            <a:r>
              <a:rPr lang="es-ES" dirty="0" err="1" smtClean="0"/>
              <a:t>because</a:t>
            </a:r>
            <a:r>
              <a:rPr lang="es-ES" dirty="0" smtClean="0"/>
              <a:t> </a:t>
            </a:r>
            <a:r>
              <a:rPr lang="es-ES" dirty="0" err="1" smtClean="0"/>
              <a:t>it</a:t>
            </a:r>
            <a:r>
              <a:rPr lang="es-ES" dirty="0" smtClean="0"/>
              <a:t> </a:t>
            </a:r>
            <a:r>
              <a:rPr lang="es-ES" dirty="0" err="1" smtClean="0"/>
              <a:t>is</a:t>
            </a:r>
            <a:r>
              <a:rPr lang="es-ES" dirty="0" smtClean="0"/>
              <a:t> </a:t>
            </a:r>
            <a:r>
              <a:rPr lang="es-ES" dirty="0" err="1" smtClean="0"/>
              <a:t>the</a:t>
            </a:r>
            <a:r>
              <a:rPr lang="es-ES" dirty="0" smtClean="0"/>
              <a:t> </a:t>
            </a:r>
            <a:r>
              <a:rPr lang="es-ES" dirty="0" err="1" smtClean="0"/>
              <a:t>one</a:t>
            </a:r>
            <a:r>
              <a:rPr lang="es-ES" dirty="0" smtClean="0"/>
              <a:t> </a:t>
            </a:r>
            <a:r>
              <a:rPr lang="es-ES" dirty="0" err="1" smtClean="0"/>
              <a:t>that</a:t>
            </a:r>
            <a:r>
              <a:rPr lang="es-ES" dirty="0" smtClean="0"/>
              <a:t> show </a:t>
            </a:r>
            <a:r>
              <a:rPr lang="es-ES" dirty="0" err="1" smtClean="0"/>
              <a:t>us</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validation</a:t>
            </a:r>
            <a:r>
              <a:rPr lang="es-ES" dirty="0" smtClean="0"/>
              <a:t> error </a:t>
            </a:r>
            <a:r>
              <a:rPr lang="es-ES" dirty="0" err="1" smtClean="0"/>
              <a:t>with</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number</a:t>
            </a:r>
            <a:r>
              <a:rPr lang="es-ES" dirty="0" smtClean="0"/>
              <a:t> of </a:t>
            </a:r>
            <a:r>
              <a:rPr lang="es-ES" dirty="0" err="1" smtClean="0"/>
              <a:t>iterations</a:t>
            </a:r>
            <a:r>
              <a:rPr lang="es-ES" dirty="0" smtClean="0"/>
              <a:t>. </a:t>
            </a:r>
            <a:r>
              <a:rPr lang="es-ES" dirty="0" err="1" smtClean="0"/>
              <a:t>This</a:t>
            </a:r>
            <a:r>
              <a:rPr lang="es-ES" dirty="0" smtClean="0"/>
              <a:t> </a:t>
            </a:r>
            <a:r>
              <a:rPr lang="es-ES" dirty="0" err="1" smtClean="0"/>
              <a:t>one</a:t>
            </a:r>
            <a:r>
              <a:rPr lang="es-ES" dirty="0" smtClean="0"/>
              <a:t> in particular, </a:t>
            </a:r>
            <a:r>
              <a:rPr lang="es-ES" dirty="0" err="1" smtClean="0"/>
              <a:t>reaches</a:t>
            </a:r>
            <a:r>
              <a:rPr lang="es-ES" dirty="0" smtClean="0"/>
              <a:t> </a:t>
            </a:r>
            <a:r>
              <a:rPr lang="es-ES" dirty="0" err="1" smtClean="0"/>
              <a:t>an</a:t>
            </a:r>
            <a:r>
              <a:rPr lang="es-ES" dirty="0" smtClean="0"/>
              <a:t> error of 0,1 </a:t>
            </a:r>
            <a:r>
              <a:rPr lang="es-ES" dirty="0" err="1" smtClean="0"/>
              <a:t>with</a:t>
            </a:r>
            <a:r>
              <a:rPr lang="es-ES" dirty="0" smtClean="0"/>
              <a:t> </a:t>
            </a:r>
            <a:r>
              <a:rPr lang="es-ES" dirty="0" err="1" smtClean="0"/>
              <a:t>around</a:t>
            </a:r>
            <a:r>
              <a:rPr lang="es-ES" dirty="0" smtClean="0"/>
              <a:t> 35 </a:t>
            </a:r>
            <a:r>
              <a:rPr lang="es-ES" dirty="0" err="1" smtClean="0"/>
              <a:t>iterations</a:t>
            </a:r>
            <a:r>
              <a:rPr lang="es-ES" dirty="0" smtClean="0"/>
              <a:t>.</a:t>
            </a:r>
          </a:p>
          <a:p>
            <a:pPr marL="127000" indent="0">
              <a:buNone/>
            </a:pPr>
            <a:endParaRPr lang="es-ES" dirty="0" smtClean="0"/>
          </a:p>
          <a:p>
            <a:pPr marL="127000" indent="0">
              <a:buNone/>
            </a:pPr>
            <a:r>
              <a:rPr lang="es-ES" dirty="0"/>
              <a:t>	</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234" y="1786755"/>
            <a:ext cx="4746585" cy="2813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6072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Introduction</a:t>
            </a:r>
            <a:endParaRPr dirty="0">
              <a:latin typeface="Bebas Neue"/>
              <a:ea typeface="Bebas Neue"/>
              <a:cs typeface="Bebas Neue"/>
              <a:sym typeface="Bebas Neue"/>
            </a:endParaRPr>
          </a:p>
        </p:txBody>
      </p:sp>
      <p:sp>
        <p:nvSpPr>
          <p:cNvPr id="1884" name="Google Shape;1884;p28"/>
          <p:cNvSpPr txBox="1">
            <a:spLocks noGrp="1"/>
          </p:cNvSpPr>
          <p:nvPr>
            <p:ph type="body" idx="1"/>
          </p:nvPr>
        </p:nvSpPr>
        <p:spPr>
          <a:xfrm>
            <a:off x="713694" y="1512964"/>
            <a:ext cx="7704000" cy="2453012"/>
          </a:xfrm>
          <a:prstGeom prst="rect">
            <a:avLst/>
          </a:prstGeom>
        </p:spPr>
        <p:txBody>
          <a:bodyPr spcFirstLastPara="1" wrap="square" lIns="0" tIns="0" rIns="0" bIns="0" anchor="t" anchorCtr="0">
            <a:noAutofit/>
          </a:bodyPr>
          <a:lstStyle/>
          <a:p>
            <a:pPr marL="0" lvl="0" indent="0" algn="just">
              <a:buNone/>
            </a:pPr>
            <a:r>
              <a:rPr lang="en-US" dirty="0"/>
              <a:t>In this project, </a:t>
            </a:r>
            <a:r>
              <a:rPr lang="en-US" dirty="0" smtClean="0"/>
              <a:t>we have learned a </a:t>
            </a:r>
            <a:r>
              <a:rPr lang="en-US" dirty="0"/>
              <a:t>function from several training patterns by using a multilayer perceptron neural network. The function </a:t>
            </a:r>
            <a:r>
              <a:rPr lang="en-US" dirty="0" smtClean="0"/>
              <a:t>that we have used has </a:t>
            </a:r>
            <a:r>
              <a:rPr lang="en-US" dirty="0"/>
              <a:t>two real numbers (</a:t>
            </a:r>
            <a:r>
              <a:rPr lang="en-US" dirty="0" err="1"/>
              <a:t>x,y</a:t>
            </a:r>
            <a:r>
              <a:rPr lang="en-US" dirty="0"/>
              <a:t>) as inputs and a single real number as output: </a:t>
            </a:r>
            <a:endParaRPr lang="en-US" dirty="0" smtClean="0"/>
          </a:p>
          <a:p>
            <a:pPr marL="0" lvl="0" indent="0" algn="ctr">
              <a:buNone/>
            </a:pPr>
            <a:endParaRPr lang="en-US" dirty="0"/>
          </a:p>
          <a:p>
            <a:pPr marL="0" lvl="0" indent="0" algn="ctr">
              <a:buNone/>
            </a:pPr>
            <a:r>
              <a:rPr lang="en-US" dirty="0" smtClean="0"/>
              <a:t>F(</a:t>
            </a:r>
            <a:r>
              <a:rPr lang="en-US" dirty="0" err="1" smtClean="0"/>
              <a:t>x,y</a:t>
            </a:r>
            <a:r>
              <a:rPr lang="en-US" dirty="0"/>
              <a:t>) = sin(x) * </a:t>
            </a:r>
            <a:r>
              <a:rPr lang="en-US" dirty="0" err="1" smtClean="0"/>
              <a:t>cos</a:t>
            </a:r>
            <a:r>
              <a:rPr lang="en-US" dirty="0" smtClean="0"/>
              <a:t>(y)</a:t>
            </a:r>
          </a:p>
          <a:p>
            <a:pPr marL="0" lvl="0" indent="0">
              <a:buNone/>
            </a:pPr>
            <a:endParaRPr lang="en-US" dirty="0"/>
          </a:p>
          <a:p>
            <a:pPr marL="0" lvl="0" indent="0">
              <a:buNone/>
            </a:pPr>
            <a:r>
              <a:rPr lang="en-US" dirty="0" smtClean="0"/>
              <a:t>We assume </a:t>
            </a:r>
            <a:r>
              <a:rPr lang="en-US" dirty="0"/>
              <a:t>that both inputs </a:t>
            </a:r>
            <a:r>
              <a:rPr lang="en-US" dirty="0" smtClean="0"/>
              <a:t>belong </a:t>
            </a:r>
            <a:r>
              <a:rPr lang="en-US" dirty="0"/>
              <a:t>to the interval [-</a:t>
            </a:r>
            <a:r>
              <a:rPr lang="en-US" dirty="0" err="1"/>
              <a:t>pi,pi</a:t>
            </a:r>
            <a:r>
              <a:rPr lang="en-US" dirty="0"/>
              <a:t>]. The output is in </a:t>
            </a:r>
            <a:r>
              <a:rPr lang="en-US" dirty="0" smtClean="0"/>
              <a:t>the </a:t>
            </a:r>
            <a:r>
              <a:rPr lang="en-US" dirty="0"/>
              <a:t>interval [-1,1]. </a:t>
            </a:r>
            <a:endParaRPr lang="en-US" dirty="0" smtClean="0"/>
          </a:p>
          <a:p>
            <a:pPr marL="0" lvl="0" indent="0">
              <a:buNone/>
            </a:pPr>
            <a:endParaRPr lang="en-US" dirty="0">
              <a:latin typeface="Roboto"/>
              <a:ea typeface="Roboto"/>
              <a:cs typeface="Roboto"/>
              <a:sym typeface="Roboto"/>
            </a:endParaRPr>
          </a:p>
          <a:p>
            <a:pPr marL="0" lvl="0" indent="0" algn="just">
              <a:buNone/>
            </a:pPr>
            <a:r>
              <a:rPr lang="en-US" dirty="0" smtClean="0"/>
              <a:t>We use </a:t>
            </a:r>
            <a:r>
              <a:rPr lang="en-US" dirty="0"/>
              <a:t>the </a:t>
            </a:r>
            <a:r>
              <a:rPr lang="en-US" dirty="0" err="1"/>
              <a:t>Encog</a:t>
            </a:r>
            <a:r>
              <a:rPr lang="en-US" dirty="0"/>
              <a:t> library as the implementation of the multilayer perceptron: </a:t>
            </a:r>
            <a:endParaRPr lang="en-US" dirty="0" smtClean="0"/>
          </a:p>
          <a:p>
            <a:pPr marL="0" lvl="0" indent="0" algn="ctr">
              <a:buNone/>
            </a:pPr>
            <a:endParaRPr lang="en-US" u="sng" dirty="0">
              <a:hlinkClick r:id="rId3"/>
            </a:endParaRPr>
          </a:p>
          <a:p>
            <a:pPr marL="0" lvl="0" indent="0" algn="ctr">
              <a:buNone/>
            </a:pPr>
            <a:r>
              <a:rPr lang="en-US" u="sng" dirty="0" smtClean="0">
                <a:hlinkClick r:id="rId3"/>
              </a:rPr>
              <a:t>https</a:t>
            </a:r>
            <a:r>
              <a:rPr lang="en-US" u="sng" dirty="0">
                <a:hlinkClick r:id="rId3"/>
              </a:rPr>
              <a:t>://www.heatonresearch.com/encog/</a:t>
            </a:r>
            <a:endParaRPr u="sng" dirty="0">
              <a:sym typeface="Roboto"/>
            </a:endParaRPr>
          </a:p>
        </p:txBody>
      </p:sp>
      <p:sp>
        <p:nvSpPr>
          <p:cNvPr id="2" name="1 Rectángulo"/>
          <p:cNvSpPr/>
          <p:nvPr/>
        </p:nvSpPr>
        <p:spPr>
          <a:xfrm>
            <a:off x="3702266" y="1953872"/>
            <a:ext cx="1753126"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065865" y="3093981"/>
            <a:ext cx="3025929"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4860960" y="1172094"/>
            <a:ext cx="3509700" cy="58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Encog Library</a:t>
            </a:r>
            <a:endParaRPr dirty="0">
              <a:latin typeface="Bebas Neue"/>
              <a:ea typeface="Bebas Neue"/>
              <a:cs typeface="Bebas Neue"/>
              <a:sym typeface="Bebas Neue"/>
            </a:endParaRPr>
          </a:p>
        </p:txBody>
      </p:sp>
      <p:sp>
        <p:nvSpPr>
          <p:cNvPr id="1884" name="Google Shape;1884;p28"/>
          <p:cNvSpPr txBox="1">
            <a:spLocks noGrp="1"/>
          </p:cNvSpPr>
          <p:nvPr>
            <p:ph type="subTitle" idx="1"/>
          </p:nvPr>
        </p:nvSpPr>
        <p:spPr>
          <a:xfrm>
            <a:off x="4190307" y="1656312"/>
            <a:ext cx="4701540" cy="2743200"/>
          </a:xfrm>
          <a:prstGeom prst="rect">
            <a:avLst/>
          </a:prstGeom>
        </p:spPr>
        <p:txBody>
          <a:bodyPr spcFirstLastPara="1" wrap="square" lIns="0" tIns="0" rIns="0" bIns="0" anchor="t" anchorCtr="0">
            <a:noAutofit/>
          </a:bodyPr>
          <a:lstStyle/>
          <a:p>
            <a:pPr marL="127000" indent="0" algn="just">
              <a:buNone/>
            </a:pPr>
            <a:r>
              <a:rPr lang="es-ES" sz="1200" dirty="0" err="1" smtClean="0"/>
              <a:t>The</a:t>
            </a:r>
            <a:r>
              <a:rPr lang="es-ES" sz="1200" dirty="0" smtClean="0"/>
              <a:t> </a:t>
            </a:r>
            <a:r>
              <a:rPr lang="es-ES" sz="1200" dirty="0" err="1" smtClean="0"/>
              <a:t>Encog</a:t>
            </a:r>
            <a:r>
              <a:rPr lang="es-ES" sz="1200" dirty="0" smtClean="0"/>
              <a:t> Library</a:t>
            </a:r>
            <a:r>
              <a:rPr lang="en-US" sz="1200" dirty="0" smtClean="0"/>
              <a:t> </a:t>
            </a:r>
            <a:r>
              <a:rPr lang="en-US" sz="1200" dirty="0"/>
              <a:t>is a pure-Java/C# machine learning framework that </a:t>
            </a:r>
            <a:r>
              <a:rPr lang="en-US" sz="1200" dirty="0" smtClean="0"/>
              <a:t>was </a:t>
            </a:r>
            <a:r>
              <a:rPr lang="en-US" sz="1200" dirty="0"/>
              <a:t>created back in 2008 to support genetic </a:t>
            </a:r>
            <a:r>
              <a:rPr lang="en-US" sz="1200" dirty="0" smtClean="0"/>
              <a:t>programming and </a:t>
            </a:r>
            <a:r>
              <a:rPr lang="en-US" sz="1200" dirty="0"/>
              <a:t>other neural network </a:t>
            </a:r>
            <a:r>
              <a:rPr lang="en-US" sz="1200" dirty="0" smtClean="0"/>
              <a:t>technologies.</a:t>
            </a:r>
          </a:p>
          <a:p>
            <a:pPr marL="127000" indent="0" algn="just">
              <a:buNone/>
            </a:pPr>
            <a:endParaRPr lang="en-US" sz="1200" dirty="0"/>
          </a:p>
          <a:p>
            <a:pPr marL="127000" indent="0" algn="just">
              <a:buNone/>
            </a:pPr>
            <a:r>
              <a:rPr lang="en-US" sz="1200" dirty="0" smtClean="0"/>
              <a:t>The source </a:t>
            </a:r>
            <a:r>
              <a:rPr lang="en-US" sz="1200" dirty="0"/>
              <a:t>code for </a:t>
            </a:r>
            <a:r>
              <a:rPr lang="en-US" sz="1200" dirty="0" err="1" smtClean="0"/>
              <a:t>Encog</a:t>
            </a:r>
            <a:r>
              <a:rPr lang="en-US" sz="1200" dirty="0" smtClean="0"/>
              <a:t> </a:t>
            </a:r>
            <a:r>
              <a:rPr lang="en-US" sz="1200" dirty="0"/>
              <a:t>can be much simpler to adapt for cases where you want to implement the neural network yourself from scratch. Some of the less mainstream technologies supported by </a:t>
            </a:r>
            <a:r>
              <a:rPr lang="en-US" sz="1200" dirty="0" err="1"/>
              <a:t>Encog</a:t>
            </a:r>
            <a:r>
              <a:rPr lang="en-US" sz="1200" dirty="0"/>
              <a:t> include </a:t>
            </a:r>
            <a:r>
              <a:rPr lang="en-US" sz="1200" dirty="0" smtClean="0"/>
              <a:t>NEAT,</a:t>
            </a:r>
            <a:r>
              <a:rPr lang="en-US" sz="1200" dirty="0"/>
              <a:t> </a:t>
            </a:r>
            <a:r>
              <a:rPr lang="en-US" sz="1200" dirty="0" err="1" smtClean="0"/>
              <a:t>HyperNEAT</a:t>
            </a:r>
            <a:r>
              <a:rPr lang="en-US" sz="1200" dirty="0" smtClean="0"/>
              <a:t>, </a:t>
            </a:r>
            <a:r>
              <a:rPr lang="en-US" sz="1200" dirty="0"/>
              <a:t>and Genetic Programming. </a:t>
            </a:r>
            <a:r>
              <a:rPr lang="en-US" sz="1200" dirty="0" err="1"/>
              <a:t>Encog</a:t>
            </a:r>
            <a:r>
              <a:rPr lang="en-US" sz="1200" dirty="0"/>
              <a:t> has minimal support for computer vision</a:t>
            </a:r>
            <a:r>
              <a:rPr lang="en-US" sz="1200" dirty="0" smtClean="0"/>
              <a:t>.</a:t>
            </a:r>
          </a:p>
          <a:p>
            <a:pPr marL="127000" indent="0" algn="just">
              <a:buNone/>
            </a:pPr>
            <a:endParaRPr lang="en-US" sz="1200" dirty="0"/>
          </a:p>
          <a:p>
            <a:pPr marL="127000" indent="0" algn="just">
              <a:buNone/>
            </a:pPr>
            <a:r>
              <a:rPr lang="en-US" sz="1200" dirty="0" err="1" smtClean="0"/>
              <a:t>Encog</a:t>
            </a:r>
            <a:r>
              <a:rPr lang="en-US" sz="1200" dirty="0" smtClean="0"/>
              <a:t> </a:t>
            </a:r>
            <a:r>
              <a:rPr lang="en-US" sz="1200" dirty="0"/>
              <a:t>supports a variety of advanced algorithms, as well as support classes to normalize and process data. Machine learning algorithms such as Support Vector Machines, Neural Networks, Bayesian Networks, Hidden Markov Models, Genetic Programming and Genetic Algorithms are supported. Most </a:t>
            </a:r>
            <a:r>
              <a:rPr lang="en-US" sz="1200" dirty="0" err="1"/>
              <a:t>Encog</a:t>
            </a:r>
            <a:r>
              <a:rPr lang="en-US" sz="1200" dirty="0"/>
              <a:t> training algorithms are multi-threaded and scale well to multicore hardware</a:t>
            </a:r>
            <a:r>
              <a:rPr lang="en-US" sz="1200" dirty="0" smtClean="0"/>
              <a:t>.</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836" y="2034539"/>
            <a:ext cx="1763482" cy="160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21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4"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the samples of (</a:t>
            </a:r>
            <a:r>
              <a:rPr lang="en-US" sz="1050" dirty="0" err="1" smtClean="0"/>
              <a:t>x,y</a:t>
            </a:r>
            <a:r>
              <a:rPr lang="en-US" sz="1050" dirty="0" smtClean="0"/>
              <a:t>) uniformly at random on the square [-</a:t>
            </a:r>
            <a:r>
              <a:rPr lang="en-US" sz="1050" dirty="0" err="1" smtClean="0"/>
              <a:t>pi,pi</a:t>
            </a:r>
            <a:r>
              <a:rPr lang="en-US" sz="1050" dirty="0" smtClean="0"/>
              <a:t>] x [-</a:t>
            </a:r>
            <a:r>
              <a:rPr lang="en-US" sz="1050" dirty="0" err="1" smtClean="0"/>
              <a:t>pi,pi</a:t>
            </a:r>
            <a:r>
              <a:rPr lang="en-US" sz="1050" dirty="0" smtClean="0"/>
              <a:t>]. Then compute the value of the function F(</a:t>
            </a:r>
            <a:r>
              <a:rPr lang="en-US" sz="1050" dirty="0" err="1" smtClean="0"/>
              <a:t>x,y</a:t>
            </a:r>
            <a:r>
              <a:rPr lang="en-US" sz="1050" dirty="0" smtClean="0"/>
              <a:t>) at those points.</a:t>
            </a:r>
            <a:endParaRPr sz="1050" dirty="0"/>
          </a:p>
        </p:txBody>
      </p:sp>
      <p:sp>
        <p:nvSpPr>
          <p:cNvPr id="1905"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at random 1000 training samples of the </a:t>
            </a:r>
            <a:r>
              <a:rPr lang="en-US" sz="1400" dirty="0" smtClean="0"/>
              <a:t>function</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01</a:t>
            </a:r>
            <a:endParaRPr dirty="0"/>
          </a:p>
        </p:txBody>
      </p:sp>
      <p:sp>
        <p:nvSpPr>
          <p:cNvPr id="1907" name="Google Shape;1907;p30"/>
          <p:cNvSpPr txBox="1">
            <a:spLocks noGrp="1"/>
          </p:cNvSpPr>
          <p:nvPr>
            <p:ph type="title" idx="5"/>
          </p:nvPr>
        </p:nvSpPr>
        <p:spPr>
          <a:xfrm>
            <a:off x="3666724" y="2868050"/>
            <a:ext cx="2322596" cy="645300"/>
          </a:xfrm>
          <a:prstGeom prst="rect">
            <a:avLst/>
          </a:prstGeom>
        </p:spPr>
        <p:txBody>
          <a:bodyPr spcFirstLastPara="1" wrap="square" lIns="0" tIns="0" rIns="0" bIns="0" anchor="ctr" anchorCtr="0">
            <a:noAutofit/>
          </a:bodyPr>
          <a:lstStyle/>
          <a:p>
            <a:pPr lvl="0" algn="ctr"/>
            <a:r>
              <a:rPr lang="en-US" sz="1400" dirty="0"/>
              <a:t>Generate at random 1000 validation samples of the function</a:t>
            </a:r>
            <a:endParaRPr lang="en-US" dirty="0">
              <a:solidFill>
                <a:srgbClr val="00F4AD"/>
              </a:solidFill>
            </a:endParaRP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15" name="Google Shape;1904;p30"/>
          <p:cNvSpPr txBox="1">
            <a:spLocks noGrp="1"/>
          </p:cNvSpPr>
          <p:nvPr>
            <p:ph type="subTitle" idx="1"/>
          </p:nvPr>
        </p:nvSpPr>
        <p:spPr>
          <a:xfrm>
            <a:off x="3699408" y="3375660"/>
            <a:ext cx="226705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samples of (</a:t>
            </a:r>
            <a:r>
              <a:rPr lang="en-US" sz="1050" dirty="0" err="1"/>
              <a:t>x,y</a:t>
            </a:r>
            <a:r>
              <a:rPr lang="en-US" sz="1050" dirty="0"/>
              <a:t>) uniformly at random on the square [-</a:t>
            </a:r>
            <a:r>
              <a:rPr lang="en-US" sz="1050" dirty="0" err="1"/>
              <a:t>pi,pi</a:t>
            </a:r>
            <a:r>
              <a:rPr lang="en-US" sz="1050" dirty="0"/>
              <a:t>] </a:t>
            </a:r>
            <a:r>
              <a:rPr lang="en-US" sz="1050" dirty="0" smtClean="0"/>
              <a:t>x [-</a:t>
            </a:r>
            <a:r>
              <a:rPr lang="en-US" sz="1050" dirty="0" err="1" smtClean="0"/>
              <a:t>pi,pi</a:t>
            </a:r>
            <a:r>
              <a:rPr lang="en-US" sz="1050" dirty="0" smtClean="0"/>
              <a:t>]. Compute </a:t>
            </a:r>
            <a:r>
              <a:rPr lang="en-US" sz="1050" dirty="0"/>
              <a:t>the value of the function F(</a:t>
            </a:r>
            <a:r>
              <a:rPr lang="en-US" sz="1050" dirty="0" err="1"/>
              <a:t>x,y</a:t>
            </a:r>
            <a:r>
              <a:rPr lang="en-US" sz="1050" dirty="0"/>
              <a:t>) at those points. </a:t>
            </a:r>
            <a:endParaRPr sz="1050" dirty="0"/>
          </a:p>
        </p:txBody>
      </p:sp>
      <p:sp>
        <p:nvSpPr>
          <p:cNvPr id="16" name="Google Shape;1904;p30"/>
          <p:cNvSpPr txBox="1">
            <a:spLocks noGrp="1"/>
          </p:cNvSpPr>
          <p:nvPr>
            <p:ph type="subTitle" idx="1"/>
          </p:nvPr>
        </p:nvSpPr>
        <p:spPr>
          <a:xfrm>
            <a:off x="6686448" y="3581400"/>
            <a:ext cx="1931772" cy="1219200"/>
          </a:xfrm>
          <a:prstGeom prst="rect">
            <a:avLst/>
          </a:prstGeom>
        </p:spPr>
        <p:txBody>
          <a:bodyPr spcFirstLastPara="1" wrap="square" lIns="0" tIns="0" rIns="0" bIns="0" anchor="ctr" anchorCtr="0">
            <a:noAutofit/>
          </a:bodyPr>
          <a:lstStyle/>
          <a:p>
            <a:pPr marL="0" lvl="0" indent="0" algn="ctr"/>
            <a:r>
              <a:rPr lang="en-US" sz="1050" dirty="0" smtClean="0"/>
              <a:t>Choose </a:t>
            </a:r>
            <a:r>
              <a:rPr lang="en-US" sz="1050" dirty="0"/>
              <a:t>the number of hidden neurons, the learning parameters, and the number of epochs. The training error and the validation error must be printed out for each training epoch.</a:t>
            </a:r>
            <a:endParaRPr sz="1050" dirty="0"/>
          </a:p>
        </p:txBody>
      </p:sp>
      <p:sp>
        <p:nvSpPr>
          <p:cNvPr id="17" name="Google Shape;1907;p30"/>
          <p:cNvSpPr txBox="1">
            <a:spLocks noGrp="1"/>
          </p:cNvSpPr>
          <p:nvPr>
            <p:ph type="title" idx="5"/>
          </p:nvPr>
        </p:nvSpPr>
        <p:spPr>
          <a:xfrm>
            <a:off x="6676624" y="2852810"/>
            <a:ext cx="2040656" cy="645300"/>
          </a:xfrm>
          <a:prstGeom prst="rect">
            <a:avLst/>
          </a:prstGeom>
        </p:spPr>
        <p:txBody>
          <a:bodyPr spcFirstLastPara="1" wrap="square" lIns="0" tIns="0" rIns="0" bIns="0" anchor="ctr" anchorCtr="0">
            <a:noAutofit/>
          </a:bodyPr>
          <a:lstStyle/>
          <a:p>
            <a:pPr lvl="0" algn="ctr"/>
            <a:r>
              <a:rPr lang="en-US" sz="1400" dirty="0"/>
              <a:t>Train a multilayer perceptron with the 1000 training samples of the function</a:t>
            </a:r>
            <a:endParaRPr lang="en-US" dirty="0">
              <a:solidFill>
                <a:srgbClr val="00F4A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8"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test samples of the function</a:t>
            </a:r>
            <a:endParaRPr dirty="0"/>
          </a:p>
        </p:txBody>
      </p:sp>
      <p:sp>
        <p:nvSpPr>
          <p:cNvPr id="19" name="Google Shape;1905;p30"/>
          <p:cNvSpPr txBox="1">
            <a:spLocks noGrp="1"/>
          </p:cNvSpPr>
          <p:nvPr>
            <p:ph type="title" idx="2"/>
          </p:nvPr>
        </p:nvSpPr>
        <p:spPr>
          <a:xfrm>
            <a:off x="3638460" y="2860430"/>
            <a:ext cx="2084160" cy="645300"/>
          </a:xfrm>
          <a:prstGeom prst="rect">
            <a:avLst/>
          </a:prstGeom>
        </p:spPr>
        <p:txBody>
          <a:bodyPr spcFirstLastPara="1" wrap="square" lIns="0" tIns="0" rIns="0" bIns="0" anchor="ctr" anchorCtr="0">
            <a:noAutofit/>
          </a:bodyPr>
          <a:lstStyle/>
          <a:p>
            <a:pPr lvl="0" algn="ctr"/>
            <a:r>
              <a:rPr lang="en-US" sz="1400" dirty="0"/>
              <a:t>Simulate the multilayer perceptron on the test </a:t>
            </a:r>
            <a:r>
              <a:rPr lang="en-US" sz="1400" dirty="0" smtClean="0"/>
              <a:t>samples</a:t>
            </a:r>
            <a:endParaRPr dirty="0"/>
          </a:p>
        </p:txBody>
      </p:sp>
      <p:sp>
        <p:nvSpPr>
          <p:cNvPr id="20" name="Google Shape;1905;p30"/>
          <p:cNvSpPr txBox="1">
            <a:spLocks noGrp="1"/>
          </p:cNvSpPr>
          <p:nvPr>
            <p:ph type="title" idx="2"/>
          </p:nvPr>
        </p:nvSpPr>
        <p:spPr>
          <a:xfrm>
            <a:off x="6606540" y="2845190"/>
            <a:ext cx="1600200" cy="645300"/>
          </a:xfrm>
          <a:prstGeom prst="rect">
            <a:avLst/>
          </a:prstGeom>
        </p:spPr>
        <p:txBody>
          <a:bodyPr spcFirstLastPara="1" wrap="square" lIns="0" tIns="0" rIns="0" bIns="0" anchor="ctr" anchorCtr="0">
            <a:noAutofit/>
          </a:bodyPr>
          <a:lstStyle/>
          <a:p>
            <a:pPr lvl="0" algn="ctr"/>
            <a:r>
              <a:rPr lang="en-US" sz="1400" dirty="0" smtClean="0"/>
              <a:t>Generate error plots</a:t>
            </a:r>
            <a:endParaRPr dirty="0"/>
          </a:p>
        </p:txBody>
      </p:sp>
      <p:sp>
        <p:nvSpPr>
          <p:cNvPr id="21"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test samples of (</a:t>
            </a:r>
            <a:r>
              <a:rPr lang="en-US" sz="1050" dirty="0" err="1"/>
              <a:t>x,y</a:t>
            </a:r>
            <a:r>
              <a:rPr lang="en-US" sz="1050" dirty="0"/>
              <a:t>) at equally spaced locations in a grid of 100x100 points on the square [-</a:t>
            </a:r>
            <a:r>
              <a:rPr lang="en-US" sz="1050" dirty="0" err="1"/>
              <a:t>pi,pi</a:t>
            </a:r>
            <a:r>
              <a:rPr lang="en-US" sz="1050" dirty="0"/>
              <a:t>] x [-</a:t>
            </a:r>
            <a:r>
              <a:rPr lang="en-US" sz="1050" dirty="0" err="1"/>
              <a:t>pi,pi</a:t>
            </a:r>
            <a:r>
              <a:rPr lang="en-US" sz="1050" dirty="0"/>
              <a:t>]. </a:t>
            </a:r>
            <a:r>
              <a:rPr lang="en-US" sz="1050" dirty="0" smtClean="0"/>
              <a:t>Then compute the </a:t>
            </a:r>
            <a:r>
              <a:rPr lang="en-US" sz="1050" dirty="0"/>
              <a:t>value of the function F(</a:t>
            </a:r>
            <a:r>
              <a:rPr lang="en-US" sz="1050" dirty="0" err="1"/>
              <a:t>x,y</a:t>
            </a:r>
            <a:r>
              <a:rPr lang="en-US" sz="1050" dirty="0"/>
              <a:t>) at those points.</a:t>
            </a:r>
            <a:endParaRPr sz="1050" dirty="0"/>
          </a:p>
        </p:txBody>
      </p:sp>
      <p:sp>
        <p:nvSpPr>
          <p:cNvPr id="22" name="Google Shape;1904;p30"/>
          <p:cNvSpPr txBox="1">
            <a:spLocks noGrp="1"/>
          </p:cNvSpPr>
          <p:nvPr>
            <p:ph type="subTitle" idx="1"/>
          </p:nvPr>
        </p:nvSpPr>
        <p:spPr>
          <a:xfrm>
            <a:off x="3547008" y="3314700"/>
            <a:ext cx="2236572" cy="944880"/>
          </a:xfrm>
          <a:prstGeom prst="rect">
            <a:avLst/>
          </a:prstGeom>
        </p:spPr>
        <p:txBody>
          <a:bodyPr spcFirstLastPara="1" wrap="square" lIns="0" tIns="0" rIns="0" bIns="0" anchor="ctr" anchorCtr="0">
            <a:noAutofit/>
          </a:bodyPr>
          <a:lstStyle/>
          <a:p>
            <a:pPr marL="0" lvl="0" indent="0" algn="ctr"/>
            <a:r>
              <a:rPr lang="en-US" sz="1050" dirty="0" smtClean="0"/>
              <a:t>Compute </a:t>
            </a:r>
            <a:r>
              <a:rPr lang="en-US" sz="1050" dirty="0"/>
              <a:t>the mean squared error for the test samples, and print it out on the console</a:t>
            </a:r>
            <a:endParaRPr sz="1050" dirty="0"/>
          </a:p>
        </p:txBody>
      </p:sp>
      <p:sp>
        <p:nvSpPr>
          <p:cNvPr id="23" name="Google Shape;1904;p30"/>
          <p:cNvSpPr txBox="1">
            <a:spLocks noGrp="1"/>
          </p:cNvSpPr>
          <p:nvPr>
            <p:ph type="subTitle" idx="1"/>
          </p:nvPr>
        </p:nvSpPr>
        <p:spPr>
          <a:xfrm>
            <a:off x="6595007" y="3450474"/>
            <a:ext cx="1642212" cy="716280"/>
          </a:xfrm>
          <a:prstGeom prst="rect">
            <a:avLst/>
          </a:prstGeom>
        </p:spPr>
        <p:txBody>
          <a:bodyPr spcFirstLastPara="1" wrap="square" lIns="0" tIns="0" rIns="0" bIns="0" anchor="ctr" anchorCtr="0">
            <a:noAutofit/>
          </a:bodyPr>
          <a:lstStyle/>
          <a:p>
            <a:pPr marL="0" lvl="0" indent="0" algn="ctr"/>
            <a:r>
              <a:rPr lang="en-US" sz="1050" dirty="0"/>
              <a:t>Generate a plot to show the evolution of the training error and the validation error at each training epoch</a:t>
            </a:r>
            <a:endParaRPr sz="1050" dirty="0"/>
          </a:p>
        </p:txBody>
      </p:sp>
    </p:spTree>
    <p:extLst>
      <p:ext uri="{BB962C8B-B14F-4D97-AF65-F5344CB8AC3E}">
        <p14:creationId xmlns:p14="http://schemas.microsoft.com/office/powerpoint/2010/main" val="79606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p:txBody>
          <a:bodyPr/>
          <a:lstStyle/>
          <a:p>
            <a:pPr marL="127000" indent="0">
              <a:buNone/>
            </a:pPr>
            <a:endParaRPr lang="es-ES" dirty="0"/>
          </a:p>
        </p:txBody>
      </p:sp>
    </p:spTree>
    <p:extLst>
      <p:ext uri="{BB962C8B-B14F-4D97-AF65-F5344CB8AC3E}">
        <p14:creationId xmlns:p14="http://schemas.microsoft.com/office/powerpoint/2010/main" val="3587828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ERROR PLOTS</a:t>
            </a:r>
            <a:endParaRPr lang="es-ES" dirty="0"/>
          </a:p>
        </p:txBody>
      </p:sp>
      <p:sp>
        <p:nvSpPr>
          <p:cNvPr id="13" name="12 Marcador de texto"/>
          <p:cNvSpPr>
            <a:spLocks noGrp="1"/>
          </p:cNvSpPr>
          <p:nvPr>
            <p:ph type="body" idx="1"/>
          </p:nvPr>
        </p:nvSpPr>
        <p:spPr>
          <a:xfrm>
            <a:off x="720000" y="1655618"/>
            <a:ext cx="7704000" cy="413193"/>
          </a:xfrm>
        </p:spPr>
        <p:txBody>
          <a:bodyPr/>
          <a:lstStyle/>
          <a:p>
            <a:pPr marL="127000" indent="0">
              <a:buNone/>
            </a:pPr>
            <a:r>
              <a:rPr lang="es-ES" dirty="0" err="1" smtClean="0"/>
              <a:t>To</a:t>
            </a:r>
            <a:r>
              <a:rPr lang="es-ES" dirty="0" smtClean="0"/>
              <a:t> </a:t>
            </a:r>
            <a:r>
              <a:rPr lang="es-ES" dirty="0" err="1" smtClean="0"/>
              <a:t>check</a:t>
            </a:r>
            <a:r>
              <a:rPr lang="es-ES" dirty="0" smtClean="0"/>
              <a:t> </a:t>
            </a:r>
            <a:r>
              <a:rPr lang="es-ES" dirty="0" err="1" smtClean="0"/>
              <a:t>which</a:t>
            </a:r>
            <a:r>
              <a:rPr lang="es-ES" dirty="0" smtClean="0"/>
              <a:t> </a:t>
            </a:r>
            <a:r>
              <a:rPr lang="es-ES" dirty="0" err="1" smtClean="0"/>
              <a:t>is</a:t>
            </a:r>
            <a:r>
              <a:rPr lang="es-ES" dirty="0" smtClean="0"/>
              <a:t> </a:t>
            </a:r>
            <a:r>
              <a:rPr lang="es-ES" dirty="0" err="1" smtClean="0"/>
              <a:t>the</a:t>
            </a:r>
            <a:r>
              <a:rPr lang="es-ES" dirty="0" smtClean="0"/>
              <a:t> </a:t>
            </a:r>
            <a:r>
              <a:rPr lang="es-ES" dirty="0" err="1" smtClean="0"/>
              <a:t>best</a:t>
            </a:r>
            <a:r>
              <a:rPr lang="es-ES" dirty="0" smtClean="0"/>
              <a:t> </a:t>
            </a:r>
            <a:r>
              <a:rPr lang="es-ES" dirty="0" err="1" smtClean="0"/>
              <a:t>setting</a:t>
            </a:r>
            <a:r>
              <a:rPr lang="es-ES" dirty="0" smtClean="0"/>
              <a:t> </a:t>
            </a:r>
            <a:r>
              <a:rPr lang="es-ES" dirty="0" err="1" smtClean="0"/>
              <a:t>for</a:t>
            </a:r>
            <a:r>
              <a:rPr lang="es-ES" dirty="0" smtClean="0"/>
              <a:t> </a:t>
            </a:r>
            <a:r>
              <a:rPr lang="es-ES" dirty="0" err="1" smtClean="0"/>
              <a:t>the</a:t>
            </a:r>
            <a:r>
              <a:rPr lang="es-ES" dirty="0" smtClean="0"/>
              <a:t> neural </a:t>
            </a:r>
            <a:r>
              <a:rPr lang="es-ES" dirty="0" err="1" smtClean="0"/>
              <a:t>network</a:t>
            </a:r>
            <a:r>
              <a:rPr lang="es-ES" dirty="0" smtClean="0"/>
              <a:t>, </a:t>
            </a:r>
            <a:r>
              <a:rPr lang="es-ES" dirty="0" err="1" smtClean="0"/>
              <a:t>we</a:t>
            </a:r>
            <a:r>
              <a:rPr lang="es-ES" dirty="0" smtClean="0"/>
              <a:t> </a:t>
            </a:r>
            <a:r>
              <a:rPr lang="es-ES" dirty="0" err="1" smtClean="0"/>
              <a:t>have</a:t>
            </a:r>
            <a:r>
              <a:rPr lang="es-ES" dirty="0" smtClean="0"/>
              <a:t> done </a:t>
            </a:r>
            <a:r>
              <a:rPr lang="es-ES" dirty="0" err="1" smtClean="0"/>
              <a:t>several</a:t>
            </a:r>
            <a:r>
              <a:rPr lang="es-ES" dirty="0" smtClean="0"/>
              <a:t> error </a:t>
            </a:r>
            <a:r>
              <a:rPr lang="es-ES" dirty="0" err="1" smtClean="0"/>
              <a:t>plots</a:t>
            </a:r>
            <a:r>
              <a:rPr lang="es-ES" dirty="0" smtClean="0"/>
              <a:t>. </a:t>
            </a:r>
            <a:r>
              <a:rPr lang="es-ES" dirty="0" err="1" smtClean="0"/>
              <a:t>We</a:t>
            </a:r>
            <a:r>
              <a:rPr lang="es-ES" dirty="0" smtClean="0"/>
              <a:t> </a:t>
            </a:r>
            <a:r>
              <a:rPr lang="es-ES" dirty="0" err="1" smtClean="0"/>
              <a:t>have</a:t>
            </a:r>
            <a:r>
              <a:rPr lang="es-ES" dirty="0" smtClean="0"/>
              <a:t> </a:t>
            </a:r>
            <a:r>
              <a:rPr lang="es-ES" dirty="0" err="1" smtClean="0"/>
              <a:t>chosen</a:t>
            </a:r>
            <a:r>
              <a:rPr lang="es-ES" dirty="0" smtClean="0"/>
              <a:t> </a:t>
            </a:r>
            <a:r>
              <a:rPr lang="es-ES" dirty="0" err="1" smtClean="0"/>
              <a:t>between</a:t>
            </a:r>
            <a:r>
              <a:rPr lang="es-ES" dirty="0" smtClean="0"/>
              <a:t> </a:t>
            </a:r>
            <a:r>
              <a:rPr lang="es-ES" dirty="0" err="1" smtClean="0"/>
              <a:t>two</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a:t>
            </a:r>
          </a:p>
          <a:p>
            <a:pPr marL="127000" indent="0">
              <a:buNone/>
            </a:pPr>
            <a:endParaRPr lang="es-ES" dirty="0" smtClean="0"/>
          </a:p>
          <a:p>
            <a:pPr marL="127000" indent="0">
              <a:buNone/>
            </a:pPr>
            <a:r>
              <a:rPr lang="es-ES" dirty="0"/>
              <a:t>	</a:t>
            </a:r>
          </a:p>
        </p:txBody>
      </p:sp>
      <p:sp>
        <p:nvSpPr>
          <p:cNvPr id="2" name="1 Flecha derecha"/>
          <p:cNvSpPr/>
          <p:nvPr/>
        </p:nvSpPr>
        <p:spPr>
          <a:xfrm>
            <a:off x="1239982" y="2193502"/>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12 Marcador de texto"/>
          <p:cNvSpPr txBox="1">
            <a:spLocks/>
          </p:cNvSpPr>
          <p:nvPr/>
        </p:nvSpPr>
        <p:spPr>
          <a:xfrm>
            <a:off x="1752163" y="2211431"/>
            <a:ext cx="1905438"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sz="1800" dirty="0" err="1" smtClean="0">
                <a:latin typeface="Bebas Neue" charset="0"/>
              </a:rPr>
              <a:t>Activation</a:t>
            </a:r>
            <a:r>
              <a:rPr lang="es-ES" sz="1800" dirty="0" smtClean="0">
                <a:latin typeface="Bebas Neue" charset="0"/>
              </a:rPr>
              <a:t> LOGARITHM </a:t>
            </a:r>
          </a:p>
          <a:p>
            <a:pPr marL="127000" indent="0">
              <a:buFont typeface="Roboto"/>
              <a:buNone/>
            </a:pPr>
            <a:r>
              <a:rPr lang="es-ES" dirty="0" smtClean="0"/>
              <a:t>	</a:t>
            </a:r>
            <a:endParaRPr lang="es-ES" dirty="0"/>
          </a:p>
        </p:txBody>
      </p:sp>
      <p:sp>
        <p:nvSpPr>
          <p:cNvPr id="6" name="5 Flecha derecha"/>
          <p:cNvSpPr/>
          <p:nvPr/>
        </p:nvSpPr>
        <p:spPr>
          <a:xfrm>
            <a:off x="1239982" y="2616066"/>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2 Marcador de texto"/>
          <p:cNvSpPr txBox="1">
            <a:spLocks/>
          </p:cNvSpPr>
          <p:nvPr/>
        </p:nvSpPr>
        <p:spPr>
          <a:xfrm>
            <a:off x="1752163" y="2633995"/>
            <a:ext cx="1905438"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sz="1800" dirty="0" smtClean="0">
                <a:latin typeface="Bebas Neue" charset="0"/>
              </a:rPr>
              <a:t>ELLIOTT SYMMETRIC</a:t>
            </a:r>
          </a:p>
          <a:p>
            <a:pPr marL="127000" indent="0">
              <a:buFont typeface="Roboto"/>
              <a:buNone/>
            </a:pPr>
            <a:r>
              <a:rPr lang="es-ES" dirty="0" smtClean="0"/>
              <a:t>	</a:t>
            </a:r>
            <a:endParaRPr lang="es-ES" dirty="0"/>
          </a:p>
        </p:txBody>
      </p:sp>
      <p:sp>
        <p:nvSpPr>
          <p:cNvPr id="8" name="12 Marcador de texto"/>
          <p:cNvSpPr txBox="1">
            <a:spLocks/>
          </p:cNvSpPr>
          <p:nvPr/>
        </p:nvSpPr>
        <p:spPr>
          <a:xfrm>
            <a:off x="782345" y="3013363"/>
            <a:ext cx="7704000" cy="41319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dirty="0" err="1" smtClean="0"/>
              <a:t>After</a:t>
            </a:r>
            <a:r>
              <a:rPr lang="es-ES" dirty="0" smtClean="0"/>
              <a:t> </a:t>
            </a:r>
            <a:r>
              <a:rPr lang="es-ES" dirty="0" err="1" smtClean="0"/>
              <a:t>seeing</a:t>
            </a:r>
            <a:r>
              <a:rPr lang="es-ES" dirty="0" smtClean="0"/>
              <a:t> </a:t>
            </a:r>
            <a:r>
              <a:rPr lang="es-ES" dirty="0" err="1" smtClean="0"/>
              <a:t>all</a:t>
            </a:r>
            <a:r>
              <a:rPr lang="es-ES" dirty="0" smtClean="0"/>
              <a:t> </a:t>
            </a:r>
            <a:r>
              <a:rPr lang="es-ES" dirty="0" err="1" smtClean="0"/>
              <a:t>possible</a:t>
            </a:r>
            <a:r>
              <a:rPr lang="es-ES" dirty="0" smtClean="0"/>
              <a:t> </a:t>
            </a:r>
            <a:r>
              <a:rPr lang="es-ES" dirty="0" err="1" smtClean="0"/>
              <a:t>plots</a:t>
            </a:r>
            <a:r>
              <a:rPr lang="es-ES" dirty="0" smtClean="0"/>
              <a:t>, </a:t>
            </a:r>
            <a:r>
              <a:rPr lang="es-ES" dirty="0" err="1" smtClean="0"/>
              <a:t>we</a:t>
            </a:r>
            <a:r>
              <a:rPr lang="es-ES" dirty="0" smtClean="0"/>
              <a:t> </a:t>
            </a:r>
            <a:r>
              <a:rPr lang="es-ES" dirty="0" err="1" smtClean="0"/>
              <a:t>choose</a:t>
            </a:r>
            <a:r>
              <a:rPr lang="es-ES" dirty="0" smtClean="0"/>
              <a:t> </a:t>
            </a:r>
            <a:r>
              <a:rPr lang="es-ES" dirty="0" err="1" smtClean="0"/>
              <a:t>the</a:t>
            </a:r>
            <a:r>
              <a:rPr lang="es-ES" dirty="0" smtClean="0"/>
              <a:t> </a:t>
            </a:r>
            <a:r>
              <a:rPr lang="es-ES" dirty="0" err="1" smtClean="0"/>
              <a:t>one</a:t>
            </a:r>
            <a:r>
              <a:rPr lang="es-ES" dirty="0" smtClean="0"/>
              <a:t> </a:t>
            </a:r>
            <a:r>
              <a:rPr lang="es-ES" dirty="0" err="1" smtClean="0"/>
              <a:t>which</a:t>
            </a:r>
            <a:r>
              <a:rPr lang="es-ES" dirty="0"/>
              <a:t> </a:t>
            </a:r>
            <a:r>
              <a:rPr lang="es-ES" dirty="0" err="1" smtClean="0"/>
              <a:t>adapts</a:t>
            </a:r>
            <a:r>
              <a:rPr lang="es-ES" dirty="0" smtClean="0"/>
              <a:t> </a:t>
            </a:r>
            <a:r>
              <a:rPr lang="es-ES" dirty="0" err="1" smtClean="0"/>
              <a:t>better</a:t>
            </a:r>
            <a:r>
              <a:rPr lang="es-ES" dirty="0" smtClean="0"/>
              <a:t> </a:t>
            </a:r>
            <a:r>
              <a:rPr lang="es-ES" dirty="0" err="1" smtClean="0"/>
              <a:t>to</a:t>
            </a:r>
            <a:r>
              <a:rPr lang="es-ES" dirty="0" smtClean="0"/>
              <a:t> </a:t>
            </a:r>
            <a:r>
              <a:rPr lang="es-ES" dirty="0" err="1" smtClean="0"/>
              <a:t>our</a:t>
            </a:r>
            <a:r>
              <a:rPr lang="es-ES" dirty="0" smtClean="0"/>
              <a:t> </a:t>
            </a:r>
            <a:r>
              <a:rPr lang="es-ES" dirty="0" err="1" smtClean="0"/>
              <a:t>requirements</a:t>
            </a:r>
            <a:r>
              <a:rPr lang="es-ES" dirty="0" smtClean="0"/>
              <a:t>.</a:t>
            </a:r>
          </a:p>
          <a:p>
            <a:pPr marL="127000" indent="0">
              <a:buFont typeface="Roboto"/>
              <a:buNone/>
            </a:pPr>
            <a:endParaRPr lang="es-ES" dirty="0" smtClean="0"/>
          </a:p>
          <a:p>
            <a:pPr marL="127000" indent="0">
              <a:buFont typeface="Roboto"/>
              <a:buNone/>
            </a:pPr>
            <a:r>
              <a:rPr lang="es-ES" dirty="0" smtClean="0"/>
              <a:t>	</a:t>
            </a:r>
            <a:endParaRPr lang="es-ES" dirty="0"/>
          </a:p>
        </p:txBody>
      </p:sp>
    </p:spTree>
    <p:extLst>
      <p:ext uri="{BB962C8B-B14F-4D97-AF65-F5344CB8AC3E}">
        <p14:creationId xmlns:p14="http://schemas.microsoft.com/office/powerpoint/2010/main" val="4019915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logarithm</a:t>
            </a:r>
            <a:r>
              <a:rPr lang="es-ES" dirty="0" smtClean="0"/>
              <a:t/>
            </a:r>
            <a:br>
              <a:rPr lang="es-ES" dirty="0" smtClean="0"/>
            </a:br>
            <a:endParaRPr lang="es-E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60" y="846244"/>
            <a:ext cx="3202933" cy="184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847" y="846245"/>
            <a:ext cx="3250616" cy="184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35" y="2952137"/>
            <a:ext cx="3110784" cy="184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535" y="2952137"/>
            <a:ext cx="3333241" cy="184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099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smtClean="0"/>
              <a:t>ACTIVATION LOGARITHM</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36" y="872122"/>
            <a:ext cx="3432601" cy="1834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509" y="872122"/>
            <a:ext cx="3093637" cy="1839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371" y="2929519"/>
            <a:ext cx="3239238" cy="194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691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501</Words>
  <Application>Microsoft Office PowerPoint</Application>
  <PresentationFormat>Presentación en pantalla (16:9)</PresentationFormat>
  <Paragraphs>61</Paragraphs>
  <Slides>12</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Bebas Neue</vt:lpstr>
      <vt:lpstr>Roboto</vt:lpstr>
      <vt:lpstr>Computer Science Proposal by Slidesgo</vt:lpstr>
      <vt:lpstr>NEURAL NETWORKS PROJECT</vt:lpstr>
      <vt:lpstr>Introduction</vt:lpstr>
      <vt:lpstr>Encog Library</vt:lpstr>
      <vt:lpstr>PROJECT STEPS</vt:lpstr>
      <vt:lpstr>PROJECT STEPS</vt:lpstr>
      <vt:lpstr>Program code</vt:lpstr>
      <vt:lpstr>ERROR PLOTS</vt:lpstr>
      <vt:lpstr>Activation logarithm </vt:lpstr>
      <vt:lpstr>ACTIVATION LOGARITHM</vt:lpstr>
      <vt:lpstr>elliott symmetric</vt:lpstr>
      <vt:lpstr>elliott symmetric</vt:lpstr>
      <vt:lpstr>SELECTED PLOT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dc:creator>Javier Jordán Luque</dc:creator>
  <cp:lastModifiedBy>Usuario</cp:lastModifiedBy>
  <cp:revision>21</cp:revision>
  <dcterms:modified xsi:type="dcterms:W3CDTF">2022-04-28T10:27:01Z</dcterms:modified>
</cp:coreProperties>
</file>