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7"/>
  </p:notesMasterIdLst>
  <p:handoutMasterIdLst>
    <p:handoutMasterId r:id="rId18"/>
  </p:handoutMasterIdLst>
  <p:sldIdLst>
    <p:sldId id="267" r:id="rId6"/>
    <p:sldId id="270" r:id="rId7"/>
    <p:sldId id="273" r:id="rId8"/>
    <p:sldId id="258" r:id="rId9"/>
    <p:sldId id="269" r:id="rId10"/>
    <p:sldId id="259" r:id="rId11"/>
    <p:sldId id="274" r:id="rId12"/>
    <p:sldId id="268" r:id="rId13"/>
    <p:sldId id="271" r:id="rId14"/>
    <p:sldId id="272" r:id="rId15"/>
    <p:sldId id="257" r:id="rId16"/>
  </p:sldIdLst>
  <p:sldSz cx="12192000" cy="6858000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737" autoAdjust="0"/>
  </p:normalViewPr>
  <p:slideViewPr>
    <p:cSldViewPr snapToObjects="1" showGuides="1">
      <p:cViewPr>
        <p:scale>
          <a:sx n="100" d="100"/>
          <a:sy n="100" d="100"/>
        </p:scale>
        <p:origin x="58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589B28-D26E-44F4-8C62-FEE4AAED4A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FB27639-D1FE-4EB7-81D0-019FC18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E0961-0DBD-4F4A-99FD-421890AFC3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SG" sz="1600" dirty="0"/>
              <a:t>This text mining project is simply extracting the content from a PDF file and storing it in an excel/Database.</a:t>
            </a:r>
          </a:p>
          <a:p>
            <a:pPr algn="just">
              <a:lnSpc>
                <a:spcPct val="150000"/>
              </a:lnSpc>
            </a:pPr>
            <a:r>
              <a:rPr lang="en-SG" sz="1600" dirty="0"/>
              <a:t>Using PyPDF2, we are able to extract all the raw content in the PDF file in order to utilize </a:t>
            </a:r>
            <a:r>
              <a:rPr lang="en-SG" sz="1600" dirty="0" err="1"/>
              <a:t>RegEx</a:t>
            </a:r>
            <a:endParaRPr lang="en-SG" sz="1600" dirty="0"/>
          </a:p>
          <a:p>
            <a:pPr algn="just">
              <a:lnSpc>
                <a:spcPct val="150000"/>
              </a:lnSpc>
            </a:pPr>
            <a:r>
              <a:rPr lang="en-SG" sz="1600" dirty="0"/>
              <a:t>All the required content in the PDF file (Suppliers, Calibration Date, Serial Number, Calibration Expiration, Constant Voltage Accuracy table, Constant Current Accuracy table) are merged into a </a:t>
            </a:r>
            <a:r>
              <a:rPr lang="en-SG" sz="1600" dirty="0" err="1"/>
              <a:t>DataFrame</a:t>
            </a:r>
            <a:r>
              <a:rPr lang="en-SG" sz="1600" dirty="0"/>
              <a:t> using pandas and stored in a database. </a:t>
            </a:r>
          </a:p>
          <a:p>
            <a:pPr algn="just">
              <a:lnSpc>
                <a:spcPct val="150000"/>
              </a:lnSpc>
            </a:pPr>
            <a:endParaRPr lang="en-SG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76A51-83B5-4F90-8F6A-0F9F5CC9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F944A-C3C8-44EA-A70A-F614C4EA4E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BE2F0-7399-45D6-848A-7D21371868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7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58C3-9C3E-4A60-875E-56DF61F1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53A73-D9E3-4ECF-BF7D-F8759937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EBC56-FFEE-4F8A-B3BF-778F2FAA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A38409-2E67-40C2-933D-DAE5B0D3A3C3}"/>
              </a:ext>
            </a:extLst>
          </p:cNvPr>
          <p:cNvSpPr txBox="1">
            <a:spLocks/>
          </p:cNvSpPr>
          <p:nvPr/>
        </p:nvSpPr>
        <p:spPr>
          <a:xfrm>
            <a:off x="334800" y="1124744"/>
            <a:ext cx="11520000" cy="5257007"/>
          </a:xfrm>
          <a:prstGeom prst="rect">
            <a:avLst/>
          </a:prstGeom>
        </p:spPr>
        <p:txBody>
          <a:bodyPr/>
          <a:lstStyle>
            <a:lvl1pPr marL="252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756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3pPr>
            <a:lvl4pPr marL="1008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4pPr>
            <a:lvl5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5pPr>
            <a:lvl6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SG" kern="0" dirty="0"/>
          </a:p>
          <a:p>
            <a:pPr marL="0" indent="0">
              <a:buFont typeface="Arial" panose="020B0604020202020204" pitchFamily="34" charset="0"/>
              <a:buNone/>
            </a:pPr>
            <a:endParaRPr lang="en-SG" b="1" kern="0" dirty="0"/>
          </a:p>
          <a:p>
            <a:pPr marL="0" indent="0">
              <a:buFont typeface="Arial" panose="020B0604020202020204" pitchFamily="34" charset="0"/>
              <a:buNone/>
            </a:pPr>
            <a:endParaRPr lang="en-SG" b="1" kern="0" dirty="0"/>
          </a:p>
          <a:p>
            <a:pPr marL="0" indent="0">
              <a:buFont typeface="Arial" panose="020B0604020202020204" pitchFamily="34" charset="0"/>
              <a:buNone/>
            </a:pPr>
            <a:endParaRPr lang="en-SG" b="1" kern="0" dirty="0"/>
          </a:p>
          <a:p>
            <a:pPr marL="0" indent="0">
              <a:buFont typeface="Arial" panose="020B0604020202020204" pitchFamily="34" charset="0"/>
              <a:buNone/>
            </a:pPr>
            <a:endParaRPr lang="en-SG" b="1" kern="0" dirty="0"/>
          </a:p>
          <a:p>
            <a:pPr marL="0" indent="0">
              <a:buFont typeface="Arial" panose="020B0604020202020204" pitchFamily="34" charset="0"/>
              <a:buNone/>
            </a:pPr>
            <a:endParaRPr lang="en-SG" b="1" kern="0" dirty="0"/>
          </a:p>
          <a:p>
            <a:pPr marL="0" indent="0">
              <a:buFont typeface="Arial" panose="020B0604020202020204" pitchFamily="34" charset="0"/>
              <a:buNone/>
            </a:pPr>
            <a:endParaRPr lang="en-SG" b="1" kern="0" dirty="0"/>
          </a:p>
          <a:p>
            <a:pPr marL="0" indent="0">
              <a:buFont typeface="Arial" panose="020B0604020202020204" pitchFamily="34" charset="0"/>
              <a:buNone/>
            </a:pPr>
            <a:endParaRPr lang="en-SG" b="1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D3E440-CE75-4BF6-9771-49110BDD5F18}"/>
              </a:ext>
            </a:extLst>
          </p:cNvPr>
          <p:cNvSpPr txBox="1">
            <a:spLocks/>
          </p:cNvSpPr>
          <p:nvPr/>
        </p:nvSpPr>
        <p:spPr>
          <a:xfrm>
            <a:off x="487200" y="1160917"/>
            <a:ext cx="11520000" cy="5257007"/>
          </a:xfrm>
          <a:prstGeom prst="rect">
            <a:avLst/>
          </a:prstGeom>
        </p:spPr>
        <p:txBody>
          <a:bodyPr/>
          <a:lstStyle>
            <a:lvl1pPr marL="252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756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3pPr>
            <a:lvl4pPr marL="1008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4pPr>
            <a:lvl5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5pPr>
            <a:lvl6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Use Case</a:t>
            </a:r>
            <a:endParaRPr lang="en-GB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600" b="1" dirty="0"/>
              <a:t>Self Check Calibration Report (</a:t>
            </a:r>
            <a:r>
              <a:rPr lang="en-GB" sz="1600" b="1" dirty="0" err="1"/>
              <a:t>SeCart</a:t>
            </a:r>
            <a:r>
              <a:rPr lang="en-GB" sz="16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PSS RDA has over 200 lab equipment that requires annual calibration and Lab Managers need to track and review these calibration reports. However, manually reviewing these calibration reports take a long time.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Hence, </a:t>
            </a:r>
            <a:r>
              <a:rPr lang="en-GB" sz="1600" dirty="0" err="1"/>
              <a:t>SeCart</a:t>
            </a:r>
            <a:r>
              <a:rPr lang="en-GB" sz="1600" dirty="0"/>
              <a:t> is a AI solution developed with the purpose of: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Using </a:t>
            </a:r>
            <a:r>
              <a:rPr lang="en-GB" sz="1400" b="1" dirty="0"/>
              <a:t>AI text mining </a:t>
            </a:r>
            <a:r>
              <a:rPr lang="en-GB" sz="1400" dirty="0"/>
              <a:t>&amp; </a:t>
            </a:r>
            <a:r>
              <a:rPr lang="en-GB" sz="1400" b="1" dirty="0"/>
              <a:t>NLP techniques </a:t>
            </a:r>
            <a:r>
              <a:rPr lang="en-GB" sz="1400" dirty="0"/>
              <a:t>to read and extract all the calibration reports and store into database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Keep track of calibration status/date and be notified automatically for expiring certificates due for a recalibration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Predict equipment issue by checking and comparing historical data for recalibration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b="1" dirty="0"/>
              <a:t>Value of use case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Easier and faster generation of Certificates and Reports for audit purposes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Cost saving in terms of earlier prediction and plan equipment calibration downtime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Faster extraction and storing of report data into central database with the help of AI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Summary of Certificate and Report in user friendly web application for faster result analysis and feedback. 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0744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C97D-7C60-48E1-8D2E-90655AE6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40448-F328-487B-861B-F13BB98B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D61C7-0348-4132-A6D1-C5998B66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56E9CC-732C-4BC0-96D6-6C2FB31F685A}"/>
              </a:ext>
            </a:extLst>
          </p:cNvPr>
          <p:cNvSpPr txBox="1">
            <a:spLocks/>
          </p:cNvSpPr>
          <p:nvPr/>
        </p:nvSpPr>
        <p:spPr>
          <a:xfrm>
            <a:off x="335360" y="908720"/>
            <a:ext cx="11520000" cy="5257007"/>
          </a:xfrm>
          <a:prstGeom prst="rect">
            <a:avLst/>
          </a:prstGeom>
        </p:spPr>
        <p:txBody>
          <a:bodyPr/>
          <a:lstStyle>
            <a:lvl1pPr marL="252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756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3pPr>
            <a:lvl4pPr marL="1008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4pPr>
            <a:lvl5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5pPr>
            <a:lvl6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Objective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sz="1600" dirty="0"/>
              <a:t>Employ some of the basic text mining techniques that is utilized in </a:t>
            </a:r>
            <a:r>
              <a:rPr lang="en-GB" sz="1600" dirty="0" err="1"/>
              <a:t>SeCart</a:t>
            </a:r>
            <a:r>
              <a:rPr lang="en-GB" sz="1600" dirty="0"/>
              <a:t> to extract the content in the following PDF and store it in an excel/database (excluding AI and NLP techniques) </a:t>
            </a:r>
          </a:p>
          <a:p>
            <a:pPr>
              <a:lnSpc>
                <a:spcPct val="200000"/>
              </a:lnSpc>
            </a:pPr>
            <a:r>
              <a:rPr lang="en-GB" sz="1600" dirty="0"/>
              <a:t>Some of the commonly used techniques in </a:t>
            </a:r>
            <a:r>
              <a:rPr lang="en-GB" sz="1600" dirty="0" err="1"/>
              <a:t>SeCart</a:t>
            </a:r>
            <a:r>
              <a:rPr lang="en-GB" sz="1600" dirty="0"/>
              <a:t> are Regular Expression (</a:t>
            </a:r>
            <a:r>
              <a:rPr lang="en-GB" sz="1600" dirty="0" err="1"/>
              <a:t>RegEx</a:t>
            </a:r>
            <a:r>
              <a:rPr lang="en-GB" sz="1600" dirty="0"/>
              <a:t>) and Camelot.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517D-B358-47AD-9CE0-A44C59DF7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5" b="47457"/>
          <a:stretch/>
        </p:blipFill>
        <p:spPr>
          <a:xfrm>
            <a:off x="2541965" y="3212976"/>
            <a:ext cx="7108069" cy="31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Use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F07FEE-C59F-475C-BD53-DDF9A7E24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5418"/>
              </p:ext>
            </p:extLst>
          </p:nvPr>
        </p:nvGraphicFramePr>
        <p:xfrm>
          <a:off x="1128125" y="1484784"/>
          <a:ext cx="9361040" cy="30352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5827">
                  <a:extLst>
                    <a:ext uri="{9D8B030D-6E8A-4147-A177-3AD203B41FA5}">
                      <a16:colId xmlns:a16="http://schemas.microsoft.com/office/drawing/2014/main" val="4147033148"/>
                    </a:ext>
                  </a:extLst>
                </a:gridCol>
                <a:gridCol w="1454412">
                  <a:extLst>
                    <a:ext uri="{9D8B030D-6E8A-4147-A177-3AD203B41FA5}">
                      <a16:colId xmlns:a16="http://schemas.microsoft.com/office/drawing/2014/main" val="76042176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45096921"/>
                    </a:ext>
                  </a:extLst>
                </a:gridCol>
                <a:gridCol w="5976665">
                  <a:extLst>
                    <a:ext uri="{9D8B030D-6E8A-4147-A177-3AD203B41FA5}">
                      <a16:colId xmlns:a16="http://schemas.microsoft.com/office/drawing/2014/main" val="751283145"/>
                    </a:ext>
                  </a:extLst>
                </a:gridCol>
              </a:tblGrid>
              <a:tr h="422532">
                <a:tc>
                  <a:txBody>
                    <a:bodyPr/>
                    <a:lstStyle/>
                    <a:p>
                      <a:r>
                        <a:rPr lang="en-SG" sz="16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Description/Application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85836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PyPDF2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1.26.0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Allows to read, render or modify pdf documents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39202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2.2.1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 work with regex pattern -  specifies a set of strings that matches it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69769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Camelot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Extract table from pdf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05614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For data manipulation and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14073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3.8.2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For creating static, animated, and interactive visualizations in Python.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C6ED4-2520-406F-8269-559BA2309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000" y="1127779"/>
            <a:ext cx="11520000" cy="475193"/>
          </a:xfrm>
        </p:spPr>
        <p:txBody>
          <a:bodyPr/>
          <a:lstStyle/>
          <a:p>
            <a:r>
              <a:rPr lang="en-GB" sz="1400" dirty="0"/>
              <a:t> PyPDF2 is a library capable of extracting text, splitting, merging and cropping the pages of PDF files. It can also add custom data, viewing options, and passwords to PDF files. </a:t>
            </a:r>
          </a:p>
          <a:p>
            <a:endParaRPr lang="en-GB" sz="1400" dirty="0"/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600" b="1" dirty="0"/>
              <a:t> </a:t>
            </a:r>
          </a:p>
          <a:p>
            <a:pPr marL="0" indent="0">
              <a:buNone/>
            </a:pPr>
            <a:endParaRPr lang="en-GB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8765D6-C6DC-4EFC-81B6-F659052F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PyPDF2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5B0C2-9ED1-482B-A02E-C7A0610037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6A732-673C-4D5B-89A8-1272F54F44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D8F7C-30CA-40C5-88E4-2D869629D8AC}"/>
              </a:ext>
            </a:extLst>
          </p:cNvPr>
          <p:cNvSpPr/>
          <p:nvPr/>
        </p:nvSpPr>
        <p:spPr bwMode="auto">
          <a:xfrm>
            <a:off x="5112101" y="1542066"/>
            <a:ext cx="1036822" cy="28803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PyPDF2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AD08C1-6F34-4124-A624-DEF08BBBCEAC}"/>
              </a:ext>
            </a:extLst>
          </p:cNvPr>
          <p:cNvCxnSpPr>
            <a:cxnSpLocks/>
          </p:cNvCxnSpPr>
          <p:nvPr/>
        </p:nvCxnSpPr>
        <p:spPr>
          <a:xfrm>
            <a:off x="5614221" y="1858325"/>
            <a:ext cx="0" cy="346539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EDD736-60DF-4ECA-AD82-5903A3B60DC4}"/>
              </a:ext>
            </a:extLst>
          </p:cNvPr>
          <p:cNvSpPr/>
          <p:nvPr/>
        </p:nvSpPr>
        <p:spPr bwMode="auto">
          <a:xfrm>
            <a:off x="5070741" y="2211642"/>
            <a:ext cx="1119545" cy="28803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600" dirty="0">
                <a:solidFill>
                  <a:schemeClr val="bg1"/>
                </a:solidFill>
                <a:latin typeface="+mn-lt"/>
              </a:rPr>
              <a:t>Load PDF</a:t>
            </a: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B2C8077-C3DF-4547-A891-2DA30968BCBA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4434729" y="2599049"/>
            <a:ext cx="1295160" cy="1096411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BF2B6-C94D-4C4F-90E5-6D16834C2250}"/>
              </a:ext>
            </a:extLst>
          </p:cNvPr>
          <p:cNvSpPr/>
          <p:nvPr/>
        </p:nvSpPr>
        <p:spPr bwMode="auto">
          <a:xfrm>
            <a:off x="4109339" y="3862520"/>
            <a:ext cx="849523" cy="28803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600" dirty="0">
                <a:solidFill>
                  <a:schemeClr val="bg1"/>
                </a:solidFill>
                <a:latin typeface="+mn-lt"/>
              </a:rPr>
              <a:t>Read</a:t>
            </a: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92606-F9E2-4794-BADD-CBA30A0079AE}"/>
              </a:ext>
            </a:extLst>
          </p:cNvPr>
          <p:cNvSpPr/>
          <p:nvPr/>
        </p:nvSpPr>
        <p:spPr bwMode="auto">
          <a:xfrm>
            <a:off x="5246485" y="3862520"/>
            <a:ext cx="849515" cy="28803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Write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75250C3-3AC8-4A77-AB3F-9F90DEEE59B5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51411" y="2578777"/>
            <a:ext cx="1326626" cy="1168420"/>
          </a:xfrm>
          <a:prstGeom prst="bentConnector3">
            <a:avLst>
              <a:gd name="adj1" fmla="val 49167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7AB1FE6-58D2-4FFA-BBA4-5A9075D9AFF0}"/>
              </a:ext>
            </a:extLst>
          </p:cNvPr>
          <p:cNvSpPr/>
          <p:nvPr/>
        </p:nvSpPr>
        <p:spPr bwMode="auto">
          <a:xfrm>
            <a:off x="6374176" y="3862520"/>
            <a:ext cx="849515" cy="28803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SG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Merge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31935-3925-436F-8639-3EE40C21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783907"/>
            <a:ext cx="7602457" cy="165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547D2-3F1B-4F9C-B315-C4B0CF675DB4}"/>
              </a:ext>
            </a:extLst>
          </p:cNvPr>
          <p:cNvSpPr txBox="1"/>
          <p:nvPr/>
        </p:nvSpPr>
        <p:spPr bwMode="auto">
          <a:xfrm>
            <a:off x="335360" y="4294050"/>
            <a:ext cx="8661025" cy="26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1600" b="1" kern="0" baseline="0" dirty="0">
                <a:latin typeface="+mn-lt"/>
                <a:ea typeface="+mn-ea"/>
                <a:cs typeface="+mn-cs"/>
              </a:rPr>
              <a:t>Use Case: </a:t>
            </a:r>
            <a:r>
              <a:rPr lang="en-SG" sz="1600" kern="0" baseline="0" dirty="0">
                <a:latin typeface="+mn-lt"/>
                <a:ea typeface="+mn-ea"/>
                <a:cs typeface="+mn-cs"/>
              </a:rPr>
              <a:t>Extract all the content in the PDF in </a:t>
            </a:r>
            <a:r>
              <a:rPr lang="en-SG" sz="1600" kern="0" dirty="0">
                <a:latin typeface="+mn-lt"/>
              </a:rPr>
              <a:t>a</a:t>
            </a:r>
            <a:r>
              <a:rPr lang="en-SG" sz="1600" kern="0" baseline="0" dirty="0">
                <a:latin typeface="+mn-lt"/>
                <a:ea typeface="+mn-ea"/>
                <a:cs typeface="+mn-cs"/>
              </a:rPr>
              <a:t> raw format in </a:t>
            </a:r>
            <a:r>
              <a:rPr lang="en-SG" sz="1600" kern="0" dirty="0">
                <a:latin typeface="+mn-lt"/>
              </a:rPr>
              <a:t>order to process it using </a:t>
            </a:r>
            <a:r>
              <a:rPr lang="en-SG" sz="1600" kern="0" dirty="0" err="1">
                <a:latin typeface="+mn-lt"/>
              </a:rPr>
              <a:t>RegEx</a:t>
            </a:r>
            <a:r>
              <a:rPr lang="en-SG" sz="1600" kern="0" baseline="0" dirty="0"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84E7D9-EC75-4AF0-B883-76DBB70523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630514" y="2499674"/>
            <a:ext cx="1" cy="1295161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4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0B38-ED9A-4688-A544-CA41460ADE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124744"/>
            <a:ext cx="11520000" cy="5257007"/>
          </a:xfrm>
        </p:spPr>
        <p:txBody>
          <a:bodyPr/>
          <a:lstStyle/>
          <a:p>
            <a:r>
              <a:rPr lang="en-GB" sz="1400" dirty="0"/>
              <a:t>A Regular Expression (</a:t>
            </a:r>
            <a:r>
              <a:rPr lang="en-GB" sz="1400" dirty="0" err="1"/>
              <a:t>RegEx</a:t>
            </a:r>
            <a:r>
              <a:rPr lang="en-GB" sz="1400" dirty="0"/>
              <a:t> for short) is a syntax that allows you to match strings with specific pattern.</a:t>
            </a:r>
          </a:p>
          <a:p>
            <a:pPr marL="0" indent="0">
              <a:buNone/>
            </a:pPr>
            <a:r>
              <a:rPr lang="en-SG" sz="1400" b="1" dirty="0"/>
              <a:t>Quantifiers/Metacharacters in Regex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endParaRPr lang="en-SG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4BCAE5-C786-4B33-ADE4-F263ED0B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38279"/>
              </p:ext>
            </p:extLst>
          </p:nvPr>
        </p:nvGraphicFramePr>
        <p:xfrm>
          <a:off x="119336" y="1692475"/>
          <a:ext cx="5260682" cy="22682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415">
                  <a:extLst>
                    <a:ext uri="{9D8B030D-6E8A-4147-A177-3AD203B41FA5}">
                      <a16:colId xmlns:a16="http://schemas.microsoft.com/office/drawing/2014/main" val="2202044344"/>
                    </a:ext>
                  </a:extLst>
                </a:gridCol>
                <a:gridCol w="4037267">
                  <a:extLst>
                    <a:ext uri="{9D8B030D-6E8A-4147-A177-3AD203B41FA5}">
                      <a16:colId xmlns:a16="http://schemas.microsoft.com/office/drawing/2014/main" val="29251475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SG" sz="12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0896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[0 – 9] </a:t>
                      </a:r>
                      <a:r>
                        <a:rPr lang="en-SG" sz="1200" dirty="0"/>
                        <a:t>OR </a:t>
                      </a:r>
                      <a:r>
                        <a:rPr lang="en-SG" sz="1200" b="1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Any numbers from 0 to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1129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[^</a:t>
                      </a:r>
                      <a:r>
                        <a:rPr lang="en-SG" sz="1200" b="1" dirty="0" err="1"/>
                        <a:t>abc</a:t>
                      </a:r>
                      <a:r>
                        <a:rPr lang="en-SG" sz="1200" b="1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Any character except a, b and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1034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[A – Za – 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Any alphabets A to Z or a to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262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sz="1200" b="1" dirty="0"/>
                        <a:t>.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Any characters or special characters except new line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79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Any characters A to Z, a to z, 0 to 9 including underscore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4117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Whitespace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913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B2C781-BD4B-4314-ABE8-0D0672837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70157"/>
              </p:ext>
            </p:extLst>
          </p:nvPr>
        </p:nvGraphicFramePr>
        <p:xfrm>
          <a:off x="119336" y="4031399"/>
          <a:ext cx="5260682" cy="22682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68440">
                  <a:extLst>
                    <a:ext uri="{9D8B030D-6E8A-4147-A177-3AD203B41FA5}">
                      <a16:colId xmlns:a16="http://schemas.microsoft.com/office/drawing/2014/main" val="2202044344"/>
                    </a:ext>
                  </a:extLst>
                </a:gridCol>
                <a:gridCol w="3792242">
                  <a:extLst>
                    <a:ext uri="{9D8B030D-6E8A-4147-A177-3AD203B41FA5}">
                      <a16:colId xmlns:a16="http://schemas.microsoft.com/office/drawing/2014/main" val="29251475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SG" sz="1200" dirty="0"/>
                        <a:t>Types of 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0896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             ]?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Occurs 0 or 1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1129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             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Occurs 1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1034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             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Occurs 0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262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             ]{n}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Occurs “n” number of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9007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             ]{n,}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Occurs “n”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79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SG" sz="1200" b="1" dirty="0"/>
                        <a:t>[             ]{</a:t>
                      </a:r>
                      <a:r>
                        <a:rPr lang="en-SG" sz="1200" b="1" dirty="0" err="1"/>
                        <a:t>y,z</a:t>
                      </a:r>
                      <a:r>
                        <a:rPr lang="en-SG" sz="1200" b="1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Occurs at least “y” times but less than “z”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429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A4E903-7B65-4FEE-8387-6F554D81E325}"/>
              </a:ext>
            </a:extLst>
          </p:cNvPr>
          <p:cNvSpPr txBox="1"/>
          <p:nvPr/>
        </p:nvSpPr>
        <p:spPr bwMode="auto">
          <a:xfrm>
            <a:off x="5740618" y="1413351"/>
            <a:ext cx="806311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b="1" kern="0" baseline="0" dirty="0">
                <a:latin typeface="+mn-lt"/>
                <a:ea typeface="+mn-ea"/>
                <a:cs typeface="+mn-cs"/>
              </a:rPr>
              <a:t>Use Case</a:t>
            </a:r>
            <a:endParaRPr lang="en-SG" b="1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3454F0-D870-47D6-8B4D-C28561687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27" y="1692475"/>
            <a:ext cx="6656422" cy="46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E19EE0-9322-4A79-8F61-40613AFC0F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SG" sz="1600" dirty="0"/>
              <a:t>The following expression is used to extract text from the PDF: </a:t>
            </a:r>
            <a:r>
              <a:rPr lang="en-SG" sz="1600" b="1" dirty="0" err="1"/>
              <a:t>re.search</a:t>
            </a:r>
            <a:r>
              <a:rPr lang="en-SG" sz="1600" b="1" dirty="0"/>
              <a:t>( </a:t>
            </a:r>
            <a:r>
              <a:rPr lang="en-SG" sz="1600" b="1" i="1" dirty="0"/>
              <a:t>“syntax”, “pdf content” </a:t>
            </a:r>
            <a:r>
              <a:rPr lang="en-SG" sz="1600" b="1" dirty="0"/>
              <a:t>).group(1)</a:t>
            </a:r>
          </a:p>
          <a:p>
            <a:pPr lvl="1" algn="just">
              <a:lnSpc>
                <a:spcPct val="150000"/>
              </a:lnSpc>
            </a:pPr>
            <a:r>
              <a:rPr lang="en-SG" dirty="0"/>
              <a:t>The syntax </a:t>
            </a:r>
            <a:r>
              <a:rPr lang="en-SG" b="1" dirty="0"/>
              <a:t>“ .* ” </a:t>
            </a:r>
            <a:r>
              <a:rPr lang="en-SG" dirty="0"/>
              <a:t>is used to extract all non-tabulated text in the PDF </a:t>
            </a:r>
            <a:r>
              <a:rPr lang="en-SG" dirty="0" err="1"/>
              <a:t>i.e</a:t>
            </a:r>
            <a:r>
              <a:rPr lang="en-SG" dirty="0"/>
              <a:t> </a:t>
            </a:r>
            <a:r>
              <a:rPr lang="en-SG" b="1" dirty="0"/>
              <a:t>Supplier</a:t>
            </a:r>
            <a:r>
              <a:rPr lang="en-SG" dirty="0"/>
              <a:t>, </a:t>
            </a:r>
            <a:r>
              <a:rPr lang="en-SG" b="1" dirty="0"/>
              <a:t>Calibration Date</a:t>
            </a:r>
            <a:r>
              <a:rPr lang="en-SG" dirty="0"/>
              <a:t>, </a:t>
            </a:r>
            <a:r>
              <a:rPr lang="en-SG" b="1" dirty="0"/>
              <a:t>Serial Number</a:t>
            </a:r>
            <a:r>
              <a:rPr lang="en-SG" dirty="0"/>
              <a:t>, </a:t>
            </a:r>
            <a:r>
              <a:rPr lang="en-SG" b="1" dirty="0"/>
              <a:t>Calibration Expiration</a:t>
            </a:r>
            <a:r>
              <a:rPr lang="en-SG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SG" dirty="0"/>
              <a:t>The “group(1)” </a:t>
            </a:r>
            <a:r>
              <a:rPr lang="en-GB" dirty="0"/>
              <a:t>represents the first parenthesised subgroup that will be extracted, which in this case </a:t>
            </a:r>
            <a:r>
              <a:rPr lang="en-GB" dirty="0" err="1"/>
              <a:t>e.g</a:t>
            </a:r>
            <a:r>
              <a:rPr lang="en-GB" dirty="0"/>
              <a:t>  </a:t>
            </a:r>
            <a:r>
              <a:rPr lang="en-GB" b="1" dirty="0"/>
              <a:t>r 'Suppliers: \n</a:t>
            </a:r>
            <a:r>
              <a:rPr lang="en-GB" b="1" dirty="0">
                <a:solidFill>
                  <a:srgbClr val="0A8276"/>
                </a:solidFill>
              </a:rPr>
              <a:t>(.*)</a:t>
            </a:r>
            <a:r>
              <a:rPr lang="en-GB" b="1" dirty="0"/>
              <a:t>’, </a:t>
            </a:r>
            <a:r>
              <a:rPr lang="en-GB" dirty="0"/>
              <a:t>it will show what’s extracted from the syntax (.*) only. 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F3BFD-CC48-44C8-830A-0CDF4DDC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Regular Expression (</a:t>
            </a:r>
            <a:r>
              <a:rPr lang="en-SG" dirty="0" err="1"/>
              <a:t>RegEx</a:t>
            </a:r>
            <a:r>
              <a:rPr lang="en-SG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37EF2-D455-4CEC-A324-3C6AE8116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25536-2707-4E4C-A682-8886FB9718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A5A31-263B-4871-AF35-64C182F19D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0027" y="1052736"/>
            <a:ext cx="11520000" cy="5113337"/>
          </a:xfrm>
        </p:spPr>
        <p:txBody>
          <a:bodyPr/>
          <a:lstStyle/>
          <a:p>
            <a:r>
              <a:rPr lang="en-GB" sz="1400" dirty="0"/>
              <a:t>Camelot is a library that helps to extract the </a:t>
            </a:r>
            <a:r>
              <a:rPr lang="en-GB" sz="1400" b="1" dirty="0"/>
              <a:t>Constant Voltage Accuracy </a:t>
            </a:r>
            <a:r>
              <a:rPr lang="en-GB" sz="1400" dirty="0"/>
              <a:t>table and </a:t>
            </a:r>
            <a:r>
              <a:rPr lang="en-GB" sz="1400" b="1" dirty="0"/>
              <a:t>Constant Current Accuracy </a:t>
            </a:r>
            <a:r>
              <a:rPr lang="en-GB" sz="1400" dirty="0"/>
              <a:t>table from PDF.</a:t>
            </a:r>
          </a:p>
          <a:p>
            <a:r>
              <a:rPr lang="en-GB" sz="1400" dirty="0"/>
              <a:t>The </a:t>
            </a:r>
            <a:r>
              <a:rPr lang="en-GB" sz="1400" b="1" dirty="0"/>
              <a:t>plot () </a:t>
            </a:r>
            <a:r>
              <a:rPr lang="en-GB" sz="1400" dirty="0"/>
              <a:t>method can be used to generate a matplotlib plot of various elements that were detected on the pdf page while processing. </a:t>
            </a:r>
          </a:p>
          <a:p>
            <a:r>
              <a:rPr lang="en-GB" sz="1400" dirty="0"/>
              <a:t>Using the plot generated and tweaking different configuration parameters to select table areas, column separators and debug bad table outputs</a:t>
            </a:r>
          </a:p>
          <a:p>
            <a:pPr marL="0" indent="0">
              <a:buNone/>
            </a:pPr>
            <a:r>
              <a:rPr lang="en-GB" sz="1400" b="1" dirty="0"/>
              <a:t>Use case:</a:t>
            </a:r>
          </a:p>
          <a:p>
            <a:endParaRPr lang="en-GB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8AB2C-9F0D-4F48-8B23-DF2E0450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Camelot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C8C67-E042-4CB3-822C-B0BFEF44B4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50697-39F6-42A2-8AEF-95C10557E9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8694D-4D2C-481F-995D-566B16B4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73" y="2236424"/>
            <a:ext cx="4449142" cy="4248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C8C47-8973-4D53-A0DE-AAF807A1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162727"/>
            <a:ext cx="4176464" cy="3395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C47CF-C38D-493F-AF7F-EE7F078DE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665715"/>
            <a:ext cx="6308807" cy="474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E7B15A-3926-4986-BD79-9AA0C39CC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88" y="2057743"/>
            <a:ext cx="6309204" cy="54598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99B41F3-0A81-4513-AF4F-E3D5545F3491}"/>
              </a:ext>
            </a:extLst>
          </p:cNvPr>
          <p:cNvSpPr/>
          <p:nvPr/>
        </p:nvSpPr>
        <p:spPr bwMode="auto">
          <a:xfrm>
            <a:off x="341973" y="3202044"/>
            <a:ext cx="137403" cy="154948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46ED10-17D7-40C6-AE99-E9601C38EC5E}"/>
              </a:ext>
            </a:extLst>
          </p:cNvPr>
          <p:cNvSpPr/>
          <p:nvPr/>
        </p:nvSpPr>
        <p:spPr bwMode="auto">
          <a:xfrm>
            <a:off x="4653028" y="3531930"/>
            <a:ext cx="137403" cy="154948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2F2AA8-6B56-4E95-94E9-4D4B292563F4}"/>
              </a:ext>
            </a:extLst>
          </p:cNvPr>
          <p:cNvCxnSpPr/>
          <p:nvPr/>
        </p:nvCxnSpPr>
        <p:spPr>
          <a:xfrm flipH="1" flipV="1">
            <a:off x="10632504" y="3068960"/>
            <a:ext cx="72008" cy="108012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49606B-71B0-46D0-B44A-974F01403F9E}"/>
              </a:ext>
            </a:extLst>
          </p:cNvPr>
          <p:cNvSpPr txBox="1"/>
          <p:nvPr/>
        </p:nvSpPr>
        <p:spPr bwMode="auto">
          <a:xfrm>
            <a:off x="9742765" y="4199478"/>
            <a:ext cx="2139324" cy="35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1000" kern="0" dirty="0">
                <a:latin typeface="+mn-lt"/>
              </a:rPr>
              <a:t>Coordinate of 2 corners of the table circled in red (x1, y1, x2, y2)</a:t>
            </a:r>
            <a:endParaRPr lang="en-SG" sz="1000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5885E1-6D81-4686-8676-8BA15785362B}"/>
              </a:ext>
            </a:extLst>
          </p:cNvPr>
          <p:cNvCxnSpPr/>
          <p:nvPr/>
        </p:nvCxnSpPr>
        <p:spPr>
          <a:xfrm>
            <a:off x="5915981" y="4185116"/>
            <a:ext cx="684075" cy="0"/>
          </a:xfrm>
          <a:prstGeom prst="line">
            <a:avLst/>
          </a:prstGeom>
          <a:ln w="9525">
            <a:solidFill>
              <a:srgbClr val="6CB4A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500835-86AA-4701-A2E9-FFD243EAED07}"/>
              </a:ext>
            </a:extLst>
          </p:cNvPr>
          <p:cNvCxnSpPr>
            <a:cxnSpLocks/>
          </p:cNvCxnSpPr>
          <p:nvPr/>
        </p:nvCxnSpPr>
        <p:spPr>
          <a:xfrm>
            <a:off x="5915981" y="4437112"/>
            <a:ext cx="3564395" cy="0"/>
          </a:xfrm>
          <a:prstGeom prst="line">
            <a:avLst/>
          </a:prstGeom>
          <a:ln w="9525">
            <a:solidFill>
              <a:srgbClr val="6CB4A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2735F9-737D-4732-9F36-0D1920FA8C73}"/>
              </a:ext>
            </a:extLst>
          </p:cNvPr>
          <p:cNvCxnSpPr>
            <a:cxnSpLocks/>
          </p:cNvCxnSpPr>
          <p:nvPr/>
        </p:nvCxnSpPr>
        <p:spPr>
          <a:xfrm flipV="1">
            <a:off x="6023992" y="3202044"/>
            <a:ext cx="0" cy="3179284"/>
          </a:xfrm>
          <a:prstGeom prst="line">
            <a:avLst/>
          </a:prstGeom>
          <a:ln w="9525">
            <a:solidFill>
              <a:srgbClr val="6CB4A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43EEE4-ADF3-4B9D-B9EB-E2EB691CCD36}"/>
              </a:ext>
            </a:extLst>
          </p:cNvPr>
          <p:cNvCxnSpPr>
            <a:cxnSpLocks/>
          </p:cNvCxnSpPr>
          <p:nvPr/>
        </p:nvCxnSpPr>
        <p:spPr>
          <a:xfrm flipV="1">
            <a:off x="9372365" y="3202044"/>
            <a:ext cx="0" cy="3241268"/>
          </a:xfrm>
          <a:prstGeom prst="line">
            <a:avLst/>
          </a:prstGeom>
          <a:ln w="9525">
            <a:solidFill>
              <a:srgbClr val="6CB4A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05239899-2535-4EA7-9856-D5FB3EB6F2BD}"/>
              </a:ext>
            </a:extLst>
          </p:cNvPr>
          <p:cNvSpPr/>
          <p:nvPr/>
        </p:nvSpPr>
        <p:spPr bwMode="auto">
          <a:xfrm>
            <a:off x="5951984" y="4113108"/>
            <a:ext cx="144011" cy="144016"/>
          </a:xfrm>
          <a:prstGeom prst="mathMultiply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E128932A-C99B-4A1B-9A59-309FA9AFE4F5}"/>
              </a:ext>
            </a:extLst>
          </p:cNvPr>
          <p:cNvSpPr/>
          <p:nvPr/>
        </p:nvSpPr>
        <p:spPr bwMode="auto">
          <a:xfrm>
            <a:off x="9296170" y="4365104"/>
            <a:ext cx="144011" cy="144016"/>
          </a:xfrm>
          <a:prstGeom prst="mathMultiply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6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AFE5E-66AF-4955-A846-58DAF377B5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sz="1400" dirty="0"/>
              <a:t>All required content are extracted successfully from the PDF file in the form of a merged </a:t>
            </a:r>
            <a:r>
              <a:rPr lang="en-SG" sz="1400" dirty="0" err="1"/>
              <a:t>DataFrame</a:t>
            </a:r>
            <a:r>
              <a:rPr lang="en-SG" sz="1400" dirty="0"/>
              <a:t> using pandas and stored in MySQL database. </a:t>
            </a:r>
          </a:p>
          <a:p>
            <a:pPr algn="just">
              <a:lnSpc>
                <a:spcPct val="150000"/>
              </a:lnSpc>
            </a:pPr>
            <a:endParaRPr lang="en-SG" b="1" dirty="0"/>
          </a:p>
          <a:p>
            <a:endParaRPr lang="en-SG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576BA-ECD0-4195-A6CE-D36B6696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Result/Validation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F852B-B2E2-447C-8599-27F64A8F4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45617-1372-4DDF-A60D-9F6643FF3A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975AC-4BD8-4253-B3EF-C249EB876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3"/>
          <a:stretch/>
        </p:blipFill>
        <p:spPr>
          <a:xfrm>
            <a:off x="1271464" y="2563406"/>
            <a:ext cx="9777214" cy="3951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AFD86-F5DB-4EB6-A0BE-31347918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96" y="1725155"/>
            <a:ext cx="7272808" cy="815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6CEE2B-7F5F-4BFC-AA33-A61C25F9F872}"/>
              </a:ext>
            </a:extLst>
          </p:cNvPr>
          <p:cNvSpPr/>
          <p:nvPr/>
        </p:nvSpPr>
        <p:spPr bwMode="auto">
          <a:xfrm>
            <a:off x="3503712" y="4797152"/>
            <a:ext cx="6120680" cy="4320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544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D299A1D5-F553-4264-9022-E0136C61CE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a709603d-609a-478b-a91d-3c5e984c0e79"/>
    <ds:schemaRef ds:uri="6ef45842-284e-44e4-b2db-1749e7948b44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5248</TotalTime>
  <Words>864</Words>
  <Application>Microsoft Office PowerPoint</Application>
  <PresentationFormat>Widescreen</PresentationFormat>
  <Paragraphs>126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Unicode MS</vt:lpstr>
      <vt:lpstr>Arial</vt:lpstr>
      <vt:lpstr>Verdana</vt:lpstr>
      <vt:lpstr>Infineon 16:9</vt:lpstr>
      <vt:lpstr>Text Mining</vt:lpstr>
      <vt:lpstr>Background </vt:lpstr>
      <vt:lpstr>Background</vt:lpstr>
      <vt:lpstr>Python Library Use Case</vt:lpstr>
      <vt:lpstr>PyPDF2</vt:lpstr>
      <vt:lpstr>Regular Expression (RegEx)</vt:lpstr>
      <vt:lpstr>Regular Expression (RegEx)</vt:lpstr>
      <vt:lpstr>Camelot</vt:lpstr>
      <vt:lpstr>Result/Validation</vt:lpstr>
      <vt:lpstr>Summary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Lin Zhanquan (IFAP DC ATV SPM MC ETCL IE / EE)</dc:creator>
  <cp:lastModifiedBy>Lin Zhanquan (IFAP DC ATV SPM MC ETCL IE / EE)</cp:lastModifiedBy>
  <cp:revision>71</cp:revision>
  <dcterms:created xsi:type="dcterms:W3CDTF">2024-01-04T07:41:39Z</dcterms:created>
  <dcterms:modified xsi:type="dcterms:W3CDTF">2024-01-19T07:54:56Z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