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8" r:id="rId9"/>
    <p:sldId id="263" r:id="rId10"/>
    <p:sldId id="264" r:id="rId11"/>
    <p:sldId id="274" r:id="rId12"/>
    <p:sldId id="269" r:id="rId13"/>
    <p:sldId id="265" r:id="rId14"/>
    <p:sldId id="266" r:id="rId15"/>
    <p:sldId id="267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0D472-BC12-472E-A406-4CF980A4F42E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D3683-9369-4171-B7B1-190BEF5217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7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3683-9369-4171-B7B1-190BEF52177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30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3683-9369-4171-B7B1-190BEF52177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37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3683-9369-4171-B7B1-190BEF52177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870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3683-9369-4171-B7B1-190BEF52177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322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3683-9369-4171-B7B1-190BEF52177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73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932B05-7B04-4808-AB1B-9BDC6AD4AC1B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510406C-E3DE-4D16-BFDC-47F86EF76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47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2B05-7B04-4808-AB1B-9BDC6AD4AC1B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406C-E3DE-4D16-BFDC-47F86EF76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25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932B05-7B04-4808-AB1B-9BDC6AD4AC1B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510406C-E3DE-4D16-BFDC-47F86EF76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02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2B05-7B04-4808-AB1B-9BDC6AD4AC1B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510406C-E3DE-4D16-BFDC-47F86EF76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76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932B05-7B04-4808-AB1B-9BDC6AD4AC1B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510406C-E3DE-4D16-BFDC-47F86EF76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22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2B05-7B04-4808-AB1B-9BDC6AD4AC1B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406C-E3DE-4D16-BFDC-47F86EF76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81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2B05-7B04-4808-AB1B-9BDC6AD4AC1B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406C-E3DE-4D16-BFDC-47F86EF76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53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2B05-7B04-4808-AB1B-9BDC6AD4AC1B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406C-E3DE-4D16-BFDC-47F86EF76A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4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2B05-7B04-4808-AB1B-9BDC6AD4AC1B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406C-E3DE-4D16-BFDC-47F86EF76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01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932B05-7B04-4808-AB1B-9BDC6AD4AC1B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510406C-E3DE-4D16-BFDC-47F86EF76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4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2B05-7B04-4808-AB1B-9BDC6AD4AC1B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406C-E3DE-4D16-BFDC-47F86EF76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55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A932B05-7B04-4808-AB1B-9BDC6AD4AC1B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510406C-E3DE-4D16-BFDC-47F86EF76A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255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610.com/article/1306780.htm" TargetMode="External"/><Relationship Id="rId2" Type="http://schemas.openxmlformats.org/officeDocument/2006/relationships/hyperlink" Target="https://zh.wikipedia.org/wiki/%E7%BA%BF%E6%80%A7%E4%BB%A3%E6%95%B0#.E5.90.91.E9.87.8F.E7.A9.BA.E9.97.B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%E5%90%91%E9%87%8F%E7%A9%BA%E9%97%B4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cipy.org/doc/numpy/reference/generated/numpy.random.randint.html" TargetMode="External"/><Relationship Id="rId3" Type="http://schemas.openxmlformats.org/officeDocument/2006/relationships/hyperlink" Target="http://ccckmit.wikidot.com/la:vector" TargetMode="External"/><Relationship Id="rId7" Type="http://schemas.openxmlformats.org/officeDocument/2006/relationships/hyperlink" Target="http://jingyan.baidu.com/article/f54ae2fc2704a71e92b849e4.html" TargetMode="External"/><Relationship Id="rId12" Type="http://schemas.openxmlformats.org/officeDocument/2006/relationships/hyperlink" Target="https://books.google.com.tw/books?id=PqWZDQAAQBAJ&amp;pg=SA14-PA8&amp;lpg=SA14-PA8&amp;dq=numpy+%E7%9F%A9%E9%99%A3%E7%B9%AA%E5%9C%96&amp;source=bl&amp;ots=UQ35tQU9r9&amp;sig=Py5RWGefOmJe2Wv4cNpcDTgHyu0&amp;hl=zh-TW&amp;sa=X&amp;ved=0ahUKEwilzfiy2unSAhUMhrwKHRA5A2A4ChDoAQghMAE#v=onepage&amp;q=numpy%20%E7%9F%A9%E9%99%A3%E7%B9%AA%E5%9C%96&amp;f=false" TargetMode="External"/><Relationship Id="rId2" Type="http://schemas.openxmlformats.org/officeDocument/2006/relationships/hyperlink" Target="https://zh.wikipedia.org/wiki/Num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zh-tw/%E5%8F%8D%E9%A4%98%E5%BC%A6" TargetMode="External"/><Relationship Id="rId11" Type="http://schemas.openxmlformats.org/officeDocument/2006/relationships/hyperlink" Target="https://read01.com/MmdEMN.html" TargetMode="External"/><Relationship Id="rId5" Type="http://schemas.openxmlformats.org/officeDocument/2006/relationships/hyperlink" Target="http://web.cc.ntnu.edu.tw/~495401013/lecture3.html" TargetMode="External"/><Relationship Id="rId10" Type="http://schemas.openxmlformats.org/officeDocument/2006/relationships/hyperlink" Target="https://puremonkey2010.blogspot.tw/2012/07/numpy.html" TargetMode="External"/><Relationship Id="rId4" Type="http://schemas.openxmlformats.org/officeDocument/2006/relationships/hyperlink" Target="http://learning.sohu.com/20161220/n476463019.shtml" TargetMode="External"/><Relationship Id="rId9" Type="http://schemas.openxmlformats.org/officeDocument/2006/relationships/hyperlink" Target="https://github.com/tomlinNTUB/Python/blob/master/03%20numpy.ndarray%E7%9A%84%E9%81%8B%E7%AE%97.m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581194" y="752418"/>
            <a:ext cx="10993549" cy="1475013"/>
          </a:xfrm>
        </p:spPr>
        <p:txBody>
          <a:bodyPr/>
          <a:lstStyle/>
          <a:p>
            <a:pPr algn="ctr"/>
            <a:r>
              <a:rPr lang="en-US" altLang="zh-TW" dirty="0" smtClean="0"/>
              <a:t>CH4</a:t>
            </a:r>
            <a:r>
              <a:rPr lang="zh-TW" altLang="en-US" dirty="0"/>
              <a:t> </a:t>
            </a:r>
            <a:r>
              <a:rPr lang="zh-TW" altLang="en-US" dirty="0" smtClean="0"/>
              <a:t> 線性代數</a:t>
            </a:r>
            <a:r>
              <a:rPr lang="en-US" altLang="zh-TW" dirty="0"/>
              <a:t>(</a:t>
            </a:r>
            <a:r>
              <a:rPr lang="en-US" altLang="zh-TW" cap="none" dirty="0"/>
              <a:t>linear algebra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581194" y="2452641"/>
            <a:ext cx="2713799" cy="590321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b="1" smtClean="0"/>
              <a:t>四資管三甲 </a:t>
            </a:r>
            <a:r>
              <a:rPr lang="en-US" altLang="zh-TW" b="1" smtClean="0"/>
              <a:t>40341112 </a:t>
            </a:r>
            <a:r>
              <a:rPr lang="zh-TW" altLang="en-US" b="1" smtClean="0"/>
              <a:t>程佩璇</a:t>
            </a:r>
            <a:endParaRPr lang="en-US" altLang="zh-TW" b="1" smtClean="0"/>
          </a:p>
          <a:p>
            <a:r>
              <a:rPr lang="zh-TW" altLang="en-US" b="1" smtClean="0"/>
              <a:t>四資管三甲 </a:t>
            </a:r>
            <a:r>
              <a:rPr lang="en-US" altLang="zh-TW" b="1" smtClean="0"/>
              <a:t>40341132 </a:t>
            </a:r>
            <a:r>
              <a:rPr lang="zh-TW" altLang="en-US" b="1" smtClean="0"/>
              <a:t>許福裕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636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第二個範例：計算向量夾角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0" y="1895474"/>
            <a:ext cx="3121572" cy="2391504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第一步驟：建立兩個向量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303986" y="1895474"/>
            <a:ext cx="3186769" cy="239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第二步驟：計算向量長度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 txBox="1">
                <a:spLocks/>
              </p:cNvSpPr>
              <p:nvPr/>
            </p:nvSpPr>
            <p:spPr>
              <a:xfrm>
                <a:off x="7806065" y="1912425"/>
                <a:ext cx="3407487" cy="23915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第三步驟：計算</a:t>
                </a:r>
                <a:r>
                  <a:rPr lang="en-US" altLang="zh-TW" b="1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</p:txBody>
          </p:sp>
        </mc:Choice>
        <mc:Fallback xmlns="">
          <p:sp>
            <p:nvSpPr>
              <p:cNvPr id="5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065" y="1912425"/>
                <a:ext cx="3407487" cy="2391504"/>
              </a:xfrm>
              <a:prstGeom prst="rect">
                <a:avLst/>
              </a:prstGeom>
              <a:blipFill>
                <a:blip r:embed="rId3"/>
                <a:stretch>
                  <a:fillRect l="-717" t="-1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內容版面配置區 2"/>
          <p:cNvSpPr txBox="1">
            <a:spLocks/>
          </p:cNvSpPr>
          <p:nvPr/>
        </p:nvSpPr>
        <p:spPr>
          <a:xfrm>
            <a:off x="581190" y="4702979"/>
            <a:ext cx="3722796" cy="215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第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四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步驟：計算夾角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單位為</a:t>
            </a:r>
            <a:r>
              <a:rPr lang="el-GR" altLang="zh-TW" b="1" dirty="0" smtClean="0">
                <a:solidFill>
                  <a:schemeClr val="accent2">
                    <a:lumMod val="75000"/>
                  </a:schemeClr>
                </a:solidFill>
              </a:rPr>
              <a:t>π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TW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TW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TW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TW" dirty="0" smtClean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303986" y="4702978"/>
            <a:ext cx="3722796" cy="215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第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五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步驟：轉換單位為角度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TW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TW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TW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TW" dirty="0" smtClean="0"/>
          </a:p>
        </p:txBody>
      </p:sp>
      <p:grpSp>
        <p:nvGrpSpPr>
          <p:cNvPr id="11" name="群組 10"/>
          <p:cNvGrpSpPr/>
          <p:nvPr/>
        </p:nvGrpSpPr>
        <p:grpSpPr>
          <a:xfrm>
            <a:off x="7703049" y="4826485"/>
            <a:ext cx="4385935" cy="1785107"/>
            <a:chOff x="7703049" y="4826485"/>
            <a:chExt cx="4385935" cy="1785107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4"/>
            <a:srcRect t="15884" r="8081"/>
            <a:stretch/>
          </p:blipFill>
          <p:spPr>
            <a:xfrm>
              <a:off x="7826097" y="5358182"/>
              <a:ext cx="4139838" cy="73983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7703049" y="4826485"/>
              <a:ext cx="4385935" cy="178510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9509808" y="4902513"/>
              <a:ext cx="67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公式</a:t>
              </a:r>
              <a:endParaRPr lang="zh-TW" altLang="en-US" dirty="0"/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347" y="2642053"/>
            <a:ext cx="2481975" cy="144075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014" y="2652095"/>
            <a:ext cx="2439632" cy="165183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1979" y="2753378"/>
            <a:ext cx="2775512" cy="162657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347" y="5194463"/>
            <a:ext cx="3038653" cy="1417129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0014" y="5276322"/>
            <a:ext cx="2682297" cy="125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8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第三個範例：</a:t>
            </a:r>
            <a:r>
              <a:rPr lang="zh-TW" altLang="en-US" dirty="0" smtClean="0">
                <a:latin typeface="+mn-ea"/>
                <a:ea typeface="+mn-ea"/>
              </a:rPr>
              <a:t>比較</a:t>
            </a:r>
            <a:r>
              <a:rPr lang="en-US" altLang="zh-TW" dirty="0" smtClean="0">
                <a:latin typeface="+mn-ea"/>
                <a:ea typeface="+mn-ea"/>
              </a:rPr>
              <a:t>a</a:t>
            </a:r>
            <a:r>
              <a:rPr lang="en-US" altLang="zh-TW" cap="none" dirty="0" smtClean="0">
                <a:latin typeface="+mn-ea"/>
                <a:ea typeface="+mn-ea"/>
              </a:rPr>
              <a:t>rray</a:t>
            </a:r>
            <a:r>
              <a:rPr lang="zh-TW" altLang="en-US" dirty="0" smtClean="0">
                <a:latin typeface="+mn-ea"/>
                <a:ea typeface="+mn-ea"/>
              </a:rPr>
              <a:t>與</a:t>
            </a:r>
            <a:r>
              <a:rPr lang="en-US" altLang="zh-TW" dirty="0" smtClean="0">
                <a:latin typeface="+mn-ea"/>
                <a:ea typeface="+mn-ea"/>
              </a:rPr>
              <a:t>m</a:t>
            </a:r>
            <a:r>
              <a:rPr lang="en-US" altLang="zh-TW" cap="none" dirty="0" smtClean="0">
                <a:latin typeface="+mn-ea"/>
                <a:ea typeface="+mn-ea"/>
              </a:rPr>
              <a:t>atrix</a:t>
            </a:r>
            <a:r>
              <a:rPr lang="zh-TW" altLang="en-US" dirty="0" smtClean="0">
                <a:latin typeface="+mn-ea"/>
                <a:ea typeface="+mn-ea"/>
              </a:rPr>
              <a:t>的差別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2532" y="2002222"/>
            <a:ext cx="10923524" cy="1179389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+mn-ea"/>
              </a:rPr>
              <a:t>Array</a:t>
            </a:r>
            <a:r>
              <a:rPr lang="zh-TW" altLang="en-US" dirty="0" smtClean="0">
                <a:latin typeface="+mn-ea"/>
              </a:rPr>
              <a:t>用於表</a:t>
            </a:r>
            <a:r>
              <a:rPr lang="zh-TW" altLang="en-US" dirty="0">
                <a:latin typeface="+mn-ea"/>
              </a:rPr>
              <a:t>示</a:t>
            </a:r>
            <a:r>
              <a:rPr lang="zh-TW" altLang="en-US" dirty="0" smtClean="0">
                <a:latin typeface="+mn-ea"/>
              </a:rPr>
              <a:t>多維陣列，</a:t>
            </a:r>
            <a:r>
              <a:rPr lang="en-US" altLang="zh-TW" dirty="0" smtClean="0">
                <a:latin typeface="+mn-ea"/>
              </a:rPr>
              <a:t>Matrix</a:t>
            </a:r>
            <a:r>
              <a:rPr lang="zh-TW" altLang="en-US" dirty="0">
                <a:latin typeface="+mn-ea"/>
              </a:rPr>
              <a:t>則</a:t>
            </a:r>
            <a:r>
              <a:rPr lang="zh-TW" altLang="en-US" dirty="0" smtClean="0">
                <a:latin typeface="+mn-ea"/>
              </a:rPr>
              <a:t>特定用於線性代數且必須為二維，兩者都可以用來表示矩陣。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兩者在乘法運算上有所不</a:t>
            </a:r>
            <a:r>
              <a:rPr lang="zh-TW" altLang="en-US" dirty="0">
                <a:latin typeface="+mn-ea"/>
              </a:rPr>
              <a:t>同</a:t>
            </a:r>
            <a:r>
              <a:rPr lang="zh-TW" altLang="en-US" dirty="0" smtClean="0">
                <a:latin typeface="+mn-ea"/>
              </a:rPr>
              <a:t>。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程式碼</a:t>
            </a:r>
            <a:endParaRPr lang="en-US" altLang="zh-TW" dirty="0" smtClean="0">
              <a:latin typeface="+mn-ea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5786612" y="3181611"/>
            <a:ext cx="5712373" cy="3352986"/>
            <a:chOff x="4786199" y="2700412"/>
            <a:chExt cx="6698484" cy="333274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6199" y="2700412"/>
              <a:ext cx="6698484" cy="2939131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6502320" y="5631486"/>
              <a:ext cx="3220716" cy="40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(</a:t>
              </a:r>
              <a:r>
                <a:rPr lang="zh-TW" altLang="en-US" dirty="0" smtClean="0"/>
                <a:t>五</a:t>
              </a:r>
              <a:r>
                <a:rPr lang="en-US" altLang="zh-TW" dirty="0" smtClean="0"/>
                <a:t>)</a:t>
              </a:r>
              <a:r>
                <a:rPr lang="zh-TW" altLang="en-US" dirty="0" smtClean="0"/>
                <a:t>：矩陣乘法公式</a:t>
              </a:r>
              <a:endParaRPr lang="zh-TW" altLang="en-US" dirty="0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7" y="3235819"/>
            <a:ext cx="2426863" cy="35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1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zh-TW" altLang="en-US" dirty="0"/>
              <a:t>四</a:t>
            </a:r>
            <a:r>
              <a:rPr lang="zh-TW" altLang="en-US" dirty="0" smtClean="0"/>
              <a:t>個範例：利用亂數建立矩陣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970690"/>
            <a:ext cx="11029615" cy="4887310"/>
          </a:xfrm>
        </p:spPr>
        <p:txBody>
          <a:bodyPr>
            <a:normAutofit/>
          </a:bodyPr>
          <a:lstStyle/>
          <a:p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</a:rPr>
              <a:t>np.random.randint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((low,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high, size, </a:t>
            </a:r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</a:rPr>
              <a:t>dtype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High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dtype</a:t>
            </a:r>
            <a:r>
              <a:rPr lang="zh-TW" altLang="en-US" dirty="0" smtClean="0"/>
              <a:t>可不填，預設為</a:t>
            </a:r>
            <a:r>
              <a:rPr lang="en-US" altLang="zh-TW" dirty="0" smtClean="0"/>
              <a:t>None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如果沒有填</a:t>
            </a:r>
            <a:r>
              <a:rPr lang="en-US" altLang="zh-TW" dirty="0" smtClean="0"/>
              <a:t>high(</a:t>
            </a:r>
            <a:r>
              <a:rPr lang="zh-TW" altLang="en-US" dirty="0" smtClean="0"/>
              <a:t>最大值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，傳回值的範圍為</a:t>
            </a:r>
            <a:r>
              <a:rPr lang="en-US" altLang="zh-TW" dirty="0" smtClean="0"/>
              <a:t>[0,low]</a:t>
            </a:r>
            <a:r>
              <a:rPr lang="zh-TW" altLang="en-US" dirty="0" smtClean="0"/>
              <a:t>，不包含</a:t>
            </a:r>
            <a:r>
              <a:rPr lang="en-US" altLang="zh-TW" dirty="0" smtClean="0"/>
              <a:t>low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如果沒有</a:t>
            </a:r>
            <a:r>
              <a:rPr lang="en-US" altLang="zh-TW" dirty="0" smtClean="0"/>
              <a:t>size(</a:t>
            </a:r>
            <a:r>
              <a:rPr lang="zh-TW" altLang="en-US" dirty="0" smtClean="0"/>
              <a:t>大小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，只會傳回一個值。</a:t>
            </a:r>
            <a:endParaRPr lang="en-US" altLang="zh-TW" dirty="0" smtClean="0"/>
          </a:p>
          <a:p>
            <a:r>
              <a:rPr lang="en-US" altLang="zh-TW" dirty="0" err="1" smtClean="0"/>
              <a:t>dtype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資料型態</a:t>
            </a:r>
            <a:r>
              <a:rPr lang="en-US" altLang="zh-TW" dirty="0" smtClean="0"/>
              <a:t>)</a:t>
            </a:r>
            <a:r>
              <a:rPr lang="zh-TW" altLang="en-US" dirty="0" smtClean="0"/>
              <a:t>預設為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程式碼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69" y="5356232"/>
            <a:ext cx="5520904" cy="13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1013800"/>
          </a:xfrm>
        </p:spPr>
        <p:txBody>
          <a:bodyPr/>
          <a:lstStyle/>
          <a:p>
            <a:r>
              <a:rPr lang="zh-TW" altLang="en-US" dirty="0" smtClean="0"/>
              <a:t>第</a:t>
            </a:r>
            <a:r>
              <a:rPr lang="zh-TW" altLang="en-US" dirty="0"/>
              <a:t>五</a:t>
            </a:r>
            <a:r>
              <a:rPr lang="zh-TW" altLang="en-US" dirty="0" smtClean="0"/>
              <a:t>個範例：計算矩陣行列式</a:t>
            </a:r>
            <a:r>
              <a:rPr lang="en-US" altLang="zh-TW" dirty="0"/>
              <a:t>(D</a:t>
            </a:r>
            <a:r>
              <a:rPr lang="en-US" altLang="zh-TW" cap="none" dirty="0"/>
              <a:t>eterminant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94179"/>
          </a:xfrm>
        </p:spPr>
        <p:txBody>
          <a:bodyPr/>
          <a:lstStyle/>
          <a:p>
            <a:r>
              <a:rPr lang="zh-TW" altLang="en-US" dirty="0"/>
              <a:t>簡單的</a:t>
            </a:r>
            <a:r>
              <a:rPr lang="zh-TW" altLang="en-US" dirty="0" smtClean="0"/>
              <a:t>二</a:t>
            </a:r>
            <a:r>
              <a:rPr lang="zh-TW" altLang="en-US" dirty="0"/>
              <a:t>階</a:t>
            </a:r>
            <a:r>
              <a:rPr lang="zh-TW" altLang="en-US" dirty="0" smtClean="0"/>
              <a:t>與三階矩陣</a:t>
            </a:r>
            <a:r>
              <a:rPr lang="zh-TW" altLang="en-US" dirty="0"/>
              <a:t>，計算方法</a:t>
            </a:r>
            <a:r>
              <a:rPr lang="zh-TW" altLang="en-US" dirty="0" smtClean="0"/>
              <a:t>為：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每</a:t>
            </a:r>
            <a:r>
              <a:rPr lang="zh-TW" altLang="en-US" dirty="0"/>
              <a:t>條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主對角線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左上至右下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元素乘積之和</a:t>
            </a:r>
            <a:r>
              <a:rPr lang="zh-TW" altLang="en-US" b="1" dirty="0">
                <a:solidFill>
                  <a:srgbClr val="0070C0"/>
                </a:solidFill>
              </a:rPr>
              <a:t>減去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每條副對角線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右下至左下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元素乘積之和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324000" lvl="1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111" y="3705763"/>
            <a:ext cx="10759469" cy="145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第五個</a:t>
            </a:r>
            <a:r>
              <a:rPr lang="zh-TW" altLang="en-US" dirty="0"/>
              <a:t>範例：計算矩陣</a:t>
            </a:r>
            <a:r>
              <a:rPr lang="zh-TW" altLang="en-US" dirty="0" smtClean="0"/>
              <a:t>行列式</a:t>
            </a:r>
            <a:r>
              <a:rPr lang="en-US" altLang="zh-TW" dirty="0"/>
              <a:t>(</a:t>
            </a:r>
            <a:r>
              <a:rPr lang="en-US" altLang="zh-TW" dirty="0" smtClean="0"/>
              <a:t>D</a:t>
            </a:r>
            <a:r>
              <a:rPr lang="en-US" altLang="zh-TW" cap="none" dirty="0" smtClean="0"/>
              <a:t>eterminant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189005"/>
          </a:xfrm>
        </p:spPr>
        <p:txBody>
          <a:bodyPr/>
          <a:lstStyle/>
          <a:p>
            <a:r>
              <a:rPr lang="zh-TW" altLang="en-US" dirty="0" smtClean="0"/>
              <a:t>程式碼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52" y="3058112"/>
            <a:ext cx="6934425" cy="24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zh-TW" altLang="en-US" dirty="0"/>
              <a:t>六</a:t>
            </a:r>
            <a:r>
              <a:rPr lang="zh-TW" altLang="en-US" dirty="0" smtClean="0"/>
              <a:t>個</a:t>
            </a:r>
            <a:r>
              <a:rPr lang="zh-TW" altLang="en-US" dirty="0"/>
              <a:t>範例</a:t>
            </a:r>
            <a:r>
              <a:rPr lang="zh-TW" altLang="en-US" dirty="0" smtClean="0"/>
              <a:t>：結合</a:t>
            </a:r>
            <a:r>
              <a:rPr lang="en-US" altLang="zh-TW" dirty="0" err="1" smtClean="0"/>
              <a:t>m</a:t>
            </a:r>
            <a:r>
              <a:rPr lang="en-US" altLang="zh-TW" cap="none" dirty="0" err="1" smtClean="0"/>
              <a:t>atplotlib</a:t>
            </a:r>
            <a:r>
              <a:rPr lang="zh-TW" altLang="en-US" dirty="0" smtClean="0"/>
              <a:t>製作</a:t>
            </a:r>
            <a:r>
              <a:rPr lang="en-US" altLang="zh-TW" cap="none" dirty="0" smtClean="0"/>
              <a:t>sin</a:t>
            </a:r>
            <a:r>
              <a:rPr lang="zh-TW" altLang="en-US" dirty="0" smtClean="0"/>
              <a:t>的圖形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86001"/>
            <a:ext cx="11029615" cy="2085584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Matplotlib</a:t>
            </a:r>
            <a:r>
              <a:rPr lang="zh-TW" altLang="en-US" dirty="0" smtClean="0"/>
              <a:t>是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的一個繪圖庫，其中包括簡單的散點圖、正弦曲線、三維圖形等。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程式碼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04" y="3766662"/>
            <a:ext cx="6027041" cy="28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</a:t>
            </a:r>
            <a:r>
              <a:rPr lang="zh-TW" altLang="en-US" dirty="0"/>
              <a:t>源</a:t>
            </a:r>
          </a:p>
        </p:txBody>
      </p:sp>
    </p:spTree>
    <p:extLst>
      <p:ext uri="{BB962C8B-B14F-4D97-AF65-F5344CB8AC3E}">
        <p14:creationId xmlns:p14="http://schemas.microsoft.com/office/powerpoint/2010/main" val="38847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4709" y="1715956"/>
            <a:ext cx="11029615" cy="517109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線性代數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2"/>
              </a:rPr>
              <a:t>https://zh.wikipedia.org/wiki/%E7%BA%BF%E6%80%A7%E4%BB%A3%E6%95%B0#.</a:t>
            </a:r>
            <a:r>
              <a:rPr lang="en-US" altLang="zh-TW" dirty="0" smtClean="0">
                <a:hlinkClick r:id="rId2"/>
              </a:rPr>
              <a:t>E5.90.91.E9.87.8F.E7.A9.BA.E9.97.B4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簡介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www.it610.com/article/1306780.htm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線性映射的圖片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4"/>
              </a:rPr>
              <a:t>https://zh.wikipedia.org/wiki/%</a:t>
            </a:r>
            <a:r>
              <a:rPr lang="en-US" altLang="zh-TW" dirty="0" smtClean="0">
                <a:hlinkClick r:id="rId4"/>
              </a:rPr>
              <a:t>E5%90%91%E9%87%8F%E7%A9%BA%E9%97%B4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向量空間的圖片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305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566"/>
            <a:ext cx="11029615" cy="501343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 smtClean="0"/>
              <a:t>NumPy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2"/>
              </a:rPr>
              <a:t>https://zh.wikipedia.org/wiki/NumPy</a:t>
            </a:r>
            <a:r>
              <a:rPr lang="en-US" altLang="zh-TW" dirty="0"/>
              <a:t> (</a:t>
            </a:r>
            <a:r>
              <a:rPr lang="zh-TW" altLang="en-US" dirty="0"/>
              <a:t>簡介</a:t>
            </a:r>
            <a:r>
              <a:rPr lang="en-US" altLang="zh-TW" dirty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3"/>
              </a:rPr>
              <a:t>http://ccckmit.wikidot.com/la:vector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向量運算</a:t>
            </a:r>
            <a:r>
              <a:rPr lang="en-US" altLang="zh-TW" dirty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4"/>
              </a:rPr>
              <a:t>http://learning.sohu.com/20161220/n476463019.shtml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向量夾角圖</a:t>
            </a:r>
            <a:r>
              <a:rPr lang="en-US" altLang="zh-TW" dirty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5"/>
              </a:rPr>
              <a:t>http://web.cc.ntnu.edu.tw/~495401013/lecture3.html</a:t>
            </a:r>
            <a:r>
              <a:rPr lang="en-US" altLang="zh-TW" dirty="0"/>
              <a:t> (</a:t>
            </a:r>
            <a:r>
              <a:rPr lang="zh-TW" altLang="en-US" dirty="0"/>
              <a:t>向量夾角計算</a:t>
            </a:r>
            <a:r>
              <a:rPr lang="en-US" altLang="zh-TW" dirty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6"/>
              </a:rPr>
              <a:t>https://zh.wikipedia.org/zh-tw/%E5%8F%8D%E9%A4%98%E5%BC%A6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反餘弦簡介</a:t>
            </a:r>
            <a:r>
              <a:rPr lang="en-US" altLang="zh-TW" dirty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7"/>
              </a:rPr>
              <a:t>http://jingyan.baidu.com/article/f54ae2fc2704a71e92b849e4.html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計算夾角範例</a:t>
            </a:r>
            <a:r>
              <a:rPr lang="en-US" altLang="zh-TW" dirty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8"/>
              </a:rPr>
              <a:t>https://docs.scipy.org/doc/numpy/reference/generated/numpy.random.randint.html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numpy.random.randint</a:t>
            </a:r>
            <a:r>
              <a:rPr lang="en-US" altLang="zh-TW" dirty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9"/>
              </a:rPr>
              <a:t>https://github.com/tomlinNTUB/Python/blob/master/03%20numpy.ndarray%E7%9A%84%E9%81%8B%E7%AE%97.md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亂數</a:t>
            </a:r>
            <a:r>
              <a:rPr lang="en-US" altLang="zh-TW" dirty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10"/>
              </a:rPr>
              <a:t>https://puremonkey2010.blogspot.tw/2012/07/numpy.html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行列式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11"/>
              </a:rPr>
              <a:t>https://</a:t>
            </a:r>
            <a:r>
              <a:rPr lang="en-US" altLang="zh-TW" dirty="0" smtClean="0">
                <a:hlinkClick r:id="rId11"/>
              </a:rPr>
              <a:t>read01.com/MmdEMN.html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matplotlib</a:t>
            </a:r>
            <a:r>
              <a:rPr lang="zh-TW" altLang="en-US" dirty="0" smtClean="0"/>
              <a:t>簡介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12"/>
              </a:rPr>
              <a:t>https://books.google.com.tw/books?id=PqWZDQAAQBAJ&amp;pg=SA14-PA8&amp;lpg=SA14-PA8&amp;dq=numpy+%</a:t>
            </a:r>
            <a:r>
              <a:rPr lang="en-US" altLang="zh-TW" dirty="0" smtClean="0">
                <a:hlinkClick r:id="rId12"/>
              </a:rPr>
              <a:t>E7%9F%A9%E9%99%A3%E7%B9%AA%E5%9C%96&amp;source=bl&amp;ots=UQ35tQU9r9&amp;sig=Py5RWGefOmJe2Wv4cNpcDTgHyu0&amp;hl=zh-TW&amp;sa=X&amp;ved=0ahUKEwilzfiy2unSAhUMhrwKHRA5A2A4ChDoAQghMAE#v=onepage&amp;q=numpy%20%E7%9F%A9%E9%99%A3%E7%B9%AA%E5%9C%96&amp;f=false </a:t>
            </a:r>
            <a:r>
              <a:rPr lang="en-US" altLang="zh-TW" dirty="0" smtClean="0"/>
              <a:t>(</a:t>
            </a:r>
            <a:r>
              <a:rPr lang="zh-TW" altLang="en-US" dirty="0"/>
              <a:t>繪出</a:t>
            </a:r>
            <a:r>
              <a:rPr lang="en-US" altLang="zh-TW" dirty="0"/>
              <a:t>sin</a:t>
            </a:r>
            <a:r>
              <a:rPr lang="zh-TW" altLang="en-US" dirty="0"/>
              <a:t>圖範例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0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370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線性代數</a:t>
            </a:r>
            <a:r>
              <a:rPr lang="en-US" altLang="zh-TW" dirty="0"/>
              <a:t>(linear algebra)</a:t>
            </a:r>
            <a:r>
              <a:rPr lang="zh-TW" altLang="en-US" dirty="0" smtClean="0"/>
              <a:t>簡介</a:t>
            </a:r>
            <a:endParaRPr lang="en-US" altLang="zh-TW" dirty="0" smtClean="0"/>
          </a:p>
          <a:p>
            <a:r>
              <a:rPr lang="en-US" altLang="zh-TW" dirty="0" err="1" smtClean="0"/>
              <a:t>NumPy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en-US" altLang="zh-TW" dirty="0" err="1" smtClean="0"/>
              <a:t>NumPy</a:t>
            </a:r>
            <a:r>
              <a:rPr lang="zh-TW" altLang="en-US" dirty="0" smtClean="0"/>
              <a:t>應用範例介紹</a:t>
            </a:r>
            <a:endParaRPr lang="en-US" altLang="zh-TW" dirty="0" smtClean="0"/>
          </a:p>
          <a:p>
            <a:r>
              <a:rPr lang="zh-TW" altLang="en-US" dirty="0" smtClean="0"/>
              <a:t>資料來</a:t>
            </a:r>
            <a:r>
              <a:rPr lang="zh-TW" altLang="en-US" dirty="0"/>
              <a:t>源</a:t>
            </a:r>
          </a:p>
        </p:txBody>
      </p:sp>
    </p:spTree>
    <p:extLst>
      <p:ext uri="{BB962C8B-B14F-4D97-AF65-F5344CB8AC3E}">
        <p14:creationId xmlns:p14="http://schemas.microsoft.com/office/powerpoint/2010/main" val="33656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線性代數</a:t>
            </a:r>
            <a:r>
              <a:rPr lang="en-US" altLang="zh-TW" dirty="0" smtClean="0"/>
              <a:t>(</a:t>
            </a:r>
            <a:r>
              <a:rPr lang="en-US" altLang="zh-TW" cap="none" dirty="0" smtClean="0"/>
              <a:t>linear algebra</a:t>
            </a:r>
            <a:r>
              <a:rPr lang="en-US" altLang="zh-TW" dirty="0" smtClean="0"/>
              <a:t>)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44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線性代數</a:t>
            </a:r>
            <a:r>
              <a:rPr lang="en-US" altLang="zh-TW" dirty="0" smtClean="0"/>
              <a:t>(</a:t>
            </a:r>
            <a:r>
              <a:rPr lang="en-US" altLang="zh-TW" cap="none" dirty="0" smtClean="0"/>
              <a:t>linear algebra</a:t>
            </a:r>
            <a:r>
              <a:rPr lang="en-US" altLang="zh-TW" dirty="0" smtClean="0"/>
              <a:t>)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6432" y="1948226"/>
            <a:ext cx="11084375" cy="2497350"/>
          </a:xfrm>
        </p:spPr>
        <p:txBody>
          <a:bodyPr/>
          <a:lstStyle/>
          <a:p>
            <a:r>
              <a:rPr lang="zh-TW" altLang="en-US" dirty="0" smtClean="0"/>
              <a:t>向量空間和線性映射的一個數學分支。</a:t>
            </a:r>
            <a:endParaRPr lang="en-US" altLang="zh-TW" dirty="0" smtClean="0"/>
          </a:p>
          <a:p>
            <a:r>
              <a:rPr lang="zh-TW" altLang="en-US" dirty="0" smtClean="0"/>
              <a:t>其中包含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向量</a:t>
            </a:r>
            <a:r>
              <a:rPr lang="zh-TW" altLang="en-US" dirty="0" smtClean="0"/>
              <a:t>、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矩陣</a:t>
            </a:r>
            <a:r>
              <a:rPr lang="zh-TW" altLang="en-US" dirty="0" smtClean="0"/>
              <a:t>、行列式、線性空間。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向量：指一個同時具有大小和方向的幾何對象，因常常以箭頭符合標示以區別於其他量而得名。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矩陣：為二維陣列，由兩層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組合而成，課本中稱為「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列表中的列表</a:t>
            </a:r>
            <a:r>
              <a:rPr lang="zh-TW" altLang="en-US" dirty="0" smtClean="0"/>
              <a:t>」。</a:t>
            </a:r>
            <a:endParaRPr lang="en-US" altLang="zh-TW" dirty="0" smtClean="0"/>
          </a:p>
        </p:txBody>
      </p:sp>
      <p:grpSp>
        <p:nvGrpSpPr>
          <p:cNvPr id="8" name="群組 7"/>
          <p:cNvGrpSpPr/>
          <p:nvPr/>
        </p:nvGrpSpPr>
        <p:grpSpPr>
          <a:xfrm>
            <a:off x="3257555" y="4037964"/>
            <a:ext cx="5171429" cy="2706358"/>
            <a:chOff x="1137575" y="3855011"/>
            <a:chExt cx="5171429" cy="270635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7575" y="3855011"/>
              <a:ext cx="5171429" cy="2361905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1323199" y="6188970"/>
              <a:ext cx="4745420" cy="372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 smtClean="0"/>
                <a:t>圖</a:t>
              </a:r>
              <a:r>
                <a:rPr lang="en-US" altLang="zh-TW" dirty="0" smtClean="0"/>
                <a:t>(</a:t>
              </a:r>
              <a:r>
                <a:rPr lang="zh-TW" altLang="en-US" dirty="0"/>
                <a:t>二</a:t>
              </a:r>
              <a:r>
                <a:rPr lang="en-US" altLang="zh-TW" dirty="0" smtClean="0"/>
                <a:t>)</a:t>
              </a:r>
              <a:r>
                <a:rPr lang="zh-TW" altLang="en-US" dirty="0" smtClean="0"/>
                <a:t>：線性映射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8344347" y="4111647"/>
            <a:ext cx="2452917" cy="2685288"/>
            <a:chOff x="7129600" y="3879520"/>
            <a:chExt cx="2452917" cy="268528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9600" y="3879520"/>
              <a:ext cx="2452917" cy="2312889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7299768" y="6195476"/>
              <a:ext cx="2112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(</a:t>
              </a:r>
              <a:r>
                <a:rPr lang="zh-TW" altLang="en-US" dirty="0"/>
                <a:t>三</a:t>
              </a:r>
              <a:r>
                <a:rPr lang="en-US" altLang="zh-TW" dirty="0" smtClean="0"/>
                <a:t>)</a:t>
              </a:r>
              <a:r>
                <a:rPr lang="zh-TW" altLang="en-US" dirty="0" smtClean="0"/>
                <a:t>：三維向量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873010" y="4206968"/>
            <a:ext cx="2134017" cy="2634372"/>
            <a:chOff x="581192" y="4028366"/>
            <a:chExt cx="2134017" cy="2634372"/>
          </a:xfrm>
        </p:grpSpPr>
        <p:sp>
          <p:nvSpPr>
            <p:cNvPr id="11" name="文字方塊 10"/>
            <p:cNvSpPr txBox="1"/>
            <p:nvPr/>
          </p:nvSpPr>
          <p:spPr>
            <a:xfrm>
              <a:off x="581192" y="6293406"/>
              <a:ext cx="2134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(</a:t>
              </a:r>
              <a:r>
                <a:rPr lang="zh-TW" altLang="en-US" dirty="0" smtClean="0"/>
                <a:t>一</a:t>
              </a:r>
              <a:r>
                <a:rPr lang="en-US" altLang="zh-TW" dirty="0" smtClean="0"/>
                <a:t>)</a:t>
              </a:r>
              <a:r>
                <a:rPr lang="zh-TW" altLang="en-US" dirty="0" smtClean="0"/>
                <a:t>：向量空間</a:t>
              </a:r>
              <a:endParaRPr lang="zh-TW" altLang="en-US" dirty="0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5027" y="4028366"/>
              <a:ext cx="1705016" cy="2095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68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</a:t>
            </a:r>
            <a:r>
              <a:rPr lang="en-US" altLang="zh-TW" cap="none" dirty="0" err="1" smtClean="0"/>
              <a:t>um</a:t>
            </a:r>
            <a:r>
              <a:rPr lang="en-US" altLang="zh-TW" dirty="0" err="1" smtClean="0"/>
              <a:t>p</a:t>
            </a:r>
            <a:r>
              <a:rPr lang="en-US" altLang="zh-TW" cap="none" dirty="0" err="1" smtClean="0"/>
              <a:t>y</a:t>
            </a:r>
            <a:r>
              <a:rPr lang="en-US" altLang="zh-TW" dirty="0" smtClean="0"/>
              <a:t>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8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</a:t>
            </a:r>
            <a:r>
              <a:rPr lang="en-US" altLang="zh-TW" cap="none" dirty="0" err="1" smtClean="0"/>
              <a:t>um</a:t>
            </a:r>
            <a:r>
              <a:rPr lang="en-US" altLang="zh-TW" dirty="0" err="1" smtClean="0"/>
              <a:t>p</a:t>
            </a:r>
            <a:r>
              <a:rPr lang="en-US" altLang="zh-TW" cap="none" dirty="0" err="1" smtClean="0"/>
              <a:t>y</a:t>
            </a:r>
            <a:r>
              <a:rPr lang="en-US" altLang="zh-TW" dirty="0" smtClean="0"/>
              <a:t>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的一個擴充程式庫，支援高階大量的維度陣列與矩陣運算。</a:t>
            </a:r>
            <a:endParaRPr lang="en-US" altLang="zh-TW" dirty="0"/>
          </a:p>
          <a:p>
            <a:r>
              <a:rPr lang="zh-TW" altLang="en-US" dirty="0"/>
              <a:t>針對陣列運算提供大量的數學函式</a:t>
            </a:r>
            <a:r>
              <a:rPr lang="zh-TW" altLang="en-US" dirty="0" smtClean="0"/>
              <a:t>庫，包含</a:t>
            </a:r>
            <a:r>
              <a:rPr lang="zh-TW" altLang="en-US" dirty="0"/>
              <a:t>矩陣運算、線性</a:t>
            </a:r>
            <a:r>
              <a:rPr lang="zh-TW" altLang="en-US" dirty="0" smtClean="0"/>
              <a:t>代數</a:t>
            </a:r>
            <a:r>
              <a:rPr lang="zh-TW" altLang="en-US" smtClean="0"/>
              <a:t>等。</a:t>
            </a:r>
            <a:endParaRPr lang="en-US" altLang="zh-TW" dirty="0"/>
          </a:p>
          <a:p>
            <a:r>
              <a:rPr lang="zh-TW" altLang="en-US" dirty="0"/>
              <a:t>為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開放原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</a:rPr>
              <a:t>始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碼</a:t>
            </a:r>
            <a:r>
              <a:rPr lang="zh-TW" altLang="en-US" dirty="0"/>
              <a:t>且由許多協作者共同維護開發。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12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</a:t>
            </a:r>
            <a:r>
              <a:rPr lang="en-US" altLang="zh-TW" cap="none" dirty="0" err="1" smtClean="0"/>
              <a:t>um</a:t>
            </a:r>
            <a:r>
              <a:rPr lang="en-US" altLang="zh-TW" dirty="0" err="1" smtClean="0"/>
              <a:t>P</a:t>
            </a:r>
            <a:r>
              <a:rPr lang="en-US" altLang="zh-TW" cap="none" dirty="0" err="1" smtClean="0"/>
              <a:t>y</a:t>
            </a:r>
            <a:r>
              <a:rPr lang="en-US" altLang="zh-TW" cap="none" dirty="0" smtClean="0"/>
              <a:t> </a:t>
            </a:r>
            <a:r>
              <a:rPr lang="zh-TW" altLang="en-US" dirty="0" smtClean="0"/>
              <a:t>應用範例介紹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9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第一個範例</a:t>
            </a:r>
            <a:r>
              <a:rPr lang="zh-TW" altLang="en-US" dirty="0" smtClean="0"/>
              <a:t>：向量的基本運算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70833" y="2117434"/>
            <a:ext cx="6040325" cy="3678303"/>
          </a:xfrm>
        </p:spPr>
        <p:txBody>
          <a:bodyPr/>
          <a:lstStyle/>
          <a:p>
            <a:r>
              <a:rPr lang="zh-TW" altLang="en-US" dirty="0" smtClean="0"/>
              <a:t>向量相加在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上可以直接利用串接進行運算。</a:t>
            </a:r>
            <a:endParaRPr lang="en-US" altLang="zh-TW" dirty="0" smtClean="0"/>
          </a:p>
          <a:p>
            <a:pPr marL="324000" lvl="1" indent="0">
              <a:buNone/>
            </a:pPr>
            <a:endParaRPr lang="en-US" altLang="zh-TW" dirty="0" smtClean="0"/>
          </a:p>
          <a:p>
            <a:pPr marL="324000" lvl="1" indent="0">
              <a:buNone/>
            </a:pPr>
            <a:endParaRPr lang="en-US" altLang="zh-TW" dirty="0"/>
          </a:p>
          <a:p>
            <a:pPr marL="324000" lvl="1" indent="0">
              <a:buNone/>
            </a:pPr>
            <a:endParaRPr lang="en-US" altLang="zh-TW" dirty="0" smtClean="0"/>
          </a:p>
          <a:p>
            <a:pPr marL="324000" lvl="1" indent="0">
              <a:buNone/>
            </a:pPr>
            <a:endParaRPr lang="en-US" altLang="zh-TW" dirty="0"/>
          </a:p>
          <a:p>
            <a:pPr marL="324000" lvl="1" indent="0">
              <a:buNone/>
            </a:pPr>
            <a:endParaRPr lang="en-US" altLang="zh-TW" dirty="0" smtClean="0"/>
          </a:p>
          <a:p>
            <a:pPr marL="324000" lvl="1" indent="0">
              <a:buNone/>
            </a:pPr>
            <a:endParaRPr lang="en-US" altLang="zh-TW" dirty="0" smtClean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6511158" y="2427891"/>
            <a:ext cx="5234152" cy="4051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因此如果進行向量運算時，就必須使用像課本那樣或是使用</a:t>
            </a:r>
            <a:r>
              <a:rPr lang="en-US" altLang="zh-TW" dirty="0" err="1" smtClean="0"/>
              <a:t>NumPy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324000" lvl="1" indent="0">
              <a:buNone/>
            </a:pPr>
            <a:endParaRPr lang="en-US" altLang="zh-TW" dirty="0" smtClean="0"/>
          </a:p>
          <a:p>
            <a:pPr marL="324000" lvl="1" indent="0">
              <a:buNone/>
            </a:pPr>
            <a:endParaRPr lang="en-US" altLang="zh-TW" dirty="0"/>
          </a:p>
          <a:p>
            <a:pPr marL="324000" lvl="1" indent="0">
              <a:buNone/>
            </a:pPr>
            <a:endParaRPr lang="en-US" altLang="zh-TW" dirty="0" smtClean="0"/>
          </a:p>
          <a:p>
            <a:pPr marL="324000" lvl="1" indent="0">
              <a:buNone/>
            </a:pPr>
            <a:endParaRPr lang="en-US" altLang="zh-TW" dirty="0"/>
          </a:p>
          <a:p>
            <a:pPr marL="324000" lvl="1" indent="0">
              <a:buNone/>
            </a:pPr>
            <a:endParaRPr lang="en-US" altLang="zh-TW" dirty="0" smtClean="0"/>
          </a:p>
          <a:p>
            <a:pPr marL="324000" lvl="1" indent="0">
              <a:buNone/>
            </a:pPr>
            <a:endParaRPr lang="en-US" altLang="zh-TW" dirty="0"/>
          </a:p>
          <a:p>
            <a:pPr marL="324000" lvl="1" indent="0">
              <a:buNone/>
            </a:pPr>
            <a:endParaRPr lang="en-US" altLang="zh-TW" dirty="0" smtClean="0"/>
          </a:p>
          <a:p>
            <a:pPr marL="324000" lvl="1" indent="0">
              <a:buNone/>
            </a:pPr>
            <a:endParaRPr lang="en-US" altLang="zh-TW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008" b="83142" l="19231" r="861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81" y="1694734"/>
            <a:ext cx="2492277" cy="250186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55" y="3681696"/>
            <a:ext cx="3247178" cy="245598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580" y="3403317"/>
            <a:ext cx="2414931" cy="273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0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第二個範例：計算向量夾角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向量夾角的公式為：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sz="1800" dirty="0" smtClean="0"/>
          </a:p>
          <a:p>
            <a:r>
              <a:rPr lang="zh-TW" altLang="en-US" dirty="0" smtClean="0"/>
              <a:t>其中會利用反餘弦定理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arccos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cos</a:t>
            </a:r>
            <a:r>
              <a:rPr lang="en-US" altLang="zh-TW" baseline="30000" dirty="0" smtClean="0"/>
              <a:t>-1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反餘弦被定義為一個角度，為餘弦的反函數。</a:t>
            </a:r>
            <a:endParaRPr lang="en-US" altLang="zh-TW" dirty="0" smtClean="0"/>
          </a:p>
        </p:txBody>
      </p:sp>
      <p:grpSp>
        <p:nvGrpSpPr>
          <p:cNvPr id="9" name="群組 8"/>
          <p:cNvGrpSpPr/>
          <p:nvPr/>
        </p:nvGrpSpPr>
        <p:grpSpPr>
          <a:xfrm>
            <a:off x="7742718" y="2381456"/>
            <a:ext cx="4014376" cy="3276381"/>
            <a:chOff x="7596431" y="2529421"/>
            <a:chExt cx="4014376" cy="3276380"/>
          </a:xfrm>
        </p:grpSpPr>
        <p:grpSp>
          <p:nvGrpSpPr>
            <p:cNvPr id="6" name="群組 5"/>
            <p:cNvGrpSpPr/>
            <p:nvPr/>
          </p:nvGrpSpPr>
          <p:grpSpPr>
            <a:xfrm>
              <a:off x="7596431" y="2529421"/>
              <a:ext cx="4014376" cy="2980452"/>
              <a:chOff x="7904355" y="2537479"/>
              <a:chExt cx="3706452" cy="2617845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4355" y="2537479"/>
                <a:ext cx="3706452" cy="2617845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 rot="20912247">
                <a:off x="8328531" y="4428092"/>
                <a:ext cx="1718441" cy="5491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文字方塊 7"/>
            <p:cNvSpPr txBox="1"/>
            <p:nvPr/>
          </p:nvSpPr>
          <p:spPr>
            <a:xfrm>
              <a:off x="8570977" y="5436469"/>
              <a:ext cx="2065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(</a:t>
              </a:r>
              <a:r>
                <a:rPr lang="zh-TW" altLang="en-US" dirty="0"/>
                <a:t>四</a:t>
              </a:r>
              <a:r>
                <a:rPr lang="en-US" altLang="zh-TW" dirty="0" smtClean="0"/>
                <a:t>)</a:t>
              </a:r>
              <a:r>
                <a:rPr lang="zh-TW" altLang="en-US" dirty="0" smtClean="0"/>
                <a:t>：向量夾角</a:t>
              </a:r>
              <a:endParaRPr lang="zh-TW" altLang="en-US" dirty="0"/>
            </a:p>
          </p:txBody>
        </p:sp>
      </p:grpSp>
      <p:sp>
        <p:nvSpPr>
          <p:cNvPr id="10" name="橢圓 9"/>
          <p:cNvSpPr/>
          <p:nvPr/>
        </p:nvSpPr>
        <p:spPr>
          <a:xfrm>
            <a:off x="7977352" y="3871682"/>
            <a:ext cx="1155384" cy="11553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t="15884" r="8081"/>
          <a:stretch/>
        </p:blipFill>
        <p:spPr>
          <a:xfrm>
            <a:off x="867005" y="3455106"/>
            <a:ext cx="4662020" cy="83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7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紅利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TM03457464[[fn=紅利]]</Template>
  <TotalTime>801</TotalTime>
  <Words>696</Words>
  <Application>Microsoft Office PowerPoint</Application>
  <PresentationFormat>寬螢幕</PresentationFormat>
  <Paragraphs>116</Paragraphs>
  <Slides>19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微軟正黑體</vt:lpstr>
      <vt:lpstr>新細明體</vt:lpstr>
      <vt:lpstr>Calibri</vt:lpstr>
      <vt:lpstr>Cambria Math</vt:lpstr>
      <vt:lpstr>Corbel</vt:lpstr>
      <vt:lpstr>Gill Sans MT</vt:lpstr>
      <vt:lpstr>Wingdings</vt:lpstr>
      <vt:lpstr>Wingdings 2</vt:lpstr>
      <vt:lpstr>紅利</vt:lpstr>
      <vt:lpstr>CH4  線性代數(linear algebra)</vt:lpstr>
      <vt:lpstr>目錄</vt:lpstr>
      <vt:lpstr>線性代數(linear algebra)簡介</vt:lpstr>
      <vt:lpstr>線性代數(linear algebra)簡介</vt:lpstr>
      <vt:lpstr>Numpy 簡介</vt:lpstr>
      <vt:lpstr>Numpy 簡介</vt:lpstr>
      <vt:lpstr>NumPy 應用範例介紹</vt:lpstr>
      <vt:lpstr>第一個範例：向量的基本運算</vt:lpstr>
      <vt:lpstr>第二個範例：計算向量夾角</vt:lpstr>
      <vt:lpstr>第二個範例：計算向量夾角</vt:lpstr>
      <vt:lpstr>第三個範例：比較array與matrix的差別</vt:lpstr>
      <vt:lpstr>第四個範例：利用亂數建立矩陣</vt:lpstr>
      <vt:lpstr>第五個範例：計算矩陣行列式(Determinant) </vt:lpstr>
      <vt:lpstr>第五個範例：計算矩陣行列式(Determinant) </vt:lpstr>
      <vt:lpstr>第六個範例：結合matplotlib製作sin的圖形</vt:lpstr>
      <vt:lpstr>資料來源</vt:lpstr>
      <vt:lpstr>資料來源</vt:lpstr>
      <vt:lpstr>資料來源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Ｃｈ４　線性代數</dc:title>
  <dc:creator>nfuim</dc:creator>
  <cp:lastModifiedBy>User</cp:lastModifiedBy>
  <cp:revision>76</cp:revision>
  <dcterms:created xsi:type="dcterms:W3CDTF">2017-03-22T04:40:36Z</dcterms:created>
  <dcterms:modified xsi:type="dcterms:W3CDTF">2017-03-30T07:09:37Z</dcterms:modified>
</cp:coreProperties>
</file>