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77" r:id="rId3"/>
    <p:sldId id="288" r:id="rId4"/>
    <p:sldId id="274" r:id="rId5"/>
    <p:sldId id="284" r:id="rId6"/>
    <p:sldId id="285" r:id="rId7"/>
    <p:sldId id="278" r:id="rId8"/>
    <p:sldId id="280" r:id="rId9"/>
    <p:sldId id="286"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65DD71D7-55AC-46BD-81B3-09AB2F9EFBD8}" type="datetimeFigureOut">
              <a:rPr lang="en-US" altLang="zh-TW" smtClean="0"/>
              <a:t>4/5/2017</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2840BD58-3BFF-4EAF-BB8B-AC67FE801E47}" type="slidenum">
              <a:rPr lang="zh-TW" smtClean="0"/>
              <a:t>‹#›</a:t>
            </a:fld>
            <a:endParaRPr lang="zh-TW"/>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1F89424F-BB59-4F4E-9822-4CA3E770FFD2}" type="datetimeFigureOut">
              <a:t>2017/4/5</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68322CDD-9D6C-4F63-9EC2-648226624108}" type="slidenum">
              <a:t>‹#›</a:t>
            </a:fld>
            <a:endParaRPr lang="zh-TW"/>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066800" y="2606040"/>
            <a:ext cx="10058400" cy="2743200"/>
          </a:xfrm>
        </p:spPr>
        <p:txBody>
          <a:bodyPr anchor="b">
            <a:normAutofit/>
          </a:bodyPr>
          <a:lstStyle>
            <a:lvl1pPr algn="l" latinLnBrk="0">
              <a:lnSpc>
                <a:spcPct val="80000"/>
              </a:lnSpc>
              <a:defRPr lang="zh-TW" sz="6800">
                <a:solidFill>
                  <a:schemeClr val="tx1"/>
                </a:solidFill>
                <a:effectLst>
                  <a:outerShdw blurRad="38100" dist="25400" dir="18900000" algn="bl" rotWithShape="0">
                    <a:schemeClr val="bg1">
                      <a:alpha val="80000"/>
                    </a:schemeClr>
                  </a:outerShdw>
                </a:effectLst>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1066800" y="5360437"/>
            <a:ext cx="10058400" cy="365760"/>
          </a:xfrm>
        </p:spPr>
        <p:txBody>
          <a:bodyPr>
            <a:normAutofit/>
          </a:bodyPr>
          <a:lstStyle>
            <a:lvl1pPr marL="0" indent="0" algn="l" latinLnBrk="0">
              <a:spcBef>
                <a:spcPts val="0"/>
              </a:spcBef>
              <a:buNone/>
              <a:defRPr lang="zh-TW" sz="2000" b="1" cap="all" baseline="0">
                <a:solidFill>
                  <a:schemeClr val="accent1"/>
                </a:solidFill>
                <a:effectLst/>
              </a:defRPr>
            </a:lvl1pPr>
            <a:lvl2pPr marL="457200" indent="0" algn="ctr" latinLnBrk="0">
              <a:buNone/>
              <a:defRPr lang="zh-TW" sz="2000"/>
            </a:lvl2pPr>
            <a:lvl3pPr marL="914400" indent="0" algn="ctr" latinLnBrk="0">
              <a:buNone/>
              <a:defRPr lang="zh-TW" sz="1800"/>
            </a:lvl3pPr>
            <a:lvl4pPr marL="1371600" indent="0" algn="ctr" latinLnBrk="0">
              <a:buNone/>
              <a:defRPr lang="zh-TW" sz="1600"/>
            </a:lvl4pPr>
            <a:lvl5pPr marL="1828800" indent="0" algn="ctr" latinLnBrk="0">
              <a:buNone/>
              <a:defRPr lang="zh-TW" sz="1600"/>
            </a:lvl5pPr>
            <a:lvl6pPr marL="2286000" indent="0" algn="ctr" latinLnBrk="0">
              <a:buNone/>
              <a:defRPr lang="zh-TW" sz="1600"/>
            </a:lvl6pPr>
            <a:lvl7pPr marL="2743200" indent="0" algn="ctr" latinLnBrk="0">
              <a:buNone/>
              <a:defRPr lang="zh-TW" sz="1600"/>
            </a:lvl7pPr>
            <a:lvl8pPr marL="3200400" indent="0" algn="ctr" latinLnBrk="0">
              <a:buNone/>
              <a:defRPr lang="zh-TW" sz="1600"/>
            </a:lvl8pPr>
            <a:lvl9pPr marL="3657600" indent="0" algn="ctr" latinLnBrk="0">
              <a:buNone/>
              <a:defRPr lang="zh-TW" sz="1600"/>
            </a:lvl9pPr>
          </a:lstStyle>
          <a:p>
            <a:r>
              <a:rPr lang="zh-TW" altLang="en-US" smtClean="0"/>
              <a:t>按一下以編輯母片副標題樣式</a:t>
            </a:r>
            <a:endParaRPr lang="zh-TW"/>
          </a:p>
        </p:txBody>
      </p:sp>
      <p:sp>
        <p:nvSpPr>
          <p:cNvPr id="8" name="矩形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9" name="矩形 8"/>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垂直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9525000" y="382230"/>
            <a:ext cx="1371600" cy="5561369"/>
          </a:xfrm>
        </p:spPr>
        <p:txBody>
          <a:bodyPr vert="eaVert"/>
          <a:lstStyle/>
          <a:p>
            <a:r>
              <a:rPr lang="zh-TW" altLang="en-US" smtClean="0"/>
              <a:t>按一下以編輯母片標題樣式</a:t>
            </a:r>
            <a:endParaRPr lang="zh-TW"/>
          </a:p>
        </p:txBody>
      </p:sp>
      <p:sp>
        <p:nvSpPr>
          <p:cNvPr id="3" name="垂直文字版面配置區 2"/>
          <p:cNvSpPr>
            <a:spLocks noGrp="1"/>
          </p:cNvSpPr>
          <p:nvPr>
            <p:ph type="body" orient="vert" idx="1"/>
          </p:nvPr>
        </p:nvSpPr>
        <p:spPr>
          <a:xfrm>
            <a:off x="1295400" y="382230"/>
            <a:ext cx="7863840" cy="556137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pic>
        <p:nvPicPr>
          <p:cNvPr id="8" name="圖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2" name="標題 1"/>
          <p:cNvSpPr>
            <a:spLocks noGrp="1"/>
          </p:cNvSpPr>
          <p:nvPr>
            <p:ph type="title"/>
          </p:nvPr>
        </p:nvSpPr>
        <p:spPr>
          <a:xfrm>
            <a:off x="1066800" y="1565829"/>
            <a:ext cx="5943600" cy="4114800"/>
          </a:xfrm>
        </p:spPr>
        <p:txBody>
          <a:bodyPr anchor="b">
            <a:normAutofit/>
          </a:bodyPr>
          <a:lstStyle>
            <a:lvl1pPr latinLnBrk="0">
              <a:lnSpc>
                <a:spcPct val="80000"/>
              </a:lnSpc>
              <a:defRPr lang="zh-TW" sz="5400">
                <a:effectLst>
                  <a:outerShdw blurRad="38100" dist="25400" dir="18900000" algn="bl" rotWithShape="0">
                    <a:schemeClr val="bg1">
                      <a:alpha val="80000"/>
                    </a:schemeClr>
                  </a:outerShdw>
                </a:effectLst>
              </a:defRPr>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066801" y="5682343"/>
            <a:ext cx="5943600" cy="410547"/>
          </a:xfrm>
        </p:spPr>
        <p:txBody>
          <a:bodyPr>
            <a:normAutofit/>
          </a:bodyPr>
          <a:lstStyle>
            <a:lvl1pPr marL="0" indent="0" latinLnBrk="0">
              <a:spcBef>
                <a:spcPts val="0"/>
              </a:spcBef>
              <a:buNone/>
              <a:defRPr lang="zh-TW" sz="2200" b="1" cap="all" baseline="0"/>
            </a:lvl1pPr>
            <a:lvl2pPr marL="457200" indent="0" latinLnBrk="0">
              <a:buNone/>
              <a:defRPr lang="zh-TW" sz="2000"/>
            </a:lvl2pPr>
            <a:lvl3pPr marL="914400" indent="0" latinLnBrk="0">
              <a:buNone/>
              <a:defRPr lang="zh-TW" sz="1800"/>
            </a:lvl3pPr>
            <a:lvl4pPr marL="1371600" indent="0" latinLnBrk="0">
              <a:buNone/>
              <a:defRPr lang="zh-TW" sz="1600"/>
            </a:lvl4pPr>
            <a:lvl5pPr marL="1828800" indent="0" latinLnBrk="0">
              <a:buNone/>
              <a:defRPr lang="zh-TW" sz="1600"/>
            </a:lvl5pPr>
            <a:lvl6pPr marL="2286000" indent="0" latinLnBrk="0">
              <a:buNone/>
              <a:defRPr lang="zh-TW" sz="1600"/>
            </a:lvl6pPr>
            <a:lvl7pPr marL="2743200" indent="0" latinLnBrk="0">
              <a:buNone/>
              <a:defRPr lang="zh-TW" sz="1600"/>
            </a:lvl7pPr>
            <a:lvl8pPr marL="3200400" indent="0" latinLnBrk="0">
              <a:buNone/>
              <a:defRPr lang="zh-TW" sz="1600"/>
            </a:lvl8pPr>
            <a:lvl9pPr marL="3657600" indent="0" latinLnBrk="0">
              <a:buNone/>
              <a:defRPr lang="zh-TW" sz="1600"/>
            </a:lvl9pPr>
          </a:lstStyle>
          <a:p>
            <a:pPr lvl="0"/>
            <a:r>
              <a:rPr lang="zh-TW" altLang="en-US" smtClean="0"/>
              <a:t>按一下以編輯母片文字樣式</a:t>
            </a:r>
          </a:p>
        </p:txBody>
      </p:sp>
      <p:sp>
        <p:nvSpPr>
          <p:cNvPr id="9" name="矩形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11" name="矩形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1295400" y="1825625"/>
            <a:ext cx="4724400" cy="4117975"/>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800"/>
            </a:lvl6pPr>
            <a:lvl7pPr latinLnBrk="0">
              <a:defRPr lang="zh-TW" sz="1800"/>
            </a:lvl7pPr>
            <a:lvl8pPr latinLnBrk="0">
              <a:defRPr lang="zh-TW" sz="1800"/>
            </a:lvl8pPr>
            <a:lvl9pPr latinLnBrk="0">
              <a:defRPr lang="zh-TW"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6172199" y="1825625"/>
            <a:ext cx="4724400" cy="4117975"/>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800"/>
            </a:lvl6pPr>
            <a:lvl7pPr latinLnBrk="0">
              <a:defRPr lang="zh-TW" sz="1800"/>
            </a:lvl7pPr>
            <a:lvl8pPr latinLnBrk="0">
              <a:defRPr lang="zh-TW" sz="1800"/>
            </a:lvl8pPr>
            <a:lvl9pPr latinLnBrk="0">
              <a:defRPr lang="zh-TW"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文字版面配置區 2"/>
          <p:cNvSpPr>
            <a:spLocks noGrp="1"/>
          </p:cNvSpPr>
          <p:nvPr>
            <p:ph type="body" idx="1"/>
          </p:nvPr>
        </p:nvSpPr>
        <p:spPr>
          <a:xfrm>
            <a:off x="1295400" y="1828800"/>
            <a:ext cx="4727448" cy="641350"/>
          </a:xfrm>
        </p:spPr>
        <p:txBody>
          <a:bodyPr anchor="ctr">
            <a:normAutofit/>
          </a:bodyPr>
          <a:lstStyle>
            <a:lvl1pPr marL="0" indent="0" latinLnBrk="0">
              <a:spcBef>
                <a:spcPts val="0"/>
              </a:spcBef>
              <a:buNone/>
              <a:defRPr lang="zh-TW" sz="2000" b="1" cap="all" baseline="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295400" y="2470151"/>
            <a:ext cx="4727448" cy="347345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6167628" y="1828800"/>
            <a:ext cx="4727448" cy="641350"/>
          </a:xfrm>
        </p:spPr>
        <p:txBody>
          <a:bodyPr anchor="ctr">
            <a:normAutofit/>
          </a:bodyPr>
          <a:lstStyle>
            <a:lvl1pPr marL="0" indent="0" latinLnBrk="0">
              <a:spcBef>
                <a:spcPts val="0"/>
              </a:spcBef>
              <a:buNone/>
              <a:defRPr lang="zh-TW" sz="2000" b="1" cap="all" baseline="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69152" y="2470151"/>
            <a:ext cx="4727448" cy="347345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pic>
        <p:nvPicPr>
          <p:cNvPr id="9" name="圖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10" name="矩形 9"/>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11" name="矩形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2" name="標題 1"/>
          <p:cNvSpPr>
            <a:spLocks noGrp="1"/>
          </p:cNvSpPr>
          <p:nvPr>
            <p:ph type="title"/>
          </p:nvPr>
        </p:nvSpPr>
        <p:spPr>
          <a:xfrm>
            <a:off x="8229601" y="2514600"/>
            <a:ext cx="3474720" cy="1600200"/>
          </a:xfrm>
        </p:spPr>
        <p:txBody>
          <a:bodyPr anchor="b"/>
          <a:lstStyle>
            <a:lvl1pPr latinLnBrk="0">
              <a:defRPr lang="zh-TW" sz="3200"/>
            </a:lvl1pPr>
          </a:lstStyle>
          <a:p>
            <a:r>
              <a:rPr lang="zh-TW" altLang="en-US" smtClean="0"/>
              <a:t>按一下以編輯母片標題樣式</a:t>
            </a:r>
            <a:endParaRPr lang="zh-TW" dirty="0"/>
          </a:p>
        </p:txBody>
      </p:sp>
      <p:sp>
        <p:nvSpPr>
          <p:cNvPr id="3" name="內容版面配置區 2"/>
          <p:cNvSpPr>
            <a:spLocks noGrp="1"/>
          </p:cNvSpPr>
          <p:nvPr>
            <p:ph idx="1"/>
          </p:nvPr>
        </p:nvSpPr>
        <p:spPr>
          <a:xfrm>
            <a:off x="790302" y="685800"/>
            <a:ext cx="6126480" cy="54864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2000"/>
            </a:lvl6pPr>
            <a:lvl7pPr latinLnBrk="0">
              <a:defRPr lang="zh-TW" sz="2000"/>
            </a:lvl7pPr>
            <a:lvl8pPr latinLnBrk="0">
              <a:defRPr lang="zh-TW" sz="2000"/>
            </a:lvl8pPr>
            <a:lvl9pPr latinLnBrk="0">
              <a:defRPr lang="zh-TW"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文字版面配置區 3"/>
          <p:cNvSpPr>
            <a:spLocks noGrp="1"/>
          </p:cNvSpPr>
          <p:nvPr>
            <p:ph type="body" sz="half" idx="2"/>
          </p:nvPr>
        </p:nvSpPr>
        <p:spPr>
          <a:xfrm>
            <a:off x="8229600" y="4343400"/>
            <a:ext cx="3474720" cy="1188720"/>
          </a:xfrm>
        </p:spPr>
        <p:txBody>
          <a:bodyPr>
            <a:normAutofit/>
          </a:bodyPr>
          <a:lstStyle>
            <a:lvl1pPr marL="0" indent="0" latinLnBrk="0">
              <a:spcBef>
                <a:spcPts val="800"/>
              </a:spcBef>
              <a:buNone/>
              <a:defRPr lang="zh-TW" sz="1800"/>
            </a:lvl1pPr>
            <a:lvl2pPr marL="457200" indent="0" latinLnBrk="0">
              <a:buNone/>
              <a:defRPr lang="zh-TW" sz="1400"/>
            </a:lvl2pPr>
            <a:lvl3pPr marL="914400" indent="0" latinLnBrk="0">
              <a:buNone/>
              <a:defRPr lang="zh-TW" sz="1200"/>
            </a:lvl3pPr>
            <a:lvl4pPr marL="1371600" indent="0" latinLnBrk="0">
              <a:buNone/>
              <a:defRPr lang="zh-TW" sz="1000"/>
            </a:lvl4pPr>
            <a:lvl5pPr marL="1828800" indent="0" latinLnBrk="0">
              <a:buNone/>
              <a:defRPr lang="zh-TW" sz="1000"/>
            </a:lvl5pPr>
            <a:lvl6pPr marL="2286000" indent="0" latinLnBrk="0">
              <a:buNone/>
              <a:defRPr lang="zh-TW" sz="1000"/>
            </a:lvl6pPr>
            <a:lvl7pPr marL="2743200" indent="0" latinLnBrk="0">
              <a:buNone/>
              <a:defRPr lang="zh-TW" sz="1000"/>
            </a:lvl7pPr>
            <a:lvl8pPr marL="3200400" indent="0" latinLnBrk="0">
              <a:buNone/>
              <a:defRPr lang="zh-TW" sz="1000"/>
            </a:lvl8pPr>
            <a:lvl9pPr marL="3657600" indent="0" latinLnBrk="0">
              <a:buNone/>
              <a:defRPr lang="zh-TW"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pic>
        <p:nvPicPr>
          <p:cNvPr id="8" name="圖片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9" name="矩形 8"/>
          <p:cNvSpPr/>
          <p:nvPr/>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10" name="矩形 9"/>
          <p:cNvSpPr/>
          <p:nvPr/>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2" name="標題 1"/>
          <p:cNvSpPr>
            <a:spLocks noGrp="1"/>
          </p:cNvSpPr>
          <p:nvPr>
            <p:ph type="title"/>
          </p:nvPr>
        </p:nvSpPr>
        <p:spPr>
          <a:xfrm>
            <a:off x="8229600" y="2514600"/>
            <a:ext cx="3474720" cy="1600200"/>
          </a:xfrm>
        </p:spPr>
        <p:txBody>
          <a:bodyPr anchor="b"/>
          <a:lstStyle>
            <a:lvl1pPr latinLnBrk="0">
              <a:defRPr lang="zh-TW" sz="320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229600" y="4343400"/>
            <a:ext cx="3474720" cy="1188720"/>
          </a:xfrm>
        </p:spPr>
        <p:txBody>
          <a:bodyPr>
            <a:normAutofit/>
          </a:bodyPr>
          <a:lstStyle>
            <a:lvl1pPr marL="0" indent="0" latinLnBrk="0">
              <a:spcBef>
                <a:spcPts val="800"/>
              </a:spcBef>
              <a:buNone/>
              <a:defRPr lang="zh-TW" sz="1800"/>
            </a:lvl1pPr>
            <a:lvl2pPr marL="457200" indent="0" latinLnBrk="0">
              <a:buNone/>
              <a:defRPr lang="zh-TW" sz="1400"/>
            </a:lvl2pPr>
            <a:lvl3pPr marL="914400" indent="0" latinLnBrk="0">
              <a:buNone/>
              <a:defRPr lang="zh-TW" sz="1200"/>
            </a:lvl3pPr>
            <a:lvl4pPr marL="1371600" indent="0" latinLnBrk="0">
              <a:buNone/>
              <a:defRPr lang="zh-TW" sz="1000"/>
            </a:lvl4pPr>
            <a:lvl5pPr marL="1828800" indent="0" latinLnBrk="0">
              <a:buNone/>
              <a:defRPr lang="zh-TW" sz="1000"/>
            </a:lvl5pPr>
            <a:lvl6pPr marL="2286000" indent="0" latinLnBrk="0">
              <a:buNone/>
              <a:defRPr lang="zh-TW" sz="1000"/>
            </a:lvl6pPr>
            <a:lvl7pPr marL="2743200" indent="0" latinLnBrk="0">
              <a:buNone/>
              <a:defRPr lang="zh-TW" sz="1000"/>
            </a:lvl7pPr>
            <a:lvl8pPr marL="3200400" indent="0" latinLnBrk="0">
              <a:buNone/>
              <a:defRPr lang="zh-TW" sz="1000"/>
            </a:lvl8pPr>
            <a:lvl9pPr marL="3657600" indent="0" latinLnBrk="0">
              <a:buNone/>
              <a:defRPr lang="zh-TW"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userDrawn="1"/>
        </p:nvSpPr>
        <p:spPr>
          <a:xfrm>
            <a:off x="0" y="6257036"/>
            <a:ext cx="12192000" cy="54864"/>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atin typeface="Microsoft JhengHei UI" panose="020B0604030504040204" pitchFamily="34" charset="-120"/>
              <a:ea typeface="Microsoft JhengHei UI" panose="020B0604030504040204" pitchFamily="34" charset="-120"/>
            </a:endParaRPr>
          </a:p>
        </p:txBody>
      </p:sp>
      <p:sp>
        <p:nvSpPr>
          <p:cNvPr id="2" name="標題版面配置區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latinLnBrk="0">
              <a:defRPr lang="zh-TW" sz="100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5" name="頁尾版面配置區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latinLnBrk="0">
              <a:defRPr lang="zh-TW" sz="100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latinLnBrk="0">
              <a:defRPr lang="zh-TW" sz="1000">
                <a:solidFill>
                  <a:schemeClr val="tx1"/>
                </a:solidFill>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smtClean="0"/>
              <a:pPr/>
              <a:t>‹#›</a:t>
            </a:fld>
            <a:endParaRPr lang="en-US" altLang="zh-TW"/>
          </a:p>
        </p:txBody>
      </p:sp>
      <p:sp>
        <p:nvSpPr>
          <p:cNvPr id="8" name="矩形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TW" sz="3200" b="1" kern="1200" cap="all" baseline="0">
          <a:solidFill>
            <a:schemeClr val="accent1"/>
          </a:solidFill>
          <a:effectLst>
            <a:outerShdw blurRad="38100" dist="25400" dir="18900000" algn="bl" rotWithShape="0">
              <a:schemeClr val="bg1">
                <a:alpha val="80000"/>
              </a:schemeClr>
            </a:outerShdw>
          </a:effectLst>
          <a:latin typeface="Microsoft JhengHei UI" panose="020B0604030504040204" pitchFamily="34" charset="-120"/>
          <a:ea typeface="Microsoft JhengHei UI" panose="020B0604030504040204" pitchFamily="34" charset="-120"/>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lang="zh-TW" sz="2000" kern="1200">
          <a:solidFill>
            <a:schemeClr val="tx1"/>
          </a:solidFill>
          <a:latin typeface="Microsoft JhengHei UI" panose="020B0604030504040204" pitchFamily="34" charset="-120"/>
          <a:ea typeface="Microsoft JhengHei UI" panose="020B0604030504040204" pitchFamily="34" charset="-120"/>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TW" sz="18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TW" sz="1600" kern="1200">
          <a:solidFill>
            <a:schemeClr val="tx1"/>
          </a:solidFill>
          <a:latin typeface="Microsoft JhengHei UI" panose="020B0604030504040204" pitchFamily="34" charset="-120"/>
          <a:ea typeface="Microsoft JhengHei UI" panose="020B0604030504040204" pitchFamily="34" charset="-120"/>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TW"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TW"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TW"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TW" sz="1400" kern="120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thchou.blogspot.tw/2008/09/hypothesis-testing.html" TargetMode="External"/><Relationship Id="rId2" Type="http://schemas.openxmlformats.org/officeDocument/2006/relationships/hyperlink" Target="http://murphymind.blogspot.tw/2011/12/hypothesis-testing.html" TargetMode="External"/><Relationship Id="rId1" Type="http://schemas.openxmlformats.org/officeDocument/2006/relationships/slideLayout" Target="../slideLayouts/slideLayout7.xml"/><Relationship Id="rId5" Type="http://schemas.openxmlformats.org/officeDocument/2006/relationships/hyperlink" Target="http://web.ydu.edu.tw/~alan9956/docu3/0991stat/Statistics_09.pdf" TargetMode="External"/><Relationship Id="rId4" Type="http://schemas.openxmlformats.org/officeDocument/2006/relationships/hyperlink" Target="http://web.ntpu.edu.tw/~wtp/statpdf/Ch_10.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793193" y="4796415"/>
            <a:ext cx="10058400" cy="903630"/>
          </a:xfrm>
        </p:spPr>
        <p:txBody>
          <a:bodyPr>
            <a:normAutofit/>
          </a:bodyPr>
          <a:lstStyle/>
          <a:p>
            <a:pPr algn="r"/>
            <a:r>
              <a:rPr lang="zh-TW" altLang="en-US" sz="2500" dirty="0" smtClean="0"/>
              <a:t>報告人：</a:t>
            </a:r>
            <a:r>
              <a:rPr lang="en-US" altLang="zh-TW" sz="2500" dirty="0" smtClean="0"/>
              <a:t>40241129_</a:t>
            </a:r>
            <a:r>
              <a:rPr lang="zh-TW" altLang="en-US" sz="2500" dirty="0" smtClean="0"/>
              <a:t>李政哲</a:t>
            </a:r>
            <a:endParaRPr lang="en-US" altLang="zh-TW" sz="2500" dirty="0"/>
          </a:p>
          <a:p>
            <a:pPr algn="r"/>
            <a:r>
              <a:rPr lang="en-US" altLang="zh-TW" sz="2500" dirty="0"/>
              <a:t>	</a:t>
            </a:r>
            <a:r>
              <a:rPr lang="zh-TW" altLang="en-US" sz="2500" dirty="0" smtClean="0"/>
              <a:t>  </a:t>
            </a:r>
            <a:r>
              <a:rPr lang="en-US" altLang="zh-TW" sz="2500" dirty="0" smtClean="0"/>
              <a:t>40341152_</a:t>
            </a:r>
            <a:r>
              <a:rPr lang="zh-TW" altLang="en-US" sz="2500" dirty="0" smtClean="0"/>
              <a:t>鍾旻岳</a:t>
            </a:r>
            <a:endParaRPr lang="en-US" altLang="zh-TW" sz="2500" dirty="0" smtClean="0"/>
          </a:p>
        </p:txBody>
      </p:sp>
      <p:sp>
        <p:nvSpPr>
          <p:cNvPr id="5" name="文字方塊 4"/>
          <p:cNvSpPr txBox="1"/>
          <p:nvPr/>
        </p:nvSpPr>
        <p:spPr>
          <a:xfrm>
            <a:off x="1307506" y="2173567"/>
            <a:ext cx="10630968" cy="2508379"/>
          </a:xfrm>
          <a:prstGeom prst="rect">
            <a:avLst/>
          </a:prstGeom>
          <a:noFill/>
        </p:spPr>
        <p:txBody>
          <a:bodyPr wrap="square" rtlCol="0">
            <a:spAutoFit/>
          </a:bodyPr>
          <a:lstStyle/>
          <a:p>
            <a:endParaRPr lang="en-US" altLang="zh-TW" sz="5000" dirty="0" smtClean="0"/>
          </a:p>
          <a:p>
            <a:endParaRPr lang="en-US" altLang="zh-TW" sz="5000" dirty="0"/>
          </a:p>
          <a:p>
            <a:r>
              <a:rPr lang="en-US" altLang="zh-TW" sz="5700" b="1" dirty="0" smtClean="0"/>
              <a:t>Ch7.Hypothesis and Inference</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136"/>
            <a:ext cx="12192000" cy="1143000"/>
          </a:xfrm>
        </p:spPr>
        <p:txBody>
          <a:bodyPr>
            <a:normAutofit/>
          </a:bodyPr>
          <a:lstStyle/>
          <a:p>
            <a:pPr algn="ctr"/>
            <a:r>
              <a:rPr lang="en-US" altLang="zh-TW" sz="5000" dirty="0" smtClean="0"/>
              <a:t>CATALOG</a:t>
            </a:r>
            <a:endParaRPr lang="zh-TW" altLang="en-US" sz="5000" dirty="0"/>
          </a:p>
        </p:txBody>
      </p:sp>
      <p:sp>
        <p:nvSpPr>
          <p:cNvPr id="3" name="內容版面配置區 2"/>
          <p:cNvSpPr>
            <a:spLocks noGrp="1"/>
          </p:cNvSpPr>
          <p:nvPr>
            <p:ph idx="1"/>
          </p:nvPr>
        </p:nvSpPr>
        <p:spPr>
          <a:xfrm>
            <a:off x="0" y="1467741"/>
            <a:ext cx="12192000" cy="4800600"/>
          </a:xfrm>
        </p:spPr>
        <p:txBody>
          <a:bodyPr/>
          <a:lstStyle/>
          <a:p>
            <a:r>
              <a:rPr lang="en-US" altLang="zh-TW" sz="3000" b="1" dirty="0">
                <a:latin typeface="標楷體" panose="03000509000000000000" pitchFamily="65" charset="-120"/>
                <a:ea typeface="標楷體" panose="03000509000000000000" pitchFamily="65" charset="-120"/>
              </a:rPr>
              <a:t>Hypothesis </a:t>
            </a:r>
            <a:r>
              <a:rPr lang="en-US" altLang="zh-TW" sz="3000" b="1" dirty="0" smtClean="0">
                <a:latin typeface="標楷體" panose="03000509000000000000" pitchFamily="65" charset="-120"/>
                <a:ea typeface="標楷體" panose="03000509000000000000" pitchFamily="65" charset="-120"/>
              </a:rPr>
              <a:t>Testing....................................p.</a:t>
            </a:r>
            <a:r>
              <a:rPr lang="en-US" altLang="zh-TW" sz="2400" b="1" dirty="0" smtClean="0">
                <a:latin typeface="標楷體" panose="03000509000000000000" pitchFamily="65" charset="-120"/>
                <a:ea typeface="標楷體" panose="03000509000000000000" pitchFamily="65" charset="-120"/>
              </a:rPr>
              <a:t>3</a:t>
            </a:r>
            <a:r>
              <a:rPr lang="en-US" altLang="zh-TW" sz="3000" b="1" dirty="0" smtClean="0">
                <a:latin typeface="標楷體" panose="03000509000000000000" pitchFamily="65" charset="-120"/>
                <a:ea typeface="標楷體" panose="03000509000000000000" pitchFamily="65" charset="-120"/>
              </a:rPr>
              <a:t>~p.</a:t>
            </a:r>
            <a:r>
              <a:rPr lang="en-US" altLang="zh-TW" sz="2400" b="1" dirty="0">
                <a:latin typeface="標楷體" panose="03000509000000000000" pitchFamily="65" charset="-120"/>
                <a:ea typeface="標楷體" panose="03000509000000000000" pitchFamily="65" charset="-120"/>
              </a:rPr>
              <a:t>5</a:t>
            </a:r>
          </a:p>
          <a:p>
            <a:r>
              <a:rPr lang="en-US" altLang="zh-TW" sz="3000" b="1" dirty="0">
                <a:latin typeface="標楷體" panose="03000509000000000000" pitchFamily="65" charset="-120"/>
                <a:ea typeface="標楷體" panose="03000509000000000000" pitchFamily="65" charset="-120"/>
              </a:rPr>
              <a:t>Confidence Intervals</a:t>
            </a:r>
            <a:r>
              <a:rPr lang="en-US" altLang="zh-TW" sz="3000" b="1" dirty="0" smtClean="0">
                <a:latin typeface="標楷體" panose="03000509000000000000" pitchFamily="65" charset="-120"/>
                <a:ea typeface="標楷體" panose="03000509000000000000" pitchFamily="65" charset="-120"/>
              </a:rPr>
              <a:t>......................................p.</a:t>
            </a:r>
            <a:r>
              <a:rPr lang="en-US" altLang="zh-TW" sz="2400" b="1" dirty="0">
                <a:latin typeface="標楷體" panose="03000509000000000000" pitchFamily="65" charset="-120"/>
                <a:ea typeface="標楷體" panose="03000509000000000000" pitchFamily="65" charset="-120"/>
              </a:rPr>
              <a:t>6</a:t>
            </a:r>
          </a:p>
          <a:p>
            <a:r>
              <a:rPr lang="en-US" altLang="zh-TW" sz="3200" dirty="0">
                <a:latin typeface="標楷體" panose="03000509000000000000" pitchFamily="65" charset="-120"/>
                <a:ea typeface="標楷體" panose="03000509000000000000" pitchFamily="65" charset="-120"/>
              </a:rPr>
              <a:t>A/B</a:t>
            </a:r>
            <a:r>
              <a:rPr lang="zh-TW" altLang="en-US"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Testing</a:t>
            </a:r>
            <a:r>
              <a:rPr lang="en-US" altLang="zh-TW" sz="3200" b="1" dirty="0" smtClean="0">
                <a:latin typeface="標楷體" panose="03000509000000000000" pitchFamily="65" charset="-120"/>
                <a:ea typeface="標楷體" panose="03000509000000000000" pitchFamily="65" charset="-120"/>
              </a:rPr>
              <a:t>..........................................</a:t>
            </a:r>
            <a:r>
              <a:rPr lang="en-US" altLang="zh-TW" sz="3200" dirty="0" smtClean="0">
                <a:latin typeface="標楷體" panose="03000509000000000000" pitchFamily="65" charset="-120"/>
                <a:ea typeface="標楷體" panose="03000509000000000000" pitchFamily="65" charset="-120"/>
              </a:rPr>
              <a:t>.p.</a:t>
            </a:r>
            <a:r>
              <a:rPr lang="en-US" altLang="zh-TW" sz="2400" b="1" dirty="0">
                <a:latin typeface="標楷體" panose="03000509000000000000" pitchFamily="65" charset="-120"/>
                <a:ea typeface="標楷體" panose="03000509000000000000" pitchFamily="65" charset="-120"/>
              </a:rPr>
              <a:t>7</a:t>
            </a:r>
          </a:p>
          <a:p>
            <a:r>
              <a:rPr lang="en-US" altLang="zh-TW" sz="3000" b="1" dirty="0" smtClean="0">
                <a:latin typeface="標楷體" panose="03000509000000000000" pitchFamily="65" charset="-120"/>
                <a:ea typeface="標楷體" panose="03000509000000000000" pitchFamily="65" charset="-120"/>
              </a:rPr>
              <a:t>Reference.................................................p.</a:t>
            </a:r>
            <a:r>
              <a:rPr lang="en-US" altLang="zh-TW" sz="2400" b="1" dirty="0">
                <a:latin typeface="標楷體" panose="03000509000000000000" pitchFamily="65" charset="-120"/>
                <a:ea typeface="標楷體" panose="03000509000000000000" pitchFamily="65" charset="-120"/>
              </a:rPr>
              <a:t>8</a:t>
            </a:r>
          </a:p>
          <a:p>
            <a:r>
              <a:rPr lang="en-US" altLang="zh-TW" sz="3000" b="1" dirty="0">
                <a:latin typeface="標楷體" panose="03000509000000000000" pitchFamily="65" charset="-120"/>
                <a:ea typeface="標楷體" panose="03000509000000000000" pitchFamily="65" charset="-120"/>
              </a:rPr>
              <a:t>End</a:t>
            </a:r>
            <a:r>
              <a:rPr lang="en-US" altLang="zh-TW" sz="3000" b="1" dirty="0" smtClean="0">
                <a:latin typeface="標楷體" panose="03000509000000000000" pitchFamily="65" charset="-120"/>
                <a:ea typeface="標楷體" panose="03000509000000000000" pitchFamily="65" charset="-120"/>
              </a:rPr>
              <a:t>.......................................................p.</a:t>
            </a:r>
            <a:r>
              <a:rPr lang="en-US" altLang="zh-TW" sz="2400" b="1" dirty="0">
                <a:latin typeface="標楷體" panose="03000509000000000000" pitchFamily="65" charset="-120"/>
                <a:ea typeface="標楷體" panose="03000509000000000000" pitchFamily="65" charset="-120"/>
              </a:rPr>
              <a:t>9</a:t>
            </a:r>
            <a:endParaRPr lang="zh-TW" altLang="en-US" sz="2400" b="1"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5257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0"/>
            <a:ext cx="12192000" cy="615553"/>
          </a:xfrm>
          <a:prstGeom prst="rect">
            <a:avLst/>
          </a:prstGeom>
          <a:noFill/>
        </p:spPr>
        <p:txBody>
          <a:bodyPr wrap="square" rtlCol="0">
            <a:spAutoFit/>
          </a:bodyPr>
          <a:lstStyle/>
          <a:p>
            <a:pPr algn="ctr"/>
            <a:r>
              <a:rPr lang="en-US" altLang="zh-TW" sz="3400" dirty="0" smtClean="0">
                <a:latin typeface="標楷體" panose="03000509000000000000" pitchFamily="65" charset="-120"/>
                <a:ea typeface="標楷體" panose="03000509000000000000" pitchFamily="65" charset="-120"/>
              </a:rPr>
              <a:t>Hypothesis Testing</a:t>
            </a:r>
            <a:endParaRPr lang="zh-TW" altLang="en-US" sz="3400" dirty="0">
              <a:latin typeface="標楷體" panose="03000509000000000000" pitchFamily="65" charset="-120"/>
              <a:ea typeface="標楷體" panose="03000509000000000000" pitchFamily="65" charset="-120"/>
            </a:endParaRPr>
          </a:p>
        </p:txBody>
      </p:sp>
      <p:sp>
        <p:nvSpPr>
          <p:cNvPr id="3" name="文字方塊 2"/>
          <p:cNvSpPr txBox="1"/>
          <p:nvPr/>
        </p:nvSpPr>
        <p:spPr>
          <a:xfrm>
            <a:off x="0" y="545438"/>
            <a:ext cx="12192000" cy="5632311"/>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問題一：</a:t>
            </a:r>
            <a:endParaRPr lang="en-US" altLang="zh-TW" sz="2000" dirty="0" smtClean="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大統超商與其房東賴先生因為房屋租金產生歧見</a:t>
            </a:r>
            <a:r>
              <a:rPr lang="zh-TW" altLang="en-US" sz="2000" dirty="0" smtClean="0">
                <a:latin typeface="標楷體" panose="03000509000000000000" pitchFamily="65" charset="-120"/>
                <a:ea typeface="標楷體" panose="03000509000000000000" pitchFamily="65" charset="-120"/>
              </a:rPr>
              <a:t>，而</a:t>
            </a:r>
            <a:r>
              <a:rPr lang="zh-TW" altLang="en-US" sz="2000" dirty="0">
                <a:latin typeface="標楷體" panose="03000509000000000000" pitchFamily="65" charset="-120"/>
                <a:ea typeface="標楷體" panose="03000509000000000000" pitchFamily="65" charset="-120"/>
              </a:rPr>
              <a:t>無法簽定續租合約。大統公司</a:t>
            </a:r>
            <a:r>
              <a:rPr lang="zh-TW" altLang="en-US" sz="2000" dirty="0" smtClean="0">
                <a:latin typeface="標楷體" panose="03000509000000000000" pitchFamily="65" charset="-120"/>
                <a:ea typeface="標楷體" panose="03000509000000000000" pitchFamily="65" charset="-120"/>
              </a:rPr>
              <a:t>的翁</a:t>
            </a:r>
            <a:r>
              <a:rPr lang="zh-TW" altLang="en-US" sz="2000" dirty="0">
                <a:latin typeface="標楷體" panose="03000509000000000000" pitchFamily="65" charset="-120"/>
                <a:ea typeface="標楷體" panose="03000509000000000000" pitchFamily="65" charset="-120"/>
              </a:rPr>
              <a:t>經理辯稱</a:t>
            </a:r>
            <a:r>
              <a:rPr lang="zh-TW" altLang="en-US" sz="2000" dirty="0" smtClean="0">
                <a:latin typeface="標楷體" panose="03000509000000000000" pitchFamily="65" charset="-120"/>
                <a:ea typeface="標楷體" panose="03000509000000000000" pitchFamily="65" charset="-120"/>
              </a:rPr>
              <a:t>，因為</a:t>
            </a:r>
            <a:r>
              <a:rPr lang="zh-TW" altLang="en-US" sz="2000" dirty="0">
                <a:latin typeface="標楷體" panose="03000509000000000000" pitchFamily="65" charset="-120"/>
                <a:ea typeface="標楷體" panose="03000509000000000000" pitchFamily="65" charset="-120"/>
              </a:rPr>
              <a:t>顧客不多，生意不好，故不同意房東依物價指 數調整房租的要求；房東則認為該公司生意不錯</a:t>
            </a:r>
            <a:r>
              <a:rPr lang="zh-TW" altLang="en-US" sz="2000" dirty="0" smtClean="0">
                <a:latin typeface="標楷體" panose="03000509000000000000" pitchFamily="65" charset="-120"/>
                <a:ea typeface="標楷體" panose="03000509000000000000" pitchFamily="65" charset="-120"/>
              </a:rPr>
              <a:t>，翁</a:t>
            </a:r>
            <a:r>
              <a:rPr lang="zh-TW" altLang="en-US" sz="2000" dirty="0">
                <a:latin typeface="標楷體" panose="03000509000000000000" pitchFamily="65" charset="-120"/>
                <a:ea typeface="標楷體" panose="03000509000000000000" pitchFamily="65" charset="-120"/>
              </a:rPr>
              <a:t>經理的理由不足採信。雙方各執一詞。最後，</a:t>
            </a:r>
            <a:r>
              <a:rPr lang="zh-TW" altLang="en-US" sz="2000" dirty="0" smtClean="0">
                <a:latin typeface="標楷體" panose="03000509000000000000" pitchFamily="65" charset="-120"/>
                <a:ea typeface="標楷體" panose="03000509000000000000" pitchFamily="65" charset="-120"/>
              </a:rPr>
              <a:t>他們</a:t>
            </a:r>
            <a:r>
              <a:rPr lang="zh-TW" altLang="en-US" sz="2000" dirty="0">
                <a:latin typeface="標楷體" panose="03000509000000000000" pitchFamily="65" charset="-120"/>
                <a:ea typeface="標楷體" panose="03000509000000000000" pitchFamily="65" charset="-120"/>
              </a:rPr>
              <a:t>同意請陳教授來仲裁。陳教授建議就營業額的多 寡作為租金調整與否的依據，雙方同意若每日</a:t>
            </a:r>
            <a:r>
              <a:rPr lang="zh-TW" altLang="en-US" sz="2000" dirty="0" smtClean="0">
                <a:latin typeface="標楷體" panose="03000509000000000000" pitchFamily="65" charset="-120"/>
                <a:ea typeface="標楷體" panose="03000509000000000000" pitchFamily="65" charset="-120"/>
              </a:rPr>
              <a:t>營業收入</a:t>
            </a:r>
            <a:r>
              <a:rPr lang="zh-TW" altLang="en-US" sz="2000" dirty="0">
                <a:latin typeface="標楷體" panose="03000509000000000000" pitchFamily="65" charset="-120"/>
                <a:ea typeface="標楷體" panose="03000509000000000000" pitchFamily="65" charset="-120"/>
              </a:rPr>
              <a:t>在 </a:t>
            </a:r>
            <a:r>
              <a:rPr lang="en-US" altLang="zh-TW" sz="2000" dirty="0">
                <a:latin typeface="標楷體" panose="03000509000000000000" pitchFamily="65" charset="-120"/>
                <a:ea typeface="標楷體" panose="03000509000000000000" pitchFamily="65" charset="-120"/>
              </a:rPr>
              <a:t>100,000 </a:t>
            </a:r>
            <a:r>
              <a:rPr lang="zh-TW" altLang="en-US" sz="2000" dirty="0">
                <a:latin typeface="標楷體" panose="03000509000000000000" pitchFamily="65" charset="-120"/>
                <a:ea typeface="標楷體" panose="03000509000000000000" pitchFamily="65" charset="-120"/>
              </a:rPr>
              <a:t>以上，則應調整房租。問陳教授</a:t>
            </a:r>
            <a:r>
              <a:rPr lang="zh-TW" altLang="en-US" sz="2000" dirty="0" smtClean="0">
                <a:latin typeface="標楷體" panose="03000509000000000000" pitchFamily="65" charset="-120"/>
                <a:ea typeface="標楷體" panose="03000509000000000000" pitchFamily="65" charset="-120"/>
              </a:rPr>
              <a:t>怎樣</a:t>
            </a:r>
            <a:r>
              <a:rPr lang="zh-TW" altLang="en-US" sz="2000" dirty="0">
                <a:latin typeface="標楷體" panose="03000509000000000000" pitchFamily="65" charset="-120"/>
                <a:ea typeface="標楷體" panose="03000509000000000000" pitchFamily="65" charset="-120"/>
              </a:rPr>
              <a:t>才能做出公平的仲裁</a:t>
            </a:r>
            <a:r>
              <a:rPr lang="zh-TW" altLang="en-US" sz="2000" dirty="0" smtClean="0">
                <a:latin typeface="標楷體" panose="03000509000000000000" pitchFamily="65" charset="-120"/>
                <a:ea typeface="標楷體" panose="03000509000000000000" pitchFamily="65" charset="-120"/>
              </a:rPr>
              <a:t>呢</a:t>
            </a:r>
            <a:r>
              <a:rPr lang="zh-TW" altLang="en-US"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首先</a:t>
            </a:r>
            <a:r>
              <a:rPr lang="zh-TW" altLang="en-US" sz="2000" dirty="0">
                <a:latin typeface="標楷體" panose="03000509000000000000" pitchFamily="65" charset="-120"/>
                <a:ea typeface="標楷體" panose="03000509000000000000" pitchFamily="65" charset="-120"/>
              </a:rPr>
              <a:t>陳教授隨機抽取大統過去 </a:t>
            </a:r>
            <a:r>
              <a:rPr lang="en-US" altLang="zh-TW" sz="2000" dirty="0">
                <a:latin typeface="標楷體" panose="03000509000000000000" pitchFamily="65" charset="-120"/>
                <a:ea typeface="標楷體" panose="03000509000000000000" pitchFamily="65" charset="-120"/>
              </a:rPr>
              <a:t>64 </a:t>
            </a:r>
            <a:r>
              <a:rPr lang="zh-TW" altLang="en-US" sz="2000" dirty="0">
                <a:latin typeface="標楷體" panose="03000509000000000000" pitchFamily="65" charset="-120"/>
                <a:ea typeface="標楷體" panose="03000509000000000000" pitchFamily="65" charset="-120"/>
              </a:rPr>
              <a:t>天的營業發票存根，</a:t>
            </a:r>
            <a:r>
              <a:rPr lang="zh-TW" altLang="en-US" sz="2000" dirty="0" smtClean="0">
                <a:latin typeface="標楷體" panose="03000509000000000000" pitchFamily="65" charset="-120"/>
                <a:ea typeface="標楷體" panose="03000509000000000000" pitchFamily="65" charset="-120"/>
              </a:rPr>
              <a:t>計算得出</a:t>
            </a:r>
            <a:r>
              <a:rPr lang="zh-TW" altLang="en-US" sz="2000" dirty="0">
                <a:latin typeface="標楷體" panose="03000509000000000000" pitchFamily="65" charset="-120"/>
                <a:ea typeface="標楷體" panose="03000509000000000000" pitchFamily="65" charset="-120"/>
              </a:rPr>
              <a:t>每日營業額的平均</a:t>
            </a:r>
            <a:r>
              <a:rPr lang="zh-TW" altLang="en-US" sz="2000" dirty="0" smtClean="0">
                <a:latin typeface="標楷體" panose="03000509000000000000" pitchFamily="65" charset="-120"/>
                <a:ea typeface="標楷體" panose="03000509000000000000" pitchFamily="65" charset="-120"/>
              </a:rPr>
              <a:t>數</a:t>
            </a:r>
            <a:r>
              <a:rPr lang="en-US" altLang="zh-TW" sz="2000" dirty="0" smtClean="0">
                <a:latin typeface="標楷體" panose="03000509000000000000" pitchFamily="65" charset="-120"/>
                <a:ea typeface="標楷體" panose="03000509000000000000" pitchFamily="65" charset="-120"/>
              </a:rPr>
              <a:t>X</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98</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千元</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，標準差 </a:t>
            </a:r>
            <a:r>
              <a:rPr lang="en-US" altLang="zh-TW" sz="2000" dirty="0" smtClean="0">
                <a:latin typeface="標楷體" panose="03000509000000000000" pitchFamily="65" charset="-120"/>
                <a:ea typeface="標楷體" panose="03000509000000000000" pitchFamily="65" charset="-120"/>
              </a:rPr>
              <a:t>S</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千元</a:t>
            </a:r>
            <a:r>
              <a:rPr lang="en-US" altLang="zh-TW" sz="2000" dirty="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endParaRPr lang="en-US" altLang="zh-TW" sz="2000" dirty="0" smtClean="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接著</a:t>
            </a:r>
            <a:r>
              <a:rPr lang="zh-TW" altLang="en-US" sz="2000" dirty="0">
                <a:latin typeface="標楷體" panose="03000509000000000000" pitchFamily="65" charset="-120"/>
                <a:ea typeface="標楷體" panose="03000509000000000000" pitchFamily="65" charset="-120"/>
              </a:rPr>
              <a:t>對營業額進行假設</a:t>
            </a:r>
            <a:r>
              <a:rPr lang="zh-TW" altLang="en-US" sz="2000" dirty="0" smtClean="0">
                <a:latin typeface="標楷體" panose="03000509000000000000" pitchFamily="65" charset="-120"/>
                <a:ea typeface="標楷體" panose="03000509000000000000" pitchFamily="65" charset="-120"/>
              </a:rPr>
              <a:t>檢定</a:t>
            </a:r>
            <a:r>
              <a:rPr lang="zh-TW" altLang="en-US" sz="2000" dirty="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檢定</a:t>
            </a:r>
            <a:r>
              <a:rPr lang="zh-TW" altLang="en-US" sz="2000" dirty="0">
                <a:latin typeface="標楷體" panose="03000509000000000000" pitchFamily="65" charset="-120"/>
                <a:ea typeface="標楷體" panose="03000509000000000000" pitchFamily="65" charset="-120"/>
              </a:rPr>
              <a:t>的步驟為</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342900" indent="-342900">
              <a:buAutoNum type="arabicParenBoth"/>
            </a:pPr>
            <a:r>
              <a:rPr lang="zh-TW" altLang="en-US" sz="2000" dirty="0" smtClean="0">
                <a:latin typeface="標楷體" panose="03000509000000000000" pitchFamily="65" charset="-120"/>
                <a:ea typeface="標楷體" panose="03000509000000000000" pitchFamily="65" charset="-120"/>
              </a:rPr>
              <a:t>設</a:t>
            </a:r>
            <a:r>
              <a:rPr lang="zh-TW" altLang="en-US" sz="2000" dirty="0">
                <a:latin typeface="標楷體" panose="03000509000000000000" pitchFamily="65" charset="-120"/>
                <a:ea typeface="標楷體" panose="03000509000000000000" pitchFamily="65" charset="-120"/>
              </a:rPr>
              <a:t>立如下兩個假設</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800100" lvl="1" indent="-342900">
              <a:buAutoNum type="arabicParenBoth"/>
            </a:pPr>
            <a:r>
              <a:rPr lang="en-US" altLang="zh-TW" sz="2000" dirty="0" smtClean="0">
                <a:latin typeface="標楷體" panose="03000509000000000000" pitchFamily="65" charset="-120"/>
                <a:ea typeface="標楷體" panose="03000509000000000000" pitchFamily="65" charset="-120"/>
              </a:rPr>
              <a:t>H</a:t>
            </a:r>
            <a:r>
              <a:rPr lang="en-US" altLang="zh-TW" sz="2000" baseline="-25000" dirty="0" smtClean="0">
                <a:latin typeface="標楷體" panose="03000509000000000000" pitchFamily="65" charset="-120"/>
                <a:ea typeface="標楷體" panose="03000509000000000000" pitchFamily="65" charset="-120"/>
              </a:rPr>
              <a:t>0</a:t>
            </a:r>
            <a:r>
              <a:rPr lang="en-US" altLang="zh-TW" sz="2000" dirty="0" smtClean="0">
                <a:latin typeface="標楷體" panose="03000509000000000000" pitchFamily="65" charset="-120"/>
                <a:ea typeface="標楷體" panose="03000509000000000000" pitchFamily="65" charset="-120"/>
              </a:rPr>
              <a:t>:</a:t>
            </a:r>
            <a:r>
              <a:rPr lang="el-GR" altLang="zh-TW" sz="2000" dirty="0" smtClean="0">
                <a:ea typeface="標楷體" panose="03000509000000000000" pitchFamily="65" charset="-120"/>
              </a:rPr>
              <a:t>μ</a:t>
            </a:r>
            <a:r>
              <a:rPr lang="zh-TW" altLang="en-US" sz="2000" dirty="0" smtClean="0">
                <a:latin typeface="標楷體" panose="03000509000000000000" pitchFamily="65" charset="-120"/>
                <a:ea typeface="標楷體" panose="03000509000000000000" pitchFamily="65" charset="-120"/>
              </a:rPr>
              <a:t> </a:t>
            </a:r>
            <a:r>
              <a:rPr lang="el-GR" altLang="zh-TW" sz="2000" dirty="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100(</a:t>
            </a:r>
            <a:r>
              <a:rPr lang="zh-TW" altLang="en-US" sz="2000" dirty="0">
                <a:latin typeface="標楷體" panose="03000509000000000000" pitchFamily="65" charset="-120"/>
                <a:ea typeface="標楷體" panose="03000509000000000000" pitchFamily="65" charset="-120"/>
              </a:rPr>
              <a:t>千元</a:t>
            </a:r>
            <a:r>
              <a:rPr lang="en-US" altLang="zh-TW" sz="2000" dirty="0">
                <a:latin typeface="標楷體" panose="03000509000000000000" pitchFamily="65" charset="-120"/>
                <a:ea typeface="標楷體" panose="03000509000000000000" pitchFamily="65" charset="-120"/>
              </a:rPr>
              <a:t>)</a:t>
            </a:r>
          </a:p>
          <a:p>
            <a:pPr marL="800100" lvl="1" indent="-342900">
              <a:buAutoNum type="arabicParenBoth"/>
            </a:pPr>
            <a:r>
              <a:rPr lang="en-US" altLang="zh-TW" sz="2000" dirty="0">
                <a:latin typeface="標楷體" panose="03000509000000000000" pitchFamily="65" charset="-120"/>
                <a:ea typeface="標楷體" panose="03000509000000000000" pitchFamily="65" charset="-120"/>
              </a:rPr>
              <a:t>H</a:t>
            </a:r>
            <a:r>
              <a:rPr lang="en-US" altLang="zh-TW" sz="2000" baseline="-25000" dirty="0">
                <a:latin typeface="標楷體" panose="03000509000000000000" pitchFamily="65" charset="-120"/>
                <a:ea typeface="標楷體" panose="03000509000000000000" pitchFamily="65" charset="-120"/>
              </a:rPr>
              <a:t>1</a:t>
            </a:r>
            <a:r>
              <a:rPr lang="en-US" altLang="zh-TW" sz="2000" dirty="0">
                <a:latin typeface="標楷體" panose="03000509000000000000" pitchFamily="65" charset="-120"/>
                <a:ea typeface="標楷體" panose="03000509000000000000" pitchFamily="65" charset="-120"/>
              </a:rPr>
              <a:t>:</a:t>
            </a:r>
            <a:r>
              <a:rPr lang="el-GR" altLang="zh-TW" sz="2000" dirty="0">
                <a:ea typeface="標楷體" panose="03000509000000000000" pitchFamily="65" charset="-120"/>
              </a:rPr>
              <a:t> μ</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&lt;</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100(</a:t>
            </a:r>
            <a:r>
              <a:rPr lang="zh-TW" altLang="en-US" sz="2000" dirty="0">
                <a:latin typeface="標楷體" panose="03000509000000000000" pitchFamily="65" charset="-120"/>
                <a:ea typeface="標楷體" panose="03000509000000000000" pitchFamily="65" charset="-120"/>
              </a:rPr>
              <a:t>千元</a:t>
            </a:r>
            <a:r>
              <a:rPr lang="en-US" altLang="zh-TW" sz="2000" dirty="0" smtClean="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342900" indent="-342900">
              <a:buAutoNum type="arabicParenBoth"/>
            </a:pPr>
            <a:r>
              <a:rPr lang="zh-TW" altLang="en-US" sz="2000" dirty="0" smtClean="0">
                <a:latin typeface="標楷體" panose="03000509000000000000" pitchFamily="65" charset="-120"/>
                <a:ea typeface="標楷體" panose="03000509000000000000" pitchFamily="65" charset="-120"/>
              </a:rPr>
              <a:t>選擇</a:t>
            </a:r>
            <a:r>
              <a:rPr lang="zh-TW" altLang="en-US" sz="2000" dirty="0">
                <a:latin typeface="標楷體" panose="03000509000000000000" pitchFamily="65" charset="-120"/>
                <a:ea typeface="標楷體" panose="03000509000000000000" pitchFamily="65" charset="-120"/>
              </a:rPr>
              <a:t>假設統計量 </a:t>
            </a:r>
            <a:endParaRPr lang="en-US" altLang="zh-TW" sz="2000" dirty="0" smtClean="0">
              <a:latin typeface="標楷體" panose="03000509000000000000" pitchFamily="65" charset="-120"/>
              <a:ea typeface="標楷體" panose="03000509000000000000" pitchFamily="65" charset="-120"/>
            </a:endParaRPr>
          </a:p>
          <a:p>
            <a:pPr marL="800100" lvl="1" indent="-342900">
              <a:buFontTx/>
              <a:buAutoNum type="arabicParenBoth"/>
            </a:pPr>
            <a:r>
              <a:rPr lang="zh-TW" altLang="en-US" sz="2000" dirty="0" smtClean="0">
                <a:latin typeface="標楷體" panose="03000509000000000000" pitchFamily="65" charset="-120"/>
                <a:ea typeface="標楷體" panose="03000509000000000000" pitchFamily="65" charset="-120"/>
              </a:rPr>
              <a:t>以</a:t>
            </a:r>
            <a:r>
              <a:rPr lang="en-US" altLang="zh-TW" sz="2000" dirty="0" smtClean="0">
                <a:latin typeface="標楷體" panose="03000509000000000000" pitchFamily="65" charset="-120"/>
                <a:ea typeface="標楷體" panose="03000509000000000000" pitchFamily="65" charset="-120"/>
              </a:rPr>
              <a:t>X</a:t>
            </a:r>
            <a:r>
              <a:rPr lang="zh-TW" altLang="en-US" sz="2000" dirty="0">
                <a:latin typeface="標楷體" panose="03000509000000000000" pitchFamily="65" charset="-120"/>
                <a:ea typeface="標楷體" panose="03000509000000000000" pitchFamily="65" charset="-120"/>
              </a:rPr>
              <a:t>作為檢定統計量。因為</a:t>
            </a:r>
            <a:r>
              <a:rPr lang="en-US" altLang="zh-TW" sz="2000" dirty="0">
                <a:latin typeface="標楷體" panose="03000509000000000000" pitchFamily="65" charset="-120"/>
                <a:ea typeface="標楷體" panose="03000509000000000000" pitchFamily="65" charset="-120"/>
              </a:rPr>
              <a:t>X</a:t>
            </a:r>
            <a:r>
              <a:rPr lang="zh-TW" altLang="en-US" sz="2000" dirty="0">
                <a:latin typeface="標楷體" panose="03000509000000000000" pitchFamily="65" charset="-120"/>
                <a:ea typeface="標楷體" panose="03000509000000000000" pitchFamily="65" charset="-120"/>
              </a:rPr>
              <a:t>為大樣本，而</a:t>
            </a:r>
            <a:r>
              <a:rPr lang="en-US" altLang="zh-TW" sz="2000" dirty="0">
                <a:latin typeface="標楷體" panose="03000509000000000000" pitchFamily="65" charset="-120"/>
                <a:ea typeface="標楷體" panose="03000509000000000000" pitchFamily="65" charset="-120"/>
              </a:rPr>
              <a:t>H</a:t>
            </a:r>
            <a:r>
              <a:rPr lang="en-US" altLang="zh-TW" sz="2000" baseline="-25000" dirty="0">
                <a:latin typeface="標楷體" panose="03000509000000000000" pitchFamily="65" charset="-120"/>
                <a:ea typeface="標楷體" panose="03000509000000000000" pitchFamily="65" charset="-120"/>
              </a:rPr>
              <a:t>0</a:t>
            </a:r>
            <a:r>
              <a:rPr lang="zh-TW" altLang="en-US" sz="2000" dirty="0">
                <a:latin typeface="標楷體" panose="03000509000000000000" pitchFamily="65" charset="-120"/>
                <a:ea typeface="標楷體" panose="03000509000000000000" pitchFamily="65" charset="-120"/>
              </a:rPr>
              <a:t>為真的情況下，</a:t>
            </a:r>
            <a:r>
              <a:rPr lang="en-US" altLang="zh-TW" sz="2000" dirty="0">
                <a:latin typeface="標楷體" panose="03000509000000000000" pitchFamily="65" charset="-120"/>
                <a:ea typeface="標楷體" panose="03000509000000000000" pitchFamily="65" charset="-120"/>
              </a:rPr>
              <a:t> X</a:t>
            </a:r>
            <a:r>
              <a:rPr lang="zh-TW" altLang="en-US" sz="2000" dirty="0">
                <a:latin typeface="標楷體" panose="03000509000000000000" pitchFamily="65" charset="-120"/>
                <a:ea typeface="標楷體" panose="03000509000000000000" pitchFamily="65" charset="-120"/>
              </a:rPr>
              <a:t>的抽樣分配近似常態分配</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342900" indent="-342900">
              <a:buAutoNum type="arabicParenBoth"/>
            </a:pPr>
            <a:r>
              <a:rPr lang="zh-TW" altLang="en-US" sz="2000" dirty="0">
                <a:latin typeface="標楷體" panose="03000509000000000000" pitchFamily="65" charset="-120"/>
                <a:ea typeface="標楷體" panose="03000509000000000000" pitchFamily="65" charset="-120"/>
              </a:rPr>
              <a:t>選擇顯著水準及決定決策</a:t>
            </a:r>
            <a:r>
              <a:rPr lang="zh-TW" altLang="en-US" sz="2000" dirty="0" smtClean="0">
                <a:latin typeface="標楷體" panose="03000509000000000000" pitchFamily="65" charset="-120"/>
                <a:ea typeface="標楷體" panose="03000509000000000000" pitchFamily="65" charset="-120"/>
              </a:rPr>
              <a:t>法則</a:t>
            </a:r>
            <a:endParaRPr lang="en-US" altLang="zh-TW" sz="2000" dirty="0" smtClean="0">
              <a:latin typeface="標楷體" panose="03000509000000000000" pitchFamily="65" charset="-120"/>
              <a:ea typeface="標楷體" panose="03000509000000000000" pitchFamily="65" charset="-120"/>
            </a:endParaRPr>
          </a:p>
          <a:p>
            <a:pPr marL="800100" lvl="1" indent="-342900">
              <a:buAutoNum type="arabicParenBoth"/>
            </a:pPr>
            <a:r>
              <a:rPr lang="zh-TW" altLang="en-US" sz="2000" dirty="0">
                <a:latin typeface="標楷體" panose="03000509000000000000" pitchFamily="65" charset="-120"/>
                <a:ea typeface="標楷體" panose="03000509000000000000" pitchFamily="65" charset="-120"/>
              </a:rPr>
              <a:t>居於公正客觀的立場，陳教授選擇顯著</a:t>
            </a:r>
            <a:r>
              <a:rPr lang="zh-TW" altLang="en-US" sz="2000" dirty="0" smtClean="0">
                <a:latin typeface="標楷體" panose="03000509000000000000" pitchFamily="65" charset="-120"/>
                <a:ea typeface="標楷體" panose="03000509000000000000" pitchFamily="65" charset="-120"/>
              </a:rPr>
              <a:t>水準</a:t>
            </a:r>
            <a:r>
              <a:rPr lang="en-US" altLang="zh-TW" sz="2000" dirty="0">
                <a:latin typeface="標楷體" panose="03000509000000000000" pitchFamily="65" charset="-120"/>
                <a:ea typeface="標楷體" panose="03000509000000000000" pitchFamily="65" charset="-120"/>
              </a:rPr>
              <a:t>α</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5</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控制型</a:t>
            </a:r>
            <a:r>
              <a:rPr lang="en-US" altLang="zh-TW" sz="2000" dirty="0" smtClean="0">
                <a:latin typeface="標楷體" panose="03000509000000000000" pitchFamily="65" charset="-120"/>
                <a:ea typeface="標楷體" panose="03000509000000000000" pitchFamily="65" charset="-120"/>
              </a:rPr>
              <a:t>I</a:t>
            </a:r>
            <a:r>
              <a:rPr lang="zh-TW" altLang="en-US" sz="2000" dirty="0" smtClean="0">
                <a:latin typeface="標楷體" panose="03000509000000000000" pitchFamily="65" charset="-120"/>
                <a:ea typeface="標楷體" panose="03000509000000000000" pitchFamily="65" charset="-120"/>
              </a:rPr>
              <a:t>錯誤</a:t>
            </a:r>
            <a:r>
              <a:rPr lang="zh-TW" altLang="en-US" sz="2000" dirty="0">
                <a:latin typeface="標楷體" panose="03000509000000000000" pitchFamily="65" charset="-120"/>
                <a:ea typeface="標楷體" panose="03000509000000000000" pitchFamily="65" charset="-120"/>
              </a:rPr>
              <a:t>的機率</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，因對立假設為 </a:t>
            </a:r>
            <a:r>
              <a:rPr lang="en-US" altLang="zh-TW" sz="2000" dirty="0" smtClean="0">
                <a:latin typeface="標楷體" panose="03000509000000000000" pitchFamily="65" charset="-120"/>
                <a:ea typeface="標楷體" panose="03000509000000000000" pitchFamily="65" charset="-120"/>
              </a:rPr>
              <a:t>&lt;</a:t>
            </a:r>
            <a:r>
              <a:rPr lang="zh-TW" altLang="en-US" sz="2000" dirty="0">
                <a:latin typeface="標楷體" panose="03000509000000000000" pitchFamily="65" charset="-120"/>
                <a:ea typeface="標楷體" panose="03000509000000000000" pitchFamily="65" charset="-120"/>
              </a:rPr>
              <a:t>，故採左尾</a:t>
            </a:r>
            <a:r>
              <a:rPr lang="zh-TW" altLang="en-US" sz="2000" dirty="0" smtClean="0">
                <a:latin typeface="標楷體" panose="03000509000000000000" pitchFamily="65" charset="-120"/>
                <a:ea typeface="標楷體" panose="03000509000000000000" pitchFamily="65" charset="-120"/>
              </a:rPr>
              <a:t>檢定，來計算拒絕域為多少。</a:t>
            </a:r>
            <a:endParaRPr lang="en-US" altLang="zh-TW" sz="20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0881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545438"/>
            <a:ext cx="12192000" cy="2246769"/>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決策規則為：</a:t>
            </a:r>
            <a:r>
              <a:rPr lang="zh-TW" altLang="en-US" sz="2000" dirty="0" smtClean="0">
                <a:latin typeface="標楷體" panose="03000509000000000000" pitchFamily="65" charset="-120"/>
                <a:ea typeface="標楷體" panose="03000509000000000000" pitchFamily="65" charset="-120"/>
              </a:rPr>
              <a:t>若</a:t>
            </a:r>
            <a:r>
              <a:rPr lang="en-US" altLang="zh-TW" sz="2000" dirty="0">
                <a:latin typeface="標楷體" panose="03000509000000000000" pitchFamily="65" charset="-120"/>
                <a:ea typeface="標楷體" panose="03000509000000000000" pitchFamily="65" charset="-120"/>
              </a:rPr>
              <a:t>X&lt;81.55</a:t>
            </a:r>
            <a:r>
              <a:rPr lang="zh-TW" altLang="en-US" sz="2000" dirty="0" smtClean="0">
                <a:latin typeface="標楷體" panose="03000509000000000000" pitchFamily="65" charset="-120"/>
                <a:ea typeface="標楷體" panose="03000509000000000000" pitchFamily="65" charset="-120"/>
              </a:rPr>
              <a:t>則拒絕</a:t>
            </a:r>
            <a:r>
              <a:rPr lang="en-US" altLang="zh-TW" sz="2000" dirty="0" smtClean="0">
                <a:latin typeface="標楷體" panose="03000509000000000000" pitchFamily="65" charset="-120"/>
                <a:ea typeface="標楷體" panose="03000509000000000000" pitchFamily="65" charset="-120"/>
              </a:rPr>
              <a:t>H</a:t>
            </a:r>
            <a:r>
              <a:rPr lang="en-US" altLang="zh-TW" sz="2000" baseline="-25000" dirty="0" smtClean="0">
                <a:latin typeface="標楷體" panose="03000509000000000000" pitchFamily="65" charset="-120"/>
                <a:ea typeface="標楷體" panose="03000509000000000000" pitchFamily="65" charset="-120"/>
              </a:rPr>
              <a:t>0</a:t>
            </a:r>
            <a:r>
              <a:rPr lang="zh-TW" altLang="en-US" sz="2000" dirty="0" smtClean="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X</a:t>
            </a:r>
            <a:r>
              <a:rPr lang="el-GR" altLang="zh-TW" sz="2000" dirty="0" smtClean="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81.55</a:t>
            </a:r>
            <a:r>
              <a:rPr lang="zh-TW" altLang="en-US" sz="2000" dirty="0" smtClean="0">
                <a:latin typeface="標楷體" panose="03000509000000000000" pitchFamily="65" charset="-120"/>
                <a:ea typeface="標楷體" panose="03000509000000000000" pitchFamily="65" charset="-120"/>
              </a:rPr>
              <a:t>則接受</a:t>
            </a:r>
            <a:r>
              <a:rPr lang="en-US" altLang="zh-TW" sz="2000" dirty="0" smtClean="0">
                <a:latin typeface="標楷體" panose="03000509000000000000" pitchFamily="65" charset="-120"/>
                <a:ea typeface="標楷體" panose="03000509000000000000" pitchFamily="65" charset="-120"/>
              </a:rPr>
              <a:t>H</a:t>
            </a:r>
            <a:r>
              <a:rPr lang="en-US" altLang="zh-TW" sz="2000" baseline="-25000" dirty="0">
                <a:latin typeface="標楷體" panose="03000509000000000000" pitchFamily="65" charset="-120"/>
                <a:ea typeface="標楷體" panose="03000509000000000000" pitchFamily="65" charset="-120"/>
              </a:rPr>
              <a:t>0</a:t>
            </a:r>
            <a:r>
              <a:rPr lang="zh-TW" altLang="en-US" sz="2000" dirty="0" smtClean="0">
                <a:latin typeface="標楷體" panose="03000509000000000000" pitchFamily="65" charset="-120"/>
                <a:ea typeface="標楷體" panose="03000509000000000000" pitchFamily="65" charset="-120"/>
              </a:rPr>
              <a:t> 。</a:t>
            </a:r>
            <a:endParaRPr lang="en-US" altLang="zh-TW" sz="2000" dirty="0" smtClean="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(4) </a:t>
            </a:r>
            <a:r>
              <a:rPr lang="zh-TW" altLang="en-US" sz="2000" dirty="0">
                <a:latin typeface="標楷體" panose="03000509000000000000" pitchFamily="65" charset="-120"/>
                <a:ea typeface="標楷體" panose="03000509000000000000" pitchFamily="65" charset="-120"/>
              </a:rPr>
              <a:t>比較樣本平均數的觀察</a:t>
            </a:r>
            <a:r>
              <a:rPr lang="zh-TW" altLang="en-US" sz="2000" dirty="0" smtClean="0">
                <a:latin typeface="標楷體" panose="03000509000000000000" pitchFamily="65" charset="-120"/>
                <a:ea typeface="標楷體" panose="03000509000000000000" pitchFamily="65" charset="-120"/>
              </a:rPr>
              <a:t>值與</a:t>
            </a:r>
            <a:r>
              <a:rPr lang="zh-TW" altLang="en-US" sz="2000" dirty="0">
                <a:latin typeface="標楷體" panose="03000509000000000000" pitchFamily="65" charset="-120"/>
                <a:ea typeface="標楷體" panose="03000509000000000000" pitchFamily="65" charset="-120"/>
              </a:rPr>
              <a:t>臨界值 樣本平均數的觀察</a:t>
            </a:r>
            <a:r>
              <a:rPr lang="zh-TW" altLang="en-US" sz="2000" dirty="0" smtClean="0">
                <a:latin typeface="標楷體" panose="03000509000000000000" pitchFamily="65" charset="-120"/>
                <a:ea typeface="標楷體" panose="03000509000000000000" pitchFamily="65" charset="-120"/>
              </a:rPr>
              <a:t>值</a:t>
            </a:r>
            <a:r>
              <a:rPr lang="en-US" altLang="zh-TW" sz="2000" dirty="0">
                <a:latin typeface="標楷體" panose="03000509000000000000" pitchFamily="65" charset="-120"/>
                <a:ea typeface="標楷體" panose="03000509000000000000" pitchFamily="65" charset="-120"/>
              </a:rPr>
              <a:t>X=98</a:t>
            </a:r>
            <a:r>
              <a:rPr lang="zh-TW" altLang="en-US" sz="2000" dirty="0" smtClean="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大於臨界值 </a:t>
            </a:r>
            <a:r>
              <a:rPr lang="en-US" altLang="zh-TW" sz="2000" dirty="0" smtClean="0">
                <a:latin typeface="標楷體" panose="03000509000000000000" pitchFamily="65" charset="-120"/>
                <a:ea typeface="標楷體" panose="03000509000000000000" pitchFamily="65" charset="-120"/>
              </a:rPr>
              <a:t>81.55</a:t>
            </a:r>
            <a:r>
              <a:rPr lang="zh-TW" altLang="en-US" sz="2000" dirty="0" smtClean="0">
                <a:latin typeface="標楷體" panose="03000509000000000000" pitchFamily="65" charset="-120"/>
                <a:ea typeface="標楷體" panose="03000509000000000000" pitchFamily="65" charset="-120"/>
              </a:rPr>
              <a:t>，落</a:t>
            </a:r>
            <a:r>
              <a:rPr lang="zh-TW" altLang="en-US" sz="2000" dirty="0">
                <a:latin typeface="標楷體" panose="03000509000000000000" pitchFamily="65" charset="-120"/>
                <a:ea typeface="標楷體" panose="03000509000000000000" pitchFamily="65" charset="-120"/>
              </a:rPr>
              <a:t>於接受域內。 </a:t>
            </a:r>
            <a:endParaRPr lang="en-US" altLang="zh-TW" sz="2000" dirty="0" smtClean="0">
              <a:latin typeface="標楷體" panose="03000509000000000000" pitchFamily="65" charset="-120"/>
              <a:ea typeface="標楷體" panose="03000509000000000000" pitchFamily="65" charset="-120"/>
            </a:endParaRPr>
          </a:p>
          <a:p>
            <a:r>
              <a:rPr lang="en-US" altLang="zh-TW" sz="2000" dirty="0" smtClean="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5) </a:t>
            </a:r>
            <a:r>
              <a:rPr lang="zh-TW" altLang="en-US" sz="2000" dirty="0">
                <a:latin typeface="標楷體" panose="03000509000000000000" pitchFamily="65" charset="-120"/>
                <a:ea typeface="標楷體" panose="03000509000000000000" pitchFamily="65" charset="-120"/>
              </a:rPr>
              <a:t>陳教授於是根據檢定的結果，提出檢定報告</a:t>
            </a:r>
            <a:r>
              <a:rPr lang="zh-TW" altLang="en-US" sz="2000" dirty="0" smtClean="0">
                <a:latin typeface="標楷體" panose="03000509000000000000" pitchFamily="65" charset="-120"/>
                <a:ea typeface="標楷體" panose="03000509000000000000" pitchFamily="65" charset="-120"/>
              </a:rPr>
              <a:t>如下</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在顯著</a:t>
            </a:r>
            <a:r>
              <a:rPr lang="zh-TW" altLang="en-US" sz="2000" dirty="0" smtClean="0">
                <a:latin typeface="標楷體" panose="03000509000000000000" pitchFamily="65" charset="-120"/>
                <a:ea typeface="標楷體" panose="03000509000000000000" pitchFamily="65" charset="-120"/>
              </a:rPr>
              <a:t>水準</a:t>
            </a:r>
            <a:r>
              <a:rPr lang="en-US" altLang="zh-TW" sz="2000" dirty="0" smtClean="0">
                <a:latin typeface="標楷體" panose="03000509000000000000" pitchFamily="65" charset="-120"/>
                <a:ea typeface="標楷體" panose="03000509000000000000" pitchFamily="65" charset="-120"/>
              </a:rPr>
              <a:t>α</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5</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下</a:t>
            </a:r>
            <a:r>
              <a:rPr lang="zh-TW" altLang="en-US" sz="2000" dirty="0">
                <a:latin typeface="標楷體" panose="03000509000000000000" pitchFamily="65" charset="-120"/>
                <a:ea typeface="標楷體" panose="03000509000000000000" pitchFamily="65" charset="-120"/>
              </a:rPr>
              <a:t>，根據 </a:t>
            </a:r>
            <a:r>
              <a:rPr lang="en-US" altLang="zh-TW" sz="2000" dirty="0">
                <a:latin typeface="標楷體" panose="03000509000000000000" pitchFamily="65" charset="-120"/>
                <a:ea typeface="標楷體" panose="03000509000000000000" pitchFamily="65" charset="-120"/>
              </a:rPr>
              <a:t>64 </a:t>
            </a:r>
            <a:r>
              <a:rPr lang="zh-TW" altLang="en-US" sz="2000" dirty="0">
                <a:latin typeface="標楷體" panose="03000509000000000000" pitchFamily="65" charset="-120"/>
                <a:ea typeface="標楷體" panose="03000509000000000000" pitchFamily="65" charset="-120"/>
              </a:rPr>
              <a:t>天的</a:t>
            </a:r>
            <a:r>
              <a:rPr lang="zh-TW" altLang="en-US" sz="2000" dirty="0" smtClean="0">
                <a:latin typeface="標楷體" panose="03000509000000000000" pitchFamily="65" charset="-120"/>
                <a:ea typeface="標楷體" panose="03000509000000000000" pitchFamily="65" charset="-120"/>
              </a:rPr>
              <a:t>營業資</a:t>
            </a:r>
            <a:r>
              <a:rPr lang="zh-TW" altLang="en-US" sz="2000" dirty="0">
                <a:latin typeface="標楷體" panose="03000509000000000000" pitchFamily="65" charset="-120"/>
                <a:ea typeface="標楷體" panose="03000509000000000000" pitchFamily="65" charset="-120"/>
              </a:rPr>
              <a:t>料作營業額小於 </a:t>
            </a:r>
            <a:r>
              <a:rPr lang="en-US" altLang="zh-TW" sz="2000" dirty="0">
                <a:latin typeface="標楷體" panose="03000509000000000000" pitchFamily="65" charset="-120"/>
                <a:ea typeface="標楷體" panose="03000509000000000000" pitchFamily="65" charset="-120"/>
              </a:rPr>
              <a:t>100,000 </a:t>
            </a:r>
            <a:r>
              <a:rPr lang="zh-TW" altLang="en-US" sz="2000" dirty="0">
                <a:latin typeface="標楷體" panose="03000509000000000000" pitchFamily="65" charset="-120"/>
                <a:ea typeface="標楷體" panose="03000509000000000000" pitchFamily="65" charset="-120"/>
              </a:rPr>
              <a:t>的假設檢定，檢定</a:t>
            </a:r>
            <a:r>
              <a:rPr lang="zh-TW" altLang="en-US" sz="2000" dirty="0" smtClean="0">
                <a:latin typeface="標楷體" panose="03000509000000000000" pitchFamily="65" charset="-120"/>
                <a:ea typeface="標楷體" panose="03000509000000000000" pitchFamily="65" charset="-120"/>
              </a:rPr>
              <a:t>結果</a:t>
            </a:r>
            <a:r>
              <a:rPr lang="zh-TW" altLang="en-US" sz="2000" dirty="0">
                <a:latin typeface="標楷體" panose="03000509000000000000" pitchFamily="65" charset="-120"/>
                <a:ea typeface="標楷體" panose="03000509000000000000" pitchFamily="65" charset="-120"/>
              </a:rPr>
              <a:t>接受虛無假設。</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根據</a:t>
            </a:r>
            <a:r>
              <a:rPr lang="zh-TW" altLang="en-US" sz="2000" dirty="0">
                <a:latin typeface="標楷體" panose="03000509000000000000" pitchFamily="65" charset="-120"/>
                <a:ea typeface="標楷體" panose="03000509000000000000" pitchFamily="65" charset="-120"/>
              </a:rPr>
              <a:t>雙方約定，大統</a:t>
            </a:r>
            <a:r>
              <a:rPr lang="zh-TW" altLang="en-US" sz="2000" dirty="0" smtClean="0">
                <a:latin typeface="標楷體" panose="03000509000000000000" pitchFamily="65" charset="-120"/>
                <a:ea typeface="標楷體" panose="03000509000000000000" pitchFamily="65" charset="-120"/>
              </a:rPr>
              <a:t>公司</a:t>
            </a:r>
            <a:r>
              <a:rPr lang="zh-TW" altLang="en-US" sz="2000" dirty="0">
                <a:latin typeface="標楷體" panose="03000509000000000000" pitchFamily="65" charset="-120"/>
                <a:ea typeface="標楷體" panose="03000509000000000000" pitchFamily="65" charset="-120"/>
              </a:rPr>
              <a:t>應同意調整房租。</a:t>
            </a:r>
            <a:endParaRPr lang="en-US" altLang="zh-TW" sz="2000" dirty="0" smtClean="0">
              <a:latin typeface="標楷體" panose="03000509000000000000" pitchFamily="65" charset="-120"/>
              <a:ea typeface="標楷體" panose="03000509000000000000" pitchFamily="65" charset="-120"/>
            </a:endParaRPr>
          </a:p>
        </p:txBody>
      </p:sp>
      <p:sp>
        <p:nvSpPr>
          <p:cNvPr id="3" name="文字方塊 2"/>
          <p:cNvSpPr txBox="1"/>
          <p:nvPr/>
        </p:nvSpPr>
        <p:spPr>
          <a:xfrm>
            <a:off x="0" y="3163711"/>
            <a:ext cx="12192000" cy="400110"/>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試問：</a:t>
            </a:r>
            <a:r>
              <a:rPr lang="zh-TW" altLang="en-US" sz="2000" dirty="0">
                <a:latin typeface="標楷體" panose="03000509000000000000" pitchFamily="65" charset="-120"/>
                <a:ea typeface="標楷體" panose="03000509000000000000" pitchFamily="65" charset="-120"/>
              </a:rPr>
              <a:t>若</a:t>
            </a:r>
            <a:r>
              <a:rPr lang="zh-TW" altLang="en-US" sz="2000" dirty="0" smtClean="0">
                <a:latin typeface="標楷體" panose="03000509000000000000" pitchFamily="65" charset="-120"/>
                <a:ea typeface="標楷體" panose="03000509000000000000" pitchFamily="65" charset="-120"/>
              </a:rPr>
              <a:t>在</a:t>
            </a:r>
            <a:r>
              <a:rPr lang="zh-TW" altLang="en-US" sz="2000" dirty="0">
                <a:latin typeface="標楷體" panose="03000509000000000000" pitchFamily="65" charset="-120"/>
                <a:ea typeface="標楷體" panose="03000509000000000000" pitchFamily="65" charset="-120"/>
              </a:rPr>
              <a:t>上例中，如果陳教授將顯著水準定</a:t>
            </a:r>
            <a:r>
              <a:rPr lang="zh-TW" altLang="en-US" sz="2000" dirty="0" smtClean="0">
                <a:latin typeface="標楷體" panose="03000509000000000000" pitchFamily="65" charset="-120"/>
                <a:ea typeface="標楷體" panose="03000509000000000000" pitchFamily="65" charset="-120"/>
              </a:rPr>
              <a:t>為</a:t>
            </a:r>
            <a:r>
              <a:rPr lang="en-US" altLang="zh-TW" sz="2000" dirty="0">
                <a:latin typeface="標楷體" panose="03000509000000000000" pitchFamily="65" charset="-120"/>
                <a:ea typeface="標楷體" panose="03000509000000000000" pitchFamily="65" charset="-120"/>
              </a:rPr>
              <a:t>α </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10</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時，結論是否和顯著水準 </a:t>
            </a:r>
            <a:r>
              <a:rPr lang="en-US" altLang="zh-TW" sz="2000" dirty="0">
                <a:latin typeface="標楷體" panose="03000509000000000000" pitchFamily="65" charset="-120"/>
                <a:ea typeface="標楷體" panose="03000509000000000000" pitchFamily="65" charset="-120"/>
              </a:rPr>
              <a:t>5% </a:t>
            </a:r>
            <a:r>
              <a:rPr lang="zh-TW" altLang="en-US" sz="2000" dirty="0">
                <a:latin typeface="標楷體" panose="03000509000000000000" pitchFamily="65" charset="-120"/>
                <a:ea typeface="標楷體" panose="03000509000000000000" pitchFamily="65" charset="-120"/>
              </a:rPr>
              <a:t>時相同呢？</a:t>
            </a:r>
          </a:p>
        </p:txBody>
      </p:sp>
      <p:sp>
        <p:nvSpPr>
          <p:cNvPr id="4" name="文字方塊 3"/>
          <p:cNvSpPr txBox="1"/>
          <p:nvPr/>
        </p:nvSpPr>
        <p:spPr>
          <a:xfrm>
            <a:off x="0" y="3935325"/>
            <a:ext cx="12192000" cy="1323439"/>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答：</a:t>
            </a:r>
            <a:endParaRPr lang="en-US" altLang="zh-TW" sz="2000" dirty="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    在</a:t>
            </a:r>
            <a:r>
              <a:rPr lang="zh-TW" altLang="en-US" sz="2000" dirty="0">
                <a:latin typeface="標楷體" panose="03000509000000000000" pitchFamily="65" charset="-120"/>
                <a:ea typeface="標楷體" panose="03000509000000000000" pitchFamily="65" charset="-120"/>
              </a:rPr>
              <a:t>顯著</a:t>
            </a:r>
            <a:r>
              <a:rPr lang="zh-TW" altLang="en-US" sz="2000" dirty="0" smtClean="0">
                <a:latin typeface="標楷體" panose="03000509000000000000" pitchFamily="65" charset="-120"/>
                <a:ea typeface="標楷體" panose="03000509000000000000" pitchFamily="65" charset="-120"/>
              </a:rPr>
              <a:t>水準</a:t>
            </a:r>
            <a:r>
              <a:rPr lang="en-US" altLang="zh-TW" sz="2000" dirty="0">
                <a:latin typeface="標楷體" panose="03000509000000000000" pitchFamily="65" charset="-120"/>
                <a:ea typeface="標楷體" panose="03000509000000000000" pitchFamily="65" charset="-120"/>
              </a:rPr>
              <a:t>α =</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10%</a:t>
            </a:r>
            <a:r>
              <a:rPr lang="zh-TW" altLang="en-US" sz="2000" dirty="0" smtClean="0">
                <a:latin typeface="標楷體" panose="03000509000000000000" pitchFamily="65" charset="-120"/>
                <a:ea typeface="標楷體" panose="03000509000000000000" pitchFamily="65" charset="-120"/>
              </a:rPr>
              <a:t>時</a:t>
            </a:r>
            <a:r>
              <a:rPr lang="zh-TW" altLang="en-US" sz="2000" dirty="0">
                <a:latin typeface="標楷體" panose="03000509000000000000" pitchFamily="65" charset="-120"/>
                <a:ea typeface="標楷體" panose="03000509000000000000" pitchFamily="65" charset="-120"/>
              </a:rPr>
              <a:t>，臨界值為</a:t>
            </a:r>
            <a:r>
              <a:rPr lang="zh-TW" altLang="en-US" sz="2000" dirty="0" smtClean="0">
                <a:latin typeface="標楷體" panose="03000509000000000000" pitchFamily="65" charset="-120"/>
                <a:ea typeface="標楷體" panose="03000509000000000000" pitchFamily="65" charset="-120"/>
              </a:rPr>
              <a:t>：</a:t>
            </a:r>
            <a:r>
              <a:rPr lang="en-US" altLang="zh-TW" sz="2000" dirty="0" smtClean="0">
                <a:latin typeface="標楷體" panose="03000509000000000000" pitchFamily="65" charset="-120"/>
                <a:ea typeface="標楷體" panose="03000509000000000000" pitchFamily="65" charset="-120"/>
              </a:rPr>
              <a:t>85.18</a:t>
            </a:r>
          </a:p>
          <a:p>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X=98</a:t>
            </a:r>
            <a:r>
              <a:rPr lang="zh-TW" altLang="en-US" sz="2000" dirty="0" smtClean="0">
                <a:latin typeface="標楷體" panose="03000509000000000000" pitchFamily="65" charset="-120"/>
                <a:ea typeface="標楷體" panose="03000509000000000000" pitchFamily="65" charset="-120"/>
              </a:rPr>
              <a:t> 仍然大於臨界值</a:t>
            </a:r>
            <a:r>
              <a:rPr lang="en-US" altLang="zh-TW" sz="2000" dirty="0" smtClean="0">
                <a:latin typeface="標楷體" panose="03000509000000000000" pitchFamily="65" charset="-120"/>
                <a:ea typeface="標楷體" panose="03000509000000000000" pitchFamily="65" charset="-120"/>
              </a:rPr>
              <a:t>85.18</a:t>
            </a:r>
            <a:r>
              <a:rPr lang="zh-TW" altLang="en-US" sz="2000" dirty="0">
                <a:latin typeface="標楷體" panose="03000509000000000000" pitchFamily="65" charset="-120"/>
                <a:ea typeface="標楷體" panose="03000509000000000000" pitchFamily="65" charset="-120"/>
              </a:rPr>
              <a:t>落在拒絕域，</a:t>
            </a:r>
            <a:r>
              <a:rPr lang="zh-TW" altLang="en-US" sz="2000" dirty="0" smtClean="0">
                <a:latin typeface="標楷體" panose="03000509000000000000" pitchFamily="65" charset="-120"/>
                <a:ea typeface="標楷體" panose="03000509000000000000" pitchFamily="65" charset="-120"/>
              </a:rPr>
              <a:t>因此接受虛無</a:t>
            </a:r>
            <a:r>
              <a:rPr lang="zh-TW" altLang="en-US" sz="2000" dirty="0">
                <a:latin typeface="標楷體" panose="03000509000000000000" pitchFamily="65" charset="-120"/>
                <a:ea typeface="標楷體" panose="03000509000000000000" pitchFamily="65" charset="-120"/>
              </a:rPr>
              <a:t>假設</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    在不同的顯著水準中，</a:t>
            </a:r>
            <a:r>
              <a:rPr lang="zh-TW" altLang="en-US" sz="2000" dirty="0">
                <a:latin typeface="標楷體" panose="03000509000000000000" pitchFamily="65" charset="-120"/>
                <a:ea typeface="標楷體" panose="03000509000000000000" pitchFamily="65" charset="-120"/>
              </a:rPr>
              <a:t>可能有不同結論。</a:t>
            </a:r>
            <a:endParaRPr lang="en-US" altLang="zh-TW" sz="20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065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545438"/>
            <a:ext cx="12192000" cy="707886"/>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問題二：</a:t>
            </a:r>
            <a:endParaRPr lang="en-US" altLang="zh-TW" sz="2000" dirty="0" smtClean="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a:t>
            </a:r>
            <a:r>
              <a:rPr lang="zh-TW" altLang="en-US" sz="2000" dirty="0" smtClean="0">
                <a:latin typeface="標楷體" panose="03000509000000000000" pitchFamily="65" charset="-120"/>
                <a:ea typeface="標楷體" panose="03000509000000000000" pitchFamily="65" charset="-120"/>
              </a:rPr>
              <a:t>上述例子，請問 </a:t>
            </a:r>
            <a:r>
              <a:rPr lang="en-US" altLang="zh-TW" sz="2000" dirty="0" smtClean="0">
                <a:latin typeface="標楷體" panose="03000509000000000000" pitchFamily="65" charset="-120"/>
                <a:ea typeface="標楷體" panose="03000509000000000000" pitchFamily="65" charset="-120"/>
              </a:rPr>
              <a:t>P-values</a:t>
            </a:r>
            <a:r>
              <a:rPr lang="zh-TW" altLang="en-US" sz="2000" dirty="0" smtClean="0">
                <a:latin typeface="標楷體" panose="03000509000000000000" pitchFamily="65" charset="-120"/>
                <a:ea typeface="標楷體" panose="03000509000000000000" pitchFamily="65" charset="-120"/>
              </a:rPr>
              <a:t>為多少，是否有顯著性來拒絕</a:t>
            </a:r>
            <a:r>
              <a:rPr lang="en-US" altLang="zh-TW" sz="2000" dirty="0" smtClean="0">
                <a:latin typeface="標楷體" panose="03000509000000000000" pitchFamily="65" charset="-120"/>
                <a:ea typeface="標楷體" panose="03000509000000000000" pitchFamily="65" charset="-120"/>
              </a:rPr>
              <a:t>H</a:t>
            </a:r>
            <a:r>
              <a:rPr lang="en-US" altLang="zh-TW" sz="2000" baseline="-25000" dirty="0" smtClean="0">
                <a:latin typeface="標楷體" panose="03000509000000000000" pitchFamily="65" charset="-120"/>
                <a:ea typeface="標楷體" panose="03000509000000000000" pitchFamily="65" charset="-120"/>
              </a:rPr>
              <a:t>0</a:t>
            </a:r>
            <a:r>
              <a:rPr lang="zh-TW" altLang="en-US" sz="2000" dirty="0" smtClean="0">
                <a:latin typeface="標楷體" panose="03000509000000000000" pitchFamily="65" charset="-120"/>
                <a:ea typeface="標楷體" panose="03000509000000000000" pitchFamily="65" charset="-120"/>
              </a:rPr>
              <a:t>或接受</a:t>
            </a:r>
            <a:r>
              <a:rPr lang="en-US" altLang="zh-TW" sz="2000" dirty="0" smtClean="0">
                <a:latin typeface="標楷體" panose="03000509000000000000" pitchFamily="65" charset="-120"/>
                <a:ea typeface="標楷體" panose="03000509000000000000" pitchFamily="65" charset="-120"/>
              </a:rPr>
              <a:t>H</a:t>
            </a:r>
            <a:r>
              <a:rPr lang="en-US" altLang="zh-TW" sz="2000" baseline="-25000" dirty="0" smtClean="0">
                <a:latin typeface="標楷體" panose="03000509000000000000" pitchFamily="65" charset="-120"/>
                <a:ea typeface="標楷體" panose="03000509000000000000" pitchFamily="65" charset="-120"/>
              </a:rPr>
              <a:t>0</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p:txBody>
      </p:sp>
      <p:sp>
        <p:nvSpPr>
          <p:cNvPr id="4" name="文字方塊 3"/>
          <p:cNvSpPr txBox="1"/>
          <p:nvPr/>
        </p:nvSpPr>
        <p:spPr>
          <a:xfrm>
            <a:off x="0" y="1560963"/>
            <a:ext cx="12192000"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答</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P-values = </a:t>
            </a:r>
            <a:r>
              <a:rPr lang="en-US" altLang="zh-TW" sz="2000" dirty="0" smtClean="0">
                <a:latin typeface="標楷體" panose="03000509000000000000" pitchFamily="65" charset="-120"/>
                <a:ea typeface="標楷體" panose="03000509000000000000" pitchFamily="65" charset="-120"/>
              </a:rPr>
              <a:t>0.0499849055391</a:t>
            </a:r>
            <a:r>
              <a:rPr lang="en-US" altLang="zh-TW" sz="2000" dirty="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取</a:t>
            </a:r>
            <a:r>
              <a:rPr lang="en-US" altLang="zh-TW" sz="2000" dirty="0" smtClean="0">
                <a:latin typeface="標楷體" panose="03000509000000000000" pitchFamily="65" charset="-120"/>
                <a:ea typeface="標楷體" panose="03000509000000000000" pitchFamily="65" charset="-120"/>
              </a:rPr>
              <a:t>0.05</a:t>
            </a:r>
            <a:r>
              <a:rPr lang="zh-TW" altLang="en-US" sz="2000" dirty="0" smtClean="0">
                <a:latin typeface="標楷體" panose="03000509000000000000" pitchFamily="65" charset="-120"/>
                <a:ea typeface="標楷體" panose="03000509000000000000" pitchFamily="65" charset="-120"/>
              </a:rPr>
              <a:t>，所以有顯著性來接受</a:t>
            </a:r>
            <a:r>
              <a:rPr lang="en-US" altLang="zh-TW" sz="2000" dirty="0" smtClean="0">
                <a:latin typeface="標楷體" panose="03000509000000000000" pitchFamily="65" charset="-120"/>
                <a:ea typeface="標楷體" panose="03000509000000000000" pitchFamily="65" charset="-120"/>
              </a:rPr>
              <a:t>H</a:t>
            </a:r>
            <a:r>
              <a:rPr lang="en-US" altLang="zh-TW" sz="2000" baseline="-25000" dirty="0" smtClean="0">
                <a:latin typeface="標楷體" panose="03000509000000000000" pitchFamily="65" charset="-120"/>
                <a:ea typeface="標楷體" panose="03000509000000000000" pitchFamily="65" charset="-120"/>
              </a:rPr>
              <a:t>0</a:t>
            </a:r>
            <a:endParaRPr lang="en-US" altLang="zh-TW" sz="20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41474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0"/>
            <a:ext cx="12192000" cy="615553"/>
          </a:xfrm>
          <a:prstGeom prst="rect">
            <a:avLst/>
          </a:prstGeom>
          <a:noFill/>
        </p:spPr>
        <p:txBody>
          <a:bodyPr wrap="square" rtlCol="0">
            <a:spAutoFit/>
          </a:bodyPr>
          <a:lstStyle/>
          <a:p>
            <a:pPr algn="ctr"/>
            <a:r>
              <a:rPr lang="en-US" altLang="zh-TW" sz="3400" dirty="0" smtClean="0">
                <a:latin typeface="標楷體" panose="03000509000000000000" pitchFamily="65" charset="-120"/>
                <a:ea typeface="標楷體" panose="03000509000000000000" pitchFamily="65" charset="-120"/>
              </a:rPr>
              <a:t>Confidence Intervals</a:t>
            </a:r>
            <a:endParaRPr lang="zh-TW" altLang="en-US" sz="3400" dirty="0">
              <a:latin typeface="標楷體" panose="03000509000000000000" pitchFamily="65" charset="-120"/>
              <a:ea typeface="標楷體" panose="03000509000000000000" pitchFamily="65" charset="-120"/>
            </a:endParaRPr>
          </a:p>
        </p:txBody>
      </p:sp>
      <p:sp>
        <p:nvSpPr>
          <p:cNvPr id="3" name="文字方塊 2"/>
          <p:cNvSpPr txBox="1"/>
          <p:nvPr/>
        </p:nvSpPr>
        <p:spPr>
          <a:xfrm>
            <a:off x="0" y="545438"/>
            <a:ext cx="12192000" cy="1015663"/>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問題一：</a:t>
            </a:r>
            <a:endParaRPr lang="en-US" altLang="zh-TW" sz="2000" dirty="0" smtClean="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假設有一大箱內的桃子罐頭重量之平均數為</a:t>
            </a:r>
            <a:r>
              <a:rPr lang="en-US" altLang="zh-TW" sz="2000" dirty="0" smtClean="0">
                <a:latin typeface="標楷體" panose="03000509000000000000" pitchFamily="65" charset="-120"/>
                <a:ea typeface="標楷體" panose="03000509000000000000" pitchFamily="65" charset="-120"/>
              </a:rPr>
              <a:t>4.01</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母體標準差</a:t>
            </a:r>
            <a:r>
              <a:rPr lang="en-US" altLang="zh-TW" sz="2000" dirty="0" smtClean="0">
                <a:latin typeface="標楷體" panose="03000509000000000000" pitchFamily="65" charset="-120"/>
                <a:ea typeface="標楷體" panose="03000509000000000000" pitchFamily="65" charset="-120"/>
              </a:rPr>
              <a:t>0.02</a:t>
            </a:r>
            <a:r>
              <a:rPr lang="zh-TW" altLang="en-US" sz="2000" dirty="0" smtClean="0">
                <a:latin typeface="標楷體" panose="03000509000000000000" pitchFamily="65" charset="-120"/>
                <a:ea typeface="標楷體" panose="03000509000000000000" pitchFamily="65" charset="-120"/>
              </a:rPr>
              <a:t>，且</a:t>
            </a:r>
            <a:r>
              <a:rPr lang="zh-TW" altLang="en-US" sz="2000" dirty="0">
                <a:latin typeface="標楷體" panose="03000509000000000000" pitchFamily="65" charset="-120"/>
                <a:ea typeface="標楷體" panose="03000509000000000000" pitchFamily="65" charset="-120"/>
              </a:rPr>
              <a:t>桃子罐頭重量服從 </a:t>
            </a:r>
            <a:endParaRPr lang="en-US" altLang="zh-TW" sz="2000" dirty="0" smtClean="0">
              <a:latin typeface="標楷體" panose="03000509000000000000" pitchFamily="65" charset="-120"/>
              <a:ea typeface="標楷體" panose="03000509000000000000" pitchFamily="65" charset="-120"/>
            </a:endParaRPr>
          </a:p>
          <a:p>
            <a:r>
              <a:rPr lang="en-US" altLang="zh-TW" sz="2000" dirty="0" smtClean="0">
                <a:latin typeface="標楷體" panose="03000509000000000000" pitchFamily="65" charset="-120"/>
                <a:ea typeface="標楷體" panose="03000509000000000000" pitchFamily="65" charset="-120"/>
              </a:rPr>
              <a:t>Normal distribution</a:t>
            </a:r>
            <a:r>
              <a:rPr lang="zh-TW" altLang="en-US"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如今隨機抽出</a:t>
            </a:r>
            <a:r>
              <a:rPr lang="en-US" altLang="zh-TW" sz="2000" dirty="0">
                <a:latin typeface="標楷體" panose="03000509000000000000" pitchFamily="65" charset="-120"/>
                <a:ea typeface="標楷體" panose="03000509000000000000" pitchFamily="65" charset="-120"/>
              </a:rPr>
              <a:t>16</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樣本平均重量 </a:t>
            </a:r>
            <a:r>
              <a:rPr lang="en-US" altLang="zh-TW" sz="2000" dirty="0">
                <a:latin typeface="標楷體" panose="03000509000000000000" pitchFamily="65" charset="-120"/>
                <a:ea typeface="標楷體" panose="03000509000000000000" pitchFamily="65" charset="-120"/>
              </a:rPr>
              <a:t>4.015, </a:t>
            </a:r>
            <a:r>
              <a:rPr lang="zh-TW" altLang="en-US" sz="2000" dirty="0">
                <a:latin typeface="標楷體" panose="03000509000000000000" pitchFamily="65" charset="-120"/>
                <a:ea typeface="標楷體" panose="03000509000000000000" pitchFamily="65" charset="-120"/>
              </a:rPr>
              <a:t>則</a:t>
            </a:r>
            <a:r>
              <a:rPr lang="en-US" altLang="zh-TW" sz="2000" dirty="0">
                <a:latin typeface="標楷體" panose="03000509000000000000" pitchFamily="65" charset="-120"/>
                <a:ea typeface="標楷體" panose="03000509000000000000" pitchFamily="65" charset="-120"/>
              </a:rPr>
              <a:t>95%</a:t>
            </a:r>
            <a:r>
              <a:rPr lang="zh-TW" altLang="en-US" sz="2000" dirty="0" smtClean="0">
                <a:latin typeface="標楷體" panose="03000509000000000000" pitchFamily="65" charset="-120"/>
                <a:ea typeface="標楷體" panose="03000509000000000000" pitchFamily="65" charset="-120"/>
              </a:rPr>
              <a:t>信賴區間</a:t>
            </a:r>
            <a:r>
              <a:rPr lang="zh-TW" altLang="en-US" sz="2000" dirty="0">
                <a:latin typeface="標楷體" panose="03000509000000000000" pitchFamily="65" charset="-120"/>
                <a:ea typeface="標楷體" panose="03000509000000000000" pitchFamily="65" charset="-120"/>
              </a:rPr>
              <a:t>為何</a:t>
            </a:r>
            <a:r>
              <a:rPr lang="en-US" altLang="zh-TW" sz="2000" dirty="0">
                <a:latin typeface="標楷體" panose="03000509000000000000" pitchFamily="65" charset="-120"/>
                <a:ea typeface="標楷體" panose="03000509000000000000" pitchFamily="65" charset="-120"/>
              </a:rPr>
              <a:t>?</a:t>
            </a:r>
          </a:p>
        </p:txBody>
      </p:sp>
      <p:sp>
        <p:nvSpPr>
          <p:cNvPr id="4" name="文字方塊 3"/>
          <p:cNvSpPr txBox="1"/>
          <p:nvPr/>
        </p:nvSpPr>
        <p:spPr>
          <a:xfrm>
            <a:off x="0" y="1646421"/>
            <a:ext cx="12192000"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答</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r>
              <a:rPr lang="en-US" altLang="zh-TW" sz="2000" dirty="0" smtClean="0">
                <a:latin typeface="標楷體" panose="03000509000000000000" pitchFamily="65" charset="-120"/>
                <a:ea typeface="標楷體" panose="03000509000000000000" pitchFamily="65" charset="-120"/>
              </a:rPr>
              <a:t>95%</a:t>
            </a:r>
            <a:r>
              <a:rPr lang="zh-TW" altLang="en-US" sz="2000" dirty="0" smtClean="0">
                <a:latin typeface="標楷體" panose="03000509000000000000" pitchFamily="65" charset="-120"/>
                <a:ea typeface="標楷體" panose="03000509000000000000" pitchFamily="65" charset="-120"/>
              </a:rPr>
              <a:t>信賴區間為</a:t>
            </a:r>
            <a:r>
              <a:rPr lang="en-US" altLang="zh-TW" sz="2000" dirty="0">
                <a:latin typeface="標楷體" panose="03000509000000000000" pitchFamily="65" charset="-120"/>
                <a:ea typeface="標楷體" panose="03000509000000000000" pitchFamily="65" charset="-120"/>
              </a:rPr>
              <a:t>[(</a:t>
            </a:r>
            <a:r>
              <a:rPr lang="en-US" altLang="zh-TW" sz="2000" dirty="0" smtClean="0">
                <a:latin typeface="標楷體" panose="03000509000000000000" pitchFamily="65" charset="-120"/>
                <a:ea typeface="標楷體" panose="03000509000000000000" pitchFamily="65" charset="-120"/>
              </a:rPr>
              <a:t>3.98, 4.05)]</a:t>
            </a:r>
            <a:r>
              <a:rPr lang="zh-TW" altLang="en-US" sz="2000" dirty="0" smtClean="0">
                <a:latin typeface="標楷體" panose="03000509000000000000" pitchFamily="65" charset="-120"/>
                <a:ea typeface="標楷體" panose="03000509000000000000" pitchFamily="65" charset="-120"/>
              </a:rPr>
              <a:t>之間。</a:t>
            </a:r>
            <a:endParaRPr lang="en-US" altLang="zh-TW" sz="20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9913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0"/>
            <a:ext cx="12192000" cy="615553"/>
          </a:xfrm>
          <a:prstGeom prst="rect">
            <a:avLst/>
          </a:prstGeom>
          <a:noFill/>
        </p:spPr>
        <p:txBody>
          <a:bodyPr wrap="square" rtlCol="0">
            <a:spAutoFit/>
          </a:bodyPr>
          <a:lstStyle/>
          <a:p>
            <a:pPr algn="ctr"/>
            <a:r>
              <a:rPr lang="en-US" altLang="zh-TW" sz="3400" dirty="0" smtClean="0">
                <a:latin typeface="標楷體" panose="03000509000000000000" pitchFamily="65" charset="-120"/>
                <a:ea typeface="標楷體" panose="03000509000000000000" pitchFamily="65" charset="-120"/>
              </a:rPr>
              <a:t>A/B</a:t>
            </a:r>
            <a:r>
              <a:rPr lang="zh-TW" altLang="en-US" sz="3400" dirty="0" smtClean="0">
                <a:latin typeface="標楷體" panose="03000509000000000000" pitchFamily="65" charset="-120"/>
                <a:ea typeface="標楷體" panose="03000509000000000000" pitchFamily="65" charset="-120"/>
              </a:rPr>
              <a:t> </a:t>
            </a:r>
            <a:r>
              <a:rPr lang="en-US" altLang="zh-TW" sz="3400" dirty="0" smtClean="0">
                <a:latin typeface="標楷體" panose="03000509000000000000" pitchFamily="65" charset="-120"/>
                <a:ea typeface="標楷體" panose="03000509000000000000" pitchFamily="65" charset="-120"/>
              </a:rPr>
              <a:t>Testing</a:t>
            </a:r>
            <a:endParaRPr lang="zh-TW" altLang="en-US" sz="3400" dirty="0">
              <a:latin typeface="標楷體" panose="03000509000000000000" pitchFamily="65" charset="-120"/>
              <a:ea typeface="標楷體" panose="03000509000000000000" pitchFamily="65" charset="-120"/>
            </a:endParaRPr>
          </a:p>
        </p:txBody>
      </p:sp>
      <p:sp>
        <p:nvSpPr>
          <p:cNvPr id="3" name="文字方塊 2"/>
          <p:cNvSpPr txBox="1"/>
          <p:nvPr/>
        </p:nvSpPr>
        <p:spPr>
          <a:xfrm>
            <a:off x="0" y="545438"/>
            <a:ext cx="12192000" cy="1323439"/>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問題一：</a:t>
            </a:r>
            <a:endParaRPr lang="en-US" altLang="zh-TW" sz="2000" dirty="0" smtClean="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假設有一間化妝品公司想測試哪一種產品在網路上較能吸引消費者的注意，於是準備了兩種產品，一種為產品</a:t>
            </a:r>
            <a:r>
              <a:rPr lang="en-US" altLang="zh-TW" sz="2000" dirty="0" smtClean="0">
                <a:latin typeface="標楷體" panose="03000509000000000000" pitchFamily="65" charset="-120"/>
                <a:ea typeface="標楷體" panose="03000509000000000000" pitchFamily="65" charset="-120"/>
              </a:rPr>
              <a:t>A</a:t>
            </a:r>
            <a:r>
              <a:rPr lang="zh-TW" altLang="en-US" sz="2000" dirty="0" smtClean="0">
                <a:latin typeface="標楷體" panose="03000509000000000000" pitchFamily="65" charset="-120"/>
                <a:ea typeface="標楷體" panose="03000509000000000000" pitchFamily="65" charset="-120"/>
              </a:rPr>
              <a:t>、另一種為產品</a:t>
            </a:r>
            <a:r>
              <a:rPr lang="en-US" altLang="zh-TW" sz="2000" dirty="0" smtClean="0">
                <a:latin typeface="標楷體" panose="03000509000000000000" pitchFamily="65" charset="-120"/>
                <a:ea typeface="標楷體" panose="03000509000000000000" pitchFamily="65" charset="-120"/>
              </a:rPr>
              <a:t>B</a:t>
            </a:r>
            <a:r>
              <a:rPr lang="zh-TW" altLang="en-US" sz="2000" dirty="0" smtClean="0">
                <a:latin typeface="標楷體" panose="03000509000000000000" pitchFamily="65" charset="-120"/>
                <a:ea typeface="標楷體" panose="03000509000000000000" pitchFamily="65" charset="-120"/>
              </a:rPr>
              <a:t>，產品</a:t>
            </a:r>
            <a:r>
              <a:rPr lang="en-US" altLang="zh-TW" sz="2000" dirty="0" smtClean="0">
                <a:latin typeface="標楷體" panose="03000509000000000000" pitchFamily="65" charset="-120"/>
                <a:ea typeface="標楷體" panose="03000509000000000000" pitchFamily="65" charset="-120"/>
              </a:rPr>
              <a:t>A</a:t>
            </a:r>
            <a:r>
              <a:rPr lang="zh-TW" altLang="en-US" sz="2000" dirty="0" smtClean="0">
                <a:latin typeface="標楷體" panose="03000509000000000000" pitchFamily="65" charset="-120"/>
                <a:ea typeface="標楷體" panose="03000509000000000000" pitchFamily="65" charset="-120"/>
              </a:rPr>
              <a:t>的瀏覽人次為</a:t>
            </a:r>
            <a:r>
              <a:rPr lang="en-US" altLang="zh-TW" sz="2000" dirty="0" smtClean="0">
                <a:latin typeface="標楷體" panose="03000509000000000000" pitchFamily="65" charset="-120"/>
                <a:ea typeface="標楷體" panose="03000509000000000000" pitchFamily="65" charset="-120"/>
              </a:rPr>
              <a:t>1</a:t>
            </a:r>
            <a:r>
              <a:rPr lang="en-US" altLang="zh-TW" sz="2000" dirty="0">
                <a:latin typeface="標楷體" panose="03000509000000000000" pitchFamily="65" charset="-120"/>
                <a:ea typeface="標楷體" panose="03000509000000000000" pitchFamily="65" charset="-120"/>
              </a:rPr>
              <a:t>5</a:t>
            </a:r>
            <a:r>
              <a:rPr lang="en-US" altLang="zh-TW" sz="2000" dirty="0" smtClean="0">
                <a:latin typeface="標楷體" panose="03000509000000000000" pitchFamily="65" charset="-120"/>
                <a:ea typeface="標楷體" panose="03000509000000000000" pitchFamily="65" charset="-120"/>
              </a:rPr>
              <a:t>00</a:t>
            </a:r>
            <a:r>
              <a:rPr lang="zh-TW" altLang="en-US" sz="2000" dirty="0" smtClean="0">
                <a:latin typeface="標楷體" panose="03000509000000000000" pitchFamily="65" charset="-120"/>
                <a:ea typeface="標楷體" panose="03000509000000000000" pitchFamily="65" charset="-120"/>
              </a:rPr>
              <a:t>，點擊廣告的人數為</a:t>
            </a:r>
            <a:r>
              <a:rPr lang="en-US" altLang="zh-TW" sz="2000" dirty="0">
                <a:latin typeface="標楷體" panose="03000509000000000000" pitchFamily="65" charset="-120"/>
                <a:ea typeface="標楷體" panose="03000509000000000000" pitchFamily="65" charset="-120"/>
              </a:rPr>
              <a:t>4</a:t>
            </a:r>
            <a:r>
              <a:rPr lang="en-US" altLang="zh-TW" sz="2000" dirty="0" smtClean="0">
                <a:latin typeface="標楷體" panose="03000509000000000000" pitchFamily="65" charset="-120"/>
                <a:ea typeface="標楷體" panose="03000509000000000000" pitchFamily="65" charset="-120"/>
              </a:rPr>
              <a:t>00</a:t>
            </a:r>
            <a:r>
              <a:rPr lang="zh-TW" altLang="en-US" sz="2000" dirty="0" smtClean="0">
                <a:latin typeface="標楷體" panose="03000509000000000000" pitchFamily="65" charset="-120"/>
                <a:ea typeface="標楷體" panose="03000509000000000000" pitchFamily="65" charset="-120"/>
              </a:rPr>
              <a:t>；產品</a:t>
            </a:r>
            <a:r>
              <a:rPr lang="en-US" altLang="zh-TW" sz="2000" dirty="0" smtClean="0">
                <a:latin typeface="標楷體" panose="03000509000000000000" pitchFamily="65" charset="-120"/>
                <a:ea typeface="標楷體" panose="03000509000000000000" pitchFamily="65" charset="-120"/>
              </a:rPr>
              <a:t>B</a:t>
            </a:r>
            <a:r>
              <a:rPr lang="zh-TW" altLang="en-US" sz="2000" dirty="0" smtClean="0">
                <a:latin typeface="標楷體" panose="03000509000000000000" pitchFamily="65" charset="-120"/>
                <a:ea typeface="標楷體" panose="03000509000000000000" pitchFamily="65" charset="-120"/>
              </a:rPr>
              <a:t>的瀏覽人次為</a:t>
            </a:r>
            <a:r>
              <a:rPr lang="en-US" altLang="zh-TW" sz="2000" dirty="0" smtClean="0">
                <a:latin typeface="標楷體" panose="03000509000000000000" pitchFamily="65" charset="-120"/>
                <a:ea typeface="標楷體" panose="03000509000000000000" pitchFamily="65" charset="-120"/>
              </a:rPr>
              <a:t>1400</a:t>
            </a:r>
            <a:r>
              <a:rPr lang="zh-TW" altLang="en-US" sz="2000" dirty="0" smtClean="0">
                <a:latin typeface="標楷體" panose="03000509000000000000" pitchFamily="65" charset="-120"/>
                <a:ea typeface="標楷體" panose="03000509000000000000" pitchFamily="65" charset="-120"/>
              </a:rPr>
              <a:t>，點擊廣告的人數為</a:t>
            </a:r>
            <a:r>
              <a:rPr lang="en-US" altLang="zh-TW" sz="2000" dirty="0" smtClean="0">
                <a:latin typeface="標楷體" panose="03000509000000000000" pitchFamily="65" charset="-120"/>
                <a:ea typeface="標楷體" panose="03000509000000000000" pitchFamily="65" charset="-120"/>
              </a:rPr>
              <a:t>350</a:t>
            </a:r>
            <a:r>
              <a:rPr lang="zh-TW" altLang="en-US" sz="2000" dirty="0" smtClean="0">
                <a:latin typeface="標楷體" panose="03000509000000000000" pitchFamily="65" charset="-120"/>
                <a:ea typeface="標楷體" panose="03000509000000000000" pitchFamily="65" charset="-120"/>
              </a:rPr>
              <a:t>，請問兩者之間的廣告效果是否有顯著的差異？</a:t>
            </a:r>
            <a:endParaRPr lang="en-US" altLang="zh-TW" sz="2000" dirty="0" smtClean="0">
              <a:latin typeface="標楷體" panose="03000509000000000000" pitchFamily="65" charset="-120"/>
              <a:ea typeface="標楷體" panose="03000509000000000000" pitchFamily="65" charset="-120"/>
            </a:endParaRPr>
          </a:p>
        </p:txBody>
      </p:sp>
      <p:sp>
        <p:nvSpPr>
          <p:cNvPr id="5" name="文字方塊 4"/>
          <p:cNvSpPr txBox="1"/>
          <p:nvPr/>
        </p:nvSpPr>
        <p:spPr>
          <a:xfrm>
            <a:off x="0" y="1868877"/>
            <a:ext cx="12192000"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答</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沒有，因為</a:t>
            </a:r>
            <a:r>
              <a:rPr lang="en-US" altLang="zh-TW" sz="2000" dirty="0" smtClean="0">
                <a:latin typeface="標楷體" panose="03000509000000000000" pitchFamily="65" charset="-120"/>
                <a:ea typeface="標楷體" panose="03000509000000000000" pitchFamily="65" charset="-120"/>
              </a:rPr>
              <a:t>P</a:t>
            </a:r>
            <a:r>
              <a:rPr lang="zh-TW" altLang="en-US" sz="2000" dirty="0" smtClean="0">
                <a:latin typeface="標楷體" panose="03000509000000000000" pitchFamily="65" charset="-120"/>
                <a:ea typeface="標楷體" panose="03000509000000000000" pitchFamily="65" charset="-120"/>
              </a:rPr>
              <a:t>值為</a:t>
            </a:r>
            <a:r>
              <a:rPr lang="en-US" altLang="zh-TW" sz="2000" dirty="0" smtClean="0">
                <a:latin typeface="標楷體" panose="03000509000000000000" pitchFamily="65" charset="-120"/>
                <a:ea typeface="標楷體" panose="03000509000000000000" pitchFamily="65" charset="-120"/>
              </a:rPr>
              <a:t>0.3</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30%</a:t>
            </a:r>
            <a:r>
              <a:rPr lang="zh-TW" altLang="en-US" sz="2000" dirty="0" smtClean="0">
                <a:latin typeface="標楷體" panose="03000509000000000000" pitchFamily="65" charset="-120"/>
                <a:ea typeface="標楷體" panose="03000509000000000000" pitchFamily="65" charset="-120"/>
              </a:rPr>
              <a:t>的機率</a:t>
            </a:r>
            <a:r>
              <a:rPr lang="zh-TW" altLang="en-US" sz="2000" dirty="0" smtClean="0">
                <a:latin typeface="標楷體" panose="03000509000000000000" pitchFamily="65" charset="-120"/>
                <a:ea typeface="標楷體" panose="03000509000000000000" pitchFamily="65" charset="-120"/>
              </a:rPr>
              <a:t>，故無法</a:t>
            </a:r>
            <a:r>
              <a:rPr lang="zh-TW" altLang="en-US" sz="2000" dirty="0" smtClean="0">
                <a:latin typeface="標楷體" panose="03000509000000000000" pitchFamily="65" charset="-120"/>
                <a:ea typeface="標楷體" panose="03000509000000000000" pitchFamily="65" charset="-120"/>
              </a:rPr>
              <a:t>做出兩者之間的效果是否有很大的差異判斷。</a:t>
            </a:r>
            <a:endParaRPr lang="en-US" altLang="zh-TW" sz="20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1974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0"/>
            <a:ext cx="12192000" cy="646331"/>
          </a:xfrm>
          <a:prstGeom prst="rect">
            <a:avLst/>
          </a:prstGeom>
          <a:noFill/>
        </p:spPr>
        <p:txBody>
          <a:bodyPr wrap="square" rtlCol="0">
            <a:spAutoFit/>
          </a:bodyPr>
          <a:lstStyle/>
          <a:p>
            <a:pPr algn="ctr"/>
            <a:r>
              <a:rPr lang="en-US" altLang="zh-TW" sz="3600" dirty="0"/>
              <a:t>Reference </a:t>
            </a:r>
            <a:endParaRPr lang="zh-TW" altLang="en-US" sz="3400" dirty="0">
              <a:latin typeface="標楷體" panose="03000509000000000000" pitchFamily="65" charset="-120"/>
              <a:ea typeface="標楷體" panose="03000509000000000000" pitchFamily="65" charset="-120"/>
            </a:endParaRPr>
          </a:p>
        </p:txBody>
      </p:sp>
      <p:sp>
        <p:nvSpPr>
          <p:cNvPr id="3" name="文字方塊 2"/>
          <p:cNvSpPr txBox="1"/>
          <p:nvPr/>
        </p:nvSpPr>
        <p:spPr>
          <a:xfrm>
            <a:off x="0" y="545438"/>
            <a:ext cx="12192000" cy="4401205"/>
          </a:xfrm>
          <a:prstGeom prst="rect">
            <a:avLst/>
          </a:prstGeom>
          <a:noFill/>
        </p:spPr>
        <p:txBody>
          <a:bodyPr wrap="square" rtlCol="0">
            <a:spAutoFit/>
          </a:bodyPr>
          <a:lstStyle/>
          <a:p>
            <a:pPr marL="457200" indent="-457200">
              <a:buAutoNum type="arabicPeriod"/>
            </a:pPr>
            <a:r>
              <a:rPr lang="en-US" altLang="zh-TW" sz="2000" dirty="0" smtClean="0">
                <a:latin typeface="標楷體" panose="03000509000000000000" pitchFamily="65" charset="-120"/>
                <a:ea typeface="標楷體" panose="03000509000000000000" pitchFamily="65" charset="-120"/>
                <a:hlinkClick r:id="rId2"/>
              </a:rPr>
              <a:t>http</a:t>
            </a:r>
            <a:r>
              <a:rPr lang="en-US" altLang="zh-TW" sz="2000" dirty="0">
                <a:latin typeface="標楷體" panose="03000509000000000000" pitchFamily="65" charset="-120"/>
                <a:ea typeface="標楷體" panose="03000509000000000000" pitchFamily="65" charset="-120"/>
                <a:hlinkClick r:id="rId2"/>
              </a:rPr>
              <a:t>://</a:t>
            </a:r>
            <a:r>
              <a:rPr lang="en-US" altLang="zh-TW" sz="2000" dirty="0" smtClean="0">
                <a:latin typeface="標楷體" panose="03000509000000000000" pitchFamily="65" charset="-120"/>
                <a:ea typeface="標楷體" panose="03000509000000000000" pitchFamily="65" charset="-120"/>
                <a:hlinkClick r:id="rId2"/>
              </a:rPr>
              <a:t>murphymind.blogspot.tw/2011/12/hypothesis-testing.html</a:t>
            </a:r>
            <a:endParaRPr lang="en-US" altLang="zh-TW" sz="2000" dirty="0" smtClean="0">
              <a:latin typeface="標楷體" panose="03000509000000000000" pitchFamily="65" charset="-120"/>
              <a:ea typeface="標楷體" panose="03000509000000000000" pitchFamily="65" charset="-120"/>
            </a:endParaRPr>
          </a:p>
          <a:p>
            <a:pPr lvl="1"/>
            <a:r>
              <a:rPr lang="en-US" altLang="zh-TW"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假設檢定 </a:t>
            </a:r>
            <a:r>
              <a:rPr lang="en-US" altLang="zh-TW" sz="2000" dirty="0">
                <a:latin typeface="標楷體" panose="03000509000000000000" pitchFamily="65" charset="-120"/>
                <a:ea typeface="標楷體" panose="03000509000000000000" pitchFamily="65" charset="-120"/>
              </a:rPr>
              <a:t>Hypothesis </a:t>
            </a:r>
            <a:r>
              <a:rPr lang="en-US" altLang="zh-TW" sz="2000" dirty="0" smtClean="0">
                <a:latin typeface="標楷體" panose="03000509000000000000" pitchFamily="65" charset="-120"/>
                <a:ea typeface="標楷體" panose="03000509000000000000" pitchFamily="65" charset="-120"/>
              </a:rPr>
              <a:t>Testing</a:t>
            </a:r>
          </a:p>
          <a:p>
            <a:r>
              <a:rPr lang="en-US" altLang="zh-TW" sz="2000" dirty="0" smtClean="0">
                <a:latin typeface="標楷體" panose="03000509000000000000" pitchFamily="65" charset="-120"/>
                <a:ea typeface="標楷體" panose="03000509000000000000" pitchFamily="65" charset="-120"/>
              </a:rPr>
              <a:t>2.</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hlinkClick r:id="rId3"/>
              </a:rPr>
              <a:t>http</a:t>
            </a:r>
            <a:r>
              <a:rPr lang="en-US" altLang="zh-TW" sz="2000" dirty="0">
                <a:latin typeface="標楷體" panose="03000509000000000000" pitchFamily="65" charset="-120"/>
                <a:ea typeface="標楷體" panose="03000509000000000000" pitchFamily="65" charset="-120"/>
                <a:hlinkClick r:id="rId3"/>
              </a:rPr>
              <a:t>://</a:t>
            </a:r>
            <a:r>
              <a:rPr lang="en-US" altLang="zh-TW" sz="2000" dirty="0" smtClean="0">
                <a:latin typeface="標楷體" panose="03000509000000000000" pitchFamily="65" charset="-120"/>
                <a:ea typeface="標楷體" panose="03000509000000000000" pitchFamily="65" charset="-120"/>
                <a:hlinkClick r:id="rId3"/>
              </a:rPr>
              <a:t>thchou.blogspot.tw/2008/09/hypothesis-testing.html</a:t>
            </a:r>
            <a:endParaRPr lang="en-US" altLang="zh-TW" sz="2000" dirty="0" smtClean="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假設檢定</a:t>
            </a:r>
            <a:r>
              <a:rPr lang="en-US" altLang="zh-TW" sz="2000" dirty="0">
                <a:latin typeface="標楷體" panose="03000509000000000000" pitchFamily="65" charset="-120"/>
                <a:ea typeface="標楷體" panose="03000509000000000000" pitchFamily="65" charset="-120"/>
              </a:rPr>
              <a:t>(hypothesis testing)</a:t>
            </a:r>
            <a:r>
              <a:rPr lang="zh-TW" altLang="en-US" sz="2000" dirty="0">
                <a:latin typeface="標楷體" panose="03000509000000000000" pitchFamily="65" charset="-120"/>
                <a:ea typeface="標楷體" panose="03000509000000000000" pitchFamily="65" charset="-120"/>
              </a:rPr>
              <a:t>的統計</a:t>
            </a:r>
            <a:r>
              <a:rPr lang="zh-TW" altLang="en-US" sz="2000" dirty="0" smtClean="0">
                <a:latin typeface="標楷體" panose="03000509000000000000" pitchFamily="65" charset="-120"/>
                <a:ea typeface="標楷體" panose="03000509000000000000" pitchFamily="65" charset="-120"/>
              </a:rPr>
              <a:t>原理</a:t>
            </a:r>
            <a:endParaRPr lang="en-US" altLang="zh-TW" sz="2000" dirty="0" smtClean="0">
              <a:latin typeface="標楷體" panose="03000509000000000000" pitchFamily="65" charset="-120"/>
              <a:ea typeface="標楷體" panose="03000509000000000000" pitchFamily="65" charset="-120"/>
            </a:endParaRPr>
          </a:p>
          <a:p>
            <a:r>
              <a:rPr lang="en-US" altLang="zh-TW" sz="2000" dirty="0" smtClean="0">
                <a:latin typeface="標楷體" panose="03000509000000000000" pitchFamily="65" charset="-120"/>
                <a:ea typeface="標楷體" panose="03000509000000000000" pitchFamily="65" charset="-120"/>
              </a:rPr>
              <a:t>3.</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hlinkClick r:id="rId4"/>
              </a:rPr>
              <a:t>http</a:t>
            </a:r>
            <a:r>
              <a:rPr lang="en-US" altLang="zh-TW" sz="2000" dirty="0">
                <a:latin typeface="標楷體" panose="03000509000000000000" pitchFamily="65" charset="-120"/>
                <a:ea typeface="標楷體" panose="03000509000000000000" pitchFamily="65" charset="-120"/>
                <a:hlinkClick r:id="rId4"/>
              </a:rPr>
              <a:t>://web.ntpu.edu.tw/~</a:t>
            </a:r>
            <a:r>
              <a:rPr lang="en-US" altLang="zh-TW" sz="2000" dirty="0" smtClean="0">
                <a:latin typeface="標楷體" panose="03000509000000000000" pitchFamily="65" charset="-120"/>
                <a:ea typeface="標楷體" panose="03000509000000000000" pitchFamily="65" charset="-120"/>
                <a:hlinkClick r:id="rId4"/>
              </a:rPr>
              <a:t>wtp/statpdf/Ch_10.pdf</a:t>
            </a:r>
            <a:endParaRPr lang="en-US" altLang="zh-TW" sz="2000" dirty="0" smtClean="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Ch10 </a:t>
            </a:r>
            <a:r>
              <a:rPr lang="zh-TW" altLang="en-US" sz="2000" dirty="0">
                <a:latin typeface="標楷體" panose="03000509000000000000" pitchFamily="65" charset="-120"/>
                <a:ea typeface="標楷體" panose="03000509000000000000" pitchFamily="65" charset="-120"/>
              </a:rPr>
              <a:t>假設檢定</a:t>
            </a:r>
            <a:endParaRPr lang="en-US" altLang="zh-TW" sz="2000" dirty="0" smtClean="0">
              <a:latin typeface="標楷體" panose="03000509000000000000" pitchFamily="65" charset="-120"/>
              <a:ea typeface="標楷體" panose="03000509000000000000" pitchFamily="65" charset="-120"/>
            </a:endParaRPr>
          </a:p>
          <a:p>
            <a:r>
              <a:rPr lang="en-US" altLang="zh-TW" sz="2000" dirty="0" smtClean="0">
                <a:latin typeface="標楷體" panose="03000509000000000000" pitchFamily="65" charset="-120"/>
                <a:ea typeface="標楷體" panose="03000509000000000000" pitchFamily="65" charset="-120"/>
              </a:rPr>
              <a:t>4.</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hlinkClick r:id="rId5"/>
              </a:rPr>
              <a:t>http</a:t>
            </a:r>
            <a:r>
              <a:rPr lang="en-US" altLang="zh-TW" sz="2000" dirty="0">
                <a:latin typeface="標楷體" panose="03000509000000000000" pitchFamily="65" charset="-120"/>
                <a:ea typeface="標楷體" panose="03000509000000000000" pitchFamily="65" charset="-120"/>
                <a:hlinkClick r:id="rId5"/>
              </a:rPr>
              <a:t>://web.ydu.edu.tw/~</a:t>
            </a:r>
            <a:r>
              <a:rPr lang="en-US" altLang="zh-TW" sz="2000" dirty="0" smtClean="0">
                <a:latin typeface="標楷體" panose="03000509000000000000" pitchFamily="65" charset="-120"/>
                <a:ea typeface="標楷體" panose="03000509000000000000" pitchFamily="65" charset="-120"/>
                <a:hlinkClick r:id="rId5"/>
              </a:rPr>
              <a:t>alan9956/docu3/0991stat/Statistics_09.pdf</a:t>
            </a:r>
            <a:endParaRPr lang="en-US" altLang="zh-TW" sz="2000" dirty="0" smtClean="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估計與信賴區間</a:t>
            </a:r>
            <a:endParaRPr lang="en-US" altLang="zh-TW" sz="2000" dirty="0" smtClean="0">
              <a:latin typeface="標楷體" panose="03000509000000000000" pitchFamily="65" charset="-120"/>
              <a:ea typeface="標楷體" panose="03000509000000000000" pitchFamily="65" charset="-120"/>
            </a:endParaRPr>
          </a:p>
          <a:p>
            <a:r>
              <a:rPr lang="en-US" altLang="zh-TW" sz="2000" dirty="0" smtClean="0">
                <a:latin typeface="標楷體" panose="03000509000000000000" pitchFamily="65" charset="-120"/>
                <a:ea typeface="標楷體" panose="03000509000000000000" pitchFamily="65" charset="-120"/>
              </a:rPr>
              <a:t>5.</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http</a:t>
            </a:r>
            <a:r>
              <a:rPr lang="en-US" altLang="zh-TW" sz="2000" dirty="0">
                <a:latin typeface="標楷體" panose="03000509000000000000" pitchFamily="65" charset="-120"/>
                <a:ea typeface="標楷體" panose="03000509000000000000" pitchFamily="65" charset="-120"/>
              </a:rPr>
              <a:t>://math1.ck.tp.edu.tw/%E9%99%B3%E5%98%AF%E8%99%8E/%E5%B0%8F%E8%99%8E/99%E8%AA%B2%E7%B6%B1/%E7%AC%AC%E4%BA%8C%E5%86%8A/%E9%87%8D%E9%BB%9E/99%E8%AA%B2%E7%B6%B1%E6%95%99%E5%AD%B8%E9%87%8D%E9%BB%9E%E6%95%B4%E7%90%862-3-3%E6%A9%9F%E7%8E%87-%</a:t>
            </a:r>
            <a:r>
              <a:rPr lang="en-US" altLang="zh-TW" sz="2000" dirty="0" smtClean="0">
                <a:latin typeface="標楷體" panose="03000509000000000000" pitchFamily="65" charset="-120"/>
                <a:ea typeface="標楷體" panose="03000509000000000000" pitchFamily="65" charset="-120"/>
              </a:rPr>
              <a:t>E6%A2%9D%E4%BB%B6%E6%A9%9F%E7%8E%87%E8%88%87%E8%B2%9D%E6%B0%8F%E5%AE%9A%E7%90%86.pdf</a:t>
            </a:r>
          </a:p>
          <a:p>
            <a:r>
              <a:rPr lang="zh-TW" altLang="en-US" sz="2000" dirty="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en-US" altLang="zh-TW"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估計與信賴區間</a:t>
            </a:r>
            <a:endParaRPr lang="en-US" altLang="zh-TW" sz="20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7119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0"/>
            <a:ext cx="12192000" cy="646331"/>
          </a:xfrm>
          <a:prstGeom prst="rect">
            <a:avLst/>
          </a:prstGeom>
          <a:noFill/>
        </p:spPr>
        <p:txBody>
          <a:bodyPr wrap="square" rtlCol="0">
            <a:spAutoFit/>
          </a:bodyPr>
          <a:lstStyle/>
          <a:p>
            <a:pPr algn="ctr"/>
            <a:r>
              <a:rPr lang="en-US" altLang="zh-TW" sz="3600" dirty="0" smtClean="0"/>
              <a:t>End</a:t>
            </a:r>
            <a:r>
              <a:rPr lang="en-US" altLang="zh-TW" sz="3600" dirty="0"/>
              <a:t> </a:t>
            </a:r>
            <a:endParaRPr lang="zh-TW" altLang="en-US" sz="3400" dirty="0">
              <a:latin typeface="標楷體" panose="03000509000000000000" pitchFamily="65" charset="-120"/>
              <a:ea typeface="標楷體" panose="03000509000000000000" pitchFamily="65" charset="-120"/>
            </a:endParaRPr>
          </a:p>
        </p:txBody>
      </p:sp>
      <p:sp>
        <p:nvSpPr>
          <p:cNvPr id="3" name="文字方塊 2"/>
          <p:cNvSpPr txBox="1"/>
          <p:nvPr/>
        </p:nvSpPr>
        <p:spPr>
          <a:xfrm>
            <a:off x="3182382" y="1871529"/>
            <a:ext cx="5827236" cy="707886"/>
          </a:xfrm>
          <a:prstGeom prst="rect">
            <a:avLst/>
          </a:prstGeom>
          <a:noFill/>
        </p:spPr>
        <p:txBody>
          <a:bodyPr wrap="none" rtlCol="0">
            <a:spAutoFit/>
          </a:bodyPr>
          <a:lstStyle/>
          <a:p>
            <a:r>
              <a:rPr lang="zh-TW" altLang="en-US" sz="4000" dirty="0" smtClean="0">
                <a:latin typeface="標楷體" panose="03000509000000000000" pitchFamily="65" charset="-120"/>
                <a:ea typeface="標楷體" panose="03000509000000000000" pitchFamily="65" charset="-120"/>
              </a:rPr>
              <a:t>報告結束，謝謝各位聆聽</a:t>
            </a:r>
            <a:endParaRPr lang="zh-TW" altLang="en-US" sz="4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3364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業務紅線簡報 (寬螢幕)</Template>
  <TotalTime>0</TotalTime>
  <Words>812</Words>
  <Application>Microsoft Office PowerPoint</Application>
  <PresentationFormat>寬螢幕</PresentationFormat>
  <Paragraphs>64</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Microsoft JhengHei UI</vt:lpstr>
      <vt:lpstr>微軟正黑體</vt:lpstr>
      <vt:lpstr>標楷體</vt:lpstr>
      <vt:lpstr>Arial</vt:lpstr>
      <vt:lpstr>Cambria</vt:lpstr>
      <vt:lpstr>Red Line Business 16x9</vt:lpstr>
      <vt:lpstr>PowerPoint 簡報</vt:lpstr>
      <vt:lpstr>CATALOG</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2017-04-03T01:56:22Z</dcterms:created>
  <dcterms:modified xsi:type="dcterms:W3CDTF">2017-04-05T12:31:08Z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