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A72FE-1E78-41C2-9DCB-1B0B02701532}" type="datetimeFigureOut">
              <a:rPr lang="en-GB" smtClean="0"/>
              <a:pPr/>
              <a:t>06/10/2015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8E8EE-6C07-4046-9FC6-9569501064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8E8EE-6C07-4046-9FC6-956950106487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9449-033E-4405-9908-9560A5DCAC72}" type="datetimeFigureOut">
              <a:rPr lang="en-GB" smtClean="0"/>
              <a:pPr/>
              <a:t>06/10/2015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1EE8-FAF9-42A8-BC5D-B0A5A57798A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9449-033E-4405-9908-9560A5DCAC72}" type="datetimeFigureOut">
              <a:rPr lang="en-GB" smtClean="0"/>
              <a:pPr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1EE8-FAF9-42A8-BC5D-B0A5A57798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9449-033E-4405-9908-9560A5DCAC72}" type="datetimeFigureOut">
              <a:rPr lang="en-GB" smtClean="0"/>
              <a:pPr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1EE8-FAF9-42A8-BC5D-B0A5A57798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9449-033E-4405-9908-9560A5DCAC72}" type="datetimeFigureOut">
              <a:rPr lang="en-GB" smtClean="0"/>
              <a:pPr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1EE8-FAF9-42A8-BC5D-B0A5A57798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9449-033E-4405-9908-9560A5DCAC72}" type="datetimeFigureOut">
              <a:rPr lang="en-GB" smtClean="0"/>
              <a:pPr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62A1EE8-FAF9-42A8-BC5D-B0A5A57798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9449-033E-4405-9908-9560A5DCAC72}" type="datetimeFigureOut">
              <a:rPr lang="en-GB" smtClean="0"/>
              <a:pPr/>
              <a:t>06/10/2015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1EE8-FAF9-42A8-BC5D-B0A5A57798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9449-033E-4405-9908-9560A5DCAC72}" type="datetimeFigureOut">
              <a:rPr lang="en-GB" smtClean="0"/>
              <a:pPr/>
              <a:t>06/10/2015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1EE8-FAF9-42A8-BC5D-B0A5A57798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9449-033E-4405-9908-9560A5DCAC72}" type="datetimeFigureOut">
              <a:rPr lang="en-GB" smtClean="0"/>
              <a:pPr/>
              <a:t>06/10/2015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1EE8-FAF9-42A8-BC5D-B0A5A57798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9449-033E-4405-9908-9560A5DCAC72}" type="datetimeFigureOut">
              <a:rPr lang="en-GB" smtClean="0"/>
              <a:pPr/>
              <a:t>06/10/2015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1EE8-FAF9-42A8-BC5D-B0A5A57798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9449-033E-4405-9908-9560A5DCAC72}" type="datetimeFigureOut">
              <a:rPr lang="en-GB" smtClean="0"/>
              <a:pPr/>
              <a:t>06/10/2015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1EE8-FAF9-42A8-BC5D-B0A5A57798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9449-033E-4405-9908-9560A5DCAC72}" type="datetimeFigureOut">
              <a:rPr lang="en-GB" smtClean="0"/>
              <a:pPr/>
              <a:t>06/10/2015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1EE8-FAF9-42A8-BC5D-B0A5A57798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EC19449-033E-4405-9908-9560A5DCAC72}" type="datetimeFigureOut">
              <a:rPr lang="en-GB" smtClean="0"/>
              <a:pPr/>
              <a:t>06/10/2015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62A1EE8-FAF9-42A8-BC5D-B0A5A57798A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.ahmad@upesh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Communication </a:t>
            </a:r>
            <a:br>
              <a:rPr lang="en-GB" dirty="0" smtClean="0"/>
            </a:br>
            <a:r>
              <a:rPr lang="en-GB" dirty="0" smtClean="0"/>
              <a:t>Introduction</a:t>
            </a:r>
            <a:br>
              <a:rPr lang="en-GB" dirty="0" smtClean="0"/>
            </a:br>
            <a:r>
              <a:rPr lang="en-GB" dirty="0" smtClean="0"/>
              <a:t>Lecture-1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Dr. </a:t>
            </a:r>
            <a:r>
              <a:rPr lang="en-GB" dirty="0" err="1" smtClean="0"/>
              <a:t>Naveed</a:t>
            </a:r>
            <a:r>
              <a:rPr lang="en-GB" dirty="0" smtClean="0"/>
              <a:t> Ahmad</a:t>
            </a:r>
          </a:p>
          <a:p>
            <a:r>
              <a:rPr lang="en-GB" dirty="0" smtClean="0"/>
              <a:t>Assistant Professor</a:t>
            </a:r>
          </a:p>
          <a:p>
            <a:r>
              <a:rPr lang="en-GB" dirty="0" smtClean="0"/>
              <a:t>Department of Computer Science</a:t>
            </a:r>
          </a:p>
          <a:p>
            <a:r>
              <a:rPr lang="en-GB" dirty="0" smtClean="0"/>
              <a:t>University of Peshawar</a:t>
            </a:r>
          </a:p>
          <a:p>
            <a:r>
              <a:rPr lang="en-GB" dirty="0" err="1" smtClean="0">
                <a:hlinkClick r:id="rId2"/>
              </a:rPr>
              <a:t>n.ahmad@upesh.edu.pk</a:t>
            </a:r>
            <a:endParaRPr lang="en-GB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Multiplexing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608"/>
          </a:xfrm>
        </p:spPr>
        <p:txBody>
          <a:bodyPr/>
          <a:lstStyle/>
          <a:p>
            <a:r>
              <a:rPr lang="en-GB" dirty="0" smtClean="0"/>
              <a:t>Whenever the bandwidth of the medium is very high it is possible to send several signal simultaneously and the technique that can be used is known as multiplexing.</a:t>
            </a:r>
          </a:p>
          <a:p>
            <a:endParaRPr lang="en-GB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1520" y="3068960"/>
            <a:ext cx="8568952" cy="3600400"/>
            <a:chOff x="251520" y="3068960"/>
            <a:chExt cx="8568952" cy="3600400"/>
          </a:xfrm>
        </p:grpSpPr>
        <p:sp>
          <p:nvSpPr>
            <p:cNvPr id="5" name="Rectangle 4"/>
            <p:cNvSpPr/>
            <p:nvPr/>
          </p:nvSpPr>
          <p:spPr>
            <a:xfrm>
              <a:off x="2555776" y="3068960"/>
              <a:ext cx="3672408" cy="678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/>
                <a:t>Multiplexing</a:t>
              </a:r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520" y="4738711"/>
              <a:ext cx="2160240" cy="887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FDM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60232" y="4738711"/>
              <a:ext cx="2160240" cy="887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Inverse TDM </a:t>
              </a:r>
              <a:endParaRPr lang="en-GB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835696" y="4216914"/>
              <a:ext cx="532859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own Arrow 8"/>
            <p:cNvSpPr/>
            <p:nvPr/>
          </p:nvSpPr>
          <p:spPr>
            <a:xfrm>
              <a:off x="4283968" y="3747296"/>
              <a:ext cx="288032" cy="4696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1691680" y="4216914"/>
              <a:ext cx="288032" cy="521797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7020272" y="4216914"/>
              <a:ext cx="288032" cy="521797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55776" y="6199743"/>
              <a:ext cx="1584176" cy="4696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Synchronous </a:t>
              </a:r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63888" y="4738711"/>
              <a:ext cx="2160240" cy="887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TDM</a:t>
              </a:r>
              <a:endParaRPr lang="en-GB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572000" y="4216914"/>
              <a:ext cx="288032" cy="521797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/>
            <p:cNvCxnSpPr>
              <a:stCxn id="6" idx="2"/>
            </p:cNvCxnSpPr>
            <p:nvPr/>
          </p:nvCxnSpPr>
          <p:spPr>
            <a:xfrm>
              <a:off x="1331640" y="5625766"/>
              <a:ext cx="72008" cy="313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004048" y="6199743"/>
              <a:ext cx="1728192" cy="4696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  <a:r>
                <a:rPr lang="en-GB" dirty="0" smtClean="0"/>
                <a:t>synchronous</a:t>
              </a:r>
              <a:endParaRPr lang="en-GB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987824" y="5949280"/>
              <a:ext cx="309634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own Arrow 23"/>
            <p:cNvSpPr/>
            <p:nvPr/>
          </p:nvSpPr>
          <p:spPr>
            <a:xfrm>
              <a:off x="4499992" y="5571499"/>
              <a:ext cx="144016" cy="377781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2843808" y="5931539"/>
              <a:ext cx="144016" cy="233765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6012160" y="5949280"/>
              <a:ext cx="144016" cy="233765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Multiplexing applications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Telephone System </a:t>
            </a:r>
          </a:p>
          <a:p>
            <a:r>
              <a:rPr lang="en-GB" dirty="0" smtClean="0"/>
              <a:t>DSL Technology </a:t>
            </a:r>
          </a:p>
          <a:p>
            <a:r>
              <a:rPr lang="en-GB" dirty="0" smtClean="0"/>
              <a:t>Cable Modem</a:t>
            </a:r>
          </a:p>
          <a:p>
            <a:r>
              <a:rPr lang="en-GB" dirty="0" smtClean="0"/>
              <a:t>SONET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 smtClean="0"/>
              <a:t>Data Communication Model </a:t>
            </a:r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560" y="3689648"/>
            <a:ext cx="8136904" cy="3168352"/>
            <a:chOff x="827584" y="1988840"/>
            <a:chExt cx="8136904" cy="3168352"/>
          </a:xfrm>
        </p:grpSpPr>
        <p:sp>
          <p:nvSpPr>
            <p:cNvPr id="4" name="Rectangle 3"/>
            <p:cNvSpPr/>
            <p:nvPr/>
          </p:nvSpPr>
          <p:spPr>
            <a:xfrm>
              <a:off x="827584" y="2204864"/>
              <a:ext cx="158417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Source </a:t>
              </a:r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27984" y="2204864"/>
              <a:ext cx="158417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Transmitter 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99992" y="4365104"/>
              <a:ext cx="158417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Receiver 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99592" y="4365104"/>
              <a:ext cx="158417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Destination </a:t>
              </a:r>
              <a:endParaRPr lang="en-GB" dirty="0"/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6804248" y="2204864"/>
              <a:ext cx="2160240" cy="295232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Communication </a:t>
              </a:r>
            </a:p>
            <a:p>
              <a:pPr algn="ctr"/>
              <a:endParaRPr lang="en-GB" dirty="0"/>
            </a:p>
            <a:p>
              <a:pPr algn="ctr"/>
              <a:endParaRPr lang="en-GB" dirty="0" smtClean="0"/>
            </a:p>
            <a:p>
              <a:pPr algn="ctr"/>
              <a:r>
                <a:rPr lang="en-GB" dirty="0" smtClean="0"/>
                <a:t>System </a:t>
              </a:r>
              <a:endParaRPr lang="en-GB" dirty="0"/>
            </a:p>
          </p:txBody>
        </p:sp>
        <p:cxnSp>
          <p:nvCxnSpPr>
            <p:cNvPr id="13" name="Straight Arrow Connector 12"/>
            <p:cNvCxnSpPr>
              <a:stCxn id="4" idx="3"/>
              <a:endCxn id="5" idx="1"/>
            </p:cNvCxnSpPr>
            <p:nvPr/>
          </p:nvCxnSpPr>
          <p:spPr>
            <a:xfrm>
              <a:off x="2411760" y="2564904"/>
              <a:ext cx="201622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483768" y="4725144"/>
              <a:ext cx="201622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</p:cNvCxnSpPr>
            <p:nvPr/>
          </p:nvCxnSpPr>
          <p:spPr>
            <a:xfrm>
              <a:off x="6012160" y="2564904"/>
              <a:ext cx="7920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084168" y="4653136"/>
              <a:ext cx="7200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87824" y="198884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D(</a:t>
              </a:r>
              <a:r>
                <a:rPr lang="en-GB" dirty="0" err="1" smtClean="0"/>
                <a:t>t</a:t>
              </a:r>
              <a:r>
                <a:rPr lang="en-GB" dirty="0" smtClean="0"/>
                <a:t>)</a:t>
              </a:r>
              <a:endParaRPr lang="en-GB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4168" y="198884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</a:t>
              </a:r>
              <a:r>
                <a:rPr lang="en-GB" dirty="0" smtClean="0"/>
                <a:t>(</a:t>
              </a:r>
              <a:r>
                <a:rPr lang="en-GB" dirty="0" err="1" smtClean="0"/>
                <a:t>t</a:t>
              </a:r>
              <a:r>
                <a:rPr lang="en-GB" dirty="0" smtClean="0"/>
                <a:t>)</a:t>
              </a:r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28184" y="471585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S’(</a:t>
              </a:r>
              <a:r>
                <a:rPr lang="en-GB" dirty="0" err="1" smtClean="0"/>
                <a:t>t</a:t>
              </a:r>
              <a:r>
                <a:rPr lang="en-GB" dirty="0" smtClean="0"/>
                <a:t>)</a:t>
              </a:r>
              <a:endParaRPr lang="en-GB" dirty="0"/>
            </a:p>
          </p:txBody>
        </p:sp>
      </p:grp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4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The signal passes through the medium because of the various impairments the signal that is being sent S(</a:t>
            </a:r>
            <a:r>
              <a:rPr lang="en-GB" sz="2000" dirty="0" err="1" smtClean="0"/>
              <a:t>t</a:t>
            </a:r>
            <a:r>
              <a:rPr lang="en-GB" sz="2000" dirty="0" smtClean="0"/>
              <a:t>) is not same as it is received by the receiver. so signal received through the medium is different from what has been sent but what the receiver wants is a same thing now so we have to find out what kind of problem or what is the difference between the original signal and the received signal.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Modes of Communication </a:t>
            </a:r>
          </a:p>
          <a:p>
            <a:pPr>
              <a:buNone/>
            </a:pPr>
            <a:r>
              <a:rPr lang="en-GB" dirty="0" smtClean="0"/>
              <a:t>     - parallel and serial </a:t>
            </a:r>
          </a:p>
          <a:p>
            <a:pPr>
              <a:buNone/>
            </a:pPr>
            <a:r>
              <a:rPr lang="en-GB" dirty="0" smtClean="0"/>
              <a:t>     -simplex, half duplex and full duplex</a:t>
            </a:r>
          </a:p>
          <a:p>
            <a:r>
              <a:rPr lang="en-GB" dirty="0" smtClean="0"/>
              <a:t>DTE and DCE interfaces </a:t>
            </a:r>
          </a:p>
          <a:p>
            <a:pPr>
              <a:buNone/>
            </a:pPr>
            <a:r>
              <a:rPr lang="en-GB" dirty="0" smtClean="0"/>
              <a:t>     -RS-232</a:t>
            </a:r>
          </a:p>
          <a:p>
            <a:pPr>
              <a:buNone/>
            </a:pPr>
            <a:r>
              <a:rPr lang="en-GB" dirty="0" smtClean="0"/>
              <a:t>     -Null modem</a:t>
            </a:r>
          </a:p>
          <a:p>
            <a:pPr>
              <a:buNone/>
            </a:pPr>
            <a:r>
              <a:rPr lang="en-GB" dirty="0" smtClean="0"/>
              <a:t>     -X.21</a:t>
            </a:r>
          </a:p>
          <a:p>
            <a:r>
              <a:rPr lang="en-GB" dirty="0" smtClean="0"/>
              <a:t>Standard modem </a:t>
            </a:r>
            <a:r>
              <a:rPr lang="en-GB" dirty="0" err="1" smtClean="0"/>
              <a:t>s</a:t>
            </a: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Error Detection and Correction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Types of Error </a:t>
            </a:r>
          </a:p>
          <a:p>
            <a:pPr>
              <a:buNone/>
            </a:pPr>
            <a:r>
              <a:rPr lang="en-GB" dirty="0" smtClean="0"/>
              <a:t>     -single bit error</a:t>
            </a:r>
          </a:p>
          <a:p>
            <a:pPr>
              <a:buNone/>
            </a:pPr>
            <a:r>
              <a:rPr lang="en-GB" dirty="0" smtClean="0"/>
              <a:t>     - burst error </a:t>
            </a:r>
          </a:p>
          <a:p>
            <a:r>
              <a:rPr lang="en-GB" dirty="0" smtClean="0"/>
              <a:t>Error Detection techniques </a:t>
            </a:r>
          </a:p>
          <a:p>
            <a:pPr>
              <a:buNone/>
            </a:pPr>
            <a:r>
              <a:rPr lang="en-GB" dirty="0" smtClean="0"/>
              <a:t>     -parity check</a:t>
            </a:r>
          </a:p>
          <a:p>
            <a:pPr>
              <a:buNone/>
            </a:pPr>
            <a:r>
              <a:rPr lang="en-GB" dirty="0" smtClean="0"/>
              <a:t>     -two dimensional parity check</a:t>
            </a:r>
          </a:p>
          <a:p>
            <a:pPr>
              <a:buNone/>
            </a:pPr>
            <a:r>
              <a:rPr lang="en-GB" dirty="0" smtClean="0"/>
              <a:t>     -checksum</a:t>
            </a:r>
          </a:p>
          <a:p>
            <a:pPr>
              <a:buNone/>
            </a:pPr>
            <a:r>
              <a:rPr lang="en-GB" dirty="0" smtClean="0"/>
              <a:t>     -CRC</a:t>
            </a:r>
          </a:p>
          <a:p>
            <a:r>
              <a:rPr lang="en-GB" dirty="0" smtClean="0"/>
              <a:t>Error correction technique </a:t>
            </a:r>
          </a:p>
          <a:p>
            <a:pPr>
              <a:buNone/>
            </a:pPr>
            <a:r>
              <a:rPr lang="en-GB" dirty="0" smtClean="0"/>
              <a:t>     -forward error correction (hamming code)</a:t>
            </a:r>
          </a:p>
          <a:p>
            <a:pPr>
              <a:buNone/>
            </a:pPr>
            <a:r>
              <a:rPr lang="en-GB" dirty="0" smtClean="0"/>
              <a:t>     -backward error correction (Stop and wait ARQ, Go back  N ARQ, Selective repeat ARQ)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Control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Stop and wait flow control</a:t>
            </a:r>
          </a:p>
          <a:p>
            <a:r>
              <a:rPr lang="en-GB" dirty="0" smtClean="0"/>
              <a:t>Sliding window flow control</a:t>
            </a:r>
          </a:p>
          <a:p>
            <a:r>
              <a:rPr lang="en-GB" dirty="0" smtClean="0"/>
              <a:t>Performance of flow control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link control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Key components of data link control </a:t>
            </a:r>
          </a:p>
          <a:p>
            <a:pPr>
              <a:buNone/>
            </a:pPr>
            <a:r>
              <a:rPr lang="en-GB" dirty="0" smtClean="0"/>
              <a:t>     -frame synchronization </a:t>
            </a:r>
          </a:p>
          <a:p>
            <a:pPr>
              <a:buNone/>
            </a:pPr>
            <a:r>
              <a:rPr lang="en-GB" dirty="0" smtClean="0"/>
              <a:t>    -flow control </a:t>
            </a:r>
          </a:p>
          <a:p>
            <a:pPr>
              <a:buNone/>
            </a:pPr>
            <a:r>
              <a:rPr lang="en-GB" dirty="0" smtClean="0"/>
              <a:t>   -Error control </a:t>
            </a:r>
          </a:p>
          <a:p>
            <a:pPr>
              <a:buNone/>
            </a:pPr>
            <a:r>
              <a:rPr lang="en-GB" dirty="0" smtClean="0"/>
              <a:t>   -link management</a:t>
            </a:r>
          </a:p>
          <a:p>
            <a:r>
              <a:rPr lang="en-GB" dirty="0" smtClean="0"/>
              <a:t>High level data link control (HDLC)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Communication through WAN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Switching techniques </a:t>
            </a:r>
          </a:p>
          <a:p>
            <a:r>
              <a:rPr lang="en-GB" dirty="0" smtClean="0"/>
              <a:t>Routing </a:t>
            </a:r>
          </a:p>
          <a:p>
            <a:r>
              <a:rPr lang="en-GB" dirty="0" smtClean="0"/>
              <a:t>Congestion control </a:t>
            </a:r>
          </a:p>
          <a:p>
            <a:r>
              <a:rPr lang="en-GB" dirty="0" smtClean="0"/>
              <a:t>Medium Access Control  (ALOHA, CSMA/CD)</a:t>
            </a:r>
          </a:p>
          <a:p>
            <a:r>
              <a:rPr lang="en-GB" dirty="0" smtClean="0"/>
              <a:t>Frame Relay, X.25, ATM</a:t>
            </a:r>
          </a:p>
          <a:p>
            <a:r>
              <a:rPr lang="en-GB" dirty="0" smtClean="0"/>
              <a:t>Cellular System </a:t>
            </a:r>
          </a:p>
          <a:p>
            <a:r>
              <a:rPr lang="en-GB" dirty="0" smtClean="0"/>
              <a:t>Satellite Communication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Communication through 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Addressing </a:t>
            </a:r>
          </a:p>
          <a:p>
            <a:r>
              <a:rPr lang="en-GB" dirty="0" smtClean="0"/>
              <a:t>Error detection/correction </a:t>
            </a:r>
          </a:p>
          <a:p>
            <a:r>
              <a:rPr lang="en-GB" dirty="0" smtClean="0"/>
              <a:t>Transmission Medium </a:t>
            </a:r>
          </a:p>
          <a:p>
            <a:r>
              <a:rPr lang="en-GB" dirty="0" smtClean="0"/>
              <a:t>Topology</a:t>
            </a:r>
          </a:p>
          <a:p>
            <a:r>
              <a:rPr lang="en-GB" dirty="0" smtClean="0"/>
              <a:t>Medium Access Control </a:t>
            </a:r>
          </a:p>
          <a:p>
            <a:r>
              <a:rPr lang="en-GB" dirty="0" smtClean="0"/>
              <a:t>High Speed LANS</a:t>
            </a:r>
          </a:p>
          <a:p>
            <a:r>
              <a:rPr lang="en-GB" dirty="0" smtClean="0"/>
              <a:t>Wireless LANs</a:t>
            </a:r>
          </a:p>
          <a:p>
            <a:r>
              <a:rPr lang="en-GB" dirty="0" smtClean="0"/>
              <a:t>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Communication through 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Segmentation and Reassembly </a:t>
            </a:r>
          </a:p>
          <a:p>
            <a:r>
              <a:rPr lang="en-GB" dirty="0" smtClean="0"/>
              <a:t> Encapsulation </a:t>
            </a:r>
          </a:p>
          <a:p>
            <a:r>
              <a:rPr lang="en-GB" dirty="0" smtClean="0"/>
              <a:t>Connection control </a:t>
            </a:r>
          </a:p>
          <a:p>
            <a:r>
              <a:rPr lang="en-GB" dirty="0" smtClean="0"/>
              <a:t>Order delivery </a:t>
            </a:r>
          </a:p>
          <a:p>
            <a:r>
              <a:rPr lang="en-GB" dirty="0" smtClean="0"/>
              <a:t>Addressing </a:t>
            </a:r>
          </a:p>
          <a:p>
            <a:r>
              <a:rPr lang="en-GB" dirty="0" smtClean="0"/>
              <a:t>Multiplexing </a:t>
            </a:r>
          </a:p>
          <a:p>
            <a:r>
              <a:rPr lang="en-GB" dirty="0" smtClean="0"/>
              <a:t>TCP/IP</a:t>
            </a:r>
          </a:p>
          <a:p>
            <a:r>
              <a:rPr lang="en-GB" dirty="0" smtClean="0"/>
              <a:t>Data compression </a:t>
            </a:r>
          </a:p>
          <a:p>
            <a:r>
              <a:rPr lang="en-GB" dirty="0" smtClean="0"/>
              <a:t>Data encryption 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Data Communication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328632"/>
          </a:xfrm>
        </p:spPr>
        <p:txBody>
          <a:bodyPr/>
          <a:lstStyle/>
          <a:p>
            <a:r>
              <a:rPr lang="en-GB" sz="3200" b="1" dirty="0" smtClean="0"/>
              <a:t>Source:-</a:t>
            </a:r>
            <a:r>
              <a:rPr lang="en-GB" dirty="0" smtClean="0"/>
              <a:t> where the data is originated , </a:t>
            </a:r>
          </a:p>
          <a:p>
            <a:r>
              <a:rPr lang="en-GB" sz="3200" b="1" dirty="0" smtClean="0"/>
              <a:t>Transmitter:-</a:t>
            </a:r>
            <a:r>
              <a:rPr lang="en-GB" dirty="0" smtClean="0"/>
              <a:t> converting data into suitable form for transmission through the medium.</a:t>
            </a:r>
          </a:p>
          <a:p>
            <a:r>
              <a:rPr lang="en-GB" sz="3200" b="1" dirty="0" smtClean="0"/>
              <a:t>Communication System:- </a:t>
            </a:r>
            <a:r>
              <a:rPr lang="en-GB" dirty="0" smtClean="0"/>
              <a:t>medium through which signal is sent, WAN, LAN etc. </a:t>
            </a:r>
          </a:p>
          <a:p>
            <a:r>
              <a:rPr lang="en-GB" sz="3200" b="1" dirty="0" smtClean="0"/>
              <a:t>Receiver:- </a:t>
            </a:r>
            <a:r>
              <a:rPr lang="en-GB" dirty="0" smtClean="0"/>
              <a:t>Which receives the signal and convert it into data or message. </a:t>
            </a:r>
          </a:p>
          <a:p>
            <a:r>
              <a:rPr lang="en-GB" sz="3200" b="1" dirty="0" smtClean="0"/>
              <a:t>Destination:- </a:t>
            </a:r>
            <a:r>
              <a:rPr lang="en-GB" dirty="0" smtClean="0"/>
              <a:t>where the data is sent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157192"/>
            <a:ext cx="4573016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Layered Architecture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and Why layered approach </a:t>
            </a:r>
          </a:p>
          <a:p>
            <a:r>
              <a:rPr lang="en-GB" dirty="0" smtClean="0"/>
              <a:t>Layers and interfaces </a:t>
            </a:r>
          </a:p>
          <a:p>
            <a:r>
              <a:rPr lang="en-GB" smtClean="0"/>
              <a:t>OSI </a:t>
            </a:r>
            <a:r>
              <a:rPr lang="en-GB" dirty="0" smtClean="0"/>
              <a:t>layers</a:t>
            </a:r>
          </a:p>
          <a:p>
            <a:r>
              <a:rPr lang="en-GB" dirty="0" smtClean="0"/>
              <a:t>Protocols 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and signal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Data and data types e.g. </a:t>
            </a:r>
            <a:r>
              <a:rPr lang="en-GB" dirty="0" err="1" smtClean="0"/>
              <a:t>Analog</a:t>
            </a:r>
            <a:r>
              <a:rPr lang="en-GB" dirty="0" smtClean="0"/>
              <a:t> and digital data</a:t>
            </a:r>
          </a:p>
          <a:p>
            <a:r>
              <a:rPr lang="en-GB" dirty="0" smtClean="0"/>
              <a:t>Signal and signal types e.g. </a:t>
            </a:r>
            <a:r>
              <a:rPr lang="en-GB" dirty="0" err="1" smtClean="0"/>
              <a:t>analog</a:t>
            </a:r>
            <a:r>
              <a:rPr lang="en-GB" dirty="0" smtClean="0"/>
              <a:t> and digital signal </a:t>
            </a:r>
          </a:p>
          <a:p>
            <a:r>
              <a:rPr lang="en-GB" dirty="0" smtClean="0"/>
              <a:t>Periodic  and periodic signal characteristics.</a:t>
            </a:r>
          </a:p>
          <a:p>
            <a:r>
              <a:rPr lang="en-GB" dirty="0" smtClean="0"/>
              <a:t> Time and Frequency domain representation of signals </a:t>
            </a:r>
          </a:p>
          <a:p>
            <a:r>
              <a:rPr lang="en-GB" dirty="0" smtClean="0"/>
              <a:t>Spectrum and bandwidth of signals. </a:t>
            </a:r>
          </a:p>
          <a:p>
            <a:r>
              <a:rPr lang="en-GB" dirty="0" smtClean="0"/>
              <a:t>Propagation time and bandwidth </a:t>
            </a:r>
          </a:p>
          <a:p>
            <a:r>
              <a:rPr lang="en-GB" dirty="0" smtClean="0"/>
              <a:t>Impairment of signals such as attenuation , distortion and noise. </a:t>
            </a:r>
          </a:p>
          <a:p>
            <a:r>
              <a:rPr lang="en-GB" dirty="0" smtClean="0"/>
              <a:t>Bandwidth of medium .</a:t>
            </a:r>
          </a:p>
          <a:p>
            <a:r>
              <a:rPr lang="en-GB" dirty="0" smtClean="0"/>
              <a:t>Bit rate and baud rate</a:t>
            </a:r>
          </a:p>
          <a:p>
            <a:r>
              <a:rPr lang="en-GB" dirty="0" err="1" smtClean="0"/>
              <a:t>Shanon</a:t>
            </a:r>
            <a:r>
              <a:rPr lang="en-GB" dirty="0" smtClean="0"/>
              <a:t> capacity in noisy channel 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type of media</a:t>
            </a:r>
          </a:p>
          <a:p>
            <a:r>
              <a:rPr lang="en-GB" dirty="0" smtClean="0"/>
              <a:t>Its characteristics, data rate, impairment affect , coverage in KM etc.  </a:t>
            </a:r>
            <a:endParaRPr lang="en-GB" dirty="0"/>
          </a:p>
        </p:txBody>
      </p:sp>
      <p:pic>
        <p:nvPicPr>
          <p:cNvPr id="2050" name="Picture 2" descr="https://lh5.googleusercontent.com/ZNeQyz3uFKV9CWGlvV3Qtv72klGCenN62CCMIunBR4mA4f0ZuthYWHeaxZQAJ3NgioG6trbT86-HQZaSlAKv3OvzkfJKWj3YadwTEtlGbyHxOQas5Pj0DZRV2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56992"/>
            <a:ext cx="6624736" cy="23362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289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Signal Conversion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Signal Data has to be converted into signal for transmission through transmission media 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algn="just"/>
            <a:r>
              <a:rPr lang="en-GB" dirty="0" smtClean="0"/>
              <a:t>In general whenever the signal is digital in nature or when we do digital transmission the conversion process is known as encoding. </a:t>
            </a:r>
          </a:p>
          <a:p>
            <a:pPr algn="just"/>
            <a:r>
              <a:rPr lang="en-GB" dirty="0" smtClean="0"/>
              <a:t>On the other hand whenever the signal is </a:t>
            </a:r>
            <a:r>
              <a:rPr lang="en-GB" dirty="0" err="1" smtClean="0"/>
              <a:t>analog</a:t>
            </a:r>
            <a:r>
              <a:rPr lang="en-GB" dirty="0" smtClean="0"/>
              <a:t> in nature whether it is </a:t>
            </a:r>
            <a:r>
              <a:rPr lang="en-GB" dirty="0" err="1" smtClean="0"/>
              <a:t>analog</a:t>
            </a:r>
            <a:r>
              <a:rPr lang="en-GB" dirty="0" smtClean="0"/>
              <a:t> data or digital data we call it modulation that means the technique is known as modulation </a:t>
            </a:r>
          </a:p>
          <a:p>
            <a:r>
              <a:rPr lang="en-GB" dirty="0" smtClean="0"/>
              <a:t>What type of signal we should used, it depends on situation and available bandwidth. 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19672" y="1844824"/>
          <a:ext cx="5328591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197"/>
                <a:gridCol w="1776197"/>
                <a:gridCol w="1776197"/>
              </a:tblGrid>
              <a:tr h="432048">
                <a:tc>
                  <a:txBody>
                    <a:bodyPr/>
                    <a:lstStyle/>
                    <a:p>
                      <a:r>
                        <a:rPr lang="en-GB" dirty="0" smtClean="0"/>
                        <a:t>Data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Signal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Approach </a:t>
                      </a:r>
                      <a:endParaRPr lang="en-GB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GB" dirty="0" smtClean="0"/>
                        <a:t>Digital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Digital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Encoding </a:t>
                      </a:r>
                      <a:endParaRPr lang="en-GB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Analog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Digital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Encoding </a:t>
                      </a:r>
                      <a:endParaRPr lang="en-GB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Analog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Analog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Modulation </a:t>
                      </a:r>
                      <a:endParaRPr lang="en-GB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GB" dirty="0" smtClean="0"/>
                        <a:t>Digital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Analog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Modulation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23528" y="1772816"/>
            <a:ext cx="8640960" cy="4680520"/>
            <a:chOff x="107504" y="188640"/>
            <a:chExt cx="9036496" cy="6264696"/>
          </a:xfrm>
        </p:grpSpPr>
        <p:sp>
          <p:nvSpPr>
            <p:cNvPr id="4" name="Rectangle 3"/>
            <p:cNvSpPr/>
            <p:nvPr/>
          </p:nvSpPr>
          <p:spPr>
            <a:xfrm>
              <a:off x="3491880" y="188640"/>
              <a:ext cx="2376264" cy="7200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Encoding 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35896" y="1916832"/>
              <a:ext cx="1584176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bg1"/>
                  </a:solidFill>
                </a:rPr>
                <a:t>UniPolar</a:t>
              </a:r>
              <a:r>
                <a:rPr lang="en-GB" dirty="0" smtClean="0">
                  <a:solidFill>
                    <a:schemeClr val="bg1"/>
                  </a:solidFill>
                </a:rPr>
                <a:t>  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5536" y="1844824"/>
              <a:ext cx="1584176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Polar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64288" y="1916832"/>
              <a:ext cx="1584176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Bipolar 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16016" y="908720"/>
              <a:ext cx="0" cy="57606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1259632" y="1412776"/>
              <a:ext cx="3456384" cy="720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16016" y="1484784"/>
              <a:ext cx="352839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Down Arrow 24"/>
            <p:cNvSpPr/>
            <p:nvPr/>
          </p:nvSpPr>
          <p:spPr>
            <a:xfrm>
              <a:off x="1187624" y="1412776"/>
              <a:ext cx="216024" cy="432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4644008" y="1484784"/>
              <a:ext cx="216024" cy="432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8100392" y="1484784"/>
              <a:ext cx="216024" cy="432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7504" y="5805264"/>
              <a:ext cx="1584176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NRZ 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7704" y="5805264"/>
              <a:ext cx="1584176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RZ 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35896" y="5805264"/>
              <a:ext cx="1584176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Manchester 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80112" y="5805264"/>
              <a:ext cx="1584176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Differential Manchester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7864" y="4293096"/>
              <a:ext cx="1584176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AMI 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36096" y="4293096"/>
              <a:ext cx="1584176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B8ZS 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59824" y="4293096"/>
              <a:ext cx="1584176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HDB3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Elbow Connector 36"/>
            <p:cNvCxnSpPr>
              <a:stCxn id="13" idx="2"/>
              <a:endCxn id="35" idx="0"/>
            </p:cNvCxnSpPr>
            <p:nvPr/>
          </p:nvCxnSpPr>
          <p:spPr>
            <a:xfrm rot="16200000" flipH="1">
              <a:off x="7290048" y="3231232"/>
              <a:ext cx="1728192" cy="39553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923928" y="3429000"/>
              <a:ext cx="403244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923928" y="3429000"/>
              <a:ext cx="0" cy="86409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156176" y="3429000"/>
              <a:ext cx="0" cy="86409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>
              <a:off x="-756592" y="3933056"/>
              <a:ext cx="3240360" cy="3600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683568" y="5301208"/>
              <a:ext cx="597666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660232" y="5301208"/>
              <a:ext cx="0" cy="50405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427984" y="5301208"/>
              <a:ext cx="0" cy="50405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699792" y="5373216"/>
              <a:ext cx="0" cy="50405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289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Digital data to Digital signals  Techniques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Analog</a:t>
            </a:r>
            <a:r>
              <a:rPr lang="en-GB" dirty="0" smtClean="0"/>
              <a:t> data to Digital signals  Techniques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827584" y="1772816"/>
            <a:ext cx="7344816" cy="3528392"/>
            <a:chOff x="827584" y="1772816"/>
            <a:chExt cx="7344816" cy="3528392"/>
          </a:xfrm>
        </p:grpSpPr>
        <p:sp>
          <p:nvSpPr>
            <p:cNvPr id="5" name="Rectangle 4"/>
            <p:cNvSpPr/>
            <p:nvPr/>
          </p:nvSpPr>
          <p:spPr>
            <a:xfrm>
              <a:off x="2483768" y="1772816"/>
              <a:ext cx="367240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/>
                <a:t>Modulation</a:t>
              </a:r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7584" y="4077072"/>
              <a:ext cx="2160240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Pulse Code Modulation (PCM) 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2160" y="4077072"/>
              <a:ext cx="2160240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Delta Modulation (DM)</a:t>
              </a:r>
              <a:endParaRPr lang="en-GB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63688" y="3356992"/>
              <a:ext cx="532859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>
              <a:off x="4211960" y="2708920"/>
              <a:ext cx="288032" cy="648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619672" y="3356992"/>
              <a:ext cx="288032" cy="72008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6948264" y="3356992"/>
              <a:ext cx="288032" cy="72008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Analog</a:t>
            </a:r>
            <a:r>
              <a:rPr lang="en-GB" dirty="0" smtClean="0"/>
              <a:t> data to </a:t>
            </a:r>
            <a:r>
              <a:rPr lang="en-GB" dirty="0" err="1" smtClean="0"/>
              <a:t>Analog</a:t>
            </a:r>
            <a:r>
              <a:rPr lang="en-GB" dirty="0" smtClean="0"/>
              <a:t> signals  Techniques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899592" y="1700808"/>
            <a:ext cx="7992888" cy="4968552"/>
            <a:chOff x="899592" y="1700808"/>
            <a:chExt cx="7992888" cy="4968552"/>
          </a:xfrm>
        </p:grpSpPr>
        <p:sp>
          <p:nvSpPr>
            <p:cNvPr id="6" name="Rectangle 5"/>
            <p:cNvSpPr/>
            <p:nvPr/>
          </p:nvSpPr>
          <p:spPr>
            <a:xfrm>
              <a:off x="2555776" y="1700808"/>
              <a:ext cx="367240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/>
                <a:t>Modulation</a:t>
              </a:r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99592" y="4005064"/>
              <a:ext cx="2160240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Amplitude Modulation </a:t>
              </a:r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168" y="4005064"/>
              <a:ext cx="2160240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Angle Modulation </a:t>
              </a:r>
              <a:endParaRPr lang="en-GB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35696" y="3284984"/>
              <a:ext cx="532859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own Arrow 9"/>
            <p:cNvSpPr/>
            <p:nvPr/>
          </p:nvSpPr>
          <p:spPr>
            <a:xfrm>
              <a:off x="4283968" y="2636912"/>
              <a:ext cx="288032" cy="648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1691680" y="3284984"/>
              <a:ext cx="288032" cy="72008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020272" y="3284984"/>
              <a:ext cx="288032" cy="72008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11960" y="6021288"/>
              <a:ext cx="158417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Phase Modulation </a:t>
              </a:r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08304" y="6021288"/>
              <a:ext cx="158417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Frequency Modulation </a:t>
              </a:r>
              <a:endParaRPr lang="en-GB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644008" y="5661248"/>
              <a:ext cx="34563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own Arrow 17"/>
            <p:cNvSpPr/>
            <p:nvPr/>
          </p:nvSpPr>
          <p:spPr>
            <a:xfrm>
              <a:off x="4499992" y="5661248"/>
              <a:ext cx="288032" cy="36004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7956376" y="5661248"/>
              <a:ext cx="288032" cy="36004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7092280" y="5229200"/>
              <a:ext cx="216024" cy="432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Digital data to </a:t>
            </a:r>
            <a:r>
              <a:rPr lang="en-GB" dirty="0" err="1" smtClean="0"/>
              <a:t>Analog</a:t>
            </a:r>
            <a:r>
              <a:rPr lang="en-GB" dirty="0" smtClean="0"/>
              <a:t> signals  Techniques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grpSp>
        <p:nvGrpSpPr>
          <p:cNvPr id="52" name="Group 51"/>
          <p:cNvGrpSpPr/>
          <p:nvPr/>
        </p:nvGrpSpPr>
        <p:grpSpPr>
          <a:xfrm>
            <a:off x="251520" y="1700808"/>
            <a:ext cx="8568952" cy="4968552"/>
            <a:chOff x="251520" y="1700808"/>
            <a:chExt cx="8568952" cy="4968552"/>
          </a:xfrm>
        </p:grpSpPr>
        <p:sp>
          <p:nvSpPr>
            <p:cNvPr id="5" name="Rectangle 4"/>
            <p:cNvSpPr/>
            <p:nvPr/>
          </p:nvSpPr>
          <p:spPr>
            <a:xfrm>
              <a:off x="2555776" y="1700808"/>
              <a:ext cx="367240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/>
                <a:t>Modulation</a:t>
              </a:r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520" y="4005064"/>
              <a:ext cx="2160240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ASK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60232" y="4005064"/>
              <a:ext cx="2160240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PSK </a:t>
              </a:r>
              <a:endParaRPr lang="en-GB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835696" y="3284984"/>
              <a:ext cx="532859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own Arrow 8"/>
            <p:cNvSpPr/>
            <p:nvPr/>
          </p:nvSpPr>
          <p:spPr>
            <a:xfrm>
              <a:off x="4283968" y="2636912"/>
              <a:ext cx="288032" cy="6480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1691680" y="3284984"/>
              <a:ext cx="288032" cy="72008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7020272" y="3284984"/>
              <a:ext cx="288032" cy="72008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51920" y="6021288"/>
              <a:ext cx="158417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QAM</a:t>
              </a:r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3888" y="4005064"/>
              <a:ext cx="2160240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FSK</a:t>
              </a:r>
              <a:endParaRPr lang="en-GB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572000" y="3284984"/>
              <a:ext cx="288032" cy="720080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Elbow Connector 22"/>
            <p:cNvCxnSpPr/>
            <p:nvPr/>
          </p:nvCxnSpPr>
          <p:spPr>
            <a:xfrm>
              <a:off x="1331640" y="5589240"/>
              <a:ext cx="2448272" cy="79208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 rot="10800000" flipV="1">
              <a:off x="5508104" y="5589240"/>
              <a:ext cx="2232248" cy="79208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" idx="2"/>
            </p:cNvCxnSpPr>
            <p:nvPr/>
          </p:nvCxnSpPr>
          <p:spPr>
            <a:xfrm>
              <a:off x="1331640" y="5229200"/>
              <a:ext cx="7200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6" idx="2"/>
            </p:cNvCxnSpPr>
            <p:nvPr/>
          </p:nvCxnSpPr>
          <p:spPr>
            <a:xfrm>
              <a:off x="1331640" y="5229200"/>
              <a:ext cx="0" cy="36004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40352" y="5229200"/>
              <a:ext cx="0" cy="36004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234</TotalTime>
  <Words>678</Words>
  <Application>Microsoft Office PowerPoint</Application>
  <PresentationFormat>On-screen Show (4:3)</PresentationFormat>
  <Paragraphs>172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Data Communication  Introduction Lecture-1 </vt:lpstr>
      <vt:lpstr>Data Communication Model</vt:lpstr>
      <vt:lpstr>Data and signal </vt:lpstr>
      <vt:lpstr>Media </vt:lpstr>
      <vt:lpstr>Signal Conversion Techniques</vt:lpstr>
      <vt:lpstr>   Digital data to Digital signals  Techniques   </vt:lpstr>
      <vt:lpstr>   Analog data to Digital signals  Techniques   </vt:lpstr>
      <vt:lpstr>   Analog data to Analog signals  Techniques   </vt:lpstr>
      <vt:lpstr>   Digital data to Analog signals  Techniques   </vt:lpstr>
      <vt:lpstr>Multiplexing techniques</vt:lpstr>
      <vt:lpstr>Multiplexing applications </vt:lpstr>
      <vt:lpstr>Data Communication Model </vt:lpstr>
      <vt:lpstr>Interfacing </vt:lpstr>
      <vt:lpstr>Error Detection and Correction </vt:lpstr>
      <vt:lpstr>Flow Control </vt:lpstr>
      <vt:lpstr>Data link control </vt:lpstr>
      <vt:lpstr>Data Communication through WAN</vt:lpstr>
      <vt:lpstr>Data Communication through LAN</vt:lpstr>
      <vt:lpstr>Data Communication through LAN</vt:lpstr>
      <vt:lpstr>Layered Architecture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muzaffar</dc:creator>
  <cp:lastModifiedBy>muzaffar</cp:lastModifiedBy>
  <cp:revision>108</cp:revision>
  <dcterms:created xsi:type="dcterms:W3CDTF">2015-08-29T16:46:26Z</dcterms:created>
  <dcterms:modified xsi:type="dcterms:W3CDTF">2015-10-06T08:26:35Z</dcterms:modified>
</cp:coreProperties>
</file>